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4" r:id="rId4"/>
    <p:sldId id="296" r:id="rId5"/>
    <p:sldId id="307" r:id="rId6"/>
    <p:sldId id="299" r:id="rId7"/>
    <p:sldId id="308" r:id="rId8"/>
    <p:sldId id="309" r:id="rId9"/>
    <p:sldId id="300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30" r:id="rId18"/>
    <p:sldId id="312" r:id="rId19"/>
    <p:sldId id="326" r:id="rId20"/>
    <p:sldId id="329" r:id="rId21"/>
    <p:sldId id="327" r:id="rId22"/>
    <p:sldId id="328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2C2C2C"/>
    <a:srgbClr val="191919"/>
    <a:srgbClr val="636973"/>
    <a:srgbClr val="999999"/>
    <a:srgbClr val="C2C2C2"/>
    <a:srgbClr val="00203F"/>
    <a:srgbClr val="ADF0D1"/>
    <a:srgbClr val="7CAAF1"/>
    <a:srgbClr val="DD5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DCE79-4E29-402C-B477-B11C4D011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90000"/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2F9EE-5066-4DC7-9A8B-A0704FB56E63}"/>
              </a:ext>
            </a:extLst>
          </p:cNvPr>
          <p:cNvSpPr/>
          <p:nvPr userDrawn="1"/>
        </p:nvSpPr>
        <p:spPr>
          <a:xfrm>
            <a:off x="0" y="1440872"/>
            <a:ext cx="9144000" cy="3976255"/>
          </a:xfrm>
          <a:prstGeom prst="rect">
            <a:avLst/>
          </a:prstGeom>
          <a:solidFill>
            <a:srgbClr val="2C2C2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51063-0A73-407E-9285-9A6C27FF3658}"/>
              </a:ext>
            </a:extLst>
          </p:cNvPr>
          <p:cNvSpPr txBox="1"/>
          <p:nvPr userDrawn="1"/>
        </p:nvSpPr>
        <p:spPr>
          <a:xfrm>
            <a:off x="318655" y="1551705"/>
            <a:ext cx="5250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ECAP770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37EDC-9BA2-4106-A0D1-49964EF39471}"/>
              </a:ext>
            </a:extLst>
          </p:cNvPr>
          <p:cNvSpPr txBox="1"/>
          <p:nvPr userDrawn="1"/>
        </p:nvSpPr>
        <p:spPr>
          <a:xfrm>
            <a:off x="263235" y="2970116"/>
            <a:ext cx="53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cap="small" baseline="0" dirty="0">
                <a:solidFill>
                  <a:schemeClr val="bg1"/>
                </a:solidFill>
              </a:rPr>
              <a:t>Advance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59E63-B3F3-40A8-A422-69AB2D35C404}"/>
              </a:ext>
            </a:extLst>
          </p:cNvPr>
          <p:cNvCxnSpPr>
            <a:cxnSpLocks/>
          </p:cNvCxnSpPr>
          <p:nvPr userDrawn="1"/>
        </p:nvCxnSpPr>
        <p:spPr>
          <a:xfrm>
            <a:off x="318655" y="3782289"/>
            <a:ext cx="5347855" cy="0"/>
          </a:xfrm>
          <a:prstGeom prst="line">
            <a:avLst/>
          </a:prstGeom>
          <a:ln w="317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3F2AB1-044B-42E4-8A81-97A7A2FE5418}"/>
              </a:ext>
            </a:extLst>
          </p:cNvPr>
          <p:cNvSpPr txBox="1"/>
          <p:nvPr userDrawn="1"/>
        </p:nvSpPr>
        <p:spPr>
          <a:xfrm>
            <a:off x="5999019" y="4563687"/>
            <a:ext cx="282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Ashwani Kumar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79311-FF32-46BF-9637-46454C71F372}"/>
              </a:ext>
            </a:extLst>
          </p:cNvPr>
          <p:cNvSpPr txBox="1"/>
          <p:nvPr userDrawn="1"/>
        </p:nvSpPr>
        <p:spPr>
          <a:xfrm>
            <a:off x="6044739" y="5039622"/>
            <a:ext cx="282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1081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1">
          <a:blip r:embed="rId2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D8FB24-47A5-44BC-AECD-0BC32C75DA0B}"/>
              </a:ext>
            </a:extLst>
          </p:cNvPr>
          <p:cNvSpPr/>
          <p:nvPr userDrawn="1"/>
        </p:nvSpPr>
        <p:spPr>
          <a:xfrm>
            <a:off x="548640" y="548640"/>
            <a:ext cx="8046720" cy="5760720"/>
          </a:xfrm>
          <a:prstGeom prst="roundRect">
            <a:avLst>
              <a:gd name="adj" fmla="val 6085"/>
            </a:avLst>
          </a:prstGeom>
          <a:solidFill>
            <a:srgbClr val="191919"/>
          </a:solidFill>
          <a:ln w="28575">
            <a:solidFill>
              <a:srgbClr val="ADF0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ADF0D1"/>
                </a:solidFill>
              </a:rPr>
              <a:t>That’s all for now…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52D653F-880E-4704-B157-47A700D64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F10F3FB-B2E5-4042-8A74-C8150CE8F5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C516898-262F-4C12-85F9-35D321590C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94B66A9-76CC-4130-959F-4495CE8CFE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5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2840182"/>
            <a:ext cx="8534400" cy="3827317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None/>
              <a:defRPr>
                <a:solidFill>
                  <a:srgbClr val="00203F"/>
                </a:solidFill>
              </a:defRPr>
            </a:lvl1pPr>
            <a:lvl2pPr>
              <a:lnSpc>
                <a:spcPct val="150000"/>
              </a:lnSpc>
              <a:buClr>
                <a:srgbClr val="FF0066"/>
              </a:buClr>
              <a:defRPr sz="2800"/>
            </a:lvl2pPr>
            <a:lvl3pPr>
              <a:buClr>
                <a:srgbClr val="FF0066"/>
              </a:buClr>
              <a:defRPr/>
            </a:lvl3pPr>
            <a:lvl4pPr>
              <a:buClr>
                <a:srgbClr val="FF0066"/>
              </a:buClr>
              <a:defRPr/>
            </a:lvl4pPr>
            <a:lvl5pPr>
              <a:buClr>
                <a:srgbClr val="FF0066"/>
              </a:buClr>
              <a:defRPr/>
            </a:lvl5pPr>
          </a:lstStyle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2095499"/>
          </a:xfrm>
          <a:prstGeom prst="rect">
            <a:avLst/>
          </a:prstGeom>
          <a:gradFill flip="none" rotWithShape="1">
            <a:gsLst>
              <a:gs pos="76000">
                <a:srgbClr val="636973"/>
              </a:gs>
              <a:gs pos="25000">
                <a:srgbClr val="2C2C2C"/>
              </a:gs>
              <a:gs pos="100000">
                <a:srgbClr val="99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50" y="0"/>
            <a:ext cx="8743950" cy="2095499"/>
          </a:xfrm>
        </p:spPr>
        <p:txBody>
          <a:bodyPr>
            <a:normAutofit/>
          </a:bodyPr>
          <a:lstStyle>
            <a:lvl1pPr>
              <a:defRPr sz="44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DA53A35D-A7FC-46DF-8F17-CB2B929D8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2465" y="201756"/>
            <a:ext cx="1691985" cy="1691985"/>
          </a:xfrm>
          <a:prstGeom prst="rect">
            <a:avLst/>
          </a:prstGeom>
          <a:effectLst>
            <a:outerShdw blurRad="63500" dist="635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C5984-85FD-4A7B-BC9D-CFD0ADC314BC}"/>
              </a:ext>
            </a:extLst>
          </p:cNvPr>
          <p:cNvSpPr txBox="1"/>
          <p:nvPr userDrawn="1"/>
        </p:nvSpPr>
        <p:spPr>
          <a:xfrm>
            <a:off x="400050" y="2297255"/>
            <a:ext cx="8092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1F1F1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40407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Grey)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"/>
            <a:ext cx="8743950" cy="13144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6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0"/>
            <a:ext cx="874395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0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634-6B37-4575-989D-67DDA194FFF3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5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Division method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9387" y="2095153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2773" y="3459235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425363" y="3026598"/>
            <a:ext cx="4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6383740" y="4644785"/>
            <a:ext cx="31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90237" y="429093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12773" y="3858296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8143" y="5092901"/>
            <a:ext cx="284058" cy="37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60672" y="5538314"/>
            <a:ext cx="241529" cy="37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83135" y="5986430"/>
            <a:ext cx="21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8131" y="253085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42969" y="642814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981360" y="2095152"/>
          <a:ext cx="1212761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161910" y="1441643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Actual 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3112" y="2809491"/>
            <a:ext cx="45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8659" y="3308520"/>
            <a:ext cx="45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8659" y="3807549"/>
            <a:ext cx="45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8659" y="4306578"/>
            <a:ext cx="42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95930" y="1891989"/>
            <a:ext cx="17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Hash function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6098" y="5986430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Key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38245" y="1653435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8659" y="4740062"/>
            <a:ext cx="5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5156" y="5118069"/>
            <a:ext cx="64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99688" y="2464475"/>
            <a:ext cx="182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h(x)= x%10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83931" y="2146292"/>
            <a:ext cx="210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Size of hash table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193961" y="2356780"/>
            <a:ext cx="709205" cy="292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00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Division method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9387" y="2095153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2773" y="3459235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425363" y="3026598"/>
            <a:ext cx="4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6383740" y="4644785"/>
            <a:ext cx="31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90237" y="429093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12773" y="3858296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8143" y="5092901"/>
            <a:ext cx="284058" cy="37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60672" y="5538314"/>
            <a:ext cx="241529" cy="37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83135" y="5986430"/>
            <a:ext cx="21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8131" y="253085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42969" y="642814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555287"/>
              </p:ext>
            </p:extLst>
          </p:nvPr>
        </p:nvGraphicFramePr>
        <p:xfrm>
          <a:off x="6981360" y="2095152"/>
          <a:ext cx="1212761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204113" y="1385372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Actual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8659" y="3308520"/>
            <a:ext cx="45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8659" y="3807549"/>
            <a:ext cx="45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8659" y="4306578"/>
            <a:ext cx="42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95930" y="1891989"/>
            <a:ext cx="17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Hash function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6098" y="5986430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Key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38245" y="1653435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8659" y="4740062"/>
            <a:ext cx="5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5155" y="5118069"/>
            <a:ext cx="5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99688" y="2464475"/>
            <a:ext cx="182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h(x)= x%10</a:t>
            </a:r>
          </a:p>
        </p:txBody>
      </p:sp>
      <p:cxnSp>
        <p:nvCxnSpPr>
          <p:cNvPr id="4" name="Straight Arrow Connector 3"/>
          <p:cNvCxnSpPr>
            <a:endCxn id="10" idx="1"/>
          </p:cNvCxnSpPr>
          <p:nvPr/>
        </p:nvCxnSpPr>
        <p:spPr>
          <a:xfrm>
            <a:off x="1878486" y="3026598"/>
            <a:ext cx="4511751" cy="1449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5156" y="2857040"/>
            <a:ext cx="143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5%10 = 5</a:t>
            </a:r>
          </a:p>
        </p:txBody>
      </p:sp>
    </p:spTree>
    <p:extLst>
      <p:ext uri="{BB962C8B-B14F-4D97-AF65-F5344CB8AC3E}">
        <p14:creationId xmlns:p14="http://schemas.microsoft.com/office/powerpoint/2010/main" val="232736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Division method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9387" y="2095153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2773" y="3459235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425363" y="3026598"/>
            <a:ext cx="4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6383740" y="4644785"/>
            <a:ext cx="31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90237" y="429093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12773" y="3858296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8143" y="5092901"/>
            <a:ext cx="284058" cy="37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60672" y="5538314"/>
            <a:ext cx="241529" cy="37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83135" y="5986430"/>
            <a:ext cx="21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8131" y="253085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42969" y="642814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9790"/>
              </p:ext>
            </p:extLst>
          </p:nvPr>
        </p:nvGraphicFramePr>
        <p:xfrm>
          <a:off x="6981360" y="2095152"/>
          <a:ext cx="1212761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147842" y="1441643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Actual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8659" y="3308520"/>
            <a:ext cx="132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10%10 =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8659" y="3807549"/>
            <a:ext cx="45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8659" y="4306578"/>
            <a:ext cx="42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95930" y="1891989"/>
            <a:ext cx="17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Hash function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6098" y="5986430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Key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38245" y="1653435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8659" y="4740062"/>
            <a:ext cx="5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5155" y="5118069"/>
            <a:ext cx="5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99688" y="2464475"/>
            <a:ext cx="182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h(x)= x%10</a:t>
            </a:r>
          </a:p>
        </p:txBody>
      </p:sp>
      <p:cxnSp>
        <p:nvCxnSpPr>
          <p:cNvPr id="4" name="Straight Arrow Connector 3"/>
          <p:cNvCxnSpPr>
            <a:endCxn id="10" idx="1"/>
          </p:cNvCxnSpPr>
          <p:nvPr/>
        </p:nvCxnSpPr>
        <p:spPr>
          <a:xfrm>
            <a:off x="1878486" y="3026598"/>
            <a:ext cx="4511751" cy="1449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5156" y="2857040"/>
            <a:ext cx="143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5%10 = 5</a:t>
            </a:r>
          </a:p>
        </p:txBody>
      </p:sp>
      <p:cxnSp>
        <p:nvCxnSpPr>
          <p:cNvPr id="29" name="Straight Arrow Connector 28"/>
          <p:cNvCxnSpPr>
            <a:endCxn id="6" idx="1"/>
          </p:cNvCxnSpPr>
          <p:nvPr/>
        </p:nvCxnSpPr>
        <p:spPr>
          <a:xfrm flipV="1">
            <a:off x="1836863" y="2279819"/>
            <a:ext cx="4542524" cy="1209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Division method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9387" y="2095153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2773" y="3459235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425363" y="3026598"/>
            <a:ext cx="4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6383740" y="4644785"/>
            <a:ext cx="31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90237" y="429093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12773" y="3858296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8143" y="5092901"/>
            <a:ext cx="284058" cy="37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60672" y="5538314"/>
            <a:ext cx="241529" cy="37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83135" y="5986430"/>
            <a:ext cx="21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8131" y="253085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42969" y="642814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646632"/>
              </p:ext>
            </p:extLst>
          </p:nvPr>
        </p:nvGraphicFramePr>
        <p:xfrm>
          <a:off x="6981360" y="2095152"/>
          <a:ext cx="1212761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175978" y="1427575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Actual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8659" y="3308520"/>
            <a:ext cx="132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10%10 =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8659" y="3807549"/>
            <a:ext cx="147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12%10 =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8659" y="4306578"/>
            <a:ext cx="42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95930" y="1891989"/>
            <a:ext cx="17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Hash function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6098" y="5986430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Key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38245" y="1653435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8659" y="4740062"/>
            <a:ext cx="5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5156" y="5118069"/>
            <a:ext cx="68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99688" y="2464475"/>
            <a:ext cx="182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h(x)= x%10</a:t>
            </a:r>
          </a:p>
        </p:txBody>
      </p:sp>
      <p:cxnSp>
        <p:nvCxnSpPr>
          <p:cNvPr id="4" name="Straight Arrow Connector 3"/>
          <p:cNvCxnSpPr>
            <a:endCxn id="10" idx="1"/>
          </p:cNvCxnSpPr>
          <p:nvPr/>
        </p:nvCxnSpPr>
        <p:spPr>
          <a:xfrm>
            <a:off x="1878486" y="3026598"/>
            <a:ext cx="4511751" cy="1449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5156" y="2857040"/>
            <a:ext cx="143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5%10 = 5</a:t>
            </a:r>
          </a:p>
        </p:txBody>
      </p:sp>
      <p:cxnSp>
        <p:nvCxnSpPr>
          <p:cNvPr id="29" name="Straight Arrow Connector 28"/>
          <p:cNvCxnSpPr>
            <a:endCxn id="6" idx="1"/>
          </p:cNvCxnSpPr>
          <p:nvPr/>
        </p:nvCxnSpPr>
        <p:spPr>
          <a:xfrm flipV="1">
            <a:off x="1836863" y="2279819"/>
            <a:ext cx="4542524" cy="1209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3"/>
          </p:cNvCxnSpPr>
          <p:nvPr/>
        </p:nvCxnSpPr>
        <p:spPr>
          <a:xfrm flipV="1">
            <a:off x="1889336" y="3211264"/>
            <a:ext cx="4536027" cy="76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76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Division method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9387" y="2095153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2773" y="3459235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425363" y="3026598"/>
            <a:ext cx="4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6383740" y="4644785"/>
            <a:ext cx="31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90237" y="429093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12773" y="3858296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8143" y="5092901"/>
            <a:ext cx="284058" cy="37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60672" y="5538314"/>
            <a:ext cx="241529" cy="37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83135" y="5986430"/>
            <a:ext cx="21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8131" y="253085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42969" y="642814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20503"/>
              </p:ext>
            </p:extLst>
          </p:nvPr>
        </p:nvGraphicFramePr>
        <p:xfrm>
          <a:off x="6981360" y="2095152"/>
          <a:ext cx="1212761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119707" y="1441642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Actual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8659" y="3308520"/>
            <a:ext cx="132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10%10 =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8659" y="3807549"/>
            <a:ext cx="147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12%10 =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8658" y="4306578"/>
            <a:ext cx="131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8%10 = 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95930" y="1891989"/>
            <a:ext cx="17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Hash function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6098" y="5986430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Key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38245" y="1653435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8659" y="4740062"/>
            <a:ext cx="55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5155" y="5118069"/>
            <a:ext cx="5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99688" y="2464475"/>
            <a:ext cx="182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h(x)= x%10</a:t>
            </a:r>
          </a:p>
        </p:txBody>
      </p:sp>
      <p:cxnSp>
        <p:nvCxnSpPr>
          <p:cNvPr id="4" name="Straight Arrow Connector 3"/>
          <p:cNvCxnSpPr>
            <a:endCxn id="10" idx="1"/>
          </p:cNvCxnSpPr>
          <p:nvPr/>
        </p:nvCxnSpPr>
        <p:spPr>
          <a:xfrm>
            <a:off x="1878486" y="3026598"/>
            <a:ext cx="4511751" cy="1449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5156" y="2857040"/>
            <a:ext cx="143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5%10 = 5</a:t>
            </a:r>
          </a:p>
        </p:txBody>
      </p:sp>
      <p:cxnSp>
        <p:nvCxnSpPr>
          <p:cNvPr id="29" name="Straight Arrow Connector 28"/>
          <p:cNvCxnSpPr>
            <a:endCxn id="6" idx="1"/>
          </p:cNvCxnSpPr>
          <p:nvPr/>
        </p:nvCxnSpPr>
        <p:spPr>
          <a:xfrm flipV="1">
            <a:off x="1836863" y="2279819"/>
            <a:ext cx="4542524" cy="1209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3"/>
          </p:cNvCxnSpPr>
          <p:nvPr/>
        </p:nvCxnSpPr>
        <p:spPr>
          <a:xfrm flipV="1">
            <a:off x="1889336" y="3211264"/>
            <a:ext cx="4536027" cy="76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3" idx="1"/>
          </p:cNvCxnSpPr>
          <p:nvPr/>
        </p:nvCxnSpPr>
        <p:spPr>
          <a:xfrm>
            <a:off x="1716795" y="4474346"/>
            <a:ext cx="4743877" cy="12518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17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Division method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9387" y="2095153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2773" y="3459235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425363" y="3026598"/>
            <a:ext cx="4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6383740" y="4644785"/>
            <a:ext cx="31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90237" y="429093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12773" y="3858296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8143" y="5092901"/>
            <a:ext cx="284058" cy="37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60672" y="5538314"/>
            <a:ext cx="241529" cy="37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83135" y="5986430"/>
            <a:ext cx="21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8131" y="253085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42969" y="642814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666406"/>
              </p:ext>
            </p:extLst>
          </p:nvPr>
        </p:nvGraphicFramePr>
        <p:xfrm>
          <a:off x="6981360" y="2095152"/>
          <a:ext cx="1212761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161910" y="1441642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Actual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8659" y="3308520"/>
            <a:ext cx="132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10%10 =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8659" y="3807549"/>
            <a:ext cx="147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12%10 =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8658" y="4306578"/>
            <a:ext cx="131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8%10 = 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95930" y="1891989"/>
            <a:ext cx="17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Hash function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6098" y="5986430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Key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38245" y="1653435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8658" y="4740062"/>
            <a:ext cx="147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14%10 = 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5156" y="5118069"/>
            <a:ext cx="53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99688" y="2464475"/>
            <a:ext cx="182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h(x)= x%10</a:t>
            </a:r>
          </a:p>
        </p:txBody>
      </p:sp>
      <p:cxnSp>
        <p:nvCxnSpPr>
          <p:cNvPr id="4" name="Straight Arrow Connector 3"/>
          <p:cNvCxnSpPr>
            <a:endCxn id="10" idx="1"/>
          </p:cNvCxnSpPr>
          <p:nvPr/>
        </p:nvCxnSpPr>
        <p:spPr>
          <a:xfrm>
            <a:off x="1878486" y="3026598"/>
            <a:ext cx="4511751" cy="1449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5156" y="2857040"/>
            <a:ext cx="143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5%10 = 5</a:t>
            </a:r>
          </a:p>
        </p:txBody>
      </p:sp>
      <p:cxnSp>
        <p:nvCxnSpPr>
          <p:cNvPr id="29" name="Straight Arrow Connector 28"/>
          <p:cNvCxnSpPr>
            <a:endCxn id="6" idx="1"/>
          </p:cNvCxnSpPr>
          <p:nvPr/>
        </p:nvCxnSpPr>
        <p:spPr>
          <a:xfrm flipV="1">
            <a:off x="1836863" y="2279819"/>
            <a:ext cx="4542524" cy="1209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3"/>
          </p:cNvCxnSpPr>
          <p:nvPr/>
        </p:nvCxnSpPr>
        <p:spPr>
          <a:xfrm flipV="1">
            <a:off x="1889336" y="3211264"/>
            <a:ext cx="4536027" cy="76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3" idx="1"/>
          </p:cNvCxnSpPr>
          <p:nvPr/>
        </p:nvCxnSpPr>
        <p:spPr>
          <a:xfrm>
            <a:off x="1716795" y="4474346"/>
            <a:ext cx="4743877" cy="12518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 flipV="1">
            <a:off x="1836863" y="4042962"/>
            <a:ext cx="4575910" cy="881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44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Division method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9387" y="2095153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2773" y="3459235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425363" y="3026598"/>
            <a:ext cx="4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6383740" y="4644785"/>
            <a:ext cx="31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90237" y="429093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12773" y="3858296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8143" y="5092901"/>
            <a:ext cx="284058" cy="37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60672" y="5538314"/>
            <a:ext cx="241529" cy="37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83135" y="5986430"/>
            <a:ext cx="21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8131" y="253085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42969" y="6428148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641840"/>
              </p:ext>
            </p:extLst>
          </p:nvPr>
        </p:nvGraphicFramePr>
        <p:xfrm>
          <a:off x="6981360" y="2095152"/>
          <a:ext cx="1212761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091572" y="1455711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Actual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8659" y="3308520"/>
            <a:ext cx="132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10%10 = 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8659" y="3807549"/>
            <a:ext cx="147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12%10 =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8658" y="4306578"/>
            <a:ext cx="131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8%10 = 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95930" y="1891989"/>
            <a:ext cx="17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Hash function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6098" y="5986430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Key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38245" y="1653435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8658" y="4740062"/>
            <a:ext cx="147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14%10 = 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5155" y="5118069"/>
            <a:ext cx="128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19%10 = 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99688" y="2464475"/>
            <a:ext cx="182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h(x)= x%10</a:t>
            </a:r>
          </a:p>
        </p:txBody>
      </p:sp>
      <p:cxnSp>
        <p:nvCxnSpPr>
          <p:cNvPr id="4" name="Straight Arrow Connector 3"/>
          <p:cNvCxnSpPr>
            <a:endCxn id="10" idx="1"/>
          </p:cNvCxnSpPr>
          <p:nvPr/>
        </p:nvCxnSpPr>
        <p:spPr>
          <a:xfrm>
            <a:off x="1878486" y="3026598"/>
            <a:ext cx="4511751" cy="1449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5156" y="2857040"/>
            <a:ext cx="143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5%10 = 5</a:t>
            </a:r>
          </a:p>
        </p:txBody>
      </p:sp>
      <p:cxnSp>
        <p:nvCxnSpPr>
          <p:cNvPr id="29" name="Straight Arrow Connector 28"/>
          <p:cNvCxnSpPr>
            <a:endCxn id="6" idx="1"/>
          </p:cNvCxnSpPr>
          <p:nvPr/>
        </p:nvCxnSpPr>
        <p:spPr>
          <a:xfrm flipV="1">
            <a:off x="1836863" y="2279819"/>
            <a:ext cx="4542524" cy="1209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8" idx="3"/>
          </p:cNvCxnSpPr>
          <p:nvPr/>
        </p:nvCxnSpPr>
        <p:spPr>
          <a:xfrm flipV="1">
            <a:off x="1889336" y="3211264"/>
            <a:ext cx="4536027" cy="764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3" idx="1"/>
          </p:cNvCxnSpPr>
          <p:nvPr/>
        </p:nvCxnSpPr>
        <p:spPr>
          <a:xfrm>
            <a:off x="1716795" y="4474346"/>
            <a:ext cx="4743877" cy="12518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1" idx="1"/>
          </p:cNvCxnSpPr>
          <p:nvPr/>
        </p:nvCxnSpPr>
        <p:spPr>
          <a:xfrm flipV="1">
            <a:off x="1836863" y="4042962"/>
            <a:ext cx="4575910" cy="881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4" idx="1"/>
          </p:cNvCxnSpPr>
          <p:nvPr/>
        </p:nvCxnSpPr>
        <p:spPr>
          <a:xfrm>
            <a:off x="1852249" y="5304891"/>
            <a:ext cx="4630886" cy="866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5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350055" cy="5124450"/>
          </a:xfrm>
        </p:spPr>
        <p:txBody>
          <a:bodyPr/>
          <a:lstStyle/>
          <a:p>
            <a:pPr algn="just"/>
            <a:r>
              <a:rPr lang="en-IN" dirty="0"/>
              <a:t>In this technique, squares the key value. Then, some digits from the middle are extracted. </a:t>
            </a:r>
          </a:p>
          <a:p>
            <a:pPr algn="just"/>
            <a:r>
              <a:rPr lang="en-IN" dirty="0"/>
              <a:t>These extracted digits form a number which is taken as the new number for address. </a:t>
            </a:r>
          </a:p>
          <a:p>
            <a:pPr marL="0" indent="0">
              <a:buNone/>
            </a:pPr>
            <a:r>
              <a:rPr lang="en-IN" dirty="0"/>
              <a:t>Limitation</a:t>
            </a:r>
          </a:p>
          <a:p>
            <a:r>
              <a:rPr lang="en-IN" dirty="0"/>
              <a:t>The size of key</a:t>
            </a:r>
            <a:r>
              <a:rPr lang="en-IN" baseline="30000" dirty="0"/>
              <a:t>2</a:t>
            </a:r>
            <a:r>
              <a:rPr lang="en-IN" dirty="0"/>
              <a:t> is too large.</a:t>
            </a:r>
          </a:p>
          <a:p>
            <a:pPr marL="0" indent="0">
              <a:buNone/>
            </a:pPr>
            <a:r>
              <a:rPr lang="en-IN" dirty="0"/>
              <a:t>	E.g. 2025*2025= 4100625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Mid square method</a:t>
            </a:r>
          </a:p>
        </p:txBody>
      </p:sp>
    </p:spTree>
    <p:extLst>
      <p:ext uri="{BB962C8B-B14F-4D97-AF65-F5344CB8AC3E}">
        <p14:creationId xmlns:p14="http://schemas.microsoft.com/office/powerpoint/2010/main" val="150039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2009104" y="2364666"/>
            <a:ext cx="206062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Mid square method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5020" y="1737505"/>
            <a:ext cx="211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H(key) = key</a:t>
            </a:r>
            <a:r>
              <a:rPr lang="en-IN" sz="2400" baseline="300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929" y="2364666"/>
            <a:ext cx="5658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10</a:t>
            </a:r>
          </a:p>
          <a:p>
            <a:r>
              <a:rPr lang="en-IN" sz="2400" dirty="0"/>
              <a:t> 15</a:t>
            </a:r>
          </a:p>
          <a:p>
            <a:endParaRPr lang="en-IN" sz="2400" dirty="0"/>
          </a:p>
          <a:p>
            <a:r>
              <a:rPr lang="en-IN" sz="2400" dirty="0"/>
              <a:t>12</a:t>
            </a:r>
          </a:p>
          <a:p>
            <a:r>
              <a:rPr lang="en-IN" sz="2400" dirty="0"/>
              <a:t> 22</a:t>
            </a:r>
          </a:p>
          <a:p>
            <a:r>
              <a:rPr lang="en-IN" sz="2400" dirty="0"/>
              <a:t> 14</a:t>
            </a:r>
            <a:endParaRPr lang="en-IN" sz="2400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6701359" y="2180000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4745" y="3544082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6747335" y="3111445"/>
            <a:ext cx="4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6705712" y="4729632"/>
            <a:ext cx="31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12209" y="4375780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4745" y="394314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40115" y="5177748"/>
            <a:ext cx="284058" cy="37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2644" y="5623161"/>
            <a:ext cx="241529" cy="37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05107" y="6071277"/>
            <a:ext cx="21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0103" y="2615700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64941" y="6512995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34696"/>
              </p:ext>
            </p:extLst>
          </p:nvPr>
        </p:nvGraphicFramePr>
        <p:xfrm>
          <a:off x="7303332" y="2179999"/>
          <a:ext cx="1212761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483882" y="1737505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Actual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60217" y="1738282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8795" y="2364666"/>
            <a:ext cx="19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10*10 =1 0 0</a:t>
            </a:r>
          </a:p>
        </p:txBody>
      </p:sp>
      <p:cxnSp>
        <p:nvCxnSpPr>
          <p:cNvPr id="24" name="Straight Arrow Connector 23"/>
          <p:cNvCxnSpPr>
            <a:endCxn id="8" idx="1"/>
          </p:cNvCxnSpPr>
          <p:nvPr/>
        </p:nvCxnSpPr>
        <p:spPr>
          <a:xfrm flipV="1">
            <a:off x="2215166" y="2364666"/>
            <a:ext cx="4486193" cy="19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744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009104" y="3127805"/>
            <a:ext cx="206062" cy="31616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2009104" y="2364666"/>
            <a:ext cx="206062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Mid square method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5020" y="1737505"/>
            <a:ext cx="211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H(key) = key</a:t>
            </a:r>
            <a:r>
              <a:rPr lang="en-IN" sz="2400" baseline="300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929" y="2364666"/>
            <a:ext cx="5658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10</a:t>
            </a:r>
          </a:p>
          <a:p>
            <a:r>
              <a:rPr lang="en-IN" sz="2400" dirty="0"/>
              <a:t> 15</a:t>
            </a:r>
          </a:p>
          <a:p>
            <a:endParaRPr lang="en-IN" sz="2400" dirty="0"/>
          </a:p>
          <a:p>
            <a:r>
              <a:rPr lang="en-IN" sz="2400" dirty="0"/>
              <a:t>12</a:t>
            </a:r>
          </a:p>
          <a:p>
            <a:r>
              <a:rPr lang="en-IN" sz="2400" dirty="0"/>
              <a:t> 22</a:t>
            </a:r>
          </a:p>
          <a:p>
            <a:r>
              <a:rPr lang="en-IN" sz="2400" dirty="0"/>
              <a:t> 14</a:t>
            </a:r>
            <a:endParaRPr lang="en-IN" sz="2400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6701359" y="2180000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4745" y="3544082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6747335" y="3111445"/>
            <a:ext cx="4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6705712" y="4729632"/>
            <a:ext cx="31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12209" y="4375780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4745" y="394314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40115" y="5177748"/>
            <a:ext cx="284058" cy="37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2644" y="5623161"/>
            <a:ext cx="241529" cy="37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05107" y="6071277"/>
            <a:ext cx="21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0103" y="2615700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64941" y="6512995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109419"/>
              </p:ext>
            </p:extLst>
          </p:nvPr>
        </p:nvGraphicFramePr>
        <p:xfrm>
          <a:off x="7303332" y="2179999"/>
          <a:ext cx="1212761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483882" y="1737505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Actual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60217" y="1738282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8795" y="2364666"/>
            <a:ext cx="19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10*10 =1 0 0</a:t>
            </a:r>
          </a:p>
        </p:txBody>
      </p:sp>
      <p:cxnSp>
        <p:nvCxnSpPr>
          <p:cNvPr id="24" name="Straight Arrow Connector 23"/>
          <p:cNvCxnSpPr>
            <a:endCxn id="10" idx="3"/>
          </p:cNvCxnSpPr>
          <p:nvPr/>
        </p:nvCxnSpPr>
        <p:spPr>
          <a:xfrm flipV="1">
            <a:off x="2226016" y="3296111"/>
            <a:ext cx="4521319" cy="118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8794" y="3111445"/>
            <a:ext cx="19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15*15 =2 2 5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215166" y="2355488"/>
            <a:ext cx="4475343" cy="27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30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F5D201-13EE-4515-BCA8-C03A66FB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en-IN" dirty="0"/>
              <a:t>understand hash functions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7DFED-79C6-45F1-801E-613D1FB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896377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89784" y="3884051"/>
            <a:ext cx="206062" cy="343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/>
          <p:cNvSpPr/>
          <p:nvPr/>
        </p:nvSpPr>
        <p:spPr>
          <a:xfrm>
            <a:off x="2009104" y="3127805"/>
            <a:ext cx="206062" cy="31616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2009104" y="2364666"/>
            <a:ext cx="206062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Mid square method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5020" y="1737505"/>
            <a:ext cx="211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H(key) = key</a:t>
            </a:r>
            <a:r>
              <a:rPr lang="en-IN" sz="2400" baseline="300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929" y="2364666"/>
            <a:ext cx="5658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10</a:t>
            </a:r>
          </a:p>
          <a:p>
            <a:r>
              <a:rPr lang="en-IN" sz="2400" dirty="0"/>
              <a:t> 15</a:t>
            </a:r>
          </a:p>
          <a:p>
            <a:endParaRPr lang="en-IN" sz="2400" dirty="0"/>
          </a:p>
          <a:p>
            <a:r>
              <a:rPr lang="en-IN" sz="2400" dirty="0"/>
              <a:t>12</a:t>
            </a:r>
          </a:p>
          <a:p>
            <a:r>
              <a:rPr lang="en-IN" sz="2400" dirty="0"/>
              <a:t> 22</a:t>
            </a:r>
          </a:p>
          <a:p>
            <a:r>
              <a:rPr lang="en-IN" sz="2400" dirty="0"/>
              <a:t> 14</a:t>
            </a:r>
            <a:endParaRPr lang="en-IN" sz="2400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6701359" y="2180000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4745" y="3544082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6747335" y="3111445"/>
            <a:ext cx="4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6705712" y="4729632"/>
            <a:ext cx="31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12209" y="4375780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4745" y="394314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40115" y="5177748"/>
            <a:ext cx="284058" cy="37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2644" y="5623161"/>
            <a:ext cx="241529" cy="37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05107" y="6071277"/>
            <a:ext cx="21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0103" y="2615700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64941" y="6512995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303332" y="2179999"/>
          <a:ext cx="1212761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483882" y="1737505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Actual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60217" y="1738282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8795" y="2364666"/>
            <a:ext cx="19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10*10 =1 0 0</a:t>
            </a:r>
          </a:p>
        </p:txBody>
      </p:sp>
      <p:cxnSp>
        <p:nvCxnSpPr>
          <p:cNvPr id="24" name="Straight Arrow Connector 23"/>
          <p:cNvCxnSpPr>
            <a:endCxn id="10" idx="3"/>
          </p:cNvCxnSpPr>
          <p:nvPr/>
        </p:nvCxnSpPr>
        <p:spPr>
          <a:xfrm flipV="1">
            <a:off x="2226016" y="3296111"/>
            <a:ext cx="4521319" cy="118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8794" y="3111445"/>
            <a:ext cx="19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15*15 =2 2 5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215166" y="2355488"/>
            <a:ext cx="4475343" cy="27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78793" y="3887587"/>
            <a:ext cx="19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12*12 =1 4 4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181780" y="4127797"/>
            <a:ext cx="4565555" cy="31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512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2009104" y="4620257"/>
            <a:ext cx="216912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989784" y="3884051"/>
            <a:ext cx="206062" cy="343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/>
          <p:cNvSpPr/>
          <p:nvPr/>
        </p:nvSpPr>
        <p:spPr>
          <a:xfrm>
            <a:off x="2009104" y="3127805"/>
            <a:ext cx="206062" cy="31616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2009104" y="2364666"/>
            <a:ext cx="206062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Mid square method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5020" y="1737505"/>
            <a:ext cx="211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H(key) = key</a:t>
            </a:r>
            <a:r>
              <a:rPr lang="en-IN" sz="2400" baseline="300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929" y="2364666"/>
            <a:ext cx="5658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10</a:t>
            </a:r>
          </a:p>
          <a:p>
            <a:r>
              <a:rPr lang="en-IN" sz="2400" dirty="0"/>
              <a:t> 15</a:t>
            </a:r>
          </a:p>
          <a:p>
            <a:endParaRPr lang="en-IN" sz="2400" dirty="0"/>
          </a:p>
          <a:p>
            <a:r>
              <a:rPr lang="en-IN" sz="2400" dirty="0"/>
              <a:t>12</a:t>
            </a:r>
          </a:p>
          <a:p>
            <a:r>
              <a:rPr lang="en-IN" sz="2400" dirty="0"/>
              <a:t> 22</a:t>
            </a:r>
          </a:p>
          <a:p>
            <a:r>
              <a:rPr lang="en-IN" sz="2400" dirty="0"/>
              <a:t> 14</a:t>
            </a:r>
            <a:endParaRPr lang="en-IN" sz="2400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6701359" y="2180000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4745" y="3544082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6747335" y="3111445"/>
            <a:ext cx="4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6705712" y="4729632"/>
            <a:ext cx="31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12209" y="4375780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4745" y="394314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40115" y="5177748"/>
            <a:ext cx="284058" cy="37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2644" y="5623161"/>
            <a:ext cx="241529" cy="37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05107" y="6071277"/>
            <a:ext cx="21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0103" y="2615700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64941" y="6512995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099895"/>
              </p:ext>
            </p:extLst>
          </p:nvPr>
        </p:nvGraphicFramePr>
        <p:xfrm>
          <a:off x="7303332" y="2179999"/>
          <a:ext cx="1212761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483882" y="1737505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Actual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60217" y="1738282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8795" y="2364666"/>
            <a:ext cx="19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10*10 =1 0 0</a:t>
            </a:r>
          </a:p>
        </p:txBody>
      </p:sp>
      <p:cxnSp>
        <p:nvCxnSpPr>
          <p:cNvPr id="24" name="Straight Arrow Connector 23"/>
          <p:cNvCxnSpPr>
            <a:endCxn id="10" idx="3"/>
          </p:cNvCxnSpPr>
          <p:nvPr/>
        </p:nvCxnSpPr>
        <p:spPr>
          <a:xfrm flipV="1">
            <a:off x="2226016" y="3296111"/>
            <a:ext cx="4521319" cy="118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8794" y="3111445"/>
            <a:ext cx="19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15*15 =2 2 5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215166" y="2355488"/>
            <a:ext cx="4475343" cy="27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78793" y="3887587"/>
            <a:ext cx="19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12*12 =1 4 4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181780" y="4127797"/>
            <a:ext cx="4565555" cy="31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8792" y="4620257"/>
            <a:ext cx="19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22*22 =4 8 4</a:t>
            </a:r>
          </a:p>
        </p:txBody>
      </p:sp>
      <p:cxnSp>
        <p:nvCxnSpPr>
          <p:cNvPr id="32" name="Straight Arrow Connector 31"/>
          <p:cNvCxnSpPr>
            <a:endCxn id="15" idx="1"/>
          </p:cNvCxnSpPr>
          <p:nvPr/>
        </p:nvCxnSpPr>
        <p:spPr>
          <a:xfrm>
            <a:off x="2239552" y="4919698"/>
            <a:ext cx="4543092" cy="891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591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95568" y="5335162"/>
            <a:ext cx="230448" cy="3353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2009104" y="4620257"/>
            <a:ext cx="216912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989784" y="3884051"/>
            <a:ext cx="206062" cy="343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/>
          <p:cNvSpPr/>
          <p:nvPr/>
        </p:nvSpPr>
        <p:spPr>
          <a:xfrm>
            <a:off x="2009104" y="3127805"/>
            <a:ext cx="206062" cy="31616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2009104" y="2364666"/>
            <a:ext cx="206062" cy="3693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Mid square method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5020" y="1737505"/>
            <a:ext cx="2112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H(key) = key</a:t>
            </a:r>
            <a:r>
              <a:rPr lang="en-IN" sz="2400" baseline="300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929" y="2364666"/>
            <a:ext cx="5658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10</a:t>
            </a:r>
          </a:p>
          <a:p>
            <a:r>
              <a:rPr lang="en-IN" sz="2400" dirty="0"/>
              <a:t> 15</a:t>
            </a:r>
          </a:p>
          <a:p>
            <a:endParaRPr lang="en-IN" sz="2400" dirty="0"/>
          </a:p>
          <a:p>
            <a:r>
              <a:rPr lang="en-IN" sz="2400" dirty="0"/>
              <a:t>12</a:t>
            </a:r>
          </a:p>
          <a:p>
            <a:r>
              <a:rPr lang="en-IN" sz="2400" dirty="0"/>
              <a:t> 22</a:t>
            </a:r>
          </a:p>
          <a:p>
            <a:r>
              <a:rPr lang="en-IN" sz="2400" dirty="0"/>
              <a:t> 14</a:t>
            </a:r>
            <a:endParaRPr lang="en-IN" sz="2400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6701359" y="2180000"/>
            <a:ext cx="3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4745" y="3544082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6747335" y="3111445"/>
            <a:ext cx="4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6705712" y="4729632"/>
            <a:ext cx="31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12209" y="4375780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4745" y="3943143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40115" y="5177748"/>
            <a:ext cx="284058" cy="373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2644" y="5623161"/>
            <a:ext cx="241529" cy="37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05107" y="6071277"/>
            <a:ext cx="21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0103" y="2615700"/>
            <a:ext cx="45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64941" y="6512995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Hash table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76767"/>
              </p:ext>
            </p:extLst>
          </p:nvPr>
        </p:nvGraphicFramePr>
        <p:xfrm>
          <a:off x="7303332" y="2179999"/>
          <a:ext cx="1212761" cy="425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483882" y="1737505"/>
            <a:ext cx="13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Actual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60217" y="1738282"/>
            <a:ext cx="7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Index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8795" y="2364666"/>
            <a:ext cx="19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10*10 =1 0 0</a:t>
            </a:r>
          </a:p>
        </p:txBody>
      </p:sp>
      <p:cxnSp>
        <p:nvCxnSpPr>
          <p:cNvPr id="24" name="Straight Arrow Connector 23"/>
          <p:cNvCxnSpPr>
            <a:endCxn id="10" idx="3"/>
          </p:cNvCxnSpPr>
          <p:nvPr/>
        </p:nvCxnSpPr>
        <p:spPr>
          <a:xfrm flipV="1">
            <a:off x="2226016" y="3296111"/>
            <a:ext cx="4521319" cy="118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8794" y="3111445"/>
            <a:ext cx="19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15*15 =2 2 5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215166" y="2355488"/>
            <a:ext cx="4475343" cy="27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78793" y="3887587"/>
            <a:ext cx="19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12*12 =1 4 4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181780" y="4127797"/>
            <a:ext cx="4565555" cy="31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8792" y="4620257"/>
            <a:ext cx="19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22*22 =4 8 4</a:t>
            </a:r>
          </a:p>
        </p:txBody>
      </p:sp>
      <p:cxnSp>
        <p:nvCxnSpPr>
          <p:cNvPr id="32" name="Straight Arrow Connector 31"/>
          <p:cNvCxnSpPr>
            <a:endCxn id="15" idx="1"/>
          </p:cNvCxnSpPr>
          <p:nvPr/>
        </p:nvCxnSpPr>
        <p:spPr>
          <a:xfrm>
            <a:off x="2239552" y="4919698"/>
            <a:ext cx="4543092" cy="891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78791" y="5330233"/>
            <a:ext cx="19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14*14 =1 9 6</a:t>
            </a:r>
          </a:p>
        </p:txBody>
      </p:sp>
      <p:cxnSp>
        <p:nvCxnSpPr>
          <p:cNvPr id="34" name="Straight Arrow Connector 33"/>
          <p:cNvCxnSpPr>
            <a:endCxn id="16" idx="1"/>
          </p:cNvCxnSpPr>
          <p:nvPr/>
        </p:nvCxnSpPr>
        <p:spPr>
          <a:xfrm>
            <a:off x="2215129" y="5660710"/>
            <a:ext cx="4589978" cy="595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3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23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335987" cy="5124450"/>
          </a:xfrm>
        </p:spPr>
        <p:txBody>
          <a:bodyPr/>
          <a:lstStyle/>
          <a:p>
            <a:pPr algn="just"/>
            <a:r>
              <a:rPr lang="en-IN" dirty="0"/>
              <a:t>Hashing data structure is used to store and find data efficiently using array.</a:t>
            </a:r>
          </a:p>
          <a:p>
            <a:pPr algn="just"/>
            <a:r>
              <a:rPr lang="en-IN" dirty="0"/>
              <a:t>It is a technique or process of mapping keys, values into the hash table by using a hash function. It is done for faster access to elements.</a:t>
            </a:r>
          </a:p>
          <a:p>
            <a:pPr algn="just"/>
            <a:r>
              <a:rPr lang="en-IN" dirty="0"/>
              <a:t> The efficiency of mapping depends on the efficiency of the hash function used.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324434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279716" cy="512445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An element is converted into an integer by using a </a:t>
            </a:r>
            <a:r>
              <a:rPr lang="en-IN" b="1" dirty="0"/>
              <a:t>hash function</a:t>
            </a:r>
            <a:r>
              <a:rPr lang="en-IN" dirty="0"/>
              <a:t>. This element can be used as an index to store the original element, which falls into the </a:t>
            </a:r>
            <a:r>
              <a:rPr lang="en-IN" b="1" dirty="0"/>
              <a:t>hash table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The element is stored in the hash table where it can be quickly retrieved using hashed key.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implement hashing</a:t>
            </a:r>
          </a:p>
        </p:txBody>
      </p:sp>
    </p:spTree>
    <p:extLst>
      <p:ext uri="{BB962C8B-B14F-4D97-AF65-F5344CB8AC3E}">
        <p14:creationId xmlns:p14="http://schemas.microsoft.com/office/powerpoint/2010/main" val="418156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	hash = hash </a:t>
            </a:r>
            <a:r>
              <a:rPr lang="en-IN" dirty="0" err="1"/>
              <a:t>func</a:t>
            </a:r>
            <a:r>
              <a:rPr lang="en-IN" dirty="0"/>
              <a:t>(key)</a:t>
            </a:r>
          </a:p>
          <a:p>
            <a:pPr marL="0" indent="0">
              <a:buNone/>
            </a:pPr>
            <a:r>
              <a:rPr lang="en-IN" dirty="0"/>
              <a:t>		index = hash % </a:t>
            </a:r>
            <a:r>
              <a:rPr lang="en-IN" dirty="0" err="1"/>
              <a:t>array_size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algn="just"/>
            <a:r>
              <a:rPr lang="en-IN" dirty="0"/>
              <a:t>The hash is independent of the array size and it is then reduced to an index (a number between 0 and </a:t>
            </a:r>
            <a:r>
              <a:rPr lang="en-IN" dirty="0" err="1"/>
              <a:t>array_size</a:t>
            </a:r>
            <a:r>
              <a:rPr lang="en-IN" dirty="0"/>
              <a:t> − 1) by using the modulo operator (%).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implement hashing</a:t>
            </a:r>
          </a:p>
        </p:txBody>
      </p:sp>
    </p:spTree>
    <p:extLst>
      <p:ext uri="{BB962C8B-B14F-4D97-AF65-F5344CB8AC3E}">
        <p14:creationId xmlns:p14="http://schemas.microsoft.com/office/powerpoint/2010/main" val="249444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335987" cy="5124450"/>
          </a:xfrm>
        </p:spPr>
        <p:txBody>
          <a:bodyPr/>
          <a:lstStyle/>
          <a:p>
            <a:pPr algn="just"/>
            <a:r>
              <a:rPr lang="en-IN" dirty="0"/>
              <a:t>A hash function is any function that can be used to map a data set of an arbitrary size to a data set of a fixed size, which falls into the hash table. </a:t>
            </a:r>
          </a:p>
          <a:p>
            <a:pPr algn="just"/>
            <a:r>
              <a:rPr lang="en-IN" dirty="0"/>
              <a:t>The values returned by a hash function are called hash values, hash codes, hash sums, or hashes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282554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543050"/>
            <a:ext cx="8321919" cy="512445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An efficient hash function should be built such that the index value of the added item is distributed equally across the table.</a:t>
            </a:r>
          </a:p>
          <a:p>
            <a:pPr algn="just"/>
            <a:r>
              <a:rPr lang="en-IN" dirty="0"/>
              <a:t>An effective collision resolution technique should be created to generate an alternate index for a key whose hash index corresponds to a previously inserted position in a hash table.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423288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429555"/>
            <a:ext cx="8350055" cy="5428445"/>
          </a:xfrm>
        </p:spPr>
        <p:txBody>
          <a:bodyPr>
            <a:normAutofit/>
          </a:bodyPr>
          <a:lstStyle/>
          <a:p>
            <a:pPr algn="just"/>
            <a:r>
              <a:rPr lang="en-IN" b="1" dirty="0"/>
              <a:t>Uniform Distribution</a:t>
            </a:r>
            <a:r>
              <a:rPr lang="en-IN" dirty="0"/>
              <a:t>: For distribution throughout the constructed table.</a:t>
            </a:r>
          </a:p>
          <a:p>
            <a:pPr algn="just"/>
            <a:r>
              <a:rPr lang="en-IN" b="1" dirty="0"/>
              <a:t>Fast</a:t>
            </a:r>
            <a:r>
              <a:rPr lang="en-IN" dirty="0"/>
              <a:t>: The generation of hash should be very fast, and should not produce any considerable overhead.</a:t>
            </a:r>
          </a:p>
          <a:p>
            <a:pPr algn="just"/>
            <a:r>
              <a:rPr lang="en-IN" b="1" dirty="0"/>
              <a:t>Less collisions</a:t>
            </a:r>
            <a:r>
              <a:rPr lang="en-IN" dirty="0"/>
              <a:t>: Collisions occur when pairs of elements are mapped to the same hash value. These should be avoided.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hash function</a:t>
            </a:r>
          </a:p>
        </p:txBody>
      </p:sp>
    </p:spTree>
    <p:extLst>
      <p:ext uri="{BB962C8B-B14F-4D97-AF65-F5344CB8AC3E}">
        <p14:creationId xmlns:p14="http://schemas.microsoft.com/office/powerpoint/2010/main" val="221447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Methods for calculating the hash function</a:t>
            </a:r>
          </a:p>
          <a:p>
            <a:r>
              <a:rPr lang="en-IN" dirty="0"/>
              <a:t>Division method</a:t>
            </a:r>
          </a:p>
          <a:p>
            <a:r>
              <a:rPr lang="en-IN" dirty="0"/>
              <a:t>Mid square method</a:t>
            </a:r>
          </a:p>
          <a:p>
            <a:r>
              <a:rPr lang="en-IN" dirty="0"/>
              <a:t>Digit folding method / pairing method </a:t>
            </a:r>
          </a:p>
          <a:p>
            <a:r>
              <a:rPr lang="en-IN" dirty="0"/>
              <a:t>Multiplication Method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222862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2222</TotalTime>
  <Words>969</Words>
  <Application>Microsoft Office PowerPoint</Application>
  <PresentationFormat>On-screen Show (4:3)</PresentationFormat>
  <Paragraphs>354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Hashing</vt:lpstr>
      <vt:lpstr>Steps to implement hashing</vt:lpstr>
      <vt:lpstr>Steps to implement hashing</vt:lpstr>
      <vt:lpstr>Hash function</vt:lpstr>
      <vt:lpstr>Hash function</vt:lpstr>
      <vt:lpstr>Characteristics of hash function</vt:lpstr>
      <vt:lpstr>Hash function</vt:lpstr>
      <vt:lpstr>Division method</vt:lpstr>
      <vt:lpstr>Division method</vt:lpstr>
      <vt:lpstr>Division method</vt:lpstr>
      <vt:lpstr>Division method</vt:lpstr>
      <vt:lpstr>Division method</vt:lpstr>
      <vt:lpstr>Division method</vt:lpstr>
      <vt:lpstr>Division method</vt:lpstr>
      <vt:lpstr>Mid square method</vt:lpstr>
      <vt:lpstr>Mid square method </vt:lpstr>
      <vt:lpstr>Mid square method </vt:lpstr>
      <vt:lpstr>Mid square method </vt:lpstr>
      <vt:lpstr>Mid square method </vt:lpstr>
      <vt:lpstr>Mid square method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recording2</cp:lastModifiedBy>
  <cp:revision>160</cp:revision>
  <dcterms:created xsi:type="dcterms:W3CDTF">2020-12-02T15:29:53Z</dcterms:created>
  <dcterms:modified xsi:type="dcterms:W3CDTF">2021-12-04T06:15:57Z</dcterms:modified>
</cp:coreProperties>
</file>