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09" r:id="rId5"/>
    <p:sldId id="343" r:id="rId6"/>
    <p:sldId id="344" r:id="rId7"/>
    <p:sldId id="300" r:id="rId8"/>
    <p:sldId id="330" r:id="rId9"/>
    <p:sldId id="336" r:id="rId10"/>
    <p:sldId id="331" r:id="rId11"/>
    <p:sldId id="335" r:id="rId12"/>
    <p:sldId id="319" r:id="rId13"/>
    <p:sldId id="342" r:id="rId14"/>
    <p:sldId id="337" r:id="rId15"/>
    <p:sldId id="338" r:id="rId16"/>
    <p:sldId id="339" r:id="rId17"/>
    <p:sldId id="341" r:id="rId18"/>
    <p:sldId id="340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434461" cy="5124450"/>
          </a:xfrm>
        </p:spPr>
        <p:txBody>
          <a:bodyPr/>
          <a:lstStyle/>
          <a:p>
            <a:pPr algn="just"/>
            <a:r>
              <a:rPr lang="en-IN" b="1" dirty="0"/>
              <a:t>Case 1</a:t>
            </a:r>
            <a:r>
              <a:rPr lang="en-IN" dirty="0"/>
              <a:t>: if hash table size is 100 (0-99) and sum in 3 digits, then we will ignore last carry, if any.</a:t>
            </a:r>
          </a:p>
          <a:p>
            <a:pPr marL="0" indent="0" algn="just">
              <a:buNone/>
            </a:pPr>
            <a:r>
              <a:rPr lang="en-IN" dirty="0"/>
              <a:t>				Or </a:t>
            </a:r>
          </a:p>
          <a:p>
            <a:pPr algn="just"/>
            <a:r>
              <a:rPr lang="en-IN" b="1" dirty="0"/>
              <a:t>Case 2</a:t>
            </a:r>
            <a:r>
              <a:rPr lang="en-IN" dirty="0"/>
              <a:t>: if hash table size is 100 (0-99) and sum in 3 digits, then we need to perform the extra step of dividing by 100(size of table) and keeping the remainder.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 folding method</a:t>
            </a:r>
          </a:p>
        </p:txBody>
      </p:sp>
    </p:spTree>
    <p:extLst>
      <p:ext uri="{BB962C8B-B14F-4D97-AF65-F5344CB8AC3E}">
        <p14:creationId xmlns:p14="http://schemas.microsoft.com/office/powerpoint/2010/main" val="13677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 method: case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917" y="598586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52255"/>
              </p:ext>
            </p:extLst>
          </p:nvPr>
        </p:nvGraphicFramePr>
        <p:xfrm>
          <a:off x="7004143" y="2048646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122122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65265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375" y="1837324"/>
            <a:ext cx="10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122122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93" y="183732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450" y="259525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2200" y="2595254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12 21 22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493" y="3501967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Sum: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3278" y="3487459"/>
            <a:ext cx="72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7880" y="463398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Hash value: 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7475" y="4154001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9132" y="299605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3873" y="553594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85702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 method: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917" y="598586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0339"/>
              </p:ext>
            </p:extLst>
          </p:nvPr>
        </p:nvGraphicFramePr>
        <p:xfrm>
          <a:off x="7004143" y="2048646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65265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375" y="1837324"/>
            <a:ext cx="10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234567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93" y="183732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450" y="259525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2200" y="2595254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23 45 67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493" y="3501967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Sum: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3278" y="3487459"/>
            <a:ext cx="72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837" y="406072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Ignore last carry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7880" y="463398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Hash value: 35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8081" y="381530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9132" y="299605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3873" y="553594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17200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 method: case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917" y="598586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004143" y="2048646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65265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375" y="1837324"/>
            <a:ext cx="10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234567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93" y="183732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450" y="259525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2200" y="2595254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23 45 67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493" y="3501967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Sum: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3277" y="3487459"/>
            <a:ext cx="25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135 </a:t>
            </a:r>
            <a:r>
              <a:rPr lang="en-IN" dirty="0">
                <a:solidFill>
                  <a:srgbClr val="002060"/>
                </a:solidFill>
              </a:rPr>
              <a:t>mod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100 = </a:t>
            </a:r>
            <a:r>
              <a:rPr lang="en-IN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837" y="406072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Sum mod with table size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7880" y="463398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Hash value: 35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8081" y="381530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9132" y="299605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3873" y="553594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9500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boundary: case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917" y="598586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0520"/>
              </p:ext>
            </p:extLst>
          </p:nvPr>
        </p:nvGraphicFramePr>
        <p:xfrm>
          <a:off x="7004143" y="2048646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142123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65265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375" y="1837324"/>
            <a:ext cx="10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142123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93" y="183732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450" y="259525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2200" y="2595254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14 21 23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493" y="3876057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Sum: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61375" y="3876057"/>
            <a:ext cx="72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94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3285" y="515686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Hash value: 94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7475" y="4154001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9132" y="299605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3873" y="553594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636" y="3180717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21 </a:t>
            </a:r>
            <a:r>
              <a:rPr lang="en-IN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59059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boundary: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917" y="598586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39898"/>
              </p:ext>
            </p:extLst>
          </p:nvPr>
        </p:nvGraphicFramePr>
        <p:xfrm>
          <a:off x="7004143" y="2048646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354027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65265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375" y="1837324"/>
            <a:ext cx="10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354027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93" y="183732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450" y="2595254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2200" y="2595254"/>
            <a:ext cx="12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35 40 27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493" y="3876057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Sum: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61375" y="3876057"/>
            <a:ext cx="72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165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3285" y="515686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Hash value: 65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7475" y="4154001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9132" y="299605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3873" y="553594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636" y="3180717"/>
            <a:ext cx="28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53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40 </a:t>
            </a:r>
            <a:r>
              <a:rPr lang="en-IN" dirty="0">
                <a:solidFill>
                  <a:srgbClr val="FF0000"/>
                </a:solidFill>
              </a:rPr>
              <a:t>72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value reversed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1837" y="446152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Ignore last carry</a:t>
            </a:r>
          </a:p>
        </p:txBody>
      </p:sp>
    </p:spTree>
    <p:extLst>
      <p:ext uri="{BB962C8B-B14F-4D97-AF65-F5344CB8AC3E}">
        <p14:creationId xmlns:p14="http://schemas.microsoft.com/office/powerpoint/2010/main" val="41940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68808"/>
            <a:ext cx="8534400" cy="5124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	h(key) = floor(table size *(key *A)) % size </a:t>
            </a:r>
          </a:p>
          <a:p>
            <a:pPr marL="0" indent="0">
              <a:buNone/>
            </a:pPr>
            <a:r>
              <a:rPr lang="en-IN" dirty="0"/>
              <a:t>		Or </a:t>
            </a:r>
          </a:p>
          <a:p>
            <a:pPr marL="0" indent="0">
              <a:buNone/>
            </a:pPr>
            <a:r>
              <a:rPr lang="pt-BR" dirty="0"/>
              <a:t>	h(k) = floor( n( kA mod 1 ) )</a:t>
            </a:r>
          </a:p>
          <a:p>
            <a:r>
              <a:rPr lang="pt-BR" dirty="0"/>
              <a:t>K= key</a:t>
            </a:r>
            <a:endParaRPr lang="en-IN" dirty="0"/>
          </a:p>
          <a:p>
            <a:r>
              <a:rPr lang="en-IN" dirty="0"/>
              <a:t>A is constant value between 0 and 1</a:t>
            </a:r>
          </a:p>
          <a:p>
            <a:r>
              <a:rPr lang="en-IN" dirty="0"/>
              <a:t>Knuth recommends A = 0.6180339887...  (Golden Ratio)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Multiplication Method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7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1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21919" cy="512445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ClrTx/>
              <a:buFont typeface="+mj-lt"/>
              <a:buAutoNum type="arabicParenR"/>
            </a:pPr>
            <a:r>
              <a:rPr lang="en-IN" dirty="0"/>
              <a:t>Choose constant</a:t>
            </a:r>
          </a:p>
          <a:p>
            <a:pPr marL="514350" indent="-514350" algn="just">
              <a:buClrTx/>
              <a:buFont typeface="+mj-lt"/>
              <a:buAutoNum type="arabicParenR"/>
            </a:pPr>
            <a:r>
              <a:rPr lang="en-IN" dirty="0"/>
              <a:t>Multiply key k by A</a:t>
            </a:r>
          </a:p>
          <a:p>
            <a:pPr marL="514350" indent="-514350" algn="just">
              <a:buClrTx/>
              <a:buFont typeface="+mj-lt"/>
              <a:buAutoNum type="arabicParenR"/>
            </a:pPr>
            <a:r>
              <a:rPr lang="en-IN" dirty="0"/>
              <a:t>Extract fractional part of k A (this gives us a number between 0 and 1)</a:t>
            </a:r>
          </a:p>
          <a:p>
            <a:pPr marL="514350" indent="-514350" algn="just">
              <a:buClrTx/>
              <a:buFont typeface="+mj-lt"/>
              <a:buAutoNum type="arabicParenR"/>
            </a:pPr>
            <a:r>
              <a:rPr lang="en-IN" dirty="0"/>
              <a:t>Multiply fractional part by m and take  floor of the multiplication (this transforms  a number between 0 and 1, to a discrete  number between 0 and m-1 that we can map to slot in the hash table)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18197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1416676"/>
            <a:ext cx="8715509" cy="5250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k=34</a:t>
            </a:r>
          </a:p>
          <a:p>
            <a:pPr marL="0" indent="0">
              <a:buNone/>
            </a:pPr>
            <a:r>
              <a:rPr lang="en-IN" dirty="0"/>
              <a:t>Size of table = 100</a:t>
            </a:r>
          </a:p>
          <a:p>
            <a:pPr marL="0" indent="0">
              <a:buNone/>
            </a:pPr>
            <a:r>
              <a:rPr lang="en-IN" dirty="0"/>
              <a:t>A=0.618033</a:t>
            </a:r>
          </a:p>
          <a:p>
            <a:pPr marL="0" indent="0">
              <a:buNone/>
            </a:pPr>
            <a:r>
              <a:rPr lang="en-IN" dirty="0"/>
              <a:t>h(34) = floor (100(34 * 0.618033)) % 100</a:t>
            </a:r>
          </a:p>
          <a:p>
            <a:pPr marL="0" indent="0">
              <a:buNone/>
            </a:pPr>
            <a:r>
              <a:rPr lang="en-IN" dirty="0"/>
              <a:t>	=floor (3461.80) %100</a:t>
            </a:r>
          </a:p>
          <a:p>
            <a:pPr marL="0" indent="0">
              <a:buNone/>
            </a:pPr>
            <a:r>
              <a:rPr lang="en-IN" dirty="0"/>
              <a:t>	=3461 %100</a:t>
            </a:r>
          </a:p>
          <a:p>
            <a:pPr marL="0" indent="0">
              <a:buNone/>
            </a:pPr>
            <a:r>
              <a:rPr lang="en-IN" dirty="0"/>
              <a:t>	=61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Multiplication 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6367" y="215567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2897" y="6046382"/>
            <a:ext cx="4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5111" y="259137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9949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10263"/>
              </p:ext>
            </p:extLst>
          </p:nvPr>
        </p:nvGraphicFramePr>
        <p:xfrm>
          <a:off x="7651123" y="2109166"/>
          <a:ext cx="1212761" cy="42557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08890" y="171317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1736" y="1699456"/>
            <a:ext cx="8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4455" y="4214521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6112" y="3056571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20853" y="5596463"/>
            <a:ext cx="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…..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824506" y="1416676"/>
            <a:ext cx="21055" cy="535304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4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digit folding method / pairing method,</a:t>
            </a:r>
          </a:p>
          <a:p>
            <a:pPr marL="914400" lvl="1" indent="-457200"/>
            <a:r>
              <a:rPr lang="en-IN" dirty="0"/>
              <a:t>multiplication Method.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1" indent="-457200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21919" cy="5124450"/>
          </a:xfrm>
        </p:spPr>
        <p:txBody>
          <a:bodyPr/>
          <a:lstStyle/>
          <a:p>
            <a:pPr algn="just"/>
            <a:r>
              <a:rPr lang="en-IN" dirty="0"/>
              <a:t>A hash function is any function that can be used to map a data set of an arbitrary size to a data set of a fixed size, which falls into the hash table. </a:t>
            </a:r>
          </a:p>
          <a:p>
            <a:pPr algn="just"/>
            <a:r>
              <a:rPr lang="en-IN" dirty="0"/>
              <a:t>The values returned by a hash function are called hash values, hash codes, hash sums, or hashes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8255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9555"/>
            <a:ext cx="8335987" cy="5428445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Uniform Distribution </a:t>
            </a:r>
            <a:r>
              <a:rPr lang="en-IN" dirty="0"/>
              <a:t>: For distribution throughout the constructed table.</a:t>
            </a:r>
          </a:p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Fast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The generation of hash should be very fast, and should not produce any considerable overhead.</a:t>
            </a:r>
          </a:p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Less collisions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Collisions occur when pairs of elements are mapped to the same hash value. These should be avoided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1447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9555"/>
            <a:ext cx="8335987" cy="5428445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Uniform Distribution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For distribution throughout the constructed table.</a:t>
            </a:r>
          </a:p>
          <a:p>
            <a:pPr algn="just"/>
            <a:r>
              <a:rPr lang="en-IN" b="1" dirty="0"/>
              <a:t>Fast </a:t>
            </a:r>
            <a:r>
              <a:rPr lang="en-IN" dirty="0"/>
              <a:t>: The generation of hash should be very fast, and should not produce any considerable overhead.</a:t>
            </a:r>
          </a:p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Less collisions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Collisions occur when pairs of elements are mapped to the same hash value. These should be avoided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hash function</a:t>
            </a:r>
          </a:p>
        </p:txBody>
      </p:sp>
    </p:spTree>
    <p:extLst>
      <p:ext uri="{BB962C8B-B14F-4D97-AF65-F5344CB8AC3E}">
        <p14:creationId xmlns:p14="http://schemas.microsoft.com/office/powerpoint/2010/main" val="665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9555"/>
            <a:ext cx="8335987" cy="5428445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Uniform Distribution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For distribution throughout the constructed table.</a:t>
            </a:r>
          </a:p>
          <a:p>
            <a:pPr algn="just">
              <a:buClrTx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Fast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The generation of hash should be very fast, and should not produce any considerable overhead.</a:t>
            </a:r>
          </a:p>
          <a:p>
            <a:pPr algn="just"/>
            <a:r>
              <a:rPr lang="en-IN" b="1" dirty="0"/>
              <a:t>Less collisions </a:t>
            </a:r>
            <a:r>
              <a:rPr lang="en-IN" dirty="0"/>
              <a:t>: Collisions occur when pairs of elements are mapped to the same hash value. These should be avoided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hash function</a:t>
            </a:r>
          </a:p>
        </p:txBody>
      </p:sp>
    </p:spTree>
    <p:extLst>
      <p:ext uri="{BB962C8B-B14F-4D97-AF65-F5344CB8AC3E}">
        <p14:creationId xmlns:p14="http://schemas.microsoft.com/office/powerpoint/2010/main" val="5015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for calculating the hash function</a:t>
            </a:r>
          </a:p>
          <a:p>
            <a:pPr lvl="1"/>
            <a:r>
              <a:rPr lang="en-IN" sz="2600" dirty="0"/>
              <a:t>Division method</a:t>
            </a:r>
          </a:p>
          <a:p>
            <a:pPr lvl="1"/>
            <a:r>
              <a:rPr lang="en-IN" sz="2600" dirty="0"/>
              <a:t>Mid square method</a:t>
            </a:r>
          </a:p>
          <a:p>
            <a:pPr lvl="1"/>
            <a:r>
              <a:rPr lang="en-IN" sz="2600" dirty="0"/>
              <a:t>Digit folding method / pairing method </a:t>
            </a:r>
          </a:p>
          <a:p>
            <a:pPr lvl="1"/>
            <a:r>
              <a:rPr lang="en-IN" sz="2600" dirty="0"/>
              <a:t>Multiplication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2862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35987" cy="5124450"/>
          </a:xfrm>
        </p:spPr>
        <p:txBody>
          <a:bodyPr/>
          <a:lstStyle/>
          <a:p>
            <a:pPr algn="just"/>
            <a:r>
              <a:rPr lang="en-IN" dirty="0"/>
              <a:t>The folding method for constructing hash functions begins by dividing the item into equal-size pieces (the last piece may not be of equal size).</a:t>
            </a:r>
          </a:p>
          <a:p>
            <a:pPr algn="just"/>
            <a:r>
              <a:rPr lang="en-IN" dirty="0"/>
              <a:t> These pieces are then added together to give the resulting hash value.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 folding method</a:t>
            </a:r>
          </a:p>
        </p:txBody>
      </p:sp>
    </p:spTree>
    <p:extLst>
      <p:ext uri="{BB962C8B-B14F-4D97-AF65-F5344CB8AC3E}">
        <p14:creationId xmlns:p14="http://schemas.microsoft.com/office/powerpoint/2010/main" val="203837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07852" cy="5124450"/>
          </a:xfrm>
        </p:spPr>
        <p:txBody>
          <a:bodyPr/>
          <a:lstStyle/>
          <a:p>
            <a:r>
              <a:rPr lang="en-IN" dirty="0"/>
              <a:t>Fold shift </a:t>
            </a:r>
          </a:p>
          <a:p>
            <a:r>
              <a:rPr lang="en-IN" dirty="0"/>
              <a:t>Fold boundary</a:t>
            </a:r>
          </a:p>
          <a:p>
            <a:pPr marL="457200" lvl="1" indent="0" algn="just">
              <a:buNone/>
            </a:pPr>
            <a:r>
              <a:rPr lang="en-IN" dirty="0"/>
              <a:t>- The left and right numbers are folded on fixed boundary between them and the centre. </a:t>
            </a:r>
          </a:p>
          <a:p>
            <a:pPr marL="457200" lvl="1" indent="0" algn="just">
              <a:buNone/>
            </a:pPr>
            <a:r>
              <a:rPr lang="en-IN" dirty="0"/>
              <a:t>-  The two outside values are then reversed.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 method</a:t>
            </a:r>
          </a:p>
        </p:txBody>
      </p:sp>
    </p:spTree>
    <p:extLst>
      <p:ext uri="{BB962C8B-B14F-4D97-AF65-F5344CB8AC3E}">
        <p14:creationId xmlns:p14="http://schemas.microsoft.com/office/powerpoint/2010/main" val="22517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768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</vt:lpstr>
      <vt:lpstr>Bahnschrift SemiBold</vt:lpstr>
      <vt:lpstr>Times New Roman</vt:lpstr>
      <vt:lpstr>Office Theme</vt:lpstr>
      <vt:lpstr>PowerPoint Presentation</vt:lpstr>
      <vt:lpstr>Learning Outcomes</vt:lpstr>
      <vt:lpstr>Hash function</vt:lpstr>
      <vt:lpstr>Characteristics of hash function</vt:lpstr>
      <vt:lpstr>Characteristics of hash function</vt:lpstr>
      <vt:lpstr>Characteristics of hash function</vt:lpstr>
      <vt:lpstr>Hash function</vt:lpstr>
      <vt:lpstr>Digit folding method</vt:lpstr>
      <vt:lpstr>Folding method</vt:lpstr>
      <vt:lpstr>Digit folding method</vt:lpstr>
      <vt:lpstr>Folding method: case 1</vt:lpstr>
      <vt:lpstr>Folding method: case 2</vt:lpstr>
      <vt:lpstr>Folding method: case 3</vt:lpstr>
      <vt:lpstr>Fold boundary: case 1</vt:lpstr>
      <vt:lpstr>Fold boundary: case 2</vt:lpstr>
      <vt:lpstr>Multiplication Method</vt:lpstr>
      <vt:lpstr>Multiplication Method</vt:lpstr>
      <vt:lpstr>Example: Multiplication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recording2</cp:lastModifiedBy>
  <cp:revision>207</cp:revision>
  <dcterms:created xsi:type="dcterms:W3CDTF">2020-12-02T15:29:53Z</dcterms:created>
  <dcterms:modified xsi:type="dcterms:W3CDTF">2021-12-08T07:56:06Z</dcterms:modified>
</cp:coreProperties>
</file>