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9" r:id="rId4"/>
    <p:sldId id="336" r:id="rId5"/>
    <p:sldId id="349" r:id="rId6"/>
    <p:sldId id="352" r:id="rId7"/>
    <p:sldId id="350" r:id="rId8"/>
    <p:sldId id="351" r:id="rId9"/>
    <p:sldId id="354" r:id="rId10"/>
    <p:sldId id="338" r:id="rId11"/>
    <p:sldId id="339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2C2C2C"/>
    <a:srgbClr val="191919"/>
    <a:srgbClr val="636973"/>
    <a:srgbClr val="999999"/>
    <a:srgbClr val="C2C2C2"/>
    <a:srgbClr val="00203F"/>
    <a:srgbClr val="ADF0D1"/>
    <a:srgbClr val="7CAAF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1F1435-A0B2-4620-A725-A6070CAEB1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3AC72FE-590F-4596-B543-210474F386DB}">
      <dgm:prSet/>
      <dgm:spPr/>
      <dgm:t>
        <a:bodyPr/>
        <a:lstStyle/>
        <a:p>
          <a:r>
            <a:rPr lang="en-IN"/>
            <a:t>Worst case complexity for searching is O(n).</a:t>
          </a:r>
          <a:endParaRPr lang="en-US"/>
        </a:p>
      </dgm:t>
    </dgm:pt>
    <dgm:pt modelId="{BD8F9B7C-0D45-47B9-81A0-6F27D666D1F8}" type="parTrans" cxnId="{FB4023BE-A666-4134-A921-16296608DEDA}">
      <dgm:prSet/>
      <dgm:spPr/>
      <dgm:t>
        <a:bodyPr/>
        <a:lstStyle/>
        <a:p>
          <a:endParaRPr lang="en-US"/>
        </a:p>
      </dgm:t>
    </dgm:pt>
    <dgm:pt modelId="{DF2D02EC-0FF0-406F-B0FB-82676BFCC2F8}" type="sibTrans" cxnId="{FB4023BE-A666-4134-A921-16296608DEDA}">
      <dgm:prSet/>
      <dgm:spPr/>
      <dgm:t>
        <a:bodyPr/>
        <a:lstStyle/>
        <a:p>
          <a:endParaRPr lang="en-US"/>
        </a:p>
      </dgm:t>
    </dgm:pt>
    <dgm:pt modelId="{B7F490FC-459C-459B-951B-B1B98B76E21E}">
      <dgm:prSet/>
      <dgm:spPr/>
      <dgm:t>
        <a:bodyPr/>
        <a:lstStyle/>
        <a:p>
          <a:r>
            <a:rPr lang="en-IN"/>
            <a:t>Worst case complexity for deletion is O(n).</a:t>
          </a:r>
          <a:endParaRPr lang="en-US"/>
        </a:p>
      </dgm:t>
    </dgm:pt>
    <dgm:pt modelId="{B38AE674-0989-49C3-B6EF-A9FD92F975EA}" type="parTrans" cxnId="{053ED243-BAA9-484A-BCB8-92D966766C64}">
      <dgm:prSet/>
      <dgm:spPr/>
      <dgm:t>
        <a:bodyPr/>
        <a:lstStyle/>
        <a:p>
          <a:endParaRPr lang="en-US"/>
        </a:p>
      </dgm:t>
    </dgm:pt>
    <dgm:pt modelId="{79D8E580-CF89-46D4-B1E4-AB0A47F88876}" type="sibTrans" cxnId="{053ED243-BAA9-484A-BCB8-92D966766C64}">
      <dgm:prSet/>
      <dgm:spPr/>
      <dgm:t>
        <a:bodyPr/>
        <a:lstStyle/>
        <a:p>
          <a:endParaRPr lang="en-US"/>
        </a:p>
      </dgm:t>
    </dgm:pt>
    <dgm:pt modelId="{4E180B90-A862-4A3D-8608-8ED3DAA349A2}" type="pres">
      <dgm:prSet presAssocID="{B61F1435-A0B2-4620-A725-A6070CAEB1F1}" presName="root" presStyleCnt="0">
        <dgm:presLayoutVars>
          <dgm:dir/>
          <dgm:resizeHandles val="exact"/>
        </dgm:presLayoutVars>
      </dgm:prSet>
      <dgm:spPr/>
    </dgm:pt>
    <dgm:pt modelId="{E1FA2FD9-750A-40F3-BD46-7C33B25E033D}" type="pres">
      <dgm:prSet presAssocID="{53AC72FE-590F-4596-B543-210474F386DB}" presName="compNode" presStyleCnt="0"/>
      <dgm:spPr/>
    </dgm:pt>
    <dgm:pt modelId="{425575EF-20CB-4369-83DF-F4B745129596}" type="pres">
      <dgm:prSet presAssocID="{53AC72FE-590F-4596-B543-210474F386DB}" presName="bgRect" presStyleLbl="bgShp" presStyleIdx="0" presStyleCnt="2"/>
      <dgm:spPr/>
    </dgm:pt>
    <dgm:pt modelId="{1A3ECA4A-BEC2-4B65-A84A-2B173679F8BF}" type="pres">
      <dgm:prSet presAssocID="{53AC72FE-590F-4596-B543-210474F386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C090BE4-4F19-48C8-BC3F-22C3EA4154CF}" type="pres">
      <dgm:prSet presAssocID="{53AC72FE-590F-4596-B543-210474F386DB}" presName="spaceRect" presStyleCnt="0"/>
      <dgm:spPr/>
    </dgm:pt>
    <dgm:pt modelId="{07B8D38B-C31E-460E-8F6D-5D8C1BDB472E}" type="pres">
      <dgm:prSet presAssocID="{53AC72FE-590F-4596-B543-210474F386DB}" presName="parTx" presStyleLbl="revTx" presStyleIdx="0" presStyleCnt="2">
        <dgm:presLayoutVars>
          <dgm:chMax val="0"/>
          <dgm:chPref val="0"/>
        </dgm:presLayoutVars>
      </dgm:prSet>
      <dgm:spPr/>
    </dgm:pt>
    <dgm:pt modelId="{79D8E9A7-09A1-4A8C-B521-BDF471AA53A9}" type="pres">
      <dgm:prSet presAssocID="{DF2D02EC-0FF0-406F-B0FB-82676BFCC2F8}" presName="sibTrans" presStyleCnt="0"/>
      <dgm:spPr/>
    </dgm:pt>
    <dgm:pt modelId="{C952C651-6E67-4EAE-856F-117BF03A0823}" type="pres">
      <dgm:prSet presAssocID="{B7F490FC-459C-459B-951B-B1B98B76E21E}" presName="compNode" presStyleCnt="0"/>
      <dgm:spPr/>
    </dgm:pt>
    <dgm:pt modelId="{4D0AC5EF-4806-482F-98D8-6C754A44957D}" type="pres">
      <dgm:prSet presAssocID="{B7F490FC-459C-459B-951B-B1B98B76E21E}" presName="bgRect" presStyleLbl="bgShp" presStyleIdx="1" presStyleCnt="2"/>
      <dgm:spPr/>
    </dgm:pt>
    <dgm:pt modelId="{9297CD48-DFC0-40B3-955F-3C40C4A3EA5D}" type="pres">
      <dgm:prSet presAssocID="{B7F490FC-459C-459B-951B-B1B98B76E2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6833567-97D2-48D1-9FBF-24698CBD6CF8}" type="pres">
      <dgm:prSet presAssocID="{B7F490FC-459C-459B-951B-B1B98B76E21E}" presName="spaceRect" presStyleCnt="0"/>
      <dgm:spPr/>
    </dgm:pt>
    <dgm:pt modelId="{667AE439-1944-47F7-A70C-9CA011103DDA}" type="pres">
      <dgm:prSet presAssocID="{B7F490FC-459C-459B-951B-B1B98B76E21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A4A2B38-E7AE-4544-858C-7A78D768A781}" type="presOf" srcId="{B7F490FC-459C-459B-951B-B1B98B76E21E}" destId="{667AE439-1944-47F7-A70C-9CA011103DDA}" srcOrd="0" destOrd="0" presId="urn:microsoft.com/office/officeart/2018/2/layout/IconVerticalSolidList"/>
    <dgm:cxn modelId="{05D1833C-A96C-43CC-9B56-223C0C2E99F3}" type="presOf" srcId="{53AC72FE-590F-4596-B543-210474F386DB}" destId="{07B8D38B-C31E-460E-8F6D-5D8C1BDB472E}" srcOrd="0" destOrd="0" presId="urn:microsoft.com/office/officeart/2018/2/layout/IconVerticalSolidList"/>
    <dgm:cxn modelId="{053ED243-BAA9-484A-BCB8-92D966766C64}" srcId="{B61F1435-A0B2-4620-A725-A6070CAEB1F1}" destId="{B7F490FC-459C-459B-951B-B1B98B76E21E}" srcOrd="1" destOrd="0" parTransId="{B38AE674-0989-49C3-B6EF-A9FD92F975EA}" sibTransId="{79D8E580-CF89-46D4-B1E4-AB0A47F88876}"/>
    <dgm:cxn modelId="{444D6164-DFA6-49BD-A9F2-3373CCE5D08F}" type="presOf" srcId="{B61F1435-A0B2-4620-A725-A6070CAEB1F1}" destId="{4E180B90-A862-4A3D-8608-8ED3DAA349A2}" srcOrd="0" destOrd="0" presId="urn:microsoft.com/office/officeart/2018/2/layout/IconVerticalSolidList"/>
    <dgm:cxn modelId="{FB4023BE-A666-4134-A921-16296608DEDA}" srcId="{B61F1435-A0B2-4620-A725-A6070CAEB1F1}" destId="{53AC72FE-590F-4596-B543-210474F386DB}" srcOrd="0" destOrd="0" parTransId="{BD8F9B7C-0D45-47B9-81A0-6F27D666D1F8}" sibTransId="{DF2D02EC-0FF0-406F-B0FB-82676BFCC2F8}"/>
    <dgm:cxn modelId="{D1248A7D-BD9E-47FA-BA13-AA76815EBFE0}" type="presParOf" srcId="{4E180B90-A862-4A3D-8608-8ED3DAA349A2}" destId="{E1FA2FD9-750A-40F3-BD46-7C33B25E033D}" srcOrd="0" destOrd="0" presId="urn:microsoft.com/office/officeart/2018/2/layout/IconVerticalSolidList"/>
    <dgm:cxn modelId="{240F0003-E56B-4D9D-B3AC-EB5EC4817055}" type="presParOf" srcId="{E1FA2FD9-750A-40F3-BD46-7C33B25E033D}" destId="{425575EF-20CB-4369-83DF-F4B745129596}" srcOrd="0" destOrd="0" presId="urn:microsoft.com/office/officeart/2018/2/layout/IconVerticalSolidList"/>
    <dgm:cxn modelId="{8FD82233-7E4D-419B-8575-D7DB0CCBB913}" type="presParOf" srcId="{E1FA2FD9-750A-40F3-BD46-7C33B25E033D}" destId="{1A3ECA4A-BEC2-4B65-A84A-2B173679F8BF}" srcOrd="1" destOrd="0" presId="urn:microsoft.com/office/officeart/2018/2/layout/IconVerticalSolidList"/>
    <dgm:cxn modelId="{698DE356-9966-4A61-8F6E-A430EBFF0BDE}" type="presParOf" srcId="{E1FA2FD9-750A-40F3-BD46-7C33B25E033D}" destId="{BC090BE4-4F19-48C8-BC3F-22C3EA4154CF}" srcOrd="2" destOrd="0" presId="urn:microsoft.com/office/officeart/2018/2/layout/IconVerticalSolidList"/>
    <dgm:cxn modelId="{347ACA0E-AFA6-484F-BCA2-12B18F1E9D94}" type="presParOf" srcId="{E1FA2FD9-750A-40F3-BD46-7C33B25E033D}" destId="{07B8D38B-C31E-460E-8F6D-5D8C1BDB472E}" srcOrd="3" destOrd="0" presId="urn:microsoft.com/office/officeart/2018/2/layout/IconVerticalSolidList"/>
    <dgm:cxn modelId="{9A65D79A-8949-479C-B90F-EF45538816AC}" type="presParOf" srcId="{4E180B90-A862-4A3D-8608-8ED3DAA349A2}" destId="{79D8E9A7-09A1-4A8C-B521-BDF471AA53A9}" srcOrd="1" destOrd="0" presId="urn:microsoft.com/office/officeart/2018/2/layout/IconVerticalSolidList"/>
    <dgm:cxn modelId="{03E7CB4E-2425-4330-97CA-6E344BC5A88E}" type="presParOf" srcId="{4E180B90-A862-4A3D-8608-8ED3DAA349A2}" destId="{C952C651-6E67-4EAE-856F-117BF03A0823}" srcOrd="2" destOrd="0" presId="urn:microsoft.com/office/officeart/2018/2/layout/IconVerticalSolidList"/>
    <dgm:cxn modelId="{04460E79-4F90-462F-B780-B6B6A1481633}" type="presParOf" srcId="{C952C651-6E67-4EAE-856F-117BF03A0823}" destId="{4D0AC5EF-4806-482F-98D8-6C754A44957D}" srcOrd="0" destOrd="0" presId="urn:microsoft.com/office/officeart/2018/2/layout/IconVerticalSolidList"/>
    <dgm:cxn modelId="{7A1E3607-39C9-46A9-9C27-92152A83DEB1}" type="presParOf" srcId="{C952C651-6E67-4EAE-856F-117BF03A0823}" destId="{9297CD48-DFC0-40B3-955F-3C40C4A3EA5D}" srcOrd="1" destOrd="0" presId="urn:microsoft.com/office/officeart/2018/2/layout/IconVerticalSolidList"/>
    <dgm:cxn modelId="{5C715761-8BB3-4D1B-8300-B143E01C43C2}" type="presParOf" srcId="{C952C651-6E67-4EAE-856F-117BF03A0823}" destId="{86833567-97D2-48D1-9FBF-24698CBD6CF8}" srcOrd="2" destOrd="0" presId="urn:microsoft.com/office/officeart/2018/2/layout/IconVerticalSolidList"/>
    <dgm:cxn modelId="{A2AD8ACB-D805-4239-B5D0-A5165CE6DBDA}" type="presParOf" srcId="{C952C651-6E67-4EAE-856F-117BF03A0823}" destId="{667AE439-1944-47F7-A70C-9CA011103D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575EF-20CB-4369-83DF-F4B745129596}">
      <dsp:nvSpPr>
        <dsp:cNvPr id="0" name=""/>
        <dsp:cNvSpPr/>
      </dsp:nvSpPr>
      <dsp:spPr>
        <a:xfrm>
          <a:off x="0" y="956381"/>
          <a:ext cx="48852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ECA4A-BEC2-4B65-A84A-2B173679F8BF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8D38B-C31E-460E-8F6D-5D8C1BDB472E}">
      <dsp:nvSpPr>
        <dsp:cNvPr id="0" name=""/>
        <dsp:cNvSpPr/>
      </dsp:nvSpPr>
      <dsp:spPr>
        <a:xfrm>
          <a:off x="2039300" y="956381"/>
          <a:ext cx="284590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Worst case complexity for searching is O(n).</a:t>
          </a:r>
          <a:endParaRPr lang="en-US" sz="2500" kern="1200"/>
        </a:p>
      </dsp:txBody>
      <dsp:txXfrm>
        <a:off x="2039300" y="956381"/>
        <a:ext cx="2845902" cy="1765627"/>
      </dsp:txXfrm>
    </dsp:sp>
    <dsp:sp modelId="{4D0AC5EF-4806-482F-98D8-6C754A44957D}">
      <dsp:nvSpPr>
        <dsp:cNvPr id="0" name=""/>
        <dsp:cNvSpPr/>
      </dsp:nvSpPr>
      <dsp:spPr>
        <a:xfrm>
          <a:off x="0" y="3163416"/>
          <a:ext cx="48852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7CD48-DFC0-40B3-955F-3C40C4A3EA5D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AE439-1944-47F7-A70C-9CA011103DDA}">
      <dsp:nvSpPr>
        <dsp:cNvPr id="0" name=""/>
        <dsp:cNvSpPr/>
      </dsp:nvSpPr>
      <dsp:spPr>
        <a:xfrm>
          <a:off x="2039300" y="3163416"/>
          <a:ext cx="284590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Worst case complexity for deletion is O(n).</a:t>
          </a:r>
          <a:endParaRPr lang="en-US" sz="2500" kern="1200"/>
        </a:p>
      </dsp:txBody>
      <dsp:txXfrm>
        <a:off x="2039300" y="3163416"/>
        <a:ext cx="2845902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390645"/>
            <a:ext cx="8286750" cy="5342664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390644"/>
            <a:ext cx="8314459" cy="5370373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It is easy to implement.</a:t>
            </a:r>
          </a:p>
          <a:p>
            <a:pPr algn="just"/>
            <a:r>
              <a:rPr lang="en-IN" dirty="0"/>
              <a:t>The hash table never fills full, so we can add more elements to the chain.</a:t>
            </a:r>
          </a:p>
          <a:p>
            <a:pPr algn="just"/>
            <a:r>
              <a:rPr lang="en-IN" dirty="0"/>
              <a:t>It is mostly used when it is unknown how many and how frequently keys may be inserted or deleted.</a:t>
            </a:r>
          </a:p>
          <a:p>
            <a:pPr algn="just"/>
            <a:r>
              <a:rPr lang="en-IN" dirty="0"/>
              <a:t>It is less sensitive to the function of the hashing.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Separate Chaining</a:t>
            </a:r>
          </a:p>
        </p:txBody>
      </p:sp>
    </p:spTree>
    <p:extLst>
      <p:ext uri="{BB962C8B-B14F-4D97-AF65-F5344CB8AC3E}">
        <p14:creationId xmlns:p14="http://schemas.microsoft.com/office/powerpoint/2010/main" val="6702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cache performance of chaining is not good.</a:t>
            </a:r>
          </a:p>
          <a:p>
            <a:pPr algn="just"/>
            <a:r>
              <a:rPr lang="en-IN" dirty="0"/>
              <a:t>The memory wastage is too much in this method.</a:t>
            </a:r>
          </a:p>
          <a:p>
            <a:pPr algn="just"/>
            <a:r>
              <a:rPr lang="en-IN" dirty="0"/>
              <a:t>It requires more space for element links.</a:t>
            </a:r>
          </a:p>
          <a:p>
            <a:pPr algn="just"/>
            <a:r>
              <a:rPr lang="en-IN" dirty="0"/>
              <a:t>If the chain becomes long, then search time can become O(n) in the worst case.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Separate Chaining</a:t>
            </a:r>
          </a:p>
        </p:txBody>
      </p:sp>
    </p:spTree>
    <p:extLst>
      <p:ext uri="{BB962C8B-B14F-4D97-AF65-F5344CB8AC3E}">
        <p14:creationId xmlns:p14="http://schemas.microsoft.com/office/powerpoint/2010/main" val="70591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2848843"/>
            <a:ext cx="7666894" cy="3827317"/>
          </a:xfrm>
        </p:spPr>
        <p:txBody>
          <a:bodyPr/>
          <a:lstStyle/>
          <a:p>
            <a:pPr marL="228600" lvl="1"/>
            <a:r>
              <a:rPr lang="en-IN" dirty="0"/>
              <a:t>understand Collision Resolution Techniques</a:t>
            </a:r>
          </a:p>
          <a:p>
            <a:pPr marL="914400" lvl="1" indent="-457200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6" y="0"/>
            <a:ext cx="8693833" cy="2095499"/>
          </a:xfrm>
        </p:spPr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When two keys or hash values compete with a single hash table slot, then Collision occur.</a:t>
            </a:r>
          </a:p>
          <a:p>
            <a:pPr algn="just"/>
            <a:r>
              <a:rPr lang="en-IN" dirty="0"/>
              <a:t>To resolve collision we use collision resolution techniques.</a:t>
            </a:r>
          </a:p>
          <a:p>
            <a:pPr algn="just"/>
            <a:r>
              <a:rPr lang="en-IN" dirty="0"/>
              <a:t>Collisions can be reduced with a selection of a good hash function.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Collision Resolution</a:t>
            </a:r>
          </a:p>
        </p:txBody>
      </p:sp>
    </p:spTree>
    <p:extLst>
      <p:ext uri="{BB962C8B-B14F-4D97-AF65-F5344CB8AC3E}">
        <p14:creationId xmlns:p14="http://schemas.microsoft.com/office/powerpoint/2010/main" val="282554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Collision Resolution Techniques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92EA05-0A84-4C49-9F81-4A5ECADF38EC}"/>
              </a:ext>
            </a:extLst>
          </p:cNvPr>
          <p:cNvGrpSpPr/>
          <p:nvPr/>
        </p:nvGrpSpPr>
        <p:grpSpPr>
          <a:xfrm>
            <a:off x="400050" y="1733747"/>
            <a:ext cx="8448791" cy="4723323"/>
            <a:chOff x="400050" y="1728860"/>
            <a:chExt cx="8448791" cy="4160490"/>
          </a:xfrm>
        </p:grpSpPr>
        <p:sp>
          <p:nvSpPr>
            <p:cNvPr id="5" name="Rectangle 4"/>
            <p:cNvSpPr/>
            <p:nvPr/>
          </p:nvSpPr>
          <p:spPr>
            <a:xfrm>
              <a:off x="1645556" y="1728860"/>
              <a:ext cx="4567276" cy="4066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400" dirty="0">
                  <a:solidFill>
                    <a:schemeClr val="accent2">
                      <a:lumMod val="50000"/>
                    </a:schemeClr>
                  </a:solidFill>
                </a:rPr>
                <a:t>Collision Resolution Techniques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942558" y="2170386"/>
              <a:ext cx="0" cy="528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85724" y="2698420"/>
              <a:ext cx="49068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00050" y="3226454"/>
              <a:ext cx="40334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chemeClr val="accent1">
                      <a:lumMod val="50000"/>
                    </a:schemeClr>
                  </a:solidFill>
                </a:rPr>
                <a:t>Separate chaining (open hashing)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59260" y="3226454"/>
              <a:ext cx="40895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chemeClr val="accent1">
                      <a:lumMod val="50000"/>
                    </a:schemeClr>
                  </a:solidFill>
                </a:rPr>
                <a:t>Open addressing (closed hashing)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55288" y="4122808"/>
              <a:ext cx="18245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chemeClr val="accent6">
                      <a:lumMod val="50000"/>
                    </a:schemeClr>
                  </a:solidFill>
                </a:rPr>
                <a:t>Linear probing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42409" y="4777552"/>
              <a:ext cx="222208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chemeClr val="accent6">
                      <a:lumMod val="50000"/>
                    </a:schemeClr>
                  </a:solidFill>
                </a:rPr>
                <a:t>Quadratic probing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56901" y="5489240"/>
              <a:ext cx="19688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chemeClr val="accent6">
                      <a:lumMod val="50000"/>
                    </a:schemeClr>
                  </a:solidFill>
                </a:rPr>
                <a:t>Double hashing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550270" y="3595786"/>
              <a:ext cx="2147" cy="2262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929194" y="2170386"/>
              <a:ext cx="0" cy="52803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72360" y="2698420"/>
              <a:ext cx="490685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36906" y="3595786"/>
              <a:ext cx="13364" cy="226278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1572360" y="2698420"/>
              <a:ext cx="1" cy="5211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6479210" y="2705292"/>
              <a:ext cx="1" cy="5211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550270" y="4295521"/>
              <a:ext cx="581696" cy="119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563634" y="4976431"/>
              <a:ext cx="581696" cy="119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550270" y="5657370"/>
              <a:ext cx="581696" cy="119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762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technique, a linked list is created from the slot in which collision has occurred, after which the new key is inserted into the linked list. </a:t>
            </a:r>
          </a:p>
          <a:p>
            <a:r>
              <a:rPr lang="en-IN" dirty="0"/>
              <a:t>This linked list of slots looks like a chain, so it is called separate chaining.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Separate Chaining</a:t>
            </a:r>
          </a:p>
        </p:txBody>
      </p:sp>
    </p:spTree>
    <p:extLst>
      <p:ext uri="{BB962C8B-B14F-4D97-AF65-F5344CB8AC3E}">
        <p14:creationId xmlns:p14="http://schemas.microsoft.com/office/powerpoint/2010/main" val="111737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Load factor </a:t>
            </a:r>
            <a:r>
              <a:rPr lang="el-GR" dirty="0">
                <a:solidFill>
                  <a:srgbClr val="FF0000"/>
                </a:solidFill>
              </a:rPr>
              <a:t>α = </a:t>
            </a:r>
            <a:r>
              <a:rPr lang="en-IN" dirty="0">
                <a:solidFill>
                  <a:srgbClr val="FF0000"/>
                </a:solidFill>
              </a:rPr>
              <a:t>n/m </a:t>
            </a:r>
          </a:p>
          <a:p>
            <a:pPr marL="0" indent="0">
              <a:buNone/>
            </a:pPr>
            <a:r>
              <a:rPr lang="en-IN" dirty="0"/>
              <a:t>m = Number of slots in hash table</a:t>
            </a:r>
          </a:p>
          <a:p>
            <a:pPr marL="0" indent="0">
              <a:buNone/>
            </a:pPr>
            <a:r>
              <a:rPr lang="en-IN" dirty="0"/>
              <a:t>n = Number of keys to be inserted in hash table</a:t>
            </a:r>
          </a:p>
          <a:p>
            <a:pPr marL="0" indent="0">
              <a:buNone/>
            </a:pPr>
            <a:r>
              <a:rPr lang="en-IN" b="1" dirty="0"/>
              <a:t>  </a:t>
            </a:r>
            <a:r>
              <a:rPr lang="en-IN" dirty="0"/>
              <a:t>  	Expected time to search = O(1 + α)</a:t>
            </a:r>
          </a:p>
          <a:p>
            <a:pPr marL="0" indent="0">
              <a:buNone/>
            </a:pPr>
            <a:r>
              <a:rPr lang="en-IN" dirty="0"/>
              <a:t>  	Expected time to delete = O(1 + α)</a:t>
            </a:r>
          </a:p>
          <a:p>
            <a:pPr marL="0" indent="0">
              <a:buNone/>
            </a:pPr>
            <a:r>
              <a:rPr lang="en-IN" dirty="0"/>
              <a:t>Time to insert = O(1)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of Chaining</a:t>
            </a:r>
          </a:p>
        </p:txBody>
      </p:sp>
    </p:spTree>
    <p:extLst>
      <p:ext uri="{BB962C8B-B14F-4D97-AF65-F5344CB8AC3E}">
        <p14:creationId xmlns:p14="http://schemas.microsoft.com/office/powerpoint/2010/main" val="209426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Time Complexity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C9EE01E1-C319-46A1-A2D1-0BE063EB7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98466"/>
              </p:ext>
            </p:extLst>
          </p:nvPr>
        </p:nvGraphicFramePr>
        <p:xfrm>
          <a:off x="3933027" y="808548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028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Separate chaining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7266" y="2155673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90652" y="3519755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2803242" y="3087118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2761619" y="4705305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68116" y="435145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90652" y="3918816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96022" y="5153421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38551" y="5598834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61014" y="6046950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86010" y="259137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20848" y="648866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69288"/>
              </p:ext>
            </p:extLst>
          </p:nvPr>
        </p:nvGraphicFramePr>
        <p:xfrm>
          <a:off x="3359239" y="2155672"/>
          <a:ext cx="1212761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344858" y="1678182"/>
            <a:ext cx="159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6124" y="1713955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2" name="Rectangle 1"/>
          <p:cNvSpPr/>
          <p:nvPr/>
        </p:nvSpPr>
        <p:spPr>
          <a:xfrm>
            <a:off x="5235507" y="3456450"/>
            <a:ext cx="775770" cy="4326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73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00115" y="3468922"/>
            <a:ext cx="775770" cy="4326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83</a:t>
            </a:r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>
            <a:off x="4546669" y="3672767"/>
            <a:ext cx="688838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11277" y="3673202"/>
            <a:ext cx="688838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235507" y="2591373"/>
            <a:ext cx="775770" cy="4326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46669" y="2807689"/>
            <a:ext cx="688838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1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Separate chaining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4139" y="2155673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7525" y="3519755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3750115" y="3087118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3708492" y="4705305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14989" y="435145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7525" y="3918816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2895" y="5153421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5424" y="5598834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07887" y="6046950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2883" y="259137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7721" y="648866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16929"/>
              </p:ext>
            </p:extLst>
          </p:nvPr>
        </p:nvGraphicFramePr>
        <p:xfrm>
          <a:off x="4306112" y="2155672"/>
          <a:ext cx="961347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267721" y="1713955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0049" y="3308520"/>
            <a:ext cx="129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10%10 =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2611" y="3807549"/>
            <a:ext cx="132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15%10 = 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2610" y="4306578"/>
            <a:ext cx="132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18%10 = 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0050" y="5986430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Key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62997" y="1713955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0049" y="4740758"/>
            <a:ext cx="133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13%10 =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0049" y="5131157"/>
            <a:ext cx="143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23%10 = 3</a:t>
            </a:r>
          </a:p>
        </p:txBody>
      </p:sp>
      <p:cxnSp>
        <p:nvCxnSpPr>
          <p:cNvPr id="4" name="Straight Arrow Connector 3"/>
          <p:cNvCxnSpPr>
            <a:endCxn id="10" idx="1"/>
          </p:cNvCxnSpPr>
          <p:nvPr/>
        </p:nvCxnSpPr>
        <p:spPr>
          <a:xfrm>
            <a:off x="1610581" y="3041706"/>
            <a:ext cx="2104408" cy="1494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9108" y="2857040"/>
            <a:ext cx="143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5%10 = 5</a:t>
            </a:r>
          </a:p>
        </p:txBody>
      </p:sp>
      <p:cxnSp>
        <p:nvCxnSpPr>
          <p:cNvPr id="29" name="Straight Arrow Connector 28"/>
          <p:cNvCxnSpPr>
            <a:endCxn id="6" idx="1"/>
          </p:cNvCxnSpPr>
          <p:nvPr/>
        </p:nvCxnSpPr>
        <p:spPr>
          <a:xfrm flipV="1">
            <a:off x="1646373" y="2340339"/>
            <a:ext cx="2057766" cy="1137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17629" y="3992216"/>
            <a:ext cx="2049461" cy="647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3"/>
            <a:endCxn id="13" idx="1"/>
          </p:cNvCxnSpPr>
          <p:nvPr/>
        </p:nvCxnSpPr>
        <p:spPr>
          <a:xfrm>
            <a:off x="1695159" y="4491244"/>
            <a:ext cx="2090265" cy="1295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7" idx="1"/>
          </p:cNvCxnSpPr>
          <p:nvPr/>
        </p:nvCxnSpPr>
        <p:spPr>
          <a:xfrm flipV="1">
            <a:off x="1617629" y="3704421"/>
            <a:ext cx="2119896" cy="1213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663210" y="3827844"/>
            <a:ext cx="2122214" cy="1451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0049" y="1719632"/>
            <a:ext cx="251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h(k) = k mod 10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05254" y="4315731"/>
            <a:ext cx="643423" cy="360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146149" y="4301296"/>
            <a:ext cx="643423" cy="360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46148" y="3447370"/>
            <a:ext cx="643423" cy="360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812608" y="3461904"/>
            <a:ext cx="643423" cy="360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13</a:t>
            </a:r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5258412" y="3641993"/>
            <a:ext cx="5541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251058" y="4481384"/>
            <a:ext cx="5541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7" idx="1"/>
          </p:cNvCxnSpPr>
          <p:nvPr/>
        </p:nvCxnSpPr>
        <p:spPr>
          <a:xfrm>
            <a:off x="6456031" y="3627458"/>
            <a:ext cx="690117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6" idx="1"/>
          </p:cNvCxnSpPr>
          <p:nvPr/>
        </p:nvCxnSpPr>
        <p:spPr>
          <a:xfrm flipV="1">
            <a:off x="6456031" y="4481386"/>
            <a:ext cx="690118" cy="8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12608" y="2122396"/>
            <a:ext cx="643423" cy="360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cxnSp>
        <p:nvCxnSpPr>
          <p:cNvPr id="58" name="Straight Arrow Connector 57"/>
          <p:cNvCxnSpPr>
            <a:endCxn id="57" idx="1"/>
          </p:cNvCxnSpPr>
          <p:nvPr/>
        </p:nvCxnSpPr>
        <p:spPr>
          <a:xfrm>
            <a:off x="5258412" y="2302485"/>
            <a:ext cx="5541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797506" y="5580288"/>
            <a:ext cx="643423" cy="3601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18</a:t>
            </a:r>
          </a:p>
        </p:txBody>
      </p:sp>
      <p:cxnSp>
        <p:nvCxnSpPr>
          <p:cNvPr id="60" name="Straight Arrow Connector 59"/>
          <p:cNvCxnSpPr>
            <a:endCxn id="59" idx="1"/>
          </p:cNvCxnSpPr>
          <p:nvPr/>
        </p:nvCxnSpPr>
        <p:spPr>
          <a:xfrm>
            <a:off x="5243310" y="5760377"/>
            <a:ext cx="5541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8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2962</TotalTime>
  <Words>391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</vt:lpstr>
      <vt:lpstr>Bahnschrift SemiBold</vt:lpstr>
      <vt:lpstr>Calibri</vt:lpstr>
      <vt:lpstr>Office Theme</vt:lpstr>
      <vt:lpstr>PowerPoint Presentation</vt:lpstr>
      <vt:lpstr>Learning Outcomes</vt:lpstr>
      <vt:lpstr>Collision Resolution</vt:lpstr>
      <vt:lpstr>Collision Resolution Techniques</vt:lpstr>
      <vt:lpstr>Separate Chaining</vt:lpstr>
      <vt:lpstr>Performance of Chaining</vt:lpstr>
      <vt:lpstr>Time Complexity</vt:lpstr>
      <vt:lpstr>Separate chaining</vt:lpstr>
      <vt:lpstr>Example: Separate chaining</vt:lpstr>
      <vt:lpstr>Advantages of Separate Chaining</vt:lpstr>
      <vt:lpstr>Disadvantages of Separate Chaining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228</cp:revision>
  <dcterms:created xsi:type="dcterms:W3CDTF">2020-12-02T15:29:53Z</dcterms:created>
  <dcterms:modified xsi:type="dcterms:W3CDTF">2021-12-10T06:38:33Z</dcterms:modified>
</cp:coreProperties>
</file>