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9" r:id="rId4"/>
    <p:sldId id="336" r:id="rId5"/>
    <p:sldId id="355" r:id="rId6"/>
    <p:sldId id="375" r:id="rId7"/>
    <p:sldId id="356" r:id="rId8"/>
    <p:sldId id="364" r:id="rId9"/>
    <p:sldId id="357" r:id="rId10"/>
    <p:sldId id="358" r:id="rId11"/>
    <p:sldId id="359" r:id="rId12"/>
    <p:sldId id="365" r:id="rId13"/>
    <p:sldId id="366" r:id="rId14"/>
    <p:sldId id="367" r:id="rId15"/>
    <p:sldId id="360" r:id="rId16"/>
    <p:sldId id="361" r:id="rId17"/>
    <p:sldId id="362" r:id="rId18"/>
    <p:sldId id="363" r:id="rId19"/>
    <p:sldId id="369" r:id="rId20"/>
    <p:sldId id="370" r:id="rId21"/>
    <p:sldId id="371" r:id="rId22"/>
    <p:sldId id="372" r:id="rId23"/>
    <p:sldId id="373" r:id="rId24"/>
    <p:sldId id="374" r:id="rId25"/>
    <p:sldId id="368" r:id="rId26"/>
    <p:sldId id="337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C2C2C"/>
    <a:srgbClr val="191919"/>
    <a:srgbClr val="636973"/>
    <a:srgbClr val="999999"/>
    <a:srgbClr val="C2C2C2"/>
    <a:srgbClr val="00203F"/>
    <a:srgbClr val="ADF0D1"/>
    <a:srgbClr val="7CAAF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50055" cy="5124450"/>
          </a:xfrm>
        </p:spPr>
        <p:txBody>
          <a:bodyPr/>
          <a:lstStyle/>
          <a:p>
            <a:pPr algn="just"/>
            <a:r>
              <a:rPr lang="en-IN" dirty="0"/>
              <a:t>In linear probing fixed sized hash table is used and when hash collision situation occur then, we linearly traverse the table in a cyclic manner to find the next empty slot.</a:t>
            </a:r>
          </a:p>
          <a:p>
            <a:pPr algn="just"/>
            <a:r>
              <a:rPr lang="en-IN" dirty="0"/>
              <a:t>In this approach searches are performed sequentially so it’s known as linear probing.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Probing</a:t>
            </a:r>
          </a:p>
        </p:txBody>
      </p:sp>
    </p:spTree>
    <p:extLst>
      <p:ext uri="{BB962C8B-B14F-4D97-AF65-F5344CB8AC3E}">
        <p14:creationId xmlns:p14="http://schemas.microsoft.com/office/powerpoint/2010/main" val="243202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406325" cy="5124450"/>
          </a:xfrm>
        </p:spPr>
        <p:txBody>
          <a:bodyPr>
            <a:normAutofit fontScale="92500"/>
          </a:bodyPr>
          <a:lstStyle/>
          <a:p>
            <a:r>
              <a:rPr lang="en-IN" dirty="0"/>
              <a:t>Let hash(x) be the slot index computed using a hash function and n be the table size </a:t>
            </a:r>
          </a:p>
          <a:p>
            <a:r>
              <a:rPr lang="en-IN" dirty="0"/>
              <a:t>If slot hash(x) % n is full, then we try </a:t>
            </a:r>
            <a:r>
              <a:rPr lang="en-IN" b="1" dirty="0"/>
              <a:t>(hash(x) + 1) % n</a:t>
            </a:r>
          </a:p>
          <a:p>
            <a:r>
              <a:rPr lang="en-IN" dirty="0"/>
              <a:t>If (hash(x) + 1) % n is also full, then we try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/>
              <a:t>(hash(x) + 2) % n</a:t>
            </a:r>
          </a:p>
          <a:p>
            <a:r>
              <a:rPr lang="en-IN" dirty="0"/>
              <a:t>If (hash(x) + 2) % n is also full, then we try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/>
              <a:t>(hash(x) + 3) % n </a:t>
            </a:r>
            <a:r>
              <a:rPr lang="en-IN" dirty="0"/>
              <a:t> so on…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Probing</a:t>
            </a:r>
          </a:p>
        </p:txBody>
      </p:sp>
    </p:spTree>
    <p:extLst>
      <p:ext uri="{BB962C8B-B14F-4D97-AF65-F5344CB8AC3E}">
        <p14:creationId xmlns:p14="http://schemas.microsoft.com/office/powerpoint/2010/main" val="428365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Linear Probing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3029" y="2055932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5565" y="342001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678155" y="2987379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678155" y="4630458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3029" y="425171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5565" y="3819077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0935" y="5105167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6202" y="5494303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7433" y="5930154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923" y="249163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6616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65484"/>
              </p:ext>
            </p:extLst>
          </p:nvPr>
        </p:nvGraphicFramePr>
        <p:xfrm>
          <a:off x="7234152" y="2055933"/>
          <a:ext cx="961347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49" y="3295210"/>
            <a:ext cx="12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10%10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611" y="3794302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15%10 =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2611" y="4293394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18%10 = 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1037" y="1614216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611" y="4740800"/>
            <a:ext cx="13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13%10 =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8889" y="5128051"/>
            <a:ext cx="14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23%10 =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2611" y="2857476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25%10 =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7475" y="1618871"/>
            <a:ext cx="18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h(k) = k mod 10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1564" y="2081606"/>
            <a:ext cx="267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= (h(k)+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mod 10 </a:t>
            </a:r>
          </a:p>
        </p:txBody>
      </p:sp>
      <p:cxnSp>
        <p:nvCxnSpPr>
          <p:cNvPr id="51" name="Straight Arrow Connector 50"/>
          <p:cNvCxnSpPr>
            <a:endCxn id="10" idx="1"/>
          </p:cNvCxnSpPr>
          <p:nvPr/>
        </p:nvCxnSpPr>
        <p:spPr>
          <a:xfrm>
            <a:off x="1617522" y="3060168"/>
            <a:ext cx="5025507" cy="13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" idx="1"/>
          </p:cNvCxnSpPr>
          <p:nvPr/>
        </p:nvCxnSpPr>
        <p:spPr>
          <a:xfrm flipV="1">
            <a:off x="1646373" y="2240598"/>
            <a:ext cx="4996656" cy="1236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0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Linear Probing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3029" y="2055932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5565" y="342001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678155" y="2987379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678155" y="4630458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3029" y="425171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5565" y="3819077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0935" y="5105167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6202" y="5494303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7433" y="5930154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923" y="249163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6616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48608"/>
              </p:ext>
            </p:extLst>
          </p:nvPr>
        </p:nvGraphicFramePr>
        <p:xfrm>
          <a:off x="7234152" y="2055933"/>
          <a:ext cx="961347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49" y="3295210"/>
            <a:ext cx="12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10%10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611" y="3794302"/>
            <a:ext cx="191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15%10 = 5</a:t>
            </a:r>
          </a:p>
          <a:p>
            <a:r>
              <a:rPr lang="en-IN" dirty="0">
                <a:solidFill>
                  <a:srgbClr val="FF0000"/>
                </a:solidFill>
              </a:rPr>
              <a:t>5+1 mod 10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2490" y="4648086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18%10 = 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1037" y="1614216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490" y="5095492"/>
            <a:ext cx="13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13%10 =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2490" y="5502217"/>
            <a:ext cx="14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23%10 =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108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25%10 =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2611" y="1566651"/>
            <a:ext cx="19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h(k) = k mod 10 </a:t>
            </a:r>
          </a:p>
        </p:txBody>
      </p:sp>
      <p:cxnSp>
        <p:nvCxnSpPr>
          <p:cNvPr id="51" name="Straight Arrow Connector 50"/>
          <p:cNvCxnSpPr>
            <a:endCxn id="10" idx="1"/>
          </p:cNvCxnSpPr>
          <p:nvPr/>
        </p:nvCxnSpPr>
        <p:spPr>
          <a:xfrm>
            <a:off x="1617522" y="3060168"/>
            <a:ext cx="5025507" cy="13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" idx="1"/>
          </p:cNvCxnSpPr>
          <p:nvPr/>
        </p:nvCxnSpPr>
        <p:spPr>
          <a:xfrm flipV="1">
            <a:off x="1646373" y="2240598"/>
            <a:ext cx="4996656" cy="1236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564" y="2081606"/>
            <a:ext cx="267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= (h(k)+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mod 10 </a:t>
            </a:r>
          </a:p>
        </p:txBody>
      </p:sp>
      <p:cxnSp>
        <p:nvCxnSpPr>
          <p:cNvPr id="30" name="Straight Arrow Connector 29"/>
          <p:cNvCxnSpPr>
            <a:endCxn id="9" idx="3"/>
          </p:cNvCxnSpPr>
          <p:nvPr/>
        </p:nvCxnSpPr>
        <p:spPr>
          <a:xfrm>
            <a:off x="1999960" y="4260889"/>
            <a:ext cx="4678195" cy="55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33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Linear Probing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3029" y="2055932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5565" y="342001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678155" y="2987379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678155" y="4630458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3029" y="425171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5565" y="3819077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0935" y="5105167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6202" y="5494303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7433" y="5930154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923" y="249163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6616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4334"/>
              </p:ext>
            </p:extLst>
          </p:nvPr>
        </p:nvGraphicFramePr>
        <p:xfrm>
          <a:off x="7234152" y="2055933"/>
          <a:ext cx="961347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49" y="3295210"/>
            <a:ext cx="12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10%10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611" y="3794302"/>
            <a:ext cx="191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15%10 = 5</a:t>
            </a:r>
          </a:p>
          <a:p>
            <a:r>
              <a:rPr lang="en-IN" dirty="0">
                <a:solidFill>
                  <a:srgbClr val="FF0000"/>
                </a:solidFill>
              </a:rPr>
              <a:t>5+1 mod 10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= </a:t>
            </a:r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2490" y="4648086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18%10 = 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1037" y="1614216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2490" y="5095492"/>
            <a:ext cx="13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13%10 =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2490" y="5502217"/>
            <a:ext cx="14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23%10 =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108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25%10 =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2611" y="1566651"/>
            <a:ext cx="19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h(k) = k mod 10 </a:t>
            </a:r>
          </a:p>
        </p:txBody>
      </p:sp>
      <p:cxnSp>
        <p:nvCxnSpPr>
          <p:cNvPr id="51" name="Straight Arrow Connector 50"/>
          <p:cNvCxnSpPr>
            <a:endCxn id="10" idx="1"/>
          </p:cNvCxnSpPr>
          <p:nvPr/>
        </p:nvCxnSpPr>
        <p:spPr>
          <a:xfrm>
            <a:off x="1617522" y="3060168"/>
            <a:ext cx="5025507" cy="13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" idx="1"/>
          </p:cNvCxnSpPr>
          <p:nvPr/>
        </p:nvCxnSpPr>
        <p:spPr>
          <a:xfrm flipV="1">
            <a:off x="1646373" y="2240598"/>
            <a:ext cx="4996656" cy="1236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564" y="2081606"/>
            <a:ext cx="267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= (h(k)+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mod 10 </a:t>
            </a:r>
          </a:p>
        </p:txBody>
      </p:sp>
      <p:cxnSp>
        <p:nvCxnSpPr>
          <p:cNvPr id="30" name="Straight Arrow Connector 29"/>
          <p:cNvCxnSpPr>
            <a:endCxn id="9" idx="3"/>
          </p:cNvCxnSpPr>
          <p:nvPr/>
        </p:nvCxnSpPr>
        <p:spPr>
          <a:xfrm>
            <a:off x="1999960" y="4260889"/>
            <a:ext cx="4678195" cy="55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13" idx="1"/>
          </p:cNvCxnSpPr>
          <p:nvPr/>
        </p:nvCxnSpPr>
        <p:spPr>
          <a:xfrm>
            <a:off x="1645039" y="4832752"/>
            <a:ext cx="5031163" cy="849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7" idx="1"/>
          </p:cNvCxnSpPr>
          <p:nvPr/>
        </p:nvCxnSpPr>
        <p:spPr>
          <a:xfrm flipV="1">
            <a:off x="1623837" y="3604682"/>
            <a:ext cx="5041728" cy="1613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1564" y="5870035"/>
            <a:ext cx="19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3+1 mod 10 = </a:t>
            </a:r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2" name="Straight Arrow Connector 31"/>
          <p:cNvCxnSpPr>
            <a:endCxn id="11" idx="1"/>
          </p:cNvCxnSpPr>
          <p:nvPr/>
        </p:nvCxnSpPr>
        <p:spPr>
          <a:xfrm flipV="1">
            <a:off x="1999960" y="4003743"/>
            <a:ext cx="4665605" cy="2023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4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Advantage</a:t>
            </a:r>
          </a:p>
          <a:p>
            <a:r>
              <a:rPr lang="en-IN" dirty="0"/>
              <a:t> </a:t>
            </a:r>
            <a:r>
              <a:rPr lang="en-IN" sz="2600" dirty="0"/>
              <a:t>It is easy to compute.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Disadvantage</a:t>
            </a:r>
            <a:endParaRPr lang="en-IN" dirty="0"/>
          </a:p>
          <a:p>
            <a:r>
              <a:rPr lang="en-IN" sz="2600" dirty="0"/>
              <a:t>The clustering is major problem with linear probing </a:t>
            </a:r>
          </a:p>
          <a:p>
            <a:r>
              <a:rPr lang="en-IN" sz="2600" dirty="0"/>
              <a:t>Many consecutive elements form groups.</a:t>
            </a:r>
          </a:p>
          <a:p>
            <a:r>
              <a:rPr lang="en-IN" sz="2600" dirty="0"/>
              <a:t>It takes too much time to find an empty slot.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probing </a:t>
            </a:r>
          </a:p>
        </p:txBody>
      </p:sp>
    </p:spTree>
    <p:extLst>
      <p:ext uri="{BB962C8B-B14F-4D97-AF65-F5344CB8AC3E}">
        <p14:creationId xmlns:p14="http://schemas.microsoft.com/office/powerpoint/2010/main" val="57562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223445" cy="5124450"/>
          </a:xfrm>
        </p:spPr>
        <p:txBody>
          <a:bodyPr/>
          <a:lstStyle/>
          <a:p>
            <a:pPr algn="just"/>
            <a:r>
              <a:rPr lang="en-IN" dirty="0"/>
              <a:t>Worst time to search for an element is O      (table size).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 </a:t>
            </a:r>
          </a:p>
        </p:txBody>
      </p:sp>
    </p:spTree>
    <p:extLst>
      <p:ext uri="{BB962C8B-B14F-4D97-AF65-F5344CB8AC3E}">
        <p14:creationId xmlns:p14="http://schemas.microsoft.com/office/powerpoint/2010/main" val="188652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07852" cy="5124450"/>
          </a:xfrm>
        </p:spPr>
        <p:txBody>
          <a:bodyPr/>
          <a:lstStyle/>
          <a:p>
            <a:pPr algn="just"/>
            <a:r>
              <a:rPr lang="en-IN" dirty="0"/>
              <a:t>It is an open-addressing scheme.</a:t>
            </a:r>
          </a:p>
          <a:p>
            <a:pPr algn="just"/>
            <a:r>
              <a:rPr lang="en-IN" dirty="0"/>
              <a:t>Here we look for i</a:t>
            </a:r>
            <a:r>
              <a:rPr lang="en-IN" baseline="30000" dirty="0"/>
              <a:t>2</a:t>
            </a:r>
            <a:r>
              <a:rPr lang="en-IN" dirty="0"/>
              <a:t> slot in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iteration if the given hash value x collides in the hash table.</a:t>
            </a:r>
          </a:p>
          <a:p>
            <a:pPr algn="just"/>
            <a:r>
              <a:rPr lang="en-IN" dirty="0"/>
              <a:t>It is used to eliminate the </a:t>
            </a:r>
            <a:r>
              <a:rPr lang="en-IN" b="1" dirty="0"/>
              <a:t>primary clustering </a:t>
            </a:r>
            <a:r>
              <a:rPr lang="en-IN" dirty="0"/>
              <a:t>problem of linear probing.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364071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64122" cy="5124450"/>
          </a:xfrm>
        </p:spPr>
        <p:txBody>
          <a:bodyPr/>
          <a:lstStyle/>
          <a:p>
            <a:pPr algn="just"/>
            <a:r>
              <a:rPr lang="en-IN" dirty="0"/>
              <a:t>In quadratic probing the sequence is that H+1</a:t>
            </a:r>
            <a:r>
              <a:rPr lang="en-IN" baseline="30000" dirty="0"/>
              <a:t>2</a:t>
            </a:r>
            <a:r>
              <a:rPr lang="en-IN" dirty="0"/>
              <a:t>, H+2</a:t>
            </a:r>
            <a:r>
              <a:rPr lang="en-IN" baseline="30000" dirty="0"/>
              <a:t>2</a:t>
            </a:r>
            <a:r>
              <a:rPr lang="en-IN" dirty="0"/>
              <a:t>, H+3</a:t>
            </a:r>
            <a:r>
              <a:rPr lang="en-IN" baseline="30000" dirty="0"/>
              <a:t>2</a:t>
            </a:r>
            <a:r>
              <a:rPr lang="en-IN" dirty="0"/>
              <a:t>,....H+K</a:t>
            </a:r>
            <a:r>
              <a:rPr lang="en-IN" baseline="30000" dirty="0"/>
              <a:t>2</a:t>
            </a:r>
          </a:p>
          <a:p>
            <a:pPr algn="just"/>
            <a:r>
              <a:rPr lang="en-IN" dirty="0"/>
              <a:t>The hash function for quadratic probing is</a:t>
            </a:r>
          </a:p>
          <a:p>
            <a:pPr marL="0" indent="0" algn="just">
              <a:buNone/>
            </a:pPr>
            <a:r>
              <a:rPr lang="en-IN" dirty="0"/>
              <a:t>  h</a:t>
            </a:r>
            <a:r>
              <a:rPr lang="en-IN" baseline="-25000" dirty="0"/>
              <a:t>i</a:t>
            </a:r>
            <a:r>
              <a:rPr lang="en-IN" dirty="0"/>
              <a:t>(X) = ( Hash(X) + F(</a:t>
            </a:r>
            <a:r>
              <a:rPr lang="en-IN" dirty="0" err="1"/>
              <a:t>i</a:t>
            </a:r>
            <a:r>
              <a:rPr lang="en-IN" dirty="0"/>
              <a:t>)</a:t>
            </a:r>
            <a:r>
              <a:rPr lang="en-IN" baseline="30000" dirty="0"/>
              <a:t>2</a:t>
            </a:r>
            <a:r>
              <a:rPr lang="en-IN" dirty="0"/>
              <a:t>) % Table Size for </a:t>
            </a:r>
            <a:r>
              <a:rPr lang="en-IN" dirty="0" err="1"/>
              <a:t>i</a:t>
            </a:r>
            <a:r>
              <a:rPr lang="en-IN" dirty="0"/>
              <a:t> = 0, 1, 2, 3,...etc.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151555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64122" cy="512445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If the slot hash(x) % S is full, then we try </a:t>
            </a:r>
          </a:p>
          <a:p>
            <a:pPr marL="0" indent="0" algn="just">
              <a:buNone/>
            </a:pPr>
            <a:r>
              <a:rPr lang="en-IN" dirty="0"/>
              <a:t>   (hash(x) + 1*1) % S.</a:t>
            </a:r>
          </a:p>
          <a:p>
            <a:pPr algn="just"/>
            <a:r>
              <a:rPr lang="en-IN" dirty="0"/>
              <a:t>If (hash(x) + 1*1) % S is also full, then we try (hash(x) + 2*2) % S.</a:t>
            </a:r>
          </a:p>
          <a:p>
            <a:pPr algn="just"/>
            <a:r>
              <a:rPr lang="en-IN" dirty="0"/>
              <a:t>If (hash(x) + 2*2) % S is also full, then we try (hash(x) + 3*3) % S.</a:t>
            </a:r>
          </a:p>
          <a:p>
            <a:pPr algn="just"/>
            <a:r>
              <a:rPr lang="en-IN" dirty="0"/>
              <a:t>This process continue until an empty slot is found.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217444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Understand Collision Resolution Techniques</a:t>
            </a:r>
          </a:p>
          <a:p>
            <a:pPr marL="1082675" lvl="1" indent="-365125"/>
            <a:r>
              <a:rPr lang="en-IN" sz="2600" dirty="0"/>
              <a:t>Open addressing (closed hashing)</a:t>
            </a:r>
          </a:p>
          <a:p>
            <a:pPr marL="457200" lvl="1" indent="0">
              <a:buNone/>
            </a:pPr>
            <a:r>
              <a:rPr lang="en-IN" sz="2600" dirty="0"/>
              <a:t>		- Linear probing</a:t>
            </a:r>
          </a:p>
          <a:p>
            <a:pPr marL="457200" lvl="1" indent="0">
              <a:buNone/>
            </a:pPr>
            <a:r>
              <a:rPr lang="en-IN" sz="2600" dirty="0"/>
              <a:t>		- Quadratic probing</a:t>
            </a:r>
          </a:p>
          <a:p>
            <a:pPr marL="914400" lvl="1" indent="-457200"/>
            <a:endParaRPr lang="en-IN" dirty="0"/>
          </a:p>
          <a:p>
            <a:pPr marL="914400" lvl="1" indent="-457200"/>
            <a:endParaRPr lang="en-IN" dirty="0"/>
          </a:p>
          <a:p>
            <a:pPr marL="914400" lvl="1" indent="-457200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Quadratic Probing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3029" y="2055932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5565" y="342001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678155" y="2987379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678155" y="4630458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3029" y="425171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5565" y="3819077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0935" y="5105167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6202" y="5494303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7433" y="5930154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923" y="249163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6616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319288"/>
              </p:ext>
            </p:extLst>
          </p:nvPr>
        </p:nvGraphicFramePr>
        <p:xfrm>
          <a:off x="7234152" y="2055933"/>
          <a:ext cx="961347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49" y="3295210"/>
            <a:ext cx="12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12%10 =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611" y="3794302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15%10 =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049" y="4293394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22%10 =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1037" y="1614216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611" y="4728931"/>
            <a:ext cx="13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14%10 = 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2611" y="5112697"/>
            <a:ext cx="14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35%10 = 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0049" y="284240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25%10 =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1564" y="1631360"/>
            <a:ext cx="18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h(k) = k mod 10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1564" y="2081606"/>
            <a:ext cx="272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= (h(k)+i</a:t>
            </a:r>
            <a:r>
              <a:rPr lang="en-IN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mod 10 </a:t>
            </a:r>
          </a:p>
        </p:txBody>
      </p:sp>
      <p:cxnSp>
        <p:nvCxnSpPr>
          <p:cNvPr id="51" name="Straight Arrow Connector 50"/>
          <p:cNvCxnSpPr>
            <a:endCxn id="10" idx="1"/>
          </p:cNvCxnSpPr>
          <p:nvPr/>
        </p:nvCxnSpPr>
        <p:spPr>
          <a:xfrm>
            <a:off x="1617522" y="3060168"/>
            <a:ext cx="5025507" cy="13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3"/>
          </p:cNvCxnSpPr>
          <p:nvPr/>
        </p:nvCxnSpPr>
        <p:spPr>
          <a:xfrm flipV="1">
            <a:off x="1594986" y="3172045"/>
            <a:ext cx="5083169" cy="305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92512" y="1631360"/>
            <a:ext cx="316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Values: 25,12,15, 22,14, 35</a:t>
            </a:r>
          </a:p>
        </p:txBody>
      </p:sp>
    </p:spTree>
    <p:extLst>
      <p:ext uri="{BB962C8B-B14F-4D97-AF65-F5344CB8AC3E}">
        <p14:creationId xmlns:p14="http://schemas.microsoft.com/office/powerpoint/2010/main" val="238332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Quadratic Probing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3029" y="2055932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5565" y="342001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678155" y="2987379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678155" y="4630458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3029" y="425171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5565" y="3819077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0935" y="5105167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6202" y="5494303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7433" y="5930154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923" y="249163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6616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9060"/>
              </p:ext>
            </p:extLst>
          </p:nvPr>
        </p:nvGraphicFramePr>
        <p:xfrm>
          <a:off x="7234152" y="2055933"/>
          <a:ext cx="961347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49" y="3295210"/>
            <a:ext cx="12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12%10 =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611" y="3794302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15%10 =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264" y="4701952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22%10 =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1037" y="1614216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3927" y="5171012"/>
            <a:ext cx="13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14%10 =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108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25%10 =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1564" y="1554349"/>
            <a:ext cx="18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h(k) = k mod 10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1564" y="2081606"/>
            <a:ext cx="272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= (h(k)+i</a:t>
            </a:r>
            <a:r>
              <a:rPr lang="en-IN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mod 10 </a:t>
            </a:r>
          </a:p>
        </p:txBody>
      </p:sp>
      <p:cxnSp>
        <p:nvCxnSpPr>
          <p:cNvPr id="51" name="Straight Arrow Connector 50"/>
          <p:cNvCxnSpPr>
            <a:endCxn id="10" idx="1"/>
          </p:cNvCxnSpPr>
          <p:nvPr/>
        </p:nvCxnSpPr>
        <p:spPr>
          <a:xfrm>
            <a:off x="1617522" y="3060168"/>
            <a:ext cx="5025507" cy="13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646373" y="3060168"/>
            <a:ext cx="4996656" cy="417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927" y="4112311"/>
            <a:ext cx="18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5+1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mod10 = 6</a:t>
            </a:r>
          </a:p>
        </p:txBody>
      </p:sp>
      <p:cxnSp>
        <p:nvCxnSpPr>
          <p:cNvPr id="29" name="Straight Arrow Connector 28"/>
          <p:cNvCxnSpPr>
            <a:endCxn id="9" idx="3"/>
          </p:cNvCxnSpPr>
          <p:nvPr/>
        </p:nvCxnSpPr>
        <p:spPr>
          <a:xfrm>
            <a:off x="1999960" y="4260889"/>
            <a:ext cx="4678195" cy="5542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1564" y="5640072"/>
            <a:ext cx="14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35%10 = 5</a:t>
            </a:r>
          </a:p>
        </p:txBody>
      </p:sp>
    </p:spTree>
    <p:extLst>
      <p:ext uri="{BB962C8B-B14F-4D97-AF65-F5344CB8AC3E}">
        <p14:creationId xmlns:p14="http://schemas.microsoft.com/office/powerpoint/2010/main" val="278995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Quadratic Probing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3029" y="2055932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5565" y="342001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678155" y="2987379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678155" y="4630458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3029" y="425171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5565" y="3819077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0935" y="5105167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6202" y="5494303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7433" y="5930154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923" y="249163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6616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92703"/>
              </p:ext>
            </p:extLst>
          </p:nvPr>
        </p:nvGraphicFramePr>
        <p:xfrm>
          <a:off x="7234152" y="2055933"/>
          <a:ext cx="961347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49" y="3295210"/>
            <a:ext cx="12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12%10 =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611" y="3794302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15%10 =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950" y="4611403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22%10 =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1037" y="1614216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3927" y="5455675"/>
            <a:ext cx="13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14%10 =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108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25%10 =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2413" y="1619941"/>
            <a:ext cx="18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h(k) = k mod 10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1564" y="2081606"/>
            <a:ext cx="272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= (h(k)+i</a:t>
            </a:r>
            <a:r>
              <a:rPr lang="en-IN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mod 10 </a:t>
            </a:r>
          </a:p>
        </p:txBody>
      </p:sp>
      <p:cxnSp>
        <p:nvCxnSpPr>
          <p:cNvPr id="51" name="Straight Arrow Connector 50"/>
          <p:cNvCxnSpPr>
            <a:endCxn id="10" idx="1"/>
          </p:cNvCxnSpPr>
          <p:nvPr/>
        </p:nvCxnSpPr>
        <p:spPr>
          <a:xfrm>
            <a:off x="1617522" y="3060168"/>
            <a:ext cx="5025507" cy="13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3"/>
          </p:cNvCxnSpPr>
          <p:nvPr/>
        </p:nvCxnSpPr>
        <p:spPr>
          <a:xfrm flipV="1">
            <a:off x="1646373" y="3172045"/>
            <a:ext cx="5031782" cy="305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927" y="4112311"/>
            <a:ext cx="18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5+1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mod10 = 6</a:t>
            </a:r>
          </a:p>
        </p:txBody>
      </p:sp>
      <p:cxnSp>
        <p:nvCxnSpPr>
          <p:cNvPr id="29" name="Straight Arrow Connector 28"/>
          <p:cNvCxnSpPr>
            <a:endCxn id="9" idx="3"/>
          </p:cNvCxnSpPr>
          <p:nvPr/>
        </p:nvCxnSpPr>
        <p:spPr>
          <a:xfrm>
            <a:off x="1999960" y="4260889"/>
            <a:ext cx="4678195" cy="5542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2413" y="6457442"/>
            <a:ext cx="14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35%10 =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927" y="5017505"/>
            <a:ext cx="18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2+1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mod10 = 3</a:t>
            </a:r>
          </a:p>
        </p:txBody>
      </p:sp>
      <p:cxnSp>
        <p:nvCxnSpPr>
          <p:cNvPr id="32" name="Straight Arrow Connector 31"/>
          <p:cNvCxnSpPr>
            <a:endCxn id="7" idx="1"/>
          </p:cNvCxnSpPr>
          <p:nvPr/>
        </p:nvCxnSpPr>
        <p:spPr>
          <a:xfrm flipV="1">
            <a:off x="2006255" y="3604682"/>
            <a:ext cx="4659310" cy="15784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 flipV="1">
            <a:off x="1523885" y="4003743"/>
            <a:ext cx="5141680" cy="1645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83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Quadratic Probing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3029" y="2055932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5565" y="342001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678155" y="2987379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678155" y="4630458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3029" y="425171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5565" y="3819077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0935" y="5105167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6202" y="5494303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7433" y="5930154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923" y="2491634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6616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80344"/>
              </p:ext>
            </p:extLst>
          </p:nvPr>
        </p:nvGraphicFramePr>
        <p:xfrm>
          <a:off x="7234152" y="2055933"/>
          <a:ext cx="961347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49" y="3295210"/>
            <a:ext cx="12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12%10 =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611" y="3794302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15%10 =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950" y="4611403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22%10 =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91037" y="1614216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3927" y="5455675"/>
            <a:ext cx="13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14%10 =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108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25%10 =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1564" y="1619941"/>
            <a:ext cx="18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h(k) = k mod 10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1564" y="2081606"/>
            <a:ext cx="272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= (h(k)+i</a:t>
            </a:r>
            <a:r>
              <a:rPr lang="en-IN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 mod 10 </a:t>
            </a:r>
          </a:p>
        </p:txBody>
      </p:sp>
      <p:cxnSp>
        <p:nvCxnSpPr>
          <p:cNvPr id="51" name="Straight Arrow Connector 50"/>
          <p:cNvCxnSpPr>
            <a:endCxn id="10" idx="1"/>
          </p:cNvCxnSpPr>
          <p:nvPr/>
        </p:nvCxnSpPr>
        <p:spPr>
          <a:xfrm>
            <a:off x="1617522" y="3060168"/>
            <a:ext cx="5025507" cy="13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3"/>
          </p:cNvCxnSpPr>
          <p:nvPr/>
        </p:nvCxnSpPr>
        <p:spPr>
          <a:xfrm flipV="1">
            <a:off x="1646373" y="3172045"/>
            <a:ext cx="5031782" cy="305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927" y="4112311"/>
            <a:ext cx="18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5+1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mod10 = 6</a:t>
            </a:r>
          </a:p>
        </p:txBody>
      </p:sp>
      <p:cxnSp>
        <p:nvCxnSpPr>
          <p:cNvPr id="29" name="Straight Arrow Connector 28"/>
          <p:cNvCxnSpPr>
            <a:endCxn id="9" idx="3"/>
          </p:cNvCxnSpPr>
          <p:nvPr/>
        </p:nvCxnSpPr>
        <p:spPr>
          <a:xfrm>
            <a:off x="1999960" y="4260889"/>
            <a:ext cx="4678195" cy="5542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914" y="5863519"/>
            <a:ext cx="14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35%10 =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927" y="5017505"/>
            <a:ext cx="18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2+1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mod10 = 3</a:t>
            </a:r>
          </a:p>
        </p:txBody>
      </p:sp>
      <p:cxnSp>
        <p:nvCxnSpPr>
          <p:cNvPr id="32" name="Straight Arrow Connector 31"/>
          <p:cNvCxnSpPr>
            <a:endCxn id="7" idx="1"/>
          </p:cNvCxnSpPr>
          <p:nvPr/>
        </p:nvCxnSpPr>
        <p:spPr>
          <a:xfrm flipV="1">
            <a:off x="2006255" y="3604682"/>
            <a:ext cx="4659310" cy="15784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 flipV="1">
            <a:off x="1523885" y="4003743"/>
            <a:ext cx="5141680" cy="1645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095" y="6143016"/>
            <a:ext cx="18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5+1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mod10 = 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5075" y="6476497"/>
            <a:ext cx="18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5+2</a:t>
            </a:r>
            <a:r>
              <a:rPr lang="en-IN" baseline="30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mod10 = 9</a:t>
            </a:r>
          </a:p>
        </p:txBody>
      </p:sp>
      <p:cxnSp>
        <p:nvCxnSpPr>
          <p:cNvPr id="38" name="Straight Arrow Connector 37"/>
          <p:cNvCxnSpPr>
            <a:stCxn id="37" idx="3"/>
            <a:endCxn id="14" idx="1"/>
          </p:cNvCxnSpPr>
          <p:nvPr/>
        </p:nvCxnSpPr>
        <p:spPr>
          <a:xfrm flipV="1">
            <a:off x="2059041" y="6114820"/>
            <a:ext cx="4628392" cy="5463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83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Quadratic Probing to get slot your table size must meet these requirements:</a:t>
            </a:r>
          </a:p>
          <a:p>
            <a:pPr marL="0" indent="0">
              <a:buNone/>
            </a:pPr>
            <a:r>
              <a:rPr lang="en-IN"/>
              <a:t>  -</a:t>
            </a:r>
            <a:r>
              <a:rPr lang="en-IN" dirty="0"/>
              <a:t>Be a prime number</a:t>
            </a:r>
          </a:p>
          <a:p>
            <a:pPr marL="0" indent="0">
              <a:buNone/>
            </a:pPr>
            <a:r>
              <a:rPr lang="en-IN" dirty="0"/>
              <a:t>  -never be more than half full (even by one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164765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Advantage:</a:t>
            </a:r>
          </a:p>
          <a:p>
            <a:r>
              <a:rPr lang="en-IN" dirty="0"/>
              <a:t>Primary clustering problem resolved</a:t>
            </a:r>
          </a:p>
          <a:p>
            <a:pPr marL="0" indent="0">
              <a:buNone/>
            </a:pPr>
            <a:r>
              <a:rPr lang="en-IN" b="1" dirty="0"/>
              <a:t>Disadvantage:</a:t>
            </a:r>
          </a:p>
          <a:p>
            <a:r>
              <a:rPr lang="en-IN" dirty="0"/>
              <a:t>Secondary clustering</a:t>
            </a:r>
          </a:p>
          <a:p>
            <a:r>
              <a:rPr lang="en-IN" dirty="0"/>
              <a:t>No guarantee for finding slots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3260907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66924"/>
              </p:ext>
            </p:extLst>
          </p:nvPr>
        </p:nvGraphicFramePr>
        <p:xfrm>
          <a:off x="180304" y="1442434"/>
          <a:ext cx="8626072" cy="536809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31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6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Separate Chaining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roboto condensed"/>
                      </a:endParaRPr>
                    </a:p>
                  </a:txBody>
                  <a:tcPr marL="74483" marR="74483" marT="59587" marB="59587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Open Addressing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roboto condensed"/>
                      </a:endParaRPr>
                    </a:p>
                  </a:txBody>
                  <a:tcPr marL="74483" marR="74483" marT="59587" marB="59587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1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</a:rPr>
                        <a:t>Keys are stored inside the hash table as well as outside the hash table.</a:t>
                      </a:r>
                    </a:p>
                  </a:txBody>
                  <a:tcPr marL="74483" marR="74483" marT="59587" marB="59587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1600" dirty="0">
                          <a:effectLst/>
                        </a:rPr>
                        <a:t>All the keys are stored only inside the hash table.</a:t>
                      </a:r>
                    </a:p>
                    <a:p>
                      <a:pPr algn="just" fontAlgn="base"/>
                      <a:r>
                        <a:rPr lang="en-IN" sz="1600" dirty="0">
                          <a:effectLst/>
                        </a:rPr>
                        <a:t>No key is present outside the hash table.</a:t>
                      </a:r>
                    </a:p>
                  </a:txBody>
                  <a:tcPr marL="74483" marR="74483" marT="59587" marB="5958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51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</a:rPr>
                        <a:t>The number of keys to be stored in the hash table can even exceed the size of the hash table.</a:t>
                      </a:r>
                    </a:p>
                  </a:txBody>
                  <a:tcPr marL="74483" marR="74483" marT="59587" marB="5958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</a:rPr>
                        <a:t>The number of keys to be stored in the hash table can never exceed the size of the hash table.</a:t>
                      </a:r>
                    </a:p>
                  </a:txBody>
                  <a:tcPr marL="74483" marR="74483" marT="59587" marB="5958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1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</a:rPr>
                        <a:t>Deletion is easier.</a:t>
                      </a:r>
                    </a:p>
                  </a:txBody>
                  <a:tcPr marL="74483" marR="74483" marT="59587" marB="5958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>
                          <a:effectLst/>
                        </a:rPr>
                        <a:t>Deletion is difficult.</a:t>
                      </a:r>
                    </a:p>
                  </a:txBody>
                  <a:tcPr marL="74483" marR="74483" marT="59587" marB="5958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13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</a:rPr>
                        <a:t>Extra space is required for the pointers to store the keys outside the hash table.</a:t>
                      </a:r>
                    </a:p>
                  </a:txBody>
                  <a:tcPr marL="74483" marR="74483" marT="59587" marB="5958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</a:rPr>
                        <a:t>No extra space is required.</a:t>
                      </a:r>
                    </a:p>
                  </a:txBody>
                  <a:tcPr marL="74483" marR="74483" marT="59587" marB="5958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8510">
                <a:tc>
                  <a:txBody>
                    <a:bodyPr/>
                    <a:lstStyle/>
                    <a:p>
                      <a:pPr marL="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Cache performance is poor.</a:t>
                      </a:r>
                    </a:p>
                    <a:p>
                      <a:pPr marL="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This is because of linked lists which store the keys outside the hash table.</a:t>
                      </a:r>
                    </a:p>
                  </a:txBody>
                  <a:tcPr marL="74483" marR="74483" marT="59587" marB="59587" anchor="ctr"/>
                </a:tc>
                <a:tc>
                  <a:txBody>
                    <a:bodyPr/>
                    <a:lstStyle/>
                    <a:p>
                      <a:pPr marL="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Cache performance is better.</a:t>
                      </a:r>
                    </a:p>
                    <a:p>
                      <a:pPr marL="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This is because here no linked lists are used.</a:t>
                      </a:r>
                    </a:p>
                  </a:txBody>
                  <a:tcPr marL="74483" marR="74483" marT="59587" marB="5958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130">
                <a:tc>
                  <a:txBody>
                    <a:bodyPr/>
                    <a:lstStyle/>
                    <a:p>
                      <a:pPr marL="0" marR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Some buckets of the hash table are never used which leads to wastage of space.</a:t>
                      </a:r>
                    </a:p>
                  </a:txBody>
                  <a:tcPr marL="74483" marR="74483" marT="59587" marB="5958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effectLst/>
                        </a:rPr>
                        <a:t>Buckets may be used even if no key maps to those particular buckets.</a:t>
                      </a:r>
                    </a:p>
                  </a:txBody>
                  <a:tcPr marL="74483" marR="74483" marT="59587" marB="5958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8941" y="1"/>
            <a:ext cx="8925059" cy="1314450"/>
          </a:xfrm>
        </p:spPr>
        <p:txBody>
          <a:bodyPr>
            <a:normAutofit/>
          </a:bodyPr>
          <a:lstStyle/>
          <a:p>
            <a:r>
              <a:rPr lang="en-IN" dirty="0"/>
              <a:t>Separate Chaining Vs.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4889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293784" cy="5124450"/>
          </a:xfrm>
        </p:spPr>
        <p:txBody>
          <a:bodyPr/>
          <a:lstStyle/>
          <a:p>
            <a:pPr algn="just"/>
            <a:r>
              <a:rPr lang="en-IN" dirty="0"/>
              <a:t>When two keys or hash values compete with a single hash table slot, then Collision occur.</a:t>
            </a:r>
          </a:p>
          <a:p>
            <a:pPr algn="just"/>
            <a:r>
              <a:rPr lang="en-IN" dirty="0"/>
              <a:t>To resolve collision we use collision resolution techniques.</a:t>
            </a:r>
          </a:p>
          <a:p>
            <a:pPr algn="just"/>
            <a:r>
              <a:rPr lang="en-IN" dirty="0"/>
              <a:t>Collisions can be reduced with a selection of a good hash function.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 Resolution</a:t>
            </a:r>
          </a:p>
        </p:txBody>
      </p:sp>
    </p:spTree>
    <p:extLst>
      <p:ext uri="{BB962C8B-B14F-4D97-AF65-F5344CB8AC3E}">
        <p14:creationId xmlns:p14="http://schemas.microsoft.com/office/powerpoint/2010/main" val="282554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 Resolution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3975" y="1917810"/>
            <a:ext cx="3806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Collision Resolution Techniques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262907" y="2395470"/>
            <a:ext cx="0" cy="528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6073" y="2923504"/>
            <a:ext cx="4906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0399" y="3451538"/>
            <a:ext cx="4033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Separate chaining (open hashing)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84188" y="3451538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Open addressing (closed hashing)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5637" y="4347892"/>
            <a:ext cx="1824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Linear probing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62758" y="5002636"/>
            <a:ext cx="2222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Quadratic probing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77250" y="5714324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Double hashing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870619" y="3820870"/>
            <a:ext cx="2147" cy="2262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49543" y="2395470"/>
            <a:ext cx="0" cy="5280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92709" y="2923504"/>
            <a:ext cx="49068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57255" y="3820870"/>
            <a:ext cx="13364" cy="22627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892709" y="2923504"/>
            <a:ext cx="1" cy="521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799559" y="2930376"/>
            <a:ext cx="1" cy="521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70619" y="4520605"/>
            <a:ext cx="581696" cy="1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883983" y="5201515"/>
            <a:ext cx="581696" cy="1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70619" y="5882454"/>
            <a:ext cx="581696" cy="1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279716" cy="512445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open addressing technique requires a hash table with fixed and known size. </a:t>
            </a:r>
          </a:p>
          <a:p>
            <a:pPr algn="just"/>
            <a:r>
              <a:rPr lang="en-IN" dirty="0"/>
              <a:t>All elements are stored in the hash table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17028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279716" cy="512445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size of the table must be greater than or equal to the total number of keys.</a:t>
            </a:r>
          </a:p>
          <a:p>
            <a:pPr algn="just"/>
            <a:r>
              <a:rPr lang="en-IN" dirty="0"/>
              <a:t>During insertion, if a collision is encountered, alternative cells are tried until an empty bucket is found.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01979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64122" cy="5124450"/>
          </a:xfrm>
        </p:spPr>
        <p:txBody>
          <a:bodyPr>
            <a:normAutofit/>
          </a:bodyPr>
          <a:lstStyle/>
          <a:p>
            <a:r>
              <a:rPr lang="en-IN" dirty="0"/>
              <a:t>In case of collision:</a:t>
            </a:r>
          </a:p>
          <a:p>
            <a:pPr lvl="1" algn="just"/>
            <a:r>
              <a:rPr lang="en-IN" sz="2600" dirty="0"/>
              <a:t>Probing is performed until an empty bucket is found.</a:t>
            </a:r>
          </a:p>
          <a:p>
            <a:pPr lvl="1" algn="just"/>
            <a:r>
              <a:rPr lang="en-IN" sz="2600" dirty="0"/>
              <a:t>Once an empty bucket is found, the key is inserted.</a:t>
            </a:r>
          </a:p>
          <a:p>
            <a:pPr lvl="1" algn="just"/>
            <a:r>
              <a:rPr lang="en-IN" sz="2600" dirty="0"/>
              <a:t>Probing is performed in accordance with the technique used for open addressing.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46026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50055" cy="5124450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Insert(k)</a:t>
            </a:r>
            <a:r>
              <a:rPr lang="en-IN" dirty="0"/>
              <a:t>: </a:t>
            </a:r>
            <a:r>
              <a:rPr lang="en-IN" sz="2600" dirty="0"/>
              <a:t>Keep probing until an empty slot is found. Once an empty slot is found, insert k. </a:t>
            </a:r>
          </a:p>
          <a:p>
            <a:pPr algn="just"/>
            <a:r>
              <a:rPr lang="en-IN" b="1" dirty="0"/>
              <a:t>Search(k)</a:t>
            </a:r>
            <a:r>
              <a:rPr lang="en-IN" dirty="0"/>
              <a:t>: </a:t>
            </a:r>
            <a:r>
              <a:rPr lang="en-IN" sz="2600" dirty="0"/>
              <a:t>Keep probing until slot’s key doesn’t become equal to k or an empty slot is reached. </a:t>
            </a:r>
          </a:p>
          <a:p>
            <a:pPr algn="just"/>
            <a:r>
              <a:rPr lang="en-IN" b="1" dirty="0"/>
              <a:t>Delete</a:t>
            </a:r>
            <a:r>
              <a:rPr lang="en-IN" dirty="0"/>
              <a:t>: </a:t>
            </a:r>
            <a:r>
              <a:rPr lang="en-IN" sz="2600" dirty="0"/>
              <a:t>The key is first searched and then deleted. After deleting the key, that particular bucket is marked as “deleted”.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in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0636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Closed Hashing methods:</a:t>
            </a:r>
          </a:p>
          <a:p>
            <a:pPr marL="457200" lvl="1" indent="0">
              <a:buNone/>
            </a:pPr>
            <a:r>
              <a:rPr lang="en-IN" dirty="0"/>
              <a:t>- </a:t>
            </a:r>
            <a:r>
              <a:rPr lang="en-IN" sz="2800" dirty="0"/>
              <a:t>Linear Probing</a:t>
            </a:r>
          </a:p>
          <a:p>
            <a:pPr marL="457200" lvl="1" indent="0">
              <a:buNone/>
            </a:pPr>
            <a:r>
              <a:rPr lang="en-IN" sz="2800" dirty="0"/>
              <a:t>- Quadratic probing</a:t>
            </a:r>
          </a:p>
          <a:p>
            <a:pPr marL="457200" lvl="1" indent="0">
              <a:buNone/>
            </a:pPr>
            <a:r>
              <a:rPr lang="en-IN" sz="2800" dirty="0"/>
              <a:t>- Double hashing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56057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3926</TotalTime>
  <Words>1426</Words>
  <Application>Microsoft Office PowerPoint</Application>
  <PresentationFormat>On-screen Show (4:3)</PresentationFormat>
  <Paragraphs>287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Bahnschrift</vt:lpstr>
      <vt:lpstr>Bahnschrift SemiBold</vt:lpstr>
      <vt:lpstr>roboto condensed</vt:lpstr>
      <vt:lpstr>Office Theme</vt:lpstr>
      <vt:lpstr>PowerPoint Presentation</vt:lpstr>
      <vt:lpstr>Learning Outcomes</vt:lpstr>
      <vt:lpstr>Collision Resolution</vt:lpstr>
      <vt:lpstr>Collision Resolution Techniques</vt:lpstr>
      <vt:lpstr>Open Addressing</vt:lpstr>
      <vt:lpstr>Open Addressing</vt:lpstr>
      <vt:lpstr>Open Addressing</vt:lpstr>
      <vt:lpstr>Operations in Open Addressing</vt:lpstr>
      <vt:lpstr>Open Addressing</vt:lpstr>
      <vt:lpstr>Linear Probing</vt:lpstr>
      <vt:lpstr>Linear Probing</vt:lpstr>
      <vt:lpstr>Example: Linear Probing</vt:lpstr>
      <vt:lpstr>Example: Linear Probing</vt:lpstr>
      <vt:lpstr>Example: Linear Probing</vt:lpstr>
      <vt:lpstr>Linear probing </vt:lpstr>
      <vt:lpstr>Time complexity </vt:lpstr>
      <vt:lpstr>Quadratic Probing</vt:lpstr>
      <vt:lpstr>Quadratic Probing</vt:lpstr>
      <vt:lpstr>Quadratic Probing</vt:lpstr>
      <vt:lpstr>Example: Quadratic Probing</vt:lpstr>
      <vt:lpstr>Example: Quadratic Probing</vt:lpstr>
      <vt:lpstr>Example: Quadratic Probing</vt:lpstr>
      <vt:lpstr>Example: Quadratic Probing</vt:lpstr>
      <vt:lpstr>Quadratic Probing</vt:lpstr>
      <vt:lpstr>Quadratic Probing</vt:lpstr>
      <vt:lpstr>Separate Chaining Vs. Open Addressing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recording2</cp:lastModifiedBy>
  <cp:revision>294</cp:revision>
  <dcterms:created xsi:type="dcterms:W3CDTF">2020-12-02T15:29:53Z</dcterms:created>
  <dcterms:modified xsi:type="dcterms:W3CDTF">2021-12-11T08:49:12Z</dcterms:modified>
</cp:coreProperties>
</file>