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7"/>
  </p:handoutMasterIdLst>
  <p:sldIdLst>
    <p:sldId id="256" r:id="rId2"/>
    <p:sldId id="257" r:id="rId3"/>
    <p:sldId id="262" r:id="rId4"/>
    <p:sldId id="286" r:id="rId5"/>
    <p:sldId id="263" r:id="rId6"/>
    <p:sldId id="264" r:id="rId7"/>
    <p:sldId id="265" r:id="rId8"/>
    <p:sldId id="266" r:id="rId9"/>
    <p:sldId id="287" r:id="rId10"/>
    <p:sldId id="269" r:id="rId11"/>
    <p:sldId id="267" r:id="rId12"/>
    <p:sldId id="268" r:id="rId13"/>
    <p:sldId id="270" r:id="rId14"/>
    <p:sldId id="271" r:id="rId15"/>
    <p:sldId id="272" r:id="rId16"/>
    <p:sldId id="274" r:id="rId17"/>
    <p:sldId id="273" r:id="rId18"/>
    <p:sldId id="275" r:id="rId19"/>
    <p:sldId id="261" r:id="rId20"/>
    <p:sldId id="277" r:id="rId21"/>
    <p:sldId id="276" r:id="rId22"/>
    <p:sldId id="278" r:id="rId23"/>
    <p:sldId id="283" r:id="rId24"/>
    <p:sldId id="285" r:id="rId25"/>
    <p:sldId id="25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6CC"/>
    <a:srgbClr val="DDDDDD"/>
    <a:srgbClr val="BBBBBB"/>
    <a:srgbClr val="00A2B8"/>
    <a:srgbClr val="00B451"/>
    <a:srgbClr val="BA202B"/>
    <a:srgbClr val="CA628C"/>
    <a:srgbClr val="71EEFF"/>
    <a:srgbClr val="89E2EB"/>
    <a:srgbClr val="795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1038" y="108"/>
      </p:cViewPr>
      <p:guideLst/>
    </p:cSldViewPr>
  </p:slideViewPr>
  <p:notesTextViewPr>
    <p:cViewPr>
      <p:scale>
        <a:sx n="1" d="1"/>
        <a:sy n="1" d="1"/>
      </p:scale>
      <p:origin x="0" y="0"/>
    </p:cViewPr>
  </p:notesTextViewPr>
  <p:notesViewPr>
    <p:cSldViewPr snapToGrid="0">
      <p:cViewPr varScale="1">
        <p:scale>
          <a:sx n="49" d="100"/>
          <a:sy n="49" d="100"/>
        </p:scale>
        <p:origin x="1884"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F218DD-E614-4E73-B564-F8E0717E89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4A14C21-F88B-4739-8F26-AA4DEEB64F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1DE57-39A0-4263-A76B-22C3CE26C8E2}" type="datetimeFigureOut">
              <a:rPr lang="en-IN" smtClean="0"/>
              <a:t>09-12-2020</a:t>
            </a:fld>
            <a:endParaRPr lang="en-IN"/>
          </a:p>
        </p:txBody>
      </p:sp>
      <p:sp>
        <p:nvSpPr>
          <p:cNvPr id="4" name="Footer Placeholder 3">
            <a:extLst>
              <a:ext uri="{FF2B5EF4-FFF2-40B4-BE49-F238E27FC236}">
                <a16:creationId xmlns:a16="http://schemas.microsoft.com/office/drawing/2014/main" id="{5C435058-CB50-45CA-B183-2892DE4A39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30C2E93-0834-4027-BDF9-2CBEA15477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BE93A7-2C4F-4D32-8895-81F23FF37AD6}" type="slidenum">
              <a:rPr lang="en-IN" smtClean="0"/>
              <a:t>‹#›</a:t>
            </a:fld>
            <a:endParaRPr lang="en-IN"/>
          </a:p>
        </p:txBody>
      </p:sp>
    </p:spTree>
    <p:extLst>
      <p:ext uri="{BB962C8B-B14F-4D97-AF65-F5344CB8AC3E}">
        <p14:creationId xmlns:p14="http://schemas.microsoft.com/office/powerpoint/2010/main" val="36868657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22478E-B0D0-4983-A2EC-2C070D46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1200"/>
          <a:stretch/>
        </p:blipFill>
        <p:spPr>
          <a:xfrm>
            <a:off x="-1" y="0"/>
            <a:ext cx="9144001" cy="6858000"/>
          </a:xfrm>
          <a:prstGeom prst="rect">
            <a:avLst/>
          </a:prstGeom>
        </p:spPr>
      </p:pic>
      <p:sp>
        <p:nvSpPr>
          <p:cNvPr id="2" name="Title 1"/>
          <p:cNvSpPr>
            <a:spLocks noGrp="1"/>
          </p:cNvSpPr>
          <p:nvPr>
            <p:ph type="ctrTitle" hasCustomPrompt="1"/>
          </p:nvPr>
        </p:nvSpPr>
        <p:spPr>
          <a:xfrm>
            <a:off x="4758813" y="1011007"/>
            <a:ext cx="4186084" cy="1001405"/>
          </a:xfrm>
        </p:spPr>
        <p:txBody>
          <a:bodyPr anchor="b">
            <a:noAutofit/>
          </a:bodyPr>
          <a:lstStyle>
            <a:lvl1pPr algn="r">
              <a:defRPr sz="7500">
                <a:ln>
                  <a:solidFill>
                    <a:srgbClr val="BA202B"/>
                  </a:solidFill>
                </a:ln>
                <a:solidFill>
                  <a:srgbClr val="CA628C"/>
                </a:solidFill>
                <a:effectLst>
                  <a:outerShdw blurRad="38100" dist="38100" dir="2700000" algn="tl">
                    <a:srgbClr val="000000">
                      <a:alpha val="43137"/>
                    </a:srgbClr>
                  </a:outerShdw>
                </a:effectLst>
              </a:defRPr>
            </a:lvl1pPr>
          </a:lstStyle>
          <a:p>
            <a:r>
              <a:rPr lang="en-US" dirty="0"/>
              <a:t>EMTH403</a:t>
            </a:r>
          </a:p>
        </p:txBody>
      </p:sp>
      <p:sp>
        <p:nvSpPr>
          <p:cNvPr id="3" name="Subtitle 2"/>
          <p:cNvSpPr>
            <a:spLocks noGrp="1"/>
          </p:cNvSpPr>
          <p:nvPr>
            <p:ph type="subTitle" idx="1" hasCustomPrompt="1"/>
          </p:nvPr>
        </p:nvSpPr>
        <p:spPr>
          <a:xfrm>
            <a:off x="4758813" y="2012412"/>
            <a:ext cx="4186083" cy="838943"/>
          </a:xfrm>
        </p:spPr>
        <p:txBody>
          <a:bodyPr>
            <a:normAutofit/>
          </a:bodyPr>
          <a:lstStyle>
            <a:lvl1pPr marL="0" indent="0" algn="r">
              <a:buNone/>
              <a:defRPr sz="28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Mathematical Foundation for Computer Science</a:t>
            </a:r>
          </a:p>
        </p:txBody>
      </p:sp>
      <p:sp>
        <p:nvSpPr>
          <p:cNvPr id="9" name="TextBox 8">
            <a:extLst>
              <a:ext uri="{FF2B5EF4-FFF2-40B4-BE49-F238E27FC236}">
                <a16:creationId xmlns:a16="http://schemas.microsoft.com/office/drawing/2014/main" id="{FC6A5137-F38E-416C-BA01-890D57CBC895}"/>
              </a:ext>
            </a:extLst>
          </p:cNvPr>
          <p:cNvSpPr txBox="1"/>
          <p:nvPr userDrawn="1"/>
        </p:nvSpPr>
        <p:spPr>
          <a:xfrm>
            <a:off x="5369878" y="3852760"/>
            <a:ext cx="3575018" cy="507831"/>
          </a:xfrm>
          <a:prstGeom prst="rect">
            <a:avLst/>
          </a:prstGeom>
          <a:noFill/>
        </p:spPr>
        <p:txBody>
          <a:bodyPr wrap="none" rtlCol="0">
            <a:spAutoFit/>
          </a:bodyPr>
          <a:lstStyle/>
          <a:p>
            <a:pPr algn="r"/>
            <a:r>
              <a:rPr lang="en-IN" sz="2700" strike="noStrike" dirty="0">
                <a:solidFill>
                  <a:srgbClr val="BA202B"/>
                </a:solidFill>
                <a:effectLst/>
              </a:rPr>
              <a:t>Nitin K. Mishra (Ph.D.)</a:t>
            </a:r>
          </a:p>
        </p:txBody>
      </p:sp>
      <p:sp>
        <p:nvSpPr>
          <p:cNvPr id="10" name="TextBox 9">
            <a:extLst>
              <a:ext uri="{FF2B5EF4-FFF2-40B4-BE49-F238E27FC236}">
                <a16:creationId xmlns:a16="http://schemas.microsoft.com/office/drawing/2014/main" id="{12607290-3460-4AC4-ABC8-F072BD3D73E5}"/>
              </a:ext>
            </a:extLst>
          </p:cNvPr>
          <p:cNvSpPr txBox="1"/>
          <p:nvPr userDrawn="1"/>
        </p:nvSpPr>
        <p:spPr>
          <a:xfrm>
            <a:off x="5525729" y="4314425"/>
            <a:ext cx="3419167" cy="461665"/>
          </a:xfrm>
          <a:prstGeom prst="rect">
            <a:avLst/>
          </a:prstGeom>
          <a:noFill/>
        </p:spPr>
        <p:txBody>
          <a:bodyPr wrap="square" rtlCol="0">
            <a:spAutoFit/>
          </a:bodyPr>
          <a:lstStyle/>
          <a:p>
            <a:pPr algn="ctr"/>
            <a:r>
              <a:rPr lang="en-IN" sz="2400" dirty="0">
                <a:solidFill>
                  <a:schemeClr val="bg2">
                    <a:lumMod val="25000"/>
                  </a:schemeClr>
                </a:solidFill>
              </a:rPr>
              <a:t>Associate Professor</a:t>
            </a:r>
          </a:p>
        </p:txBody>
      </p:sp>
      <p:cxnSp>
        <p:nvCxnSpPr>
          <p:cNvPr id="12" name="Straight Connector 11">
            <a:extLst>
              <a:ext uri="{FF2B5EF4-FFF2-40B4-BE49-F238E27FC236}">
                <a16:creationId xmlns:a16="http://schemas.microsoft.com/office/drawing/2014/main" id="{392C86BC-E539-4EC2-9687-C9BAFAAFC1D8}"/>
              </a:ext>
            </a:extLst>
          </p:cNvPr>
          <p:cNvCxnSpPr>
            <a:cxnSpLocks/>
          </p:cNvCxnSpPr>
          <p:nvPr userDrawn="1"/>
        </p:nvCxnSpPr>
        <p:spPr>
          <a:xfrm flipH="1">
            <a:off x="5525729" y="4805586"/>
            <a:ext cx="3342972" cy="0"/>
          </a:xfrm>
          <a:prstGeom prst="line">
            <a:avLst/>
          </a:prstGeom>
          <a:ln w="38100">
            <a:solidFill>
              <a:srgbClr val="89E2EB"/>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12CEEC-655E-468A-942D-1D746D27486B}"/>
              </a:ext>
            </a:extLst>
          </p:cNvPr>
          <p:cNvCxnSpPr>
            <a:cxnSpLocks/>
          </p:cNvCxnSpPr>
          <p:nvPr userDrawn="1"/>
        </p:nvCxnSpPr>
        <p:spPr>
          <a:xfrm flipH="1">
            <a:off x="5525729" y="4360591"/>
            <a:ext cx="3342972" cy="0"/>
          </a:xfrm>
          <a:prstGeom prst="line">
            <a:avLst/>
          </a:prstGeom>
          <a:ln w="38100">
            <a:solidFill>
              <a:srgbClr val="89E2EB"/>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38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0">
              <a:schemeClr val="accent3">
                <a:lumMod val="0"/>
                <a:lumOff val="100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41FF5F-8082-499F-9B42-B9953F7F83AE}"/>
              </a:ext>
            </a:extLst>
          </p:cNvPr>
          <p:cNvSpPr txBox="1"/>
          <p:nvPr userDrawn="1"/>
        </p:nvSpPr>
        <p:spPr>
          <a:xfrm>
            <a:off x="1620711" y="2869012"/>
            <a:ext cx="5902578" cy="923330"/>
          </a:xfrm>
          <a:prstGeom prst="rect">
            <a:avLst/>
          </a:prstGeom>
          <a:noFill/>
        </p:spPr>
        <p:txBody>
          <a:bodyPr wrap="none" rtlCol="0">
            <a:spAutoFit/>
          </a:bodyPr>
          <a:lstStyle/>
          <a:p>
            <a:r>
              <a:rPr lang="en-IN" sz="5400" dirty="0">
                <a:solidFill>
                  <a:srgbClr val="00A2B8"/>
                </a:solidFill>
                <a:effectLst/>
              </a:rPr>
              <a:t>That’s all for now…</a:t>
            </a:r>
          </a:p>
        </p:txBody>
      </p:sp>
      <p:cxnSp>
        <p:nvCxnSpPr>
          <p:cNvPr id="7" name="Straight Connector 6">
            <a:extLst>
              <a:ext uri="{FF2B5EF4-FFF2-40B4-BE49-F238E27FC236}">
                <a16:creationId xmlns:a16="http://schemas.microsoft.com/office/drawing/2014/main" id="{8376A0C7-0E66-445E-9D28-DB789C63D202}"/>
              </a:ext>
            </a:extLst>
          </p:cNvPr>
          <p:cNvCxnSpPr>
            <a:cxnSpLocks/>
          </p:cNvCxnSpPr>
          <p:nvPr userDrawn="1"/>
        </p:nvCxnSpPr>
        <p:spPr>
          <a:xfrm>
            <a:off x="1720645" y="3654690"/>
            <a:ext cx="5624052" cy="0"/>
          </a:xfrm>
          <a:prstGeom prst="line">
            <a:avLst/>
          </a:prstGeom>
          <a:ln w="31750">
            <a:solidFill>
              <a:srgbClr val="CA628C"/>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01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76987-CD5A-4B0D-82F1-8DDC56102557}"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3918816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76987-CD5A-4B0D-82F1-8DDC56102557}"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202859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76987-CD5A-4B0D-82F1-8DDC56102557}"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2776747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76987-CD5A-4B0D-82F1-8DDC56102557}"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214470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2A9DAD-2222-4EAA-A984-73EA804BABC9}"/>
              </a:ext>
            </a:extLst>
          </p:cNvPr>
          <p:cNvSpPr/>
          <p:nvPr userDrawn="1"/>
        </p:nvSpPr>
        <p:spPr>
          <a:xfrm>
            <a:off x="0" y="-1"/>
            <a:ext cx="9144000" cy="2113936"/>
          </a:xfrm>
          <a:prstGeom prst="rect">
            <a:avLst/>
          </a:prstGeom>
          <a:gradFill flip="none" rotWithShape="1">
            <a:gsLst>
              <a:gs pos="78000">
                <a:schemeClr val="accent3">
                  <a:lumMod val="0"/>
                  <a:lumOff val="100000"/>
                </a:schemeClr>
              </a:gs>
              <a:gs pos="45000">
                <a:srgbClr val="00A2B8"/>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93290" y="0"/>
            <a:ext cx="5191433" cy="2113935"/>
          </a:xfrm>
        </p:spPr>
        <p:txBody>
          <a:bodyPr>
            <a:normAutofit/>
          </a:bodyPr>
          <a:lstStyle>
            <a:lvl1pPr>
              <a:defRPr sz="5400">
                <a:solidFill>
                  <a:schemeClr val="bg1"/>
                </a:solidFill>
                <a:effectLst>
                  <a:outerShdw blurRad="38100" dist="38100" dir="2700000" algn="tl">
                    <a:srgbClr val="000000">
                      <a:alpha val="43137"/>
                    </a:srgbClr>
                  </a:outerShdw>
                </a:effectLst>
              </a:defRPr>
            </a:lvl1pPr>
          </a:lstStyle>
          <a:p>
            <a:r>
              <a:rPr lang="en-US" dirty="0"/>
              <a:t>Lecture</a:t>
            </a:r>
            <a:br>
              <a:rPr lang="en-US" dirty="0"/>
            </a:br>
            <a:r>
              <a:rPr lang="en-US" dirty="0"/>
              <a:t>Outcomes</a:t>
            </a:r>
          </a:p>
        </p:txBody>
      </p:sp>
      <p:sp>
        <p:nvSpPr>
          <p:cNvPr id="3" name="Content Placeholder 2"/>
          <p:cNvSpPr>
            <a:spLocks noGrp="1"/>
          </p:cNvSpPr>
          <p:nvPr>
            <p:ph idx="1" hasCustomPrompt="1"/>
          </p:nvPr>
        </p:nvSpPr>
        <p:spPr>
          <a:xfrm>
            <a:off x="963560" y="2883188"/>
            <a:ext cx="7934633" cy="3500283"/>
          </a:xfrm>
        </p:spPr>
        <p:txBody>
          <a:bodyPr>
            <a:normAutofit/>
          </a:bodyPr>
          <a:lstStyle>
            <a:lvl1pPr>
              <a:lnSpc>
                <a:spcPct val="150000"/>
              </a:lnSpc>
              <a:buClr>
                <a:srgbClr val="00A2B8"/>
              </a:buClr>
              <a:defRPr/>
            </a:lvl1pPr>
            <a:lvl2pPr>
              <a:buClr>
                <a:srgbClr val="00A2B8"/>
              </a:buClr>
              <a:defRPr sz="2800"/>
            </a:lvl2pPr>
            <a:lvl3pPr>
              <a:buClr>
                <a:srgbClr val="00A2B8"/>
              </a:buClr>
              <a:defRPr/>
            </a:lvl3pPr>
            <a:lvl4pPr>
              <a:buClr>
                <a:srgbClr val="00A2B8"/>
              </a:buClr>
              <a:defRPr/>
            </a:lvl4pPr>
            <a:lvl5pPr>
              <a:buClr>
                <a:srgbClr val="00A2B8"/>
              </a:buClr>
              <a:defRPr/>
            </a:lvl5pPr>
          </a:lstStyle>
          <a:p>
            <a:pPr lvl="0"/>
            <a:r>
              <a:rPr lang="en-US" dirty="0"/>
              <a:t>outcome 1</a:t>
            </a:r>
          </a:p>
          <a:p>
            <a:pPr lvl="0"/>
            <a:r>
              <a:rPr lang="en-US" dirty="0"/>
              <a:t>outcome 2</a:t>
            </a:r>
          </a:p>
          <a:p>
            <a:pPr lvl="0"/>
            <a:r>
              <a:rPr lang="en-US" dirty="0"/>
              <a:t>outcome 3</a:t>
            </a:r>
          </a:p>
        </p:txBody>
      </p:sp>
      <p:pic>
        <p:nvPicPr>
          <p:cNvPr id="11" name="Graphic 10" descr="Target">
            <a:extLst>
              <a:ext uri="{FF2B5EF4-FFF2-40B4-BE49-F238E27FC236}">
                <a16:creationId xmlns:a16="http://schemas.microsoft.com/office/drawing/2014/main" id="{8709446A-BD58-42FE-8058-90C6B724402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6708" y="98321"/>
            <a:ext cx="1917292" cy="1917292"/>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F8377C6D-0C30-48F0-89AC-23D3E98F9A33}"/>
              </a:ext>
            </a:extLst>
          </p:cNvPr>
          <p:cNvSpPr txBox="1"/>
          <p:nvPr userDrawn="1"/>
        </p:nvSpPr>
        <p:spPr>
          <a:xfrm>
            <a:off x="393290" y="2298413"/>
            <a:ext cx="6845144" cy="584775"/>
          </a:xfrm>
          <a:prstGeom prst="rect">
            <a:avLst/>
          </a:prstGeom>
          <a:noFill/>
        </p:spPr>
        <p:txBody>
          <a:bodyPr wrap="none" rtlCol="0">
            <a:spAutoFit/>
          </a:bodyPr>
          <a:lstStyle/>
          <a:p>
            <a:r>
              <a:rPr lang="en-IN" sz="3200" dirty="0"/>
              <a:t>After this lecture, you will be able to</a:t>
            </a:r>
          </a:p>
        </p:txBody>
      </p:sp>
    </p:spTree>
    <p:extLst>
      <p:ext uri="{BB962C8B-B14F-4D97-AF65-F5344CB8AC3E}">
        <p14:creationId xmlns:p14="http://schemas.microsoft.com/office/powerpoint/2010/main" val="64616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2A9DAD-2222-4EAA-A984-73EA804BABC9}"/>
              </a:ext>
            </a:extLst>
          </p:cNvPr>
          <p:cNvSpPr/>
          <p:nvPr userDrawn="1"/>
        </p:nvSpPr>
        <p:spPr>
          <a:xfrm>
            <a:off x="0" y="0"/>
            <a:ext cx="9144000" cy="1080000"/>
          </a:xfrm>
          <a:prstGeom prst="rect">
            <a:avLst/>
          </a:prstGeom>
          <a:solidFill>
            <a:srgbClr val="00A2B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93290" y="1"/>
            <a:ext cx="8504904" cy="1080000"/>
          </a:xfrm>
        </p:spPr>
        <p:txBody>
          <a:bodyPr>
            <a:normAutofit/>
          </a:bodyPr>
          <a:lstStyle>
            <a:lvl1pPr>
              <a:defRPr sz="360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393290" y="1248698"/>
            <a:ext cx="8504904" cy="5338916"/>
          </a:xfrm>
        </p:spPr>
        <p:txBody>
          <a:bodyPr/>
          <a:lstStyle>
            <a:lvl1pPr>
              <a:lnSpc>
                <a:spcPct val="150000"/>
              </a:lnSpc>
              <a:buClr>
                <a:srgbClr val="00A2B8"/>
              </a:buClr>
              <a:defRPr/>
            </a:lvl1pPr>
            <a:lvl2pPr>
              <a:lnSpc>
                <a:spcPct val="150000"/>
              </a:lnSpc>
              <a:buClr>
                <a:srgbClr val="00A2B8"/>
              </a:buClr>
              <a:defRPr/>
            </a:lvl2pPr>
            <a:lvl3pPr>
              <a:lnSpc>
                <a:spcPct val="150000"/>
              </a:lnSpc>
              <a:buClr>
                <a:srgbClr val="00A2B8"/>
              </a:buClr>
              <a:defRPr/>
            </a:lvl3pPr>
            <a:lvl4pPr>
              <a:lnSpc>
                <a:spcPct val="150000"/>
              </a:lnSpc>
              <a:buClr>
                <a:srgbClr val="00A2B8"/>
              </a:buClr>
              <a:defRPr/>
            </a:lvl4pPr>
            <a:lvl5pPr>
              <a:lnSpc>
                <a:spcPct val="150000"/>
              </a:lnSpc>
              <a:buClr>
                <a:srgbClr val="00A2B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64091E1C-13AA-4430-B0AB-E932AEDB367A}"/>
              </a:ext>
            </a:extLst>
          </p:cNvPr>
          <p:cNvSpPr txBox="1"/>
          <p:nvPr userDrawn="1"/>
        </p:nvSpPr>
        <p:spPr>
          <a:xfrm>
            <a:off x="33867" y="6666614"/>
            <a:ext cx="9110132" cy="200055"/>
          </a:xfrm>
          <a:prstGeom prst="rect">
            <a:avLst/>
          </a:prstGeom>
          <a:noFill/>
        </p:spPr>
        <p:txBody>
          <a:bodyPr wrap="square" rtlCol="0">
            <a:spAutoFit/>
          </a:bodyPr>
          <a:lstStyle/>
          <a:p>
            <a:pPr algn="ctr"/>
            <a:r>
              <a:rPr lang="en-IN" sz="700" dirty="0"/>
              <a:t>Content Source: </a:t>
            </a:r>
            <a:r>
              <a:rPr lang="en-US" sz="700" b="1" dirty="0">
                <a:solidFill>
                  <a:srgbClr val="5F6368"/>
                </a:solidFill>
                <a:latin typeface="arial" panose="020B0604020202020204" pitchFamily="34" charset="0"/>
              </a:rPr>
              <a:t>Discrete Mathematics</a:t>
            </a:r>
            <a:r>
              <a:rPr lang="en-US" sz="700" dirty="0">
                <a:solidFill>
                  <a:srgbClr val="4D5156"/>
                </a:solidFill>
                <a:latin typeface="arial" panose="020B0604020202020204" pitchFamily="34" charset="0"/>
              </a:rPr>
              <a:t> and </a:t>
            </a:r>
            <a:r>
              <a:rPr lang="en-US" sz="700" b="1" dirty="0">
                <a:solidFill>
                  <a:srgbClr val="5F6368"/>
                </a:solidFill>
                <a:latin typeface="arial" panose="020B0604020202020204" pitchFamily="34" charset="0"/>
              </a:rPr>
              <a:t>Its Applications</a:t>
            </a:r>
            <a:r>
              <a:rPr lang="en-US" sz="700" dirty="0">
                <a:solidFill>
                  <a:srgbClr val="4D5156"/>
                </a:solidFill>
                <a:latin typeface="arial" panose="020B0604020202020204" pitchFamily="34" charset="0"/>
              </a:rPr>
              <a:t>. Seventh Edition. </a:t>
            </a:r>
            <a:r>
              <a:rPr lang="en-US" sz="700" b="1" dirty="0">
                <a:solidFill>
                  <a:srgbClr val="5F6368"/>
                </a:solidFill>
                <a:latin typeface="arial" panose="020B0604020202020204" pitchFamily="34" charset="0"/>
              </a:rPr>
              <a:t>Kenneth H. Rosen. Monmouth University. Prepared by Jerrold W. Grossman, Oakland University.</a:t>
            </a:r>
            <a:r>
              <a:rPr lang="en-US" sz="700" dirty="0">
                <a:solidFill>
                  <a:srgbClr val="4D5156"/>
                </a:solidFill>
                <a:latin typeface="arial" panose="020B0604020202020204" pitchFamily="34" charset="0"/>
              </a:rPr>
              <a:t> (and formerly AT&amp;T Laboratories)</a:t>
            </a:r>
            <a:endParaRPr lang="en-IN" sz="700" dirty="0"/>
          </a:p>
        </p:txBody>
      </p:sp>
    </p:spTree>
    <p:extLst>
      <p:ext uri="{BB962C8B-B14F-4D97-AF65-F5344CB8AC3E}">
        <p14:creationId xmlns:p14="http://schemas.microsoft.com/office/powerpoint/2010/main" val="22520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white)">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2A9DAD-2222-4EAA-A984-73EA804BABC9}"/>
              </a:ext>
            </a:extLst>
          </p:cNvPr>
          <p:cNvSpPr/>
          <p:nvPr userDrawn="1"/>
        </p:nvSpPr>
        <p:spPr>
          <a:xfrm>
            <a:off x="0" y="0"/>
            <a:ext cx="9144000" cy="1080000"/>
          </a:xfrm>
          <a:prstGeom prst="rect">
            <a:avLst/>
          </a:prstGeom>
          <a:solidFill>
            <a:srgbClr val="00A2B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93290" y="1"/>
            <a:ext cx="8504904" cy="1080000"/>
          </a:xfrm>
        </p:spPr>
        <p:txBody>
          <a:bodyPr>
            <a:normAutofit/>
          </a:bodyPr>
          <a:lstStyle>
            <a:lvl1pPr>
              <a:defRPr sz="360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393290" y="1248697"/>
            <a:ext cx="8504904" cy="5338916"/>
          </a:xfrm>
        </p:spPr>
        <p:txBody>
          <a:bodyPr/>
          <a:lstStyle>
            <a:lvl1pPr>
              <a:lnSpc>
                <a:spcPct val="150000"/>
              </a:lnSpc>
              <a:buClr>
                <a:srgbClr val="00A2B8"/>
              </a:buClr>
              <a:defRPr/>
            </a:lvl1pPr>
            <a:lvl2pPr>
              <a:lnSpc>
                <a:spcPct val="150000"/>
              </a:lnSpc>
              <a:buClr>
                <a:srgbClr val="00A2B8"/>
              </a:buClr>
              <a:defRPr/>
            </a:lvl2pPr>
            <a:lvl3pPr>
              <a:lnSpc>
                <a:spcPct val="150000"/>
              </a:lnSpc>
              <a:buClr>
                <a:srgbClr val="00A2B8"/>
              </a:buClr>
              <a:defRPr/>
            </a:lvl3pPr>
            <a:lvl4pPr>
              <a:lnSpc>
                <a:spcPct val="150000"/>
              </a:lnSpc>
              <a:buClr>
                <a:srgbClr val="00A2B8"/>
              </a:buClr>
              <a:defRPr/>
            </a:lvl4pPr>
            <a:lvl5pPr>
              <a:lnSpc>
                <a:spcPct val="150000"/>
              </a:lnSpc>
              <a:buClr>
                <a:srgbClr val="00A2B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9D40D22A-9F0E-4024-A4A6-FCCE6CB60E86}"/>
              </a:ext>
            </a:extLst>
          </p:cNvPr>
          <p:cNvSpPr txBox="1"/>
          <p:nvPr userDrawn="1"/>
        </p:nvSpPr>
        <p:spPr>
          <a:xfrm>
            <a:off x="33867" y="6666614"/>
            <a:ext cx="9110132" cy="200055"/>
          </a:xfrm>
          <a:prstGeom prst="rect">
            <a:avLst/>
          </a:prstGeom>
          <a:noFill/>
        </p:spPr>
        <p:txBody>
          <a:bodyPr wrap="square" rtlCol="0">
            <a:spAutoFit/>
          </a:bodyPr>
          <a:lstStyle/>
          <a:p>
            <a:pPr algn="ctr"/>
            <a:r>
              <a:rPr lang="en-IN" sz="700" dirty="0"/>
              <a:t>Content Source: </a:t>
            </a:r>
            <a:r>
              <a:rPr lang="en-US" sz="700" b="1" dirty="0">
                <a:solidFill>
                  <a:srgbClr val="5F6368"/>
                </a:solidFill>
                <a:latin typeface="arial" panose="020B0604020202020204" pitchFamily="34" charset="0"/>
              </a:rPr>
              <a:t>Discrete Mathematics</a:t>
            </a:r>
            <a:r>
              <a:rPr lang="en-US" sz="700" dirty="0">
                <a:solidFill>
                  <a:srgbClr val="4D5156"/>
                </a:solidFill>
                <a:latin typeface="arial" panose="020B0604020202020204" pitchFamily="34" charset="0"/>
              </a:rPr>
              <a:t> and </a:t>
            </a:r>
            <a:r>
              <a:rPr lang="en-US" sz="700" b="1" dirty="0">
                <a:solidFill>
                  <a:srgbClr val="5F6368"/>
                </a:solidFill>
                <a:latin typeface="arial" panose="020B0604020202020204" pitchFamily="34" charset="0"/>
              </a:rPr>
              <a:t>Its Applications</a:t>
            </a:r>
            <a:r>
              <a:rPr lang="en-US" sz="700" dirty="0">
                <a:solidFill>
                  <a:srgbClr val="4D5156"/>
                </a:solidFill>
                <a:latin typeface="arial" panose="020B0604020202020204" pitchFamily="34" charset="0"/>
              </a:rPr>
              <a:t>. Seventh Edition. </a:t>
            </a:r>
            <a:r>
              <a:rPr lang="en-US" sz="700" b="1" dirty="0">
                <a:solidFill>
                  <a:srgbClr val="5F6368"/>
                </a:solidFill>
                <a:latin typeface="arial" panose="020B0604020202020204" pitchFamily="34" charset="0"/>
              </a:rPr>
              <a:t>Kenneth H. Rosen. Monmouth University. Prepared by Jerrold W. Grossman, Oakland University.</a:t>
            </a:r>
            <a:r>
              <a:rPr lang="en-US" sz="700" dirty="0">
                <a:solidFill>
                  <a:srgbClr val="4D5156"/>
                </a:solidFill>
                <a:latin typeface="arial" panose="020B0604020202020204" pitchFamily="34" charset="0"/>
              </a:rPr>
              <a:t> (and formerly AT&amp;T Laboratories)</a:t>
            </a:r>
            <a:endParaRPr lang="en-IN" sz="700" dirty="0"/>
          </a:p>
        </p:txBody>
      </p:sp>
    </p:spTree>
    <p:extLst>
      <p:ext uri="{BB962C8B-B14F-4D97-AF65-F5344CB8AC3E}">
        <p14:creationId xmlns:p14="http://schemas.microsoft.com/office/powerpoint/2010/main" val="402652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76987-CD5A-4B0D-82F1-8DDC56102557}"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74431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76987-CD5A-4B0D-82F1-8DDC56102557}"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214498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76987-CD5A-4B0D-82F1-8DDC56102557}"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182098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76987-CD5A-4B0D-82F1-8DDC56102557}" type="datetimeFigureOut">
              <a:rPr lang="en-IN" smtClean="0"/>
              <a:t>09-12-2020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85921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76987-CD5A-4B0D-82F1-8DDC56102557}" type="datetimeFigureOut">
              <a:rPr lang="en-IN" smtClean="0"/>
              <a:t>09-12-2020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5910F8-8D71-4F22-9C7F-1F77DF6804AD}" type="slidenum">
              <a:rPr lang="en-IN" smtClean="0"/>
              <a:t>‹#›</a:t>
            </a:fld>
            <a:endParaRPr lang="en-IN"/>
          </a:p>
        </p:txBody>
      </p:sp>
    </p:spTree>
    <p:extLst>
      <p:ext uri="{BB962C8B-B14F-4D97-AF65-F5344CB8AC3E}">
        <p14:creationId xmlns:p14="http://schemas.microsoft.com/office/powerpoint/2010/main" val="276374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76987-CD5A-4B0D-82F1-8DDC56102557}" type="datetimeFigureOut">
              <a:rPr lang="en-IN" smtClean="0"/>
              <a:t>09-12-2020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910F8-8D71-4F22-9C7F-1F77DF6804AD}" type="slidenum">
              <a:rPr lang="en-IN" smtClean="0"/>
              <a:t>‹#›</a:t>
            </a:fld>
            <a:endParaRPr lang="en-IN"/>
          </a:p>
        </p:txBody>
      </p:sp>
    </p:spTree>
    <p:extLst>
      <p:ext uri="{BB962C8B-B14F-4D97-AF65-F5344CB8AC3E}">
        <p14:creationId xmlns:p14="http://schemas.microsoft.com/office/powerpoint/2010/main" val="946213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72" r:id="rId4"/>
    <p:sldLayoutId id="2147483663" r:id="rId5"/>
    <p:sldLayoutId id="2147483664" r:id="rId6"/>
    <p:sldLayoutId id="2147483665" r:id="rId7"/>
    <p:sldLayoutId id="2147483666" r:id="rId8"/>
    <p:sldLayoutId id="2147483667" r:id="rId9"/>
    <p:sldLayoutId id="2147483673" r:id="rId10"/>
    <p:sldLayoutId id="2147483668" r:id="rId11"/>
    <p:sldLayoutId id="2147483669" r:id="rId12"/>
    <p:sldLayoutId id="2147483670" r:id="rId13"/>
    <p:sldLayoutId id="2147483671"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B31A-26EC-4882-9FB2-E3790927BE30}"/>
              </a:ext>
            </a:extLst>
          </p:cNvPr>
          <p:cNvSpPr>
            <a:spLocks noGrp="1"/>
          </p:cNvSpPr>
          <p:nvPr>
            <p:ph type="ctrTitle"/>
          </p:nvPr>
        </p:nvSpPr>
        <p:spPr/>
        <p:txBody>
          <a:bodyPr>
            <a:normAutofit fontScale="90000"/>
          </a:bodyPr>
          <a:lstStyle/>
          <a:p>
            <a:r>
              <a:rPr lang="en-IN" dirty="0"/>
              <a:t>EMTH403</a:t>
            </a:r>
          </a:p>
        </p:txBody>
      </p:sp>
      <p:sp>
        <p:nvSpPr>
          <p:cNvPr id="3" name="Subtitle 2">
            <a:extLst>
              <a:ext uri="{FF2B5EF4-FFF2-40B4-BE49-F238E27FC236}">
                <a16:creationId xmlns:a16="http://schemas.microsoft.com/office/drawing/2014/main" id="{5F2FDE88-E809-4B0D-A49D-23F92304EDFA}"/>
              </a:ext>
            </a:extLst>
          </p:cNvPr>
          <p:cNvSpPr>
            <a:spLocks noGrp="1"/>
          </p:cNvSpPr>
          <p:nvPr>
            <p:ph type="subTitle" idx="1"/>
          </p:nvPr>
        </p:nvSpPr>
        <p:spPr/>
        <p:txBody>
          <a:bodyPr>
            <a:normAutofit lnSpcReduction="10000"/>
          </a:bodyPr>
          <a:lstStyle/>
          <a:p>
            <a:r>
              <a:rPr lang="en-US" dirty="0"/>
              <a:t>Mathematical Foundation for Computer Science </a:t>
            </a:r>
            <a:endParaRPr lang="en-IN" dirty="0"/>
          </a:p>
        </p:txBody>
      </p:sp>
    </p:spTree>
    <p:extLst>
      <p:ext uri="{BB962C8B-B14F-4D97-AF65-F5344CB8AC3E}">
        <p14:creationId xmlns:p14="http://schemas.microsoft.com/office/powerpoint/2010/main" val="384850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Autofit/>
          </a:bodyPr>
          <a:lstStyle/>
          <a:p>
            <a:pPr marL="0" indent="0" algn="just">
              <a:buNone/>
            </a:pPr>
            <a:r>
              <a:rPr lang="en-US" sz="2600" dirty="0"/>
              <a:t>Furthermore, if the politician is not elected, then voters will not have any expectation that this person will lower taxes, although the person may have sufficient influence to cause those in power to lower taxes.</a:t>
            </a:r>
            <a:endParaRPr lang="en-IN" sz="2600" dirty="0"/>
          </a:p>
        </p:txBody>
      </p:sp>
      <p:pic>
        <p:nvPicPr>
          <p:cNvPr id="4" name="Picture 3">
            <a:extLst>
              <a:ext uri="{FF2B5EF4-FFF2-40B4-BE49-F238E27FC236}">
                <a16:creationId xmlns:a16="http://schemas.microsoft.com/office/drawing/2014/main" id="{66D1B9E4-A705-4A99-A644-5C74F938F83C}"/>
              </a:ext>
            </a:extLst>
          </p:cNvPr>
          <p:cNvPicPr>
            <a:picLocks noChangeAspect="1"/>
          </p:cNvPicPr>
          <p:nvPr/>
        </p:nvPicPr>
        <p:blipFill>
          <a:blip r:embed="rId2"/>
          <a:stretch>
            <a:fillRect/>
          </a:stretch>
        </p:blipFill>
        <p:spPr>
          <a:xfrm>
            <a:off x="4739361" y="3803025"/>
            <a:ext cx="3283119" cy="2730640"/>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6071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Autofit/>
          </a:bodyPr>
          <a:lstStyle/>
          <a:p>
            <a:pPr marL="0" indent="0" algn="just">
              <a:buNone/>
            </a:pPr>
            <a:r>
              <a:rPr lang="en-US" sz="2400" dirty="0"/>
              <a:t>It is only when the politician is elected but does not lower taxes that voters can say that the politician has broken the campaign pledge. </a:t>
            </a:r>
          </a:p>
          <a:p>
            <a:pPr marL="0" indent="0" algn="just">
              <a:buNone/>
            </a:pPr>
            <a:r>
              <a:rPr lang="en-US" sz="2400" dirty="0"/>
              <a:t>This last scenario corresponds to the case when p is true but q is false in p → q.</a:t>
            </a:r>
            <a:endParaRPr lang="en-IN" sz="2400" dirty="0"/>
          </a:p>
        </p:txBody>
      </p:sp>
      <p:pic>
        <p:nvPicPr>
          <p:cNvPr id="8" name="Picture 7">
            <a:extLst>
              <a:ext uri="{FF2B5EF4-FFF2-40B4-BE49-F238E27FC236}">
                <a16:creationId xmlns:a16="http://schemas.microsoft.com/office/drawing/2014/main" id="{97B3E938-836C-4958-90B6-4AAE640B2CFC}"/>
              </a:ext>
            </a:extLst>
          </p:cNvPr>
          <p:cNvPicPr>
            <a:picLocks noChangeAspect="1"/>
          </p:cNvPicPr>
          <p:nvPr/>
        </p:nvPicPr>
        <p:blipFill>
          <a:blip r:embed="rId2"/>
          <a:stretch>
            <a:fillRect/>
          </a:stretch>
        </p:blipFill>
        <p:spPr>
          <a:xfrm>
            <a:off x="4495521" y="3856973"/>
            <a:ext cx="3283119" cy="2730640"/>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76481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CD82-ADE4-46E2-83D2-718B9A39BB33}"/>
              </a:ext>
            </a:extLst>
          </p:cNvPr>
          <p:cNvSpPr>
            <a:spLocks noGrp="1"/>
          </p:cNvSpPr>
          <p:nvPr>
            <p:ph type="title"/>
          </p:nvPr>
        </p:nvSpPr>
        <p:spPr/>
        <p:txBody>
          <a:bodyPr/>
          <a:lstStyle/>
          <a:p>
            <a:r>
              <a:rPr lang="en-IN" dirty="0"/>
              <a:t>Conditional Statements – Example - 1</a:t>
            </a:r>
          </a:p>
        </p:txBody>
      </p:sp>
      <p:sp>
        <p:nvSpPr>
          <p:cNvPr id="3" name="Content Placeholder 2">
            <a:extLst>
              <a:ext uri="{FF2B5EF4-FFF2-40B4-BE49-F238E27FC236}">
                <a16:creationId xmlns:a16="http://schemas.microsoft.com/office/drawing/2014/main" id="{E3A1905B-39EA-4CD4-8616-98B7C4B9D190}"/>
              </a:ext>
            </a:extLst>
          </p:cNvPr>
          <p:cNvSpPr>
            <a:spLocks noGrp="1"/>
          </p:cNvSpPr>
          <p:nvPr>
            <p:ph idx="1"/>
          </p:nvPr>
        </p:nvSpPr>
        <p:spPr/>
        <p:txBody>
          <a:bodyPr>
            <a:normAutofit fontScale="85000" lnSpcReduction="10000"/>
          </a:bodyPr>
          <a:lstStyle/>
          <a:p>
            <a:pPr marL="0" indent="0" algn="just">
              <a:buNone/>
            </a:pPr>
            <a:r>
              <a:rPr lang="en-US" b="1" dirty="0">
                <a:effectLst>
                  <a:outerShdw blurRad="38100" dist="38100" dir="2700000" algn="tl">
                    <a:srgbClr val="000000">
                      <a:alpha val="43137"/>
                    </a:srgbClr>
                  </a:outerShdw>
                </a:effectLst>
              </a:rPr>
              <a:t>Ques:- </a:t>
            </a:r>
            <a:r>
              <a:rPr lang="en-US" dirty="0"/>
              <a:t>Let p be the statement “Maria learns discrete mathematics” and q the statement “Maria will find a good job.” Express the statement </a:t>
            </a:r>
            <a:r>
              <a:rPr lang="en-US" dirty="0">
                <a:solidFill>
                  <a:srgbClr val="FF0000"/>
                </a:solidFill>
              </a:rPr>
              <a:t>p → q </a:t>
            </a:r>
            <a:r>
              <a:rPr lang="en-US" dirty="0"/>
              <a:t>as a statement in English.</a:t>
            </a:r>
          </a:p>
          <a:p>
            <a:pPr marL="0" indent="0" algn="just">
              <a:buNone/>
            </a:pPr>
            <a:r>
              <a:rPr lang="en-US" b="1" dirty="0">
                <a:effectLst>
                  <a:outerShdw blurRad="38100" dist="38100" dir="2700000" algn="tl">
                    <a:srgbClr val="000000">
                      <a:alpha val="43137"/>
                    </a:srgbClr>
                  </a:outerShdw>
                </a:effectLst>
              </a:rPr>
              <a:t>Ans:- </a:t>
            </a:r>
            <a:r>
              <a:rPr lang="en-US" dirty="0"/>
              <a:t>From the definition of conditional statements, we see that when p is the statement “Maria learns discrete mathematics”</a:t>
            </a:r>
          </a:p>
          <a:p>
            <a:pPr marL="0" indent="0" algn="just">
              <a:buNone/>
            </a:pPr>
            <a:r>
              <a:rPr lang="en-US" dirty="0"/>
              <a:t>and q is the statement “Maria will find a good job,” </a:t>
            </a:r>
          </a:p>
          <a:p>
            <a:pPr marL="0" indent="0" algn="just">
              <a:buNone/>
            </a:pPr>
            <a:r>
              <a:rPr lang="en-US" dirty="0"/>
              <a:t>p → q represents the statement “If Maria learns discrete mathematics, then she will find a good job.”</a:t>
            </a:r>
            <a:endParaRPr lang="en-IN" dirty="0"/>
          </a:p>
        </p:txBody>
      </p:sp>
    </p:spTree>
    <p:extLst>
      <p:ext uri="{BB962C8B-B14F-4D97-AF65-F5344CB8AC3E}">
        <p14:creationId xmlns:p14="http://schemas.microsoft.com/office/powerpoint/2010/main" val="128786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CD82-ADE4-46E2-83D2-718B9A39BB33}"/>
              </a:ext>
            </a:extLst>
          </p:cNvPr>
          <p:cNvSpPr>
            <a:spLocks noGrp="1"/>
          </p:cNvSpPr>
          <p:nvPr>
            <p:ph type="title"/>
          </p:nvPr>
        </p:nvSpPr>
        <p:spPr/>
        <p:txBody>
          <a:bodyPr/>
          <a:lstStyle/>
          <a:p>
            <a:r>
              <a:rPr lang="en-IN" dirty="0"/>
              <a:t>Conditional Statements - Example - 1</a:t>
            </a:r>
          </a:p>
        </p:txBody>
      </p:sp>
      <p:sp>
        <p:nvSpPr>
          <p:cNvPr id="3" name="Content Placeholder 2">
            <a:extLst>
              <a:ext uri="{FF2B5EF4-FFF2-40B4-BE49-F238E27FC236}">
                <a16:creationId xmlns:a16="http://schemas.microsoft.com/office/drawing/2014/main" id="{E3A1905B-39EA-4CD4-8616-98B7C4B9D190}"/>
              </a:ext>
            </a:extLst>
          </p:cNvPr>
          <p:cNvSpPr>
            <a:spLocks noGrp="1"/>
          </p:cNvSpPr>
          <p:nvPr>
            <p:ph idx="1"/>
          </p:nvPr>
        </p:nvSpPr>
        <p:spPr/>
        <p:txBody>
          <a:bodyPr>
            <a:normAutofit/>
          </a:bodyPr>
          <a:lstStyle/>
          <a:p>
            <a:pPr marL="0" indent="0" algn="just">
              <a:buNone/>
            </a:pPr>
            <a:r>
              <a:rPr lang="en-US" dirty="0">
                <a:solidFill>
                  <a:srgbClr val="FF0000"/>
                </a:solidFill>
              </a:rPr>
              <a:t>Alternatively </a:t>
            </a:r>
            <a:r>
              <a:rPr lang="en-US" dirty="0"/>
              <a:t>when p is the statement “Maria learns discrete mathematics” and q is the statement “Maria will find a good job,” “a sufficient condition for q is p”</a:t>
            </a:r>
          </a:p>
          <a:p>
            <a:pPr marL="0" indent="0" algn="just">
              <a:buNone/>
            </a:pPr>
            <a:r>
              <a:rPr lang="en-US" dirty="0"/>
              <a:t>“For Maria to get a good job, it is sufficient for her to learn discrete mathematics.”</a:t>
            </a:r>
          </a:p>
        </p:txBody>
      </p:sp>
    </p:spTree>
    <p:extLst>
      <p:ext uri="{BB962C8B-B14F-4D97-AF65-F5344CB8AC3E}">
        <p14:creationId xmlns:p14="http://schemas.microsoft.com/office/powerpoint/2010/main" val="190525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CD82-ADE4-46E2-83D2-718B9A39BB33}"/>
              </a:ext>
            </a:extLst>
          </p:cNvPr>
          <p:cNvSpPr>
            <a:spLocks noGrp="1"/>
          </p:cNvSpPr>
          <p:nvPr>
            <p:ph type="title"/>
          </p:nvPr>
        </p:nvSpPr>
        <p:spPr/>
        <p:txBody>
          <a:bodyPr/>
          <a:lstStyle/>
          <a:p>
            <a:r>
              <a:rPr lang="en-IN" dirty="0"/>
              <a:t>Conditional Statements - Example - 2</a:t>
            </a:r>
          </a:p>
        </p:txBody>
      </p:sp>
      <p:sp>
        <p:nvSpPr>
          <p:cNvPr id="3" name="Content Placeholder 2">
            <a:extLst>
              <a:ext uri="{FF2B5EF4-FFF2-40B4-BE49-F238E27FC236}">
                <a16:creationId xmlns:a16="http://schemas.microsoft.com/office/drawing/2014/main" id="{E3A1905B-39EA-4CD4-8616-98B7C4B9D190}"/>
              </a:ext>
            </a:extLst>
          </p:cNvPr>
          <p:cNvSpPr>
            <a:spLocks noGrp="1"/>
          </p:cNvSpPr>
          <p:nvPr>
            <p:ph idx="1"/>
          </p:nvPr>
        </p:nvSpPr>
        <p:spPr/>
        <p:txBody>
          <a:bodyPr>
            <a:normAutofit/>
          </a:bodyPr>
          <a:lstStyle/>
          <a:p>
            <a:pPr marL="0" indent="0" algn="just">
              <a:buNone/>
            </a:pPr>
            <a:r>
              <a:rPr lang="en-US" b="1" dirty="0">
                <a:effectLst>
                  <a:outerShdw blurRad="38100" dist="38100" dir="2700000" algn="tl">
                    <a:srgbClr val="000000">
                      <a:alpha val="43137"/>
                    </a:srgbClr>
                  </a:outerShdw>
                </a:effectLst>
              </a:rPr>
              <a:t>Ques:- </a:t>
            </a:r>
            <a:r>
              <a:rPr lang="en-US" dirty="0"/>
              <a:t>Let p and q be the propositions “Swimming at the New Jersey shore is allowed” and “Sharks have been spotted near the shore,” respectively. Express </a:t>
            </a:r>
            <a:r>
              <a:rPr lang="en-IN" dirty="0">
                <a:solidFill>
                  <a:srgbClr val="FF0000"/>
                </a:solidFill>
              </a:rPr>
              <a:t>p →¬q </a:t>
            </a:r>
            <a:r>
              <a:rPr lang="en-US" dirty="0"/>
              <a:t>compound proposition as an English sentence.</a:t>
            </a:r>
          </a:p>
          <a:p>
            <a:pPr marL="0" indent="0" algn="just">
              <a:buNone/>
            </a:pPr>
            <a:r>
              <a:rPr lang="en-US" b="1" dirty="0">
                <a:effectLst>
                  <a:outerShdw blurRad="38100" dist="38100" dir="2700000" algn="tl">
                    <a:srgbClr val="000000">
                      <a:alpha val="43137"/>
                    </a:srgbClr>
                  </a:outerShdw>
                </a:effectLst>
              </a:rPr>
              <a:t>Ans:- </a:t>
            </a:r>
            <a:r>
              <a:rPr lang="en-US" dirty="0">
                <a:solidFill>
                  <a:srgbClr val="FF0000"/>
                </a:solidFill>
              </a:rPr>
              <a:t>If </a:t>
            </a:r>
            <a:r>
              <a:rPr lang="en-US" dirty="0"/>
              <a:t>swimming at the New Jersey shore is allowed, </a:t>
            </a:r>
            <a:r>
              <a:rPr lang="en-US" dirty="0">
                <a:solidFill>
                  <a:srgbClr val="FF0000"/>
                </a:solidFill>
              </a:rPr>
              <a:t>then</a:t>
            </a:r>
            <a:r>
              <a:rPr lang="en-US" dirty="0"/>
              <a:t> sharks have </a:t>
            </a:r>
            <a:r>
              <a:rPr lang="en-US" dirty="0">
                <a:solidFill>
                  <a:srgbClr val="FF0000"/>
                </a:solidFill>
              </a:rPr>
              <a:t>not</a:t>
            </a:r>
            <a:r>
              <a:rPr lang="en-US" dirty="0"/>
              <a:t> been spotted near the shore.</a:t>
            </a:r>
          </a:p>
        </p:txBody>
      </p:sp>
    </p:spTree>
    <p:extLst>
      <p:ext uri="{BB962C8B-B14F-4D97-AF65-F5344CB8AC3E}">
        <p14:creationId xmlns:p14="http://schemas.microsoft.com/office/powerpoint/2010/main" val="127495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CD82-ADE4-46E2-83D2-718B9A39BB33}"/>
              </a:ext>
            </a:extLst>
          </p:cNvPr>
          <p:cNvSpPr>
            <a:spLocks noGrp="1"/>
          </p:cNvSpPr>
          <p:nvPr>
            <p:ph type="title"/>
          </p:nvPr>
        </p:nvSpPr>
        <p:spPr/>
        <p:txBody>
          <a:bodyPr/>
          <a:lstStyle/>
          <a:p>
            <a:r>
              <a:rPr lang="en-IN" dirty="0"/>
              <a:t>Conditional Statements - Example - 3</a:t>
            </a:r>
          </a:p>
        </p:txBody>
      </p:sp>
      <p:sp>
        <p:nvSpPr>
          <p:cNvPr id="3" name="Content Placeholder 2">
            <a:extLst>
              <a:ext uri="{FF2B5EF4-FFF2-40B4-BE49-F238E27FC236}">
                <a16:creationId xmlns:a16="http://schemas.microsoft.com/office/drawing/2014/main" id="{E3A1905B-39EA-4CD4-8616-98B7C4B9D190}"/>
              </a:ext>
            </a:extLst>
          </p:cNvPr>
          <p:cNvSpPr>
            <a:spLocks noGrp="1"/>
          </p:cNvSpPr>
          <p:nvPr>
            <p:ph idx="1"/>
          </p:nvPr>
        </p:nvSpPr>
        <p:spPr/>
        <p:txBody>
          <a:bodyPr>
            <a:normAutofit/>
          </a:bodyPr>
          <a:lstStyle/>
          <a:p>
            <a:pPr marL="0" indent="0" algn="just">
              <a:buNone/>
            </a:pPr>
            <a:r>
              <a:rPr lang="en-US" b="1" dirty="0">
                <a:effectLst>
                  <a:outerShdw blurRad="38100" dist="38100" dir="2700000" algn="tl">
                    <a:srgbClr val="000000">
                      <a:alpha val="43137"/>
                    </a:srgbClr>
                  </a:outerShdw>
                </a:effectLst>
              </a:rPr>
              <a:t>Ques:- </a:t>
            </a:r>
            <a:r>
              <a:rPr lang="en-US" dirty="0"/>
              <a:t>Let p and q be the propositions “Swimming at the New Jersey shore is allowed” and “Sharks have been spotted near the shore,” respectively. Express </a:t>
            </a:r>
            <a:r>
              <a:rPr lang="en-IN" dirty="0">
                <a:solidFill>
                  <a:srgbClr val="FF0000"/>
                </a:solidFill>
              </a:rPr>
              <a:t>¬q → p </a:t>
            </a:r>
            <a:r>
              <a:rPr lang="en-US" dirty="0"/>
              <a:t>compound proposition as an English sentence.</a:t>
            </a:r>
          </a:p>
          <a:p>
            <a:pPr marL="0" indent="0" algn="just">
              <a:buNone/>
            </a:pPr>
            <a:r>
              <a:rPr lang="en-US" b="1" dirty="0">
                <a:effectLst>
                  <a:outerShdw blurRad="38100" dist="38100" dir="2700000" algn="tl">
                    <a:srgbClr val="000000">
                      <a:alpha val="43137"/>
                    </a:srgbClr>
                  </a:outerShdw>
                </a:effectLst>
              </a:rPr>
              <a:t>Ans:-</a:t>
            </a:r>
            <a:r>
              <a:rPr lang="en-US" b="1" dirty="0">
                <a:solidFill>
                  <a:srgbClr val="FF0000"/>
                </a:solidFill>
                <a:effectLst>
                  <a:outerShdw blurRad="38100" dist="38100" dir="2700000" algn="tl">
                    <a:srgbClr val="000000">
                      <a:alpha val="43137"/>
                    </a:srgbClr>
                  </a:outerShdw>
                </a:effectLst>
              </a:rPr>
              <a:t> </a:t>
            </a:r>
            <a:r>
              <a:rPr lang="en-US" dirty="0">
                <a:solidFill>
                  <a:srgbClr val="FF0000"/>
                </a:solidFill>
              </a:rPr>
              <a:t>If </a:t>
            </a:r>
            <a:r>
              <a:rPr lang="en-US" dirty="0"/>
              <a:t>sharks have </a:t>
            </a:r>
            <a:r>
              <a:rPr lang="en-US" dirty="0">
                <a:solidFill>
                  <a:srgbClr val="FF0000"/>
                </a:solidFill>
              </a:rPr>
              <a:t>not </a:t>
            </a:r>
            <a:r>
              <a:rPr lang="en-US" dirty="0"/>
              <a:t>been spotted near the shore, </a:t>
            </a:r>
            <a:r>
              <a:rPr lang="en-US" dirty="0">
                <a:solidFill>
                  <a:srgbClr val="FF0000"/>
                </a:solidFill>
              </a:rPr>
              <a:t>then</a:t>
            </a:r>
            <a:r>
              <a:rPr lang="en-US" dirty="0"/>
              <a:t> swimming at the New Jersey shore is allowed.</a:t>
            </a:r>
          </a:p>
        </p:txBody>
      </p:sp>
    </p:spTree>
    <p:extLst>
      <p:ext uri="{BB962C8B-B14F-4D97-AF65-F5344CB8AC3E}">
        <p14:creationId xmlns:p14="http://schemas.microsoft.com/office/powerpoint/2010/main" val="296363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005A-673F-4329-A5BE-FE080AF5699B}"/>
              </a:ext>
            </a:extLst>
          </p:cNvPr>
          <p:cNvSpPr>
            <a:spLocks noGrp="1"/>
          </p:cNvSpPr>
          <p:nvPr>
            <p:ph type="title"/>
          </p:nvPr>
        </p:nvSpPr>
        <p:spPr/>
        <p:txBody>
          <a:bodyPr/>
          <a:lstStyle/>
          <a:p>
            <a:r>
              <a:rPr lang="en-IN" dirty="0"/>
              <a:t>Conditional Statements - Example - 4</a:t>
            </a:r>
          </a:p>
        </p:txBody>
      </p:sp>
      <p:sp>
        <p:nvSpPr>
          <p:cNvPr id="3" name="Content Placeholder 2">
            <a:extLst>
              <a:ext uri="{FF2B5EF4-FFF2-40B4-BE49-F238E27FC236}">
                <a16:creationId xmlns:a16="http://schemas.microsoft.com/office/drawing/2014/main" id="{1D83449E-211E-4E4F-9120-70C7EA2223B3}"/>
              </a:ext>
            </a:extLst>
          </p:cNvPr>
          <p:cNvSpPr>
            <a:spLocks noGrp="1"/>
          </p:cNvSpPr>
          <p:nvPr>
            <p:ph idx="1"/>
          </p:nvPr>
        </p:nvSpPr>
        <p:spPr/>
        <p:txBody>
          <a:bodyPr>
            <a:normAutofit fontScale="92500"/>
          </a:bodyPr>
          <a:lstStyle/>
          <a:p>
            <a:pPr marL="0" indent="0" algn="just">
              <a:buNone/>
            </a:pPr>
            <a:r>
              <a:rPr lang="en-US" b="1" dirty="0">
                <a:effectLst>
                  <a:outerShdw blurRad="38100" dist="38100" dir="2700000" algn="tl">
                    <a:srgbClr val="000000">
                      <a:alpha val="43137"/>
                    </a:srgbClr>
                  </a:outerShdw>
                </a:effectLst>
              </a:rPr>
              <a:t>Ques:- </a:t>
            </a:r>
            <a:r>
              <a:rPr lang="en-US" dirty="0"/>
              <a:t>Let p and q be the propositions</a:t>
            </a:r>
          </a:p>
          <a:p>
            <a:pPr marL="0" indent="0" algn="just">
              <a:buNone/>
            </a:pPr>
            <a:r>
              <a:rPr lang="en-US" dirty="0"/>
              <a:t>p : It is below freezing.</a:t>
            </a:r>
          </a:p>
          <a:p>
            <a:pPr marL="0" indent="0" algn="just">
              <a:buNone/>
            </a:pPr>
            <a:r>
              <a:rPr lang="en-US" dirty="0"/>
              <a:t>q : It is snowing.</a:t>
            </a:r>
          </a:p>
          <a:p>
            <a:pPr marL="0" indent="0" algn="just">
              <a:buNone/>
            </a:pPr>
            <a:r>
              <a:rPr lang="en-US" dirty="0"/>
              <a:t>Write these propositions using p and q and logical connectives (including negations).</a:t>
            </a:r>
          </a:p>
          <a:p>
            <a:pPr marL="0" indent="0" algn="just">
              <a:buNone/>
            </a:pPr>
            <a:r>
              <a:rPr lang="en-US" dirty="0">
                <a:solidFill>
                  <a:srgbClr val="FF0000"/>
                </a:solidFill>
              </a:rPr>
              <a:t>If it is below freezing, it is also snowing.</a:t>
            </a:r>
          </a:p>
          <a:p>
            <a:pPr marL="0" indent="0" algn="just">
              <a:buNone/>
            </a:pPr>
            <a:r>
              <a:rPr lang="en-US" b="1" dirty="0">
                <a:effectLst>
                  <a:outerShdw blurRad="38100" dist="38100" dir="2700000" algn="tl">
                    <a:srgbClr val="000000">
                      <a:alpha val="43137"/>
                    </a:srgbClr>
                  </a:outerShdw>
                </a:effectLst>
              </a:rPr>
              <a:t>Ans:- </a:t>
            </a:r>
            <a:r>
              <a:rPr lang="en-US" dirty="0"/>
              <a:t>This sentence is a conditional statement, p </a:t>
            </a:r>
            <a:r>
              <a:rPr lang="en-IN" dirty="0"/>
              <a:t>→</a:t>
            </a:r>
            <a:r>
              <a:rPr lang="en-US" dirty="0"/>
              <a:t> q.</a:t>
            </a:r>
            <a:endParaRPr lang="en-IN" dirty="0"/>
          </a:p>
        </p:txBody>
      </p:sp>
    </p:spTree>
    <p:extLst>
      <p:ext uri="{BB962C8B-B14F-4D97-AF65-F5344CB8AC3E}">
        <p14:creationId xmlns:p14="http://schemas.microsoft.com/office/powerpoint/2010/main" val="291422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005A-673F-4329-A5BE-FE080AF5699B}"/>
              </a:ext>
            </a:extLst>
          </p:cNvPr>
          <p:cNvSpPr>
            <a:spLocks noGrp="1"/>
          </p:cNvSpPr>
          <p:nvPr>
            <p:ph type="title"/>
          </p:nvPr>
        </p:nvSpPr>
        <p:spPr/>
        <p:txBody>
          <a:bodyPr/>
          <a:lstStyle/>
          <a:p>
            <a:r>
              <a:rPr lang="en-IN" dirty="0"/>
              <a:t>Conditional Statements - Example - 5</a:t>
            </a:r>
          </a:p>
        </p:txBody>
      </p:sp>
      <p:sp>
        <p:nvSpPr>
          <p:cNvPr id="3" name="Content Placeholder 2">
            <a:extLst>
              <a:ext uri="{FF2B5EF4-FFF2-40B4-BE49-F238E27FC236}">
                <a16:creationId xmlns:a16="http://schemas.microsoft.com/office/drawing/2014/main" id="{1D83449E-211E-4E4F-9120-70C7EA2223B3}"/>
              </a:ext>
            </a:extLst>
          </p:cNvPr>
          <p:cNvSpPr>
            <a:spLocks noGrp="1"/>
          </p:cNvSpPr>
          <p:nvPr>
            <p:ph idx="1"/>
          </p:nvPr>
        </p:nvSpPr>
        <p:spPr/>
        <p:txBody>
          <a:bodyPr>
            <a:normAutofit fontScale="92500"/>
          </a:bodyPr>
          <a:lstStyle/>
          <a:p>
            <a:pPr marL="0" indent="0" algn="just">
              <a:buNone/>
            </a:pPr>
            <a:r>
              <a:rPr lang="en-US" b="1" dirty="0">
                <a:effectLst>
                  <a:outerShdw blurRad="38100" dist="38100" dir="2700000" algn="tl">
                    <a:srgbClr val="000000">
                      <a:alpha val="43137"/>
                    </a:srgbClr>
                  </a:outerShdw>
                </a:effectLst>
              </a:rPr>
              <a:t>Ques:- </a:t>
            </a:r>
            <a:r>
              <a:rPr lang="en-US" dirty="0"/>
              <a:t>Let p and q be the propositions</a:t>
            </a:r>
          </a:p>
          <a:p>
            <a:pPr marL="0" indent="0" algn="just">
              <a:buNone/>
            </a:pPr>
            <a:r>
              <a:rPr lang="en-US" dirty="0"/>
              <a:t>p : It is below freezing.</a:t>
            </a:r>
          </a:p>
          <a:p>
            <a:pPr marL="0" indent="0" algn="just">
              <a:buNone/>
            </a:pPr>
            <a:r>
              <a:rPr lang="en-US" dirty="0"/>
              <a:t>q : It is snowing.</a:t>
            </a:r>
          </a:p>
          <a:p>
            <a:pPr marL="0" indent="0" algn="just">
              <a:buNone/>
            </a:pPr>
            <a:r>
              <a:rPr lang="en-US" dirty="0"/>
              <a:t>Write these propositions using p and q and logical connectives (including negations).</a:t>
            </a:r>
          </a:p>
          <a:p>
            <a:pPr marL="0" indent="0" algn="just">
              <a:buNone/>
            </a:pPr>
            <a:r>
              <a:rPr lang="en-US" dirty="0">
                <a:solidFill>
                  <a:srgbClr val="FF0000"/>
                </a:solidFill>
              </a:rPr>
              <a:t>If it is not below freezing, it is also snowing.</a:t>
            </a:r>
          </a:p>
          <a:p>
            <a:pPr marL="0" indent="0" algn="just">
              <a:buNone/>
            </a:pPr>
            <a:r>
              <a:rPr lang="en-US" b="1" dirty="0">
                <a:effectLst>
                  <a:outerShdw blurRad="38100" dist="38100" dir="2700000" algn="tl">
                    <a:srgbClr val="000000">
                      <a:alpha val="43137"/>
                    </a:srgbClr>
                  </a:outerShdw>
                </a:effectLst>
              </a:rPr>
              <a:t>Ans:- </a:t>
            </a:r>
            <a:r>
              <a:rPr lang="en-US" dirty="0"/>
              <a:t>This sentence is a conditional statement, </a:t>
            </a:r>
            <a:r>
              <a:rPr lang="en-IN" dirty="0">
                <a:solidFill>
                  <a:srgbClr val="FF0000"/>
                </a:solidFill>
              </a:rPr>
              <a:t>¬ </a:t>
            </a:r>
            <a:r>
              <a:rPr lang="en-US" dirty="0">
                <a:solidFill>
                  <a:srgbClr val="FF0000"/>
                </a:solidFill>
              </a:rPr>
              <a:t>p </a:t>
            </a:r>
            <a:r>
              <a:rPr lang="en-IN" dirty="0">
                <a:solidFill>
                  <a:srgbClr val="FF0000"/>
                </a:solidFill>
              </a:rPr>
              <a:t>→</a:t>
            </a:r>
            <a:r>
              <a:rPr lang="en-US" dirty="0">
                <a:solidFill>
                  <a:srgbClr val="FF0000"/>
                </a:solidFill>
              </a:rPr>
              <a:t> q</a:t>
            </a:r>
            <a:r>
              <a:rPr lang="en-US" dirty="0"/>
              <a:t>.</a:t>
            </a:r>
            <a:endParaRPr lang="en-IN" dirty="0"/>
          </a:p>
        </p:txBody>
      </p:sp>
    </p:spTree>
    <p:extLst>
      <p:ext uri="{BB962C8B-B14F-4D97-AF65-F5344CB8AC3E}">
        <p14:creationId xmlns:p14="http://schemas.microsoft.com/office/powerpoint/2010/main" val="328444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005A-673F-4329-A5BE-FE080AF5699B}"/>
              </a:ext>
            </a:extLst>
          </p:cNvPr>
          <p:cNvSpPr>
            <a:spLocks noGrp="1"/>
          </p:cNvSpPr>
          <p:nvPr>
            <p:ph type="title"/>
          </p:nvPr>
        </p:nvSpPr>
        <p:spPr/>
        <p:txBody>
          <a:bodyPr/>
          <a:lstStyle/>
          <a:p>
            <a:r>
              <a:rPr lang="en-IN" dirty="0"/>
              <a:t>Conditional Statements - Example - 6</a:t>
            </a:r>
          </a:p>
        </p:txBody>
      </p:sp>
      <p:sp>
        <p:nvSpPr>
          <p:cNvPr id="3" name="Content Placeholder 2">
            <a:extLst>
              <a:ext uri="{FF2B5EF4-FFF2-40B4-BE49-F238E27FC236}">
                <a16:creationId xmlns:a16="http://schemas.microsoft.com/office/drawing/2014/main" id="{1D83449E-211E-4E4F-9120-70C7EA2223B3}"/>
              </a:ext>
            </a:extLst>
          </p:cNvPr>
          <p:cNvSpPr>
            <a:spLocks noGrp="1"/>
          </p:cNvSpPr>
          <p:nvPr>
            <p:ph idx="1"/>
          </p:nvPr>
        </p:nvSpPr>
        <p:spPr/>
        <p:txBody>
          <a:bodyPr>
            <a:normAutofit fontScale="92500"/>
          </a:bodyPr>
          <a:lstStyle/>
          <a:p>
            <a:pPr marL="0" indent="0" algn="just">
              <a:buNone/>
            </a:pPr>
            <a:r>
              <a:rPr lang="en-US" b="1" dirty="0">
                <a:effectLst>
                  <a:outerShdw blurRad="38100" dist="38100" dir="2700000" algn="tl">
                    <a:srgbClr val="000000">
                      <a:alpha val="43137"/>
                    </a:srgbClr>
                  </a:outerShdw>
                </a:effectLst>
              </a:rPr>
              <a:t>Ques:- </a:t>
            </a:r>
            <a:r>
              <a:rPr lang="en-US" dirty="0"/>
              <a:t>Let p and q be the propositions</a:t>
            </a:r>
          </a:p>
          <a:p>
            <a:pPr marL="0" indent="0" algn="just">
              <a:buNone/>
            </a:pPr>
            <a:r>
              <a:rPr lang="en-US" dirty="0"/>
              <a:t>p : It is below freezing.</a:t>
            </a:r>
          </a:p>
          <a:p>
            <a:pPr marL="0" indent="0" algn="just">
              <a:buNone/>
            </a:pPr>
            <a:r>
              <a:rPr lang="en-US" dirty="0"/>
              <a:t>q : It is snowing.</a:t>
            </a:r>
          </a:p>
          <a:p>
            <a:pPr marL="0" indent="0" algn="just">
              <a:buNone/>
            </a:pPr>
            <a:r>
              <a:rPr lang="en-US" dirty="0"/>
              <a:t>Write these propositions using p and q and logical connectives (including negations).</a:t>
            </a:r>
          </a:p>
          <a:p>
            <a:pPr marL="0" indent="0" algn="just">
              <a:buNone/>
            </a:pPr>
            <a:r>
              <a:rPr lang="en-US" dirty="0">
                <a:solidFill>
                  <a:srgbClr val="FF0000"/>
                </a:solidFill>
              </a:rPr>
              <a:t>If it is below freezing, it is not snowing.</a:t>
            </a:r>
          </a:p>
          <a:p>
            <a:pPr marL="0" indent="0" algn="just">
              <a:buNone/>
            </a:pPr>
            <a:r>
              <a:rPr lang="en-US" b="1" dirty="0">
                <a:effectLst>
                  <a:outerShdw blurRad="38100" dist="38100" dir="2700000" algn="tl">
                    <a:srgbClr val="000000">
                      <a:alpha val="43137"/>
                    </a:srgbClr>
                  </a:outerShdw>
                </a:effectLst>
              </a:rPr>
              <a:t>Ans:- </a:t>
            </a:r>
            <a:r>
              <a:rPr lang="en-US" dirty="0"/>
              <a:t>This sentence is a conditional statement, </a:t>
            </a:r>
            <a:r>
              <a:rPr lang="en-US" dirty="0">
                <a:solidFill>
                  <a:srgbClr val="FF0000"/>
                </a:solidFill>
              </a:rPr>
              <a:t>p </a:t>
            </a:r>
            <a:r>
              <a:rPr lang="en-IN" dirty="0">
                <a:solidFill>
                  <a:srgbClr val="FF0000"/>
                </a:solidFill>
              </a:rPr>
              <a:t>→</a:t>
            </a:r>
            <a:r>
              <a:rPr lang="en-US" dirty="0">
                <a:solidFill>
                  <a:srgbClr val="FF0000"/>
                </a:solidFill>
              </a:rPr>
              <a:t> </a:t>
            </a:r>
            <a:r>
              <a:rPr lang="en-IN" dirty="0">
                <a:solidFill>
                  <a:srgbClr val="FF0000"/>
                </a:solidFill>
              </a:rPr>
              <a:t>¬ </a:t>
            </a:r>
            <a:r>
              <a:rPr lang="en-US" dirty="0">
                <a:solidFill>
                  <a:srgbClr val="FF0000"/>
                </a:solidFill>
              </a:rPr>
              <a:t>q</a:t>
            </a:r>
            <a:r>
              <a:rPr lang="en-US" dirty="0"/>
              <a:t>.</a:t>
            </a:r>
            <a:endParaRPr lang="en-IN" dirty="0"/>
          </a:p>
        </p:txBody>
      </p:sp>
    </p:spTree>
    <p:extLst>
      <p:ext uri="{BB962C8B-B14F-4D97-AF65-F5344CB8AC3E}">
        <p14:creationId xmlns:p14="http://schemas.microsoft.com/office/powerpoint/2010/main" val="3092894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 - Example - 7</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fontScale="92500" lnSpcReduction="10000"/>
          </a:bodyPr>
          <a:lstStyle/>
          <a:p>
            <a:pPr marL="0" indent="0" algn="just">
              <a:buNone/>
            </a:pPr>
            <a:r>
              <a:rPr lang="en-US" b="1" dirty="0">
                <a:effectLst>
                  <a:outerShdw blurRad="38100" dist="38100" dir="2700000" algn="tl">
                    <a:srgbClr val="000000">
                      <a:alpha val="43137"/>
                    </a:srgbClr>
                  </a:outerShdw>
                </a:effectLst>
              </a:rPr>
              <a:t>Ques:- </a:t>
            </a:r>
            <a:r>
              <a:rPr lang="en-US" dirty="0"/>
              <a:t>Let p and q be the propositions</a:t>
            </a:r>
          </a:p>
          <a:p>
            <a:pPr marL="0" indent="0" algn="just">
              <a:buNone/>
            </a:pPr>
            <a:r>
              <a:rPr lang="en-US" dirty="0"/>
              <a:t>p :You drive over 65 miles per hour.</a:t>
            </a:r>
          </a:p>
          <a:p>
            <a:pPr marL="0" indent="0" algn="just">
              <a:buNone/>
            </a:pPr>
            <a:r>
              <a:rPr lang="en-US" dirty="0"/>
              <a:t>q :You get a speeding ticket.</a:t>
            </a:r>
          </a:p>
          <a:p>
            <a:pPr marL="0" indent="0" algn="just">
              <a:buNone/>
            </a:pPr>
            <a:r>
              <a:rPr lang="en-US" dirty="0"/>
              <a:t>Write these propositions using p and q and logical connectives (including negations)</a:t>
            </a:r>
          </a:p>
          <a:p>
            <a:pPr marL="0" indent="0" algn="just">
              <a:buNone/>
            </a:pPr>
            <a:r>
              <a:rPr lang="en-US" dirty="0">
                <a:solidFill>
                  <a:srgbClr val="FF0000"/>
                </a:solidFill>
              </a:rPr>
              <a:t>If you do not drive over 65 miles per hour, then you will not get a speeding ticket.</a:t>
            </a:r>
          </a:p>
          <a:p>
            <a:pPr marL="0" indent="0" algn="just">
              <a:buNone/>
            </a:pPr>
            <a:r>
              <a:rPr lang="en-US" b="1" dirty="0">
                <a:effectLst>
                  <a:outerShdw blurRad="38100" dist="38100" dir="2700000" algn="tl">
                    <a:srgbClr val="000000">
                      <a:alpha val="43137"/>
                    </a:srgbClr>
                  </a:outerShdw>
                </a:effectLst>
              </a:rPr>
              <a:t>Ans:- </a:t>
            </a:r>
            <a:r>
              <a:rPr lang="en-IN" dirty="0"/>
              <a:t>¬p → ¬q</a:t>
            </a:r>
          </a:p>
        </p:txBody>
      </p:sp>
    </p:spTree>
    <p:extLst>
      <p:ext uri="{BB962C8B-B14F-4D97-AF65-F5344CB8AC3E}">
        <p14:creationId xmlns:p14="http://schemas.microsoft.com/office/powerpoint/2010/main" val="50406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25CB-91D8-4BF1-84BC-BE57F14646E6}"/>
              </a:ext>
            </a:extLst>
          </p:cNvPr>
          <p:cNvSpPr>
            <a:spLocks noGrp="1"/>
          </p:cNvSpPr>
          <p:nvPr>
            <p:ph type="title"/>
          </p:nvPr>
        </p:nvSpPr>
        <p:spPr/>
        <p:txBody>
          <a:bodyPr/>
          <a:lstStyle/>
          <a:p>
            <a:r>
              <a:rPr lang="en-IN" dirty="0"/>
              <a:t>Lecture Outcomes</a:t>
            </a:r>
          </a:p>
        </p:txBody>
      </p:sp>
      <p:sp>
        <p:nvSpPr>
          <p:cNvPr id="3" name="Content Placeholder 2">
            <a:extLst>
              <a:ext uri="{FF2B5EF4-FFF2-40B4-BE49-F238E27FC236}">
                <a16:creationId xmlns:a16="http://schemas.microsoft.com/office/drawing/2014/main" id="{C2262320-2170-46A9-8662-1BF0938F293E}"/>
              </a:ext>
            </a:extLst>
          </p:cNvPr>
          <p:cNvSpPr>
            <a:spLocks noGrp="1"/>
          </p:cNvSpPr>
          <p:nvPr>
            <p:ph idx="1"/>
          </p:nvPr>
        </p:nvSpPr>
        <p:spPr>
          <a:xfrm>
            <a:off x="963561" y="2883188"/>
            <a:ext cx="7727594" cy="3500283"/>
          </a:xfrm>
        </p:spPr>
        <p:txBody>
          <a:bodyPr>
            <a:normAutofit/>
          </a:bodyPr>
          <a:lstStyle/>
          <a:p>
            <a:pPr algn="just"/>
            <a:r>
              <a:rPr lang="en-US" dirty="0"/>
              <a:t>understand what is a </a:t>
            </a:r>
            <a:r>
              <a:rPr lang="en-IN" dirty="0"/>
              <a:t>Conditional Statements.</a:t>
            </a:r>
          </a:p>
          <a:p>
            <a:pPr algn="just"/>
            <a:r>
              <a:rPr lang="en-US" dirty="0"/>
              <a:t>understand the use of </a:t>
            </a:r>
            <a:r>
              <a:rPr lang="en-IN" dirty="0"/>
              <a:t>Conditional Statements in </a:t>
            </a:r>
            <a:r>
              <a:rPr lang="en-US" dirty="0"/>
              <a:t>mathematical reasoning.</a:t>
            </a:r>
          </a:p>
          <a:p>
            <a:endParaRPr lang="en-IN" dirty="0"/>
          </a:p>
        </p:txBody>
      </p:sp>
    </p:spTree>
    <p:extLst>
      <p:ext uri="{BB962C8B-B14F-4D97-AF65-F5344CB8AC3E}">
        <p14:creationId xmlns:p14="http://schemas.microsoft.com/office/powerpoint/2010/main" val="199847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 – Example - 8</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fontScale="92500" lnSpcReduction="10000"/>
          </a:bodyPr>
          <a:lstStyle/>
          <a:p>
            <a:pPr marL="0" indent="0" algn="just">
              <a:buNone/>
            </a:pPr>
            <a:r>
              <a:rPr lang="en-US" b="1" dirty="0">
                <a:effectLst>
                  <a:outerShdw blurRad="38100" dist="38100" dir="2700000" algn="tl">
                    <a:srgbClr val="000000">
                      <a:alpha val="43137"/>
                    </a:srgbClr>
                  </a:outerShdw>
                </a:effectLst>
              </a:rPr>
              <a:t>Ques:- </a:t>
            </a:r>
            <a:r>
              <a:rPr lang="en-US" dirty="0"/>
              <a:t>Let p and q be the propositions</a:t>
            </a:r>
          </a:p>
          <a:p>
            <a:pPr marL="0" indent="0" algn="just">
              <a:buNone/>
            </a:pPr>
            <a:r>
              <a:rPr lang="en-US" dirty="0"/>
              <a:t>p :You drive over 65 miles per hour.</a:t>
            </a:r>
          </a:p>
          <a:p>
            <a:pPr marL="0" indent="0" algn="just">
              <a:buNone/>
            </a:pPr>
            <a:r>
              <a:rPr lang="en-US" dirty="0"/>
              <a:t>q :You get a speeding ticket.</a:t>
            </a:r>
          </a:p>
          <a:p>
            <a:pPr marL="0" indent="0" algn="just">
              <a:buNone/>
            </a:pPr>
            <a:r>
              <a:rPr lang="en-US" dirty="0"/>
              <a:t>Write these propositions using p and q and logical connectives (including negations)</a:t>
            </a:r>
          </a:p>
          <a:p>
            <a:pPr marL="0" indent="0" algn="just">
              <a:buNone/>
            </a:pPr>
            <a:r>
              <a:rPr lang="en-US" dirty="0">
                <a:solidFill>
                  <a:srgbClr val="FF0000"/>
                </a:solidFill>
              </a:rPr>
              <a:t>Driving over 65 miles per hour is sufficient for getting a speeding ticket.</a:t>
            </a:r>
          </a:p>
          <a:p>
            <a:pPr marL="0" indent="0" algn="just">
              <a:buNone/>
            </a:pPr>
            <a:r>
              <a:rPr lang="en-US" b="1" dirty="0">
                <a:effectLst>
                  <a:outerShdw blurRad="38100" dist="38100" dir="2700000" algn="tl">
                    <a:srgbClr val="000000">
                      <a:alpha val="43137"/>
                    </a:srgbClr>
                  </a:outerShdw>
                </a:effectLst>
              </a:rPr>
              <a:t>Ans:- </a:t>
            </a:r>
            <a:r>
              <a:rPr lang="en-IN" dirty="0"/>
              <a:t>p → q,</a:t>
            </a:r>
            <a:r>
              <a:rPr lang="en-US" dirty="0"/>
              <a:t> (as “p is sufficient for q” )</a:t>
            </a:r>
            <a:endParaRPr lang="en-IN" dirty="0"/>
          </a:p>
        </p:txBody>
      </p:sp>
    </p:spTree>
    <p:extLst>
      <p:ext uri="{BB962C8B-B14F-4D97-AF65-F5344CB8AC3E}">
        <p14:creationId xmlns:p14="http://schemas.microsoft.com/office/powerpoint/2010/main" val="3199362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 - Example - 9</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a:bodyPr>
          <a:lstStyle/>
          <a:p>
            <a:pPr marL="0" indent="0">
              <a:buNone/>
            </a:pPr>
            <a:r>
              <a:rPr lang="en-US" b="1" dirty="0">
                <a:effectLst>
                  <a:outerShdw blurRad="38100" dist="38100" dir="2700000" algn="tl">
                    <a:srgbClr val="000000">
                      <a:alpha val="43137"/>
                    </a:srgbClr>
                  </a:outerShdw>
                </a:effectLst>
              </a:rPr>
              <a:t>Ques:- </a:t>
            </a:r>
            <a:r>
              <a:rPr lang="en-US" dirty="0"/>
              <a:t>Determine whether each of these conditional statements is true or false.</a:t>
            </a:r>
          </a:p>
          <a:p>
            <a:pPr marL="0" indent="0">
              <a:buNone/>
            </a:pPr>
            <a:r>
              <a:rPr lang="en-US" dirty="0">
                <a:solidFill>
                  <a:srgbClr val="FF0000"/>
                </a:solidFill>
              </a:rPr>
              <a:t>If 1 + 1 = 2, then 2 + 2 = 5.</a:t>
            </a:r>
          </a:p>
          <a:p>
            <a:pPr marL="0" indent="0">
              <a:buNone/>
            </a:pPr>
            <a:r>
              <a:rPr lang="en-US" b="1" dirty="0">
                <a:effectLst>
                  <a:outerShdw blurRad="38100" dist="38100" dir="2700000" algn="tl">
                    <a:srgbClr val="000000">
                      <a:alpha val="43137"/>
                    </a:srgbClr>
                  </a:outerShdw>
                </a:effectLst>
              </a:rPr>
              <a:t>Ans:- </a:t>
            </a:r>
            <a:r>
              <a:rPr lang="en-US" dirty="0"/>
              <a:t>Since the hypothesis is</a:t>
            </a:r>
            <a:br>
              <a:rPr lang="en-US" dirty="0"/>
            </a:br>
            <a:r>
              <a:rPr lang="en-US" dirty="0"/>
              <a:t> true  and  the   conclusion  is </a:t>
            </a:r>
            <a:br>
              <a:rPr lang="en-US" dirty="0"/>
            </a:br>
            <a:r>
              <a:rPr lang="en-US" dirty="0"/>
              <a:t>false,       this        conditional </a:t>
            </a:r>
            <a:br>
              <a:rPr lang="en-US" dirty="0"/>
            </a:br>
            <a:r>
              <a:rPr lang="en-US" dirty="0"/>
              <a:t>statement is false.</a:t>
            </a:r>
            <a:endParaRPr lang="en-IN" dirty="0"/>
          </a:p>
        </p:txBody>
      </p:sp>
      <p:pic>
        <p:nvPicPr>
          <p:cNvPr id="4" name="Picture 3">
            <a:extLst>
              <a:ext uri="{FF2B5EF4-FFF2-40B4-BE49-F238E27FC236}">
                <a16:creationId xmlns:a16="http://schemas.microsoft.com/office/drawing/2014/main" id="{0DC27D8F-F929-4CB1-9286-E2C1B89ADBE7}"/>
              </a:ext>
            </a:extLst>
          </p:cNvPr>
          <p:cNvPicPr>
            <a:picLocks noChangeAspect="1"/>
          </p:cNvPicPr>
          <p:nvPr/>
        </p:nvPicPr>
        <p:blipFill>
          <a:blip r:embed="rId2"/>
          <a:stretch>
            <a:fillRect/>
          </a:stretch>
        </p:blipFill>
        <p:spPr>
          <a:xfrm>
            <a:off x="5615075" y="3713574"/>
            <a:ext cx="3283119" cy="2730640"/>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26901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 - Example - 10</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a:bodyPr>
          <a:lstStyle/>
          <a:p>
            <a:pPr marL="0" indent="0">
              <a:buNone/>
            </a:pPr>
            <a:r>
              <a:rPr lang="en-US" b="1" dirty="0">
                <a:effectLst>
                  <a:outerShdw blurRad="38100" dist="38100" dir="2700000" algn="tl">
                    <a:srgbClr val="000000">
                      <a:alpha val="43137"/>
                    </a:srgbClr>
                  </a:outerShdw>
                </a:effectLst>
              </a:rPr>
              <a:t>Ques:- </a:t>
            </a:r>
            <a:r>
              <a:rPr lang="en-US" dirty="0"/>
              <a:t>Determine whether each of these conditional statements is true or false.</a:t>
            </a:r>
          </a:p>
          <a:p>
            <a:pPr marL="0" indent="0">
              <a:buNone/>
            </a:pPr>
            <a:r>
              <a:rPr lang="en-US" dirty="0">
                <a:solidFill>
                  <a:srgbClr val="FF0000"/>
                </a:solidFill>
              </a:rPr>
              <a:t>If 1 + 1 = 3, then 2 + 2 = 4.</a:t>
            </a:r>
          </a:p>
          <a:p>
            <a:pPr marL="0" indent="0">
              <a:buNone/>
            </a:pPr>
            <a:r>
              <a:rPr lang="en-US" b="1" dirty="0">
                <a:effectLst>
                  <a:outerShdw blurRad="38100" dist="38100" dir="2700000" algn="tl">
                    <a:srgbClr val="000000">
                      <a:alpha val="43137"/>
                    </a:srgbClr>
                  </a:outerShdw>
                </a:effectLst>
              </a:rPr>
              <a:t>Ans:- </a:t>
            </a:r>
            <a:r>
              <a:rPr lang="en-US" dirty="0"/>
              <a:t>Since the hypothesis is </a:t>
            </a:r>
            <a:br>
              <a:rPr lang="en-US" dirty="0"/>
            </a:br>
            <a:r>
              <a:rPr lang="en-US" dirty="0"/>
              <a:t>false  and  the   conclusion is </a:t>
            </a:r>
            <a:br>
              <a:rPr lang="en-US" dirty="0"/>
            </a:br>
            <a:r>
              <a:rPr lang="en-US" dirty="0"/>
              <a:t>true,        this        conditional </a:t>
            </a:r>
            <a:br>
              <a:rPr lang="en-US" dirty="0"/>
            </a:br>
            <a:r>
              <a:rPr lang="en-US" dirty="0"/>
              <a:t>statement is true.</a:t>
            </a:r>
            <a:endParaRPr lang="en-IN" dirty="0"/>
          </a:p>
        </p:txBody>
      </p:sp>
      <p:pic>
        <p:nvPicPr>
          <p:cNvPr id="4" name="Picture 3">
            <a:extLst>
              <a:ext uri="{FF2B5EF4-FFF2-40B4-BE49-F238E27FC236}">
                <a16:creationId xmlns:a16="http://schemas.microsoft.com/office/drawing/2014/main" id="{CFAD71F7-34E9-4662-869D-8C123CF24E73}"/>
              </a:ext>
            </a:extLst>
          </p:cNvPr>
          <p:cNvPicPr>
            <a:picLocks noChangeAspect="1"/>
          </p:cNvPicPr>
          <p:nvPr/>
        </p:nvPicPr>
        <p:blipFill>
          <a:blip r:embed="rId2"/>
          <a:stretch>
            <a:fillRect/>
          </a:stretch>
        </p:blipFill>
        <p:spPr>
          <a:xfrm>
            <a:off x="5615075" y="4045225"/>
            <a:ext cx="3283119" cy="2603569"/>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7185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 - Example - 11</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a:bodyPr>
          <a:lstStyle/>
          <a:p>
            <a:pPr marL="0" indent="0">
              <a:buNone/>
            </a:pPr>
            <a:r>
              <a:rPr lang="en-US" b="1" dirty="0">
                <a:effectLst>
                  <a:outerShdw blurRad="38100" dist="38100" dir="2700000" algn="tl">
                    <a:srgbClr val="000000">
                      <a:alpha val="43137"/>
                    </a:srgbClr>
                  </a:outerShdw>
                </a:effectLst>
              </a:rPr>
              <a:t>Ques:- </a:t>
            </a:r>
            <a:r>
              <a:rPr lang="en-US" dirty="0"/>
              <a:t>Determine whether each of these conditional statements is true or false.</a:t>
            </a:r>
          </a:p>
          <a:p>
            <a:pPr marL="0" indent="0">
              <a:buNone/>
            </a:pPr>
            <a:r>
              <a:rPr lang="en-US" dirty="0">
                <a:solidFill>
                  <a:srgbClr val="FF0000"/>
                </a:solidFill>
              </a:rPr>
              <a:t>If 1 + 1 = 3, then 2 + 2 = 5.</a:t>
            </a:r>
          </a:p>
          <a:p>
            <a:pPr marL="0" indent="0">
              <a:buNone/>
            </a:pPr>
            <a:r>
              <a:rPr lang="en-US" b="1" dirty="0">
                <a:effectLst>
                  <a:outerShdw blurRad="38100" dist="38100" dir="2700000" algn="tl">
                    <a:srgbClr val="000000">
                      <a:alpha val="43137"/>
                    </a:srgbClr>
                  </a:outerShdw>
                </a:effectLst>
              </a:rPr>
              <a:t>Ans:- </a:t>
            </a:r>
            <a:r>
              <a:rPr lang="en-US" dirty="0"/>
              <a:t>Since the hypothesis is </a:t>
            </a:r>
            <a:br>
              <a:rPr lang="en-US" dirty="0"/>
            </a:br>
            <a:r>
              <a:rPr lang="en-US" dirty="0"/>
              <a:t>false and  	the   conclusion is </a:t>
            </a:r>
            <a:br>
              <a:rPr lang="en-US" dirty="0"/>
            </a:br>
            <a:r>
              <a:rPr lang="en-US" dirty="0"/>
              <a:t>false, 	this     conditional </a:t>
            </a:r>
            <a:br>
              <a:rPr lang="en-US" dirty="0"/>
            </a:br>
            <a:r>
              <a:rPr lang="en-US" dirty="0"/>
              <a:t>statement is true.</a:t>
            </a:r>
            <a:endParaRPr lang="en-IN" dirty="0"/>
          </a:p>
        </p:txBody>
      </p:sp>
      <p:pic>
        <p:nvPicPr>
          <p:cNvPr id="4" name="Picture 3">
            <a:extLst>
              <a:ext uri="{FF2B5EF4-FFF2-40B4-BE49-F238E27FC236}">
                <a16:creationId xmlns:a16="http://schemas.microsoft.com/office/drawing/2014/main" id="{A9462D8B-870D-44FD-B73A-56E01CA03468}"/>
              </a:ext>
            </a:extLst>
          </p:cNvPr>
          <p:cNvPicPr>
            <a:picLocks noChangeAspect="1"/>
          </p:cNvPicPr>
          <p:nvPr/>
        </p:nvPicPr>
        <p:blipFill>
          <a:blip r:embed="rId2"/>
          <a:stretch>
            <a:fillRect/>
          </a:stretch>
        </p:blipFill>
        <p:spPr>
          <a:xfrm>
            <a:off x="5467591" y="4045225"/>
            <a:ext cx="3283119" cy="2603569"/>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741413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 - Example - 12</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a:bodyPr>
          <a:lstStyle/>
          <a:p>
            <a:pPr marL="0" indent="0">
              <a:buNone/>
            </a:pPr>
            <a:r>
              <a:rPr lang="en-US" b="1" dirty="0">
                <a:effectLst>
                  <a:outerShdw blurRad="38100" dist="38100" dir="2700000" algn="tl">
                    <a:srgbClr val="000000">
                      <a:alpha val="43137"/>
                    </a:srgbClr>
                  </a:outerShdw>
                </a:effectLst>
              </a:rPr>
              <a:t>Ques:- </a:t>
            </a:r>
            <a:r>
              <a:rPr lang="en-US" dirty="0"/>
              <a:t>Determine whether each of these conditional statements is true or false.</a:t>
            </a:r>
          </a:p>
          <a:p>
            <a:pPr marL="0" indent="0">
              <a:buNone/>
            </a:pPr>
            <a:r>
              <a:rPr lang="en-US" dirty="0">
                <a:solidFill>
                  <a:srgbClr val="FF0000"/>
                </a:solidFill>
              </a:rPr>
              <a:t>If monkeys can fly, then 1 + 1 = 3.</a:t>
            </a:r>
          </a:p>
          <a:p>
            <a:pPr marL="0" indent="0">
              <a:buNone/>
            </a:pPr>
            <a:r>
              <a:rPr lang="en-US" b="1" dirty="0">
                <a:effectLst>
                  <a:outerShdw blurRad="38100" dist="38100" dir="2700000" algn="tl">
                    <a:srgbClr val="000000">
                      <a:alpha val="43137"/>
                    </a:srgbClr>
                  </a:outerShdw>
                </a:effectLst>
              </a:rPr>
              <a:t>Ans:- </a:t>
            </a:r>
            <a:r>
              <a:rPr lang="en-US" dirty="0"/>
              <a:t>Since the hypothesis is </a:t>
            </a:r>
            <a:br>
              <a:rPr lang="en-US" dirty="0"/>
            </a:br>
            <a:r>
              <a:rPr lang="en-US" dirty="0"/>
              <a:t>false,		this	 conditional </a:t>
            </a:r>
            <a:br>
              <a:rPr lang="en-US" dirty="0"/>
            </a:br>
            <a:r>
              <a:rPr lang="en-US" dirty="0"/>
              <a:t>statement is true.</a:t>
            </a:r>
          </a:p>
          <a:p>
            <a:pPr marL="0" indent="0">
              <a:buNone/>
            </a:pPr>
            <a:endParaRPr lang="en-IN" dirty="0"/>
          </a:p>
        </p:txBody>
      </p:sp>
      <p:pic>
        <p:nvPicPr>
          <p:cNvPr id="4" name="Picture 3">
            <a:extLst>
              <a:ext uri="{FF2B5EF4-FFF2-40B4-BE49-F238E27FC236}">
                <a16:creationId xmlns:a16="http://schemas.microsoft.com/office/drawing/2014/main" id="{0A4FEF5C-8852-4EDF-A26D-9D086EFC9054}"/>
              </a:ext>
            </a:extLst>
          </p:cNvPr>
          <p:cNvPicPr>
            <a:picLocks noChangeAspect="1"/>
          </p:cNvPicPr>
          <p:nvPr/>
        </p:nvPicPr>
        <p:blipFill>
          <a:blip r:embed="rId2"/>
          <a:stretch>
            <a:fillRect/>
          </a:stretch>
        </p:blipFill>
        <p:spPr>
          <a:xfrm>
            <a:off x="5615075" y="4075043"/>
            <a:ext cx="3283119" cy="2573752"/>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261270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12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a:bodyPr>
          <a:lstStyle/>
          <a:p>
            <a:pPr marL="0" indent="0" algn="just">
              <a:buNone/>
            </a:pPr>
            <a:r>
              <a:rPr lang="en-US" dirty="0"/>
              <a:t>Let p and q be propositions. The conditional statement p → q is the proposition </a:t>
            </a:r>
            <a:r>
              <a:rPr lang="en-US" dirty="0">
                <a:solidFill>
                  <a:srgbClr val="FF0000"/>
                </a:solidFill>
              </a:rPr>
              <a:t>“if p, then q.” </a:t>
            </a:r>
          </a:p>
          <a:p>
            <a:pPr marL="0" indent="0" algn="just">
              <a:buNone/>
            </a:pPr>
            <a:r>
              <a:rPr lang="en-US" dirty="0"/>
              <a:t>The conditional statement </a:t>
            </a:r>
            <a:r>
              <a:rPr lang="en-US" dirty="0">
                <a:solidFill>
                  <a:srgbClr val="FF0000"/>
                </a:solidFill>
              </a:rPr>
              <a:t>p → q </a:t>
            </a:r>
            <a:r>
              <a:rPr lang="en-US" dirty="0"/>
              <a:t>is false when p is true and q is false, and true otherwise.</a:t>
            </a:r>
          </a:p>
        </p:txBody>
      </p:sp>
      <p:pic>
        <p:nvPicPr>
          <p:cNvPr id="4" name="Picture 3">
            <a:extLst>
              <a:ext uri="{FF2B5EF4-FFF2-40B4-BE49-F238E27FC236}">
                <a16:creationId xmlns:a16="http://schemas.microsoft.com/office/drawing/2014/main" id="{1EFC2B41-2084-4FED-9C53-48819E8189CB}"/>
              </a:ext>
            </a:extLst>
          </p:cNvPr>
          <p:cNvPicPr>
            <a:picLocks noChangeAspect="1"/>
          </p:cNvPicPr>
          <p:nvPr/>
        </p:nvPicPr>
        <p:blipFill>
          <a:blip r:embed="rId2"/>
          <a:stretch>
            <a:fillRect/>
          </a:stretch>
        </p:blipFill>
        <p:spPr>
          <a:xfrm>
            <a:off x="3004182" y="3906077"/>
            <a:ext cx="3283119" cy="2681535"/>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29981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a:bodyPr>
          <a:lstStyle/>
          <a:p>
            <a:pPr marL="0" indent="0" algn="just">
              <a:buNone/>
            </a:pPr>
            <a:r>
              <a:rPr lang="en-US" dirty="0"/>
              <a:t>In the conditional statement p → q, p is called the </a:t>
            </a:r>
            <a:r>
              <a:rPr lang="en-US" dirty="0">
                <a:solidFill>
                  <a:srgbClr val="FF0000"/>
                </a:solidFill>
              </a:rPr>
              <a:t>hypothesis</a:t>
            </a:r>
            <a:r>
              <a:rPr lang="en-US" dirty="0"/>
              <a:t> (or antecedent or premise) and q is called the </a:t>
            </a:r>
            <a:r>
              <a:rPr lang="en-US" dirty="0">
                <a:solidFill>
                  <a:srgbClr val="FF0000"/>
                </a:solidFill>
              </a:rPr>
              <a:t>conclusion</a:t>
            </a:r>
            <a:r>
              <a:rPr lang="en-US" dirty="0"/>
              <a:t> (or consequence).</a:t>
            </a:r>
            <a:endParaRPr lang="en-IN" dirty="0"/>
          </a:p>
        </p:txBody>
      </p:sp>
      <p:pic>
        <p:nvPicPr>
          <p:cNvPr id="4" name="Picture 3">
            <a:extLst>
              <a:ext uri="{FF2B5EF4-FFF2-40B4-BE49-F238E27FC236}">
                <a16:creationId xmlns:a16="http://schemas.microsoft.com/office/drawing/2014/main" id="{B6C2BE51-2F16-4C91-BDC2-656E30E8C736}"/>
              </a:ext>
            </a:extLst>
          </p:cNvPr>
          <p:cNvPicPr>
            <a:picLocks noChangeAspect="1"/>
          </p:cNvPicPr>
          <p:nvPr/>
        </p:nvPicPr>
        <p:blipFill>
          <a:blip r:embed="rId2"/>
          <a:stretch>
            <a:fillRect/>
          </a:stretch>
        </p:blipFill>
        <p:spPr>
          <a:xfrm>
            <a:off x="3004182" y="3906077"/>
            <a:ext cx="3283119" cy="2681535"/>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20617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a:bodyPr>
          <a:lstStyle/>
          <a:p>
            <a:pPr marL="0" indent="0" algn="just">
              <a:buNone/>
            </a:pPr>
            <a:r>
              <a:rPr lang="en-US" dirty="0"/>
              <a:t>A conditional statement is also called an </a:t>
            </a:r>
            <a:r>
              <a:rPr lang="en-US" dirty="0">
                <a:solidFill>
                  <a:srgbClr val="FF0000"/>
                </a:solidFill>
              </a:rPr>
              <a:t>implication</a:t>
            </a:r>
            <a:r>
              <a:rPr lang="en-US" dirty="0"/>
              <a:t>.</a:t>
            </a:r>
            <a:endParaRPr lang="en-IN" dirty="0"/>
          </a:p>
        </p:txBody>
      </p:sp>
      <p:pic>
        <p:nvPicPr>
          <p:cNvPr id="4" name="Picture 3">
            <a:extLst>
              <a:ext uri="{FF2B5EF4-FFF2-40B4-BE49-F238E27FC236}">
                <a16:creationId xmlns:a16="http://schemas.microsoft.com/office/drawing/2014/main" id="{E6A95C8E-5E35-4698-B713-6B93441990B6}"/>
              </a:ext>
            </a:extLst>
          </p:cNvPr>
          <p:cNvPicPr>
            <a:picLocks noChangeAspect="1"/>
          </p:cNvPicPr>
          <p:nvPr/>
        </p:nvPicPr>
        <p:blipFill>
          <a:blip r:embed="rId2"/>
          <a:stretch>
            <a:fillRect/>
          </a:stretch>
        </p:blipFill>
        <p:spPr>
          <a:xfrm>
            <a:off x="3004182" y="3906077"/>
            <a:ext cx="3283119" cy="2681535"/>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84953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fontScale="92500" lnSpcReduction="10000"/>
          </a:bodyPr>
          <a:lstStyle/>
          <a:p>
            <a:pPr marL="0" indent="0" algn="just">
              <a:buNone/>
            </a:pPr>
            <a:r>
              <a:rPr lang="en-US" dirty="0"/>
              <a:t>Because conditional statements play such an essential role in mathematical reasoning, a </a:t>
            </a:r>
            <a:r>
              <a:rPr lang="en-US" dirty="0">
                <a:solidFill>
                  <a:srgbClr val="FF0000"/>
                </a:solidFill>
              </a:rPr>
              <a:t>variety of terminology </a:t>
            </a:r>
            <a:r>
              <a:rPr lang="en-US" dirty="0"/>
              <a:t>is used to express p → q. </a:t>
            </a:r>
          </a:p>
          <a:p>
            <a:pPr marL="0" indent="0" algn="just">
              <a:buNone/>
            </a:pPr>
            <a:r>
              <a:rPr lang="en-US" dirty="0">
                <a:solidFill>
                  <a:srgbClr val="FF0000"/>
                </a:solidFill>
              </a:rPr>
              <a:t>You will encounter </a:t>
            </a:r>
            <a:r>
              <a:rPr lang="en-US" dirty="0"/>
              <a:t>most if not all of the following ways to </a:t>
            </a:r>
            <a:r>
              <a:rPr lang="en-US" dirty="0">
                <a:solidFill>
                  <a:srgbClr val="FF0000"/>
                </a:solidFill>
              </a:rPr>
              <a:t>express this conditional statement</a:t>
            </a:r>
            <a:r>
              <a:rPr lang="en-US" dirty="0"/>
              <a:t>:</a:t>
            </a:r>
          </a:p>
          <a:p>
            <a:pPr marL="0" indent="0" algn="just">
              <a:buNone/>
            </a:pPr>
            <a:r>
              <a:rPr lang="en-US" dirty="0"/>
              <a:t>“if p, then q” ,</a:t>
            </a:r>
          </a:p>
          <a:p>
            <a:pPr marL="0" indent="0" algn="just">
              <a:buNone/>
            </a:pPr>
            <a:r>
              <a:rPr lang="en-US" dirty="0"/>
              <a:t>“p implies q”</a:t>
            </a:r>
          </a:p>
          <a:p>
            <a:pPr marL="0" indent="0" algn="just">
              <a:buNone/>
            </a:pPr>
            <a:r>
              <a:rPr lang="en-US" dirty="0"/>
              <a:t>“if p, q”, “p only if q”</a:t>
            </a:r>
          </a:p>
          <a:p>
            <a:pPr marL="0" indent="0">
              <a:buNone/>
            </a:pPr>
            <a:endParaRPr lang="en-IN" dirty="0"/>
          </a:p>
        </p:txBody>
      </p:sp>
    </p:spTree>
    <p:extLst>
      <p:ext uri="{BB962C8B-B14F-4D97-AF65-F5344CB8AC3E}">
        <p14:creationId xmlns:p14="http://schemas.microsoft.com/office/powerpoint/2010/main" val="332245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rmAutofit fontScale="32500" lnSpcReduction="20000"/>
          </a:bodyPr>
          <a:lstStyle/>
          <a:p>
            <a:pPr marL="0" indent="0" algn="just">
              <a:buNone/>
            </a:pPr>
            <a:r>
              <a:rPr lang="en-US" sz="9600" dirty="0"/>
              <a:t>“p is sufficient for q” </a:t>
            </a:r>
          </a:p>
          <a:p>
            <a:pPr marL="0" indent="0" algn="just">
              <a:buNone/>
            </a:pPr>
            <a:r>
              <a:rPr lang="en-US" sz="9600" dirty="0"/>
              <a:t>“a sufficient condition for q is p”</a:t>
            </a:r>
          </a:p>
          <a:p>
            <a:pPr marL="0" indent="0" algn="just">
              <a:buNone/>
            </a:pPr>
            <a:r>
              <a:rPr lang="en-US" sz="9600" dirty="0"/>
              <a:t>“q if p” , </a:t>
            </a:r>
          </a:p>
          <a:p>
            <a:pPr marL="0" indent="0" algn="just">
              <a:buNone/>
            </a:pPr>
            <a:r>
              <a:rPr lang="en-US" sz="9600" dirty="0"/>
              <a:t>“q whenever p”</a:t>
            </a:r>
          </a:p>
          <a:p>
            <a:pPr marL="0" indent="0" algn="just">
              <a:buNone/>
            </a:pPr>
            <a:r>
              <a:rPr lang="en-US" sz="9600" dirty="0"/>
              <a:t>“q when p” </a:t>
            </a:r>
          </a:p>
          <a:p>
            <a:pPr marL="0" indent="0" algn="just">
              <a:buNone/>
            </a:pPr>
            <a:r>
              <a:rPr lang="en-US" sz="9600" dirty="0"/>
              <a:t>“q is necessary for p”</a:t>
            </a:r>
          </a:p>
          <a:p>
            <a:pPr marL="0" indent="0" algn="just">
              <a:buNone/>
            </a:pPr>
            <a:r>
              <a:rPr lang="en-US" sz="9600" dirty="0"/>
              <a:t>“a necessary condition for p is q” </a:t>
            </a:r>
          </a:p>
          <a:p>
            <a:pPr marL="0" indent="0">
              <a:buNone/>
            </a:pPr>
            <a:endParaRPr lang="en-IN" dirty="0"/>
          </a:p>
        </p:txBody>
      </p:sp>
    </p:spTree>
    <p:extLst>
      <p:ext uri="{BB962C8B-B14F-4D97-AF65-F5344CB8AC3E}">
        <p14:creationId xmlns:p14="http://schemas.microsoft.com/office/powerpoint/2010/main" val="72195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Autofit/>
          </a:bodyPr>
          <a:lstStyle/>
          <a:p>
            <a:pPr marL="0" indent="0" algn="just">
              <a:buNone/>
            </a:pPr>
            <a:r>
              <a:rPr lang="en-US" sz="2600" dirty="0"/>
              <a:t>A useful way to understand the truth value of a conditional statement is to think of an </a:t>
            </a:r>
            <a:r>
              <a:rPr lang="en-US" sz="2600" dirty="0">
                <a:solidFill>
                  <a:srgbClr val="FF0000"/>
                </a:solidFill>
              </a:rPr>
              <a:t>obligation or a contract</a:t>
            </a:r>
            <a:r>
              <a:rPr lang="en-US" sz="2600" dirty="0"/>
              <a:t>. </a:t>
            </a:r>
          </a:p>
        </p:txBody>
      </p:sp>
    </p:spTree>
    <p:extLst>
      <p:ext uri="{BB962C8B-B14F-4D97-AF65-F5344CB8AC3E}">
        <p14:creationId xmlns:p14="http://schemas.microsoft.com/office/powerpoint/2010/main" val="266152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234D-7FA8-4797-A6D5-7A252977566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0E133F0-B8B2-4C79-859B-FC1EBA0B08EF}"/>
              </a:ext>
            </a:extLst>
          </p:cNvPr>
          <p:cNvSpPr>
            <a:spLocks noGrp="1"/>
          </p:cNvSpPr>
          <p:nvPr>
            <p:ph idx="1"/>
          </p:nvPr>
        </p:nvSpPr>
        <p:spPr/>
        <p:txBody>
          <a:bodyPr>
            <a:noAutofit/>
          </a:bodyPr>
          <a:lstStyle/>
          <a:p>
            <a:pPr marL="0" indent="0" algn="just">
              <a:buNone/>
            </a:pPr>
            <a:r>
              <a:rPr lang="en-US" sz="2600" dirty="0"/>
              <a:t>For example, the pledge many politicians make when running for office is “If I am elected, then I will lower taxes.”</a:t>
            </a:r>
          </a:p>
          <a:p>
            <a:pPr marL="0" indent="0" algn="just">
              <a:buNone/>
            </a:pPr>
            <a:r>
              <a:rPr lang="en-US" sz="2600" dirty="0"/>
              <a:t>If the politician is elected, voters would expect this politician to lower taxes. </a:t>
            </a:r>
          </a:p>
        </p:txBody>
      </p:sp>
      <p:pic>
        <p:nvPicPr>
          <p:cNvPr id="4" name="Picture 3">
            <a:extLst>
              <a:ext uri="{FF2B5EF4-FFF2-40B4-BE49-F238E27FC236}">
                <a16:creationId xmlns:a16="http://schemas.microsoft.com/office/drawing/2014/main" id="{1954FC13-FDC0-4AC4-95AE-746E8AD92783}"/>
              </a:ext>
            </a:extLst>
          </p:cNvPr>
          <p:cNvPicPr>
            <a:picLocks noChangeAspect="1"/>
          </p:cNvPicPr>
          <p:nvPr/>
        </p:nvPicPr>
        <p:blipFill>
          <a:blip r:embed="rId2"/>
          <a:stretch>
            <a:fillRect/>
          </a:stretch>
        </p:blipFill>
        <p:spPr>
          <a:xfrm>
            <a:off x="4748069" y="3918155"/>
            <a:ext cx="3283119" cy="2730640"/>
          </a:xfrm>
          <a:prstGeom prst="rect">
            <a:avLst/>
          </a:prstGeom>
          <a:ln w="57150">
            <a:solidFill>
              <a:srgbClr val="00B6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58027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yFont">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TotalTime>
  <Words>1262</Words>
  <Application>Microsoft Office PowerPoint</Application>
  <PresentationFormat>On-screen Show (4:3)</PresentationFormat>
  <Paragraphs>101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vt:lpstr>
      <vt:lpstr>Bahnschrift</vt:lpstr>
      <vt:lpstr>Bahnschrift SemiBold</vt:lpstr>
      <vt:lpstr>Calibri</vt:lpstr>
      <vt:lpstr>Office Theme</vt:lpstr>
      <vt:lpstr>EMTH403</vt:lpstr>
      <vt:lpstr>Lecture Outcomes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 – Example - 1</vt:lpstr>
      <vt:lpstr>Conditional Statements - Example - 1</vt:lpstr>
      <vt:lpstr>Conditional Statements - Example - 2</vt:lpstr>
      <vt:lpstr>Conditional Statements - Example - 3</vt:lpstr>
      <vt:lpstr>Conditional Statements - Example - 4</vt:lpstr>
      <vt:lpstr>Conditional Statements - Example - 5</vt:lpstr>
      <vt:lpstr>Conditional Statements - Example - 6</vt:lpstr>
      <vt:lpstr>Conditional Statements - Example - 7</vt:lpstr>
      <vt:lpstr>Conditional Statements – Example - 8</vt:lpstr>
      <vt:lpstr>Conditional Statements - Example - 9</vt:lpstr>
      <vt:lpstr>Conditional Statements - Example - 10</vt:lpstr>
      <vt:lpstr>Conditional Statements - Example - 11</vt:lpstr>
      <vt:lpstr>Conditional Statements - Example - 12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Mishra</dc:creator>
  <cp:lastModifiedBy>video recording 1</cp:lastModifiedBy>
  <cp:revision>107</cp:revision>
  <dcterms:created xsi:type="dcterms:W3CDTF">2020-12-04T05:20:56Z</dcterms:created>
  <dcterms:modified xsi:type="dcterms:W3CDTF">2020-12-09T05:06:37Z</dcterms:modified>
</cp:coreProperties>
</file>