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9" r:id="rId4"/>
    <p:sldId id="296" r:id="rId5"/>
    <p:sldId id="297" r:id="rId6"/>
    <p:sldId id="298" r:id="rId7"/>
    <p:sldId id="299" r:id="rId8"/>
    <p:sldId id="300" r:id="rId9"/>
    <p:sldId id="301" r:id="rId10"/>
    <p:sldId id="304" r:id="rId11"/>
    <p:sldId id="305" r:id="rId12"/>
    <p:sldId id="302" r:id="rId13"/>
    <p:sldId id="303" r:id="rId14"/>
    <p:sldId id="306" r:id="rId15"/>
    <p:sldId id="307" r:id="rId16"/>
    <p:sldId id="288" r:id="rId17"/>
    <p:sldId id="317" r:id="rId18"/>
    <p:sldId id="309" r:id="rId19"/>
    <p:sldId id="310" r:id="rId20"/>
    <p:sldId id="311" r:id="rId21"/>
    <p:sldId id="312" r:id="rId22"/>
    <p:sldId id="313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13A8035-ECEF-47C4-90A1-0C3215DAC7C2}">
          <p14:sldIdLst>
            <p14:sldId id="256"/>
            <p14:sldId id="257"/>
            <p14:sldId id="289"/>
            <p14:sldId id="296"/>
            <p14:sldId id="297"/>
            <p14:sldId id="298"/>
            <p14:sldId id="299"/>
            <p14:sldId id="300"/>
            <p14:sldId id="301"/>
            <p14:sldId id="304"/>
            <p14:sldId id="305"/>
            <p14:sldId id="302"/>
            <p14:sldId id="303"/>
            <p14:sldId id="306"/>
            <p14:sldId id="307"/>
            <p14:sldId id="288"/>
            <p14:sldId id="317"/>
            <p14:sldId id="309"/>
            <p14:sldId id="310"/>
            <p14:sldId id="311"/>
            <p14:sldId id="312"/>
            <p14:sldId id="31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02B"/>
    <a:srgbClr val="00B6CC"/>
    <a:srgbClr val="4472C4"/>
    <a:srgbClr val="DDDDDD"/>
    <a:srgbClr val="BBBBBB"/>
    <a:srgbClr val="00A2B8"/>
    <a:srgbClr val="00B451"/>
    <a:srgbClr val="CA628C"/>
    <a:srgbClr val="71EEFF"/>
    <a:srgbClr val="89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87941" autoAdjust="0"/>
  </p:normalViewPr>
  <p:slideViewPr>
    <p:cSldViewPr snapToGrid="0">
      <p:cViewPr varScale="1">
        <p:scale>
          <a:sx n="60" d="100"/>
          <a:sy n="60" d="100"/>
        </p:scale>
        <p:origin x="18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8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218DD-E614-4E73-B564-F8E0717E8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4C21-F88B-4739-8F26-AA4DEEB64F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DE57-39A0-4263-A76B-22C3CE26C8E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058-CB50-45CA-B183-2892DE4A3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2E93-0834-4027-BDF9-2CBEA15477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93A7-2C4F-4D32-8895-81F23FF37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65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8F98-5817-4768-91E0-7435FEF7FFA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C79E5-282A-4490-B8CC-DC7602F7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22478E-B0D0-4983-A2EC-2C070D46F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8813" y="1011007"/>
            <a:ext cx="4186084" cy="1001405"/>
          </a:xfrm>
        </p:spPr>
        <p:txBody>
          <a:bodyPr anchor="b">
            <a:noAutofit/>
          </a:bodyPr>
          <a:lstStyle>
            <a:lvl1pPr algn="r">
              <a:defRPr sz="7500">
                <a:ln>
                  <a:solidFill>
                    <a:srgbClr val="BA202B"/>
                  </a:solidFill>
                </a:ln>
                <a:solidFill>
                  <a:srgbClr val="CA62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EMTH403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8813" y="2012412"/>
            <a:ext cx="4186083" cy="83894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Mathematical Foundation for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A5137-F38E-416C-BA01-890D57CBC895}"/>
              </a:ext>
            </a:extLst>
          </p:cNvPr>
          <p:cNvSpPr txBox="1"/>
          <p:nvPr userDrawn="1"/>
        </p:nvSpPr>
        <p:spPr>
          <a:xfrm>
            <a:off x="5369878" y="3852760"/>
            <a:ext cx="3575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700" strike="noStrike" dirty="0">
                <a:solidFill>
                  <a:srgbClr val="BA202B"/>
                </a:solidFill>
                <a:effectLst/>
              </a:rPr>
              <a:t>Nitin K. Mishra (Ph.D.)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7290-3460-4AC4-ABC8-F072BD3D73E5}"/>
              </a:ext>
            </a:extLst>
          </p:cNvPr>
          <p:cNvSpPr txBox="1"/>
          <p:nvPr userDrawn="1"/>
        </p:nvSpPr>
        <p:spPr>
          <a:xfrm>
            <a:off x="5525729" y="4314425"/>
            <a:ext cx="341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Associate Professor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C86BC-E539-4EC2-9687-C9BAFAAFC1D8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805586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2CEEC-655E-468A-942D-1D746D2748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360591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1FF5F-8082-499F-9B42-B9953F7F83AE}"/>
              </a:ext>
            </a:extLst>
          </p:cNvPr>
          <p:cNvSpPr txBox="1"/>
          <p:nvPr userDrawn="1"/>
        </p:nvSpPr>
        <p:spPr>
          <a:xfrm>
            <a:off x="1620711" y="2869012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A2B8"/>
                </a:solidFill>
                <a:effectLst/>
              </a:rPr>
              <a:t>That’s all for now…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6A0C7-0E66-445E-9D28-DB789C63D202}"/>
              </a:ext>
            </a:extLst>
          </p:cNvPr>
          <p:cNvCxnSpPr>
            <a:cxnSpLocks/>
          </p:cNvCxnSpPr>
          <p:nvPr userDrawn="1"/>
        </p:nvCxnSpPr>
        <p:spPr>
          <a:xfrm>
            <a:off x="1720645" y="3654690"/>
            <a:ext cx="5624052" cy="0"/>
          </a:xfrm>
          <a:prstGeom prst="line">
            <a:avLst/>
          </a:prstGeom>
          <a:ln w="31750">
            <a:solidFill>
              <a:srgbClr val="CA628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1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9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4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-1"/>
            <a:ext cx="9144000" cy="2113936"/>
          </a:xfrm>
          <a:prstGeom prst="rect">
            <a:avLst/>
          </a:prstGeom>
          <a:gradFill flip="none" rotWithShape="1">
            <a:gsLst>
              <a:gs pos="78000">
                <a:schemeClr val="accent3">
                  <a:lumMod val="0"/>
                  <a:lumOff val="100000"/>
                </a:schemeClr>
              </a:gs>
              <a:gs pos="45000">
                <a:srgbClr val="00A2B8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290" y="0"/>
            <a:ext cx="5191433" cy="211393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Lecture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63560" y="2883188"/>
            <a:ext cx="7934633" cy="35002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buClr>
                <a:srgbClr val="00A2B8"/>
              </a:buClr>
              <a:defRPr sz="2800"/>
            </a:lvl2pPr>
            <a:lvl3pPr>
              <a:buClr>
                <a:srgbClr val="00A2B8"/>
              </a:buClr>
              <a:defRPr/>
            </a:lvl3pPr>
            <a:lvl4pPr>
              <a:buClr>
                <a:srgbClr val="00A2B8"/>
              </a:buClr>
              <a:defRPr/>
            </a:lvl4pPr>
            <a:lvl5pPr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8709446A-BD58-42FE-8058-90C6B72440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708" y="98321"/>
            <a:ext cx="1917292" cy="19172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377C6D-0C30-48F0-89AC-23D3E98F9A33}"/>
              </a:ext>
            </a:extLst>
          </p:cNvPr>
          <p:cNvSpPr txBox="1"/>
          <p:nvPr userDrawn="1"/>
        </p:nvSpPr>
        <p:spPr>
          <a:xfrm>
            <a:off x="393290" y="2298413"/>
            <a:ext cx="684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646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8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91E1C-13AA-4430-B0AB-E932AEDB367A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252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7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0D22A-9F0E-4024-A4A6-FCCE6CB60E86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265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6987-CD5A-4B0D-82F1-8DDC56102557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31A-26EC-4882-9FB2-E3790927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EMTH403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DE88-E809-4B0D-A49D-23F92304E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Foundation for Computer Science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Sol:-  List all of the permutations of two letters from the list A, B, C, D. Because order is not important in a combination, cross out any duplicate pairs. </a:t>
            </a:r>
          </a:p>
          <a:p>
            <a:pPr marL="0" indent="0">
              <a:buNone/>
            </a:pPr>
            <a:r>
              <a:rPr lang="en-US" dirty="0"/>
              <a:t>AB 	AC	 AD	 BA	 BC	 BD</a:t>
            </a:r>
          </a:p>
          <a:p>
            <a:pPr marL="0" indent="0">
              <a:buNone/>
            </a:pPr>
            <a:r>
              <a:rPr lang="en-US" dirty="0"/>
              <a:t>CA	CB	CD	DA	DB	 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6 possible combinations of 2 letters from the list A, B, C, D.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4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159247"/>
            <a:ext cx="8504904" cy="3432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Count the possible combinations of three letters chosen from the list A, B, C, D, 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possible combinations = 10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ABC	ABD	ABE	ACD	ACE	ADE	BCD	BCE	BDE	CDE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1483D-F13F-4609-B4F2-C018F7ACA773}"/>
              </a:ext>
            </a:extLst>
          </p:cNvPr>
          <p:cNvSpPr txBox="1"/>
          <p:nvPr/>
        </p:nvSpPr>
        <p:spPr>
          <a:xfrm>
            <a:off x="39758" y="4572002"/>
            <a:ext cx="795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ACB BAC BCA CBA CAB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C457-67C1-4C34-91CD-C47241BD274F}"/>
              </a:ext>
            </a:extLst>
          </p:cNvPr>
          <p:cNvSpPr txBox="1"/>
          <p:nvPr/>
        </p:nvSpPr>
        <p:spPr>
          <a:xfrm>
            <a:off x="927656" y="4605133"/>
            <a:ext cx="795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ADB BDA BAD DAB DBA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87A689-9E78-4BA8-BDFA-3C7B48B7F275}"/>
              </a:ext>
            </a:extLst>
          </p:cNvPr>
          <p:cNvCxnSpPr>
            <a:cxnSpLocks/>
          </p:cNvCxnSpPr>
          <p:nvPr/>
        </p:nvCxnSpPr>
        <p:spPr>
          <a:xfrm flipV="1">
            <a:off x="109330" y="4591879"/>
            <a:ext cx="526774" cy="2057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39BE82-FBF6-4A0C-A9BD-6CD20E934777}"/>
              </a:ext>
            </a:extLst>
          </p:cNvPr>
          <p:cNvCxnSpPr>
            <a:cxnSpLocks/>
          </p:cNvCxnSpPr>
          <p:nvPr/>
        </p:nvCxnSpPr>
        <p:spPr>
          <a:xfrm flipV="1">
            <a:off x="1036980" y="4575316"/>
            <a:ext cx="526774" cy="2057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3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number of r-combinations of a set with n elements, where n is a nonnegative integer and</a:t>
                </a:r>
              </a:p>
              <a:p>
                <a:pPr marL="0" indent="0">
                  <a:buNone/>
                </a:pPr>
                <a:r>
                  <a:rPr lang="en-US" dirty="0"/>
                  <a:t>r is an integer with 0 ≤ r ≤ n, equals</a:t>
                </a:r>
                <a:br>
                  <a:rPr lang="pt-BR" dirty="0"/>
                </a:br>
                <a:r>
                  <a:rPr lang="pt-BR" dirty="0"/>
                  <a:t>C(n,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)!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r="-1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1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7B31511-8E77-4929-870C-D56B699D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33" y="1148482"/>
            <a:ext cx="8882267" cy="9953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CA" sz="2400" b="1" dirty="0">
                <a:cs typeface="Times New Roman" pitchFamily="18" charset="0"/>
              </a:rPr>
              <a:t>Example</a:t>
            </a:r>
            <a:r>
              <a:rPr lang="en-CA" sz="2400" dirty="0">
                <a:cs typeface="Times New Roman" pitchFamily="18" charset="0"/>
              </a:rPr>
              <a:t>: Use the formula to calculate the binomial coefficients</a:t>
            </a:r>
            <a:br>
              <a:rPr lang="en-CA" sz="2400" dirty="0">
                <a:cs typeface="Times New Roman" pitchFamily="18" charset="0"/>
              </a:rPr>
            </a:br>
            <a:r>
              <a:rPr lang="en-CA" sz="2400" dirty="0">
                <a:cs typeface="Times New Roman" pitchFamily="18" charset="0"/>
              </a:rPr>
              <a:t> </a:t>
            </a:r>
            <a:r>
              <a:rPr lang="en-CA" sz="2400" baseline="-30000" dirty="0">
                <a:cs typeface="Times New Roman" pitchFamily="18" charset="0"/>
              </a:rPr>
              <a:t>10</a:t>
            </a:r>
            <a:r>
              <a:rPr lang="en-CA" sz="2400" dirty="0">
                <a:cs typeface="Times New Roman" pitchFamily="18" charset="0"/>
              </a:rPr>
              <a:t>C</a:t>
            </a:r>
            <a:r>
              <a:rPr lang="en-CA" sz="2400" baseline="-30000" dirty="0">
                <a:cs typeface="Times New Roman" pitchFamily="18" charset="0"/>
              </a:rPr>
              <a:t>5</a:t>
            </a:r>
            <a:r>
              <a:rPr lang="en-CA" sz="2400" dirty="0">
                <a:cs typeface="Times New Roman" pitchFamily="18" charset="0"/>
              </a:rPr>
              <a:t>,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CA" sz="2400" baseline="-30000" dirty="0">
                <a:cs typeface="Times New Roman" pitchFamily="18" charset="0"/>
              </a:rPr>
              <a:t>10</a:t>
            </a:r>
            <a:r>
              <a:rPr lang="en-CA" sz="2400" dirty="0">
                <a:cs typeface="Times New Roman" pitchFamily="18" charset="0"/>
              </a:rPr>
              <a:t>C</a:t>
            </a:r>
            <a:r>
              <a:rPr lang="en-CA" sz="2400" baseline="-30000" dirty="0">
                <a:cs typeface="Times New Roman" pitchFamily="18" charset="0"/>
              </a:rPr>
              <a:t>0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CF752-16E1-4091-831C-A1E231889D5A}"/>
              </a:ext>
            </a:extLst>
          </p:cNvPr>
          <p:cNvSpPr txBox="1">
            <a:spLocks noChangeArrowheads="1"/>
          </p:cNvSpPr>
          <p:nvPr/>
        </p:nvSpPr>
        <p:spPr>
          <a:xfrm>
            <a:off x="697951" y="7883938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/>
              <a:t>Example: Binomial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9355B978-D64C-49C6-A5E4-682DB45A8985}"/>
                  </a:ext>
                </a:extLst>
              </p:cNvPr>
              <p:cNvSpPr txBox="1"/>
              <p:nvPr/>
            </p:nvSpPr>
            <p:spPr bwMode="auto">
              <a:xfrm>
                <a:off x="490544" y="2727878"/>
                <a:ext cx="2144712" cy="795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/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(10−5)!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9355B978-D64C-49C6-A5E4-682DB45A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544" y="2727878"/>
                <a:ext cx="2144712" cy="795338"/>
              </a:xfrm>
              <a:prstGeom prst="rect">
                <a:avLst/>
              </a:prstGeom>
              <a:blipFill>
                <a:blip r:embed="rId2"/>
                <a:stretch>
                  <a:fillRect r="-3125" b="-511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A7725A76-F1D3-41D8-887C-7A400707B966}"/>
                  </a:ext>
                </a:extLst>
              </p:cNvPr>
              <p:cNvSpPr txBox="1"/>
              <p:nvPr/>
            </p:nvSpPr>
            <p:spPr bwMode="auto">
              <a:xfrm>
                <a:off x="404818" y="4952033"/>
                <a:ext cx="2170112" cy="795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/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(10−0)!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A7725A76-F1D3-41D8-887C-7A400707B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18" y="4952033"/>
                <a:ext cx="2170112" cy="795338"/>
              </a:xfrm>
              <a:prstGeom prst="rect">
                <a:avLst/>
              </a:prstGeom>
              <a:blipFill>
                <a:blip r:embed="rId3"/>
                <a:stretch>
                  <a:fillRect r="-4775" b="-519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17">
            <a:extLst>
              <a:ext uri="{FF2B5EF4-FFF2-40B4-BE49-F238E27FC236}">
                <a16:creationId xmlns:a16="http://schemas.microsoft.com/office/drawing/2014/main" id="{6710787F-F43F-40C6-AECC-86833DA75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3592" y="3205716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6E95E869-7686-4753-BA8D-2B30B6CF25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6436" y="3639017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C5020113-0C1D-423A-A6FC-B59CB0269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5314" y="5293898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4B4C95C-A636-4A44-AA4E-2911628BBD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3526" y="5765696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5">
                <a:extLst>
                  <a:ext uri="{FF2B5EF4-FFF2-40B4-BE49-F238E27FC236}">
                    <a16:creationId xmlns:a16="http://schemas.microsoft.com/office/drawing/2014/main" id="{82A0B8F8-573E-4C68-A9D2-17C8F438EA34}"/>
                  </a:ext>
                </a:extLst>
              </p:cNvPr>
              <p:cNvSpPr txBox="1"/>
              <p:nvPr/>
            </p:nvSpPr>
            <p:spPr bwMode="auto">
              <a:xfrm>
                <a:off x="2789243" y="3167615"/>
                <a:ext cx="868363" cy="746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Object 25">
                <a:extLst>
                  <a:ext uri="{FF2B5EF4-FFF2-40B4-BE49-F238E27FC236}">
                    <a16:creationId xmlns:a16="http://schemas.microsoft.com/office/drawing/2014/main" id="{82A0B8F8-573E-4C68-A9D2-17C8F438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9243" y="3167615"/>
                <a:ext cx="868363" cy="746125"/>
              </a:xfrm>
              <a:prstGeom prst="rect">
                <a:avLst/>
              </a:prstGeom>
              <a:blipFill>
                <a:blip r:embed="rId4"/>
                <a:stretch>
                  <a:fillRect r="-443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6">
                <a:extLst>
                  <a:ext uri="{FF2B5EF4-FFF2-40B4-BE49-F238E27FC236}">
                    <a16:creationId xmlns:a16="http://schemas.microsoft.com/office/drawing/2014/main" id="{D0DD1124-2F3A-431B-B826-4A1966007191}"/>
                  </a:ext>
                </a:extLst>
              </p:cNvPr>
              <p:cNvSpPr txBox="1"/>
              <p:nvPr/>
            </p:nvSpPr>
            <p:spPr bwMode="auto">
              <a:xfrm>
                <a:off x="4317996" y="3174532"/>
                <a:ext cx="2336800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6)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i="0">
                              <a:solidFill>
                                <a:srgbClr val="000000"/>
                              </a:solidFill>
                            </a:rPr>
                            <m:t>• 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Object 26">
                <a:extLst>
                  <a:ext uri="{FF2B5EF4-FFF2-40B4-BE49-F238E27FC236}">
                    <a16:creationId xmlns:a16="http://schemas.microsoft.com/office/drawing/2014/main" id="{D0DD1124-2F3A-431B-B826-4A196600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7996" y="3174532"/>
                <a:ext cx="2336800" cy="747713"/>
              </a:xfrm>
              <a:prstGeom prst="rect">
                <a:avLst/>
              </a:prstGeom>
              <a:blipFill>
                <a:blip r:embed="rId5"/>
                <a:stretch>
                  <a:fillRect r="-601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7">
                <a:extLst>
                  <a:ext uri="{FF2B5EF4-FFF2-40B4-BE49-F238E27FC236}">
                    <a16:creationId xmlns:a16="http://schemas.microsoft.com/office/drawing/2014/main" id="{BD86C806-4705-445D-B6E4-3CF82C684987}"/>
                  </a:ext>
                </a:extLst>
              </p:cNvPr>
              <p:cNvSpPr txBox="1"/>
              <p:nvPr/>
            </p:nvSpPr>
            <p:spPr bwMode="auto">
              <a:xfrm>
                <a:off x="4333087" y="4015961"/>
                <a:ext cx="2552700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nor/>
                            </m:rPr>
                            <a:rPr lang="en-IN" sz="2400" i="0">
                              <a:solidFill>
                                <a:srgbClr val="000000"/>
                              </a:solidFill>
                            </a:rPr>
                            <m:t>• 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=252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Object 27">
                <a:extLst>
                  <a:ext uri="{FF2B5EF4-FFF2-40B4-BE49-F238E27FC236}">
                    <a16:creationId xmlns:a16="http://schemas.microsoft.com/office/drawing/2014/main" id="{BD86C806-4705-445D-B6E4-3CF82C684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3087" y="4015961"/>
                <a:ext cx="2552700" cy="747713"/>
              </a:xfrm>
              <a:prstGeom prst="rect">
                <a:avLst/>
              </a:prstGeom>
              <a:blipFill>
                <a:blip r:embed="rId6"/>
                <a:stretch>
                  <a:fillRect r="-6683" b="-540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8">
                <a:extLst>
                  <a:ext uri="{FF2B5EF4-FFF2-40B4-BE49-F238E27FC236}">
                    <a16:creationId xmlns:a16="http://schemas.microsoft.com/office/drawing/2014/main" id="{7EBC52B9-592C-494C-8DB7-E5C042E03272}"/>
                  </a:ext>
                </a:extLst>
              </p:cNvPr>
              <p:cNvSpPr txBox="1"/>
              <p:nvPr/>
            </p:nvSpPr>
            <p:spPr bwMode="auto">
              <a:xfrm>
                <a:off x="2877589" y="5319196"/>
                <a:ext cx="1012825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Object 28">
                <a:extLst>
                  <a:ext uri="{FF2B5EF4-FFF2-40B4-BE49-F238E27FC236}">
                    <a16:creationId xmlns:a16="http://schemas.microsoft.com/office/drawing/2014/main" id="{7EBC52B9-592C-494C-8DB7-E5C042E0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7589" y="5319196"/>
                <a:ext cx="1012825" cy="747713"/>
              </a:xfrm>
              <a:prstGeom prst="rect">
                <a:avLst/>
              </a:prstGeom>
              <a:blipFill>
                <a:blip r:embed="rId7"/>
                <a:stretch>
                  <a:fillRect r="-475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9">
                <a:extLst>
                  <a:ext uri="{FF2B5EF4-FFF2-40B4-BE49-F238E27FC236}">
                    <a16:creationId xmlns:a16="http://schemas.microsoft.com/office/drawing/2014/main" id="{65B2E156-0AD5-4452-8B5D-FE742C2E003C}"/>
                  </a:ext>
                </a:extLst>
              </p:cNvPr>
              <p:cNvSpPr txBox="1"/>
              <p:nvPr/>
            </p:nvSpPr>
            <p:spPr bwMode="auto">
              <a:xfrm>
                <a:off x="4922048" y="5442842"/>
                <a:ext cx="1350963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Object 29">
                <a:extLst>
                  <a:ext uri="{FF2B5EF4-FFF2-40B4-BE49-F238E27FC236}">
                    <a16:creationId xmlns:a16="http://schemas.microsoft.com/office/drawing/2014/main" id="{65B2E156-0AD5-4452-8B5D-FE742C2E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2048" y="5442842"/>
                <a:ext cx="1350963" cy="747713"/>
              </a:xfrm>
              <a:prstGeom prst="rect">
                <a:avLst/>
              </a:prstGeom>
              <a:blipFill>
                <a:blip r:embed="rId8"/>
                <a:stretch>
                  <a:fillRect b="-520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2519190-F1E5-40E6-BC18-F247E95389F2}"/>
              </a:ext>
            </a:extLst>
          </p:cNvPr>
          <p:cNvSpPr txBox="1"/>
          <p:nvPr/>
        </p:nvSpPr>
        <p:spPr>
          <a:xfrm>
            <a:off x="4634951" y="168633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0!=1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4F575C-6BB7-4C0A-ABA1-2B1A3FE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/>
          <a:lstStyle/>
          <a:p>
            <a:r>
              <a:rPr lang="en-US" dirty="0"/>
              <a:t>Combination – Example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15" grpId="0" animBg="1"/>
      <p:bldP spid="18" grpId="0" animBg="1"/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71F3D06E-76AA-48F2-90C2-94CEB33C90EE}"/>
              </a:ext>
            </a:extLst>
          </p:cNvPr>
          <p:cNvGrpSpPr>
            <a:grpSpLocks/>
          </p:cNvGrpSpPr>
          <p:nvPr/>
        </p:nvGrpSpPr>
        <p:grpSpPr bwMode="auto">
          <a:xfrm>
            <a:off x="393290" y="1345785"/>
            <a:ext cx="9144000" cy="1260475"/>
            <a:chOff x="432" y="254"/>
            <a:chExt cx="5760" cy="79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7B31511-8E77-4929-870C-D56B699D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"/>
              <a:ext cx="5760" cy="6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CA" sz="2400" b="1" dirty="0">
                  <a:cs typeface="Times New Roman" pitchFamily="18" charset="0"/>
                </a:rPr>
                <a:t>Example</a:t>
              </a:r>
              <a:r>
                <a:rPr lang="en-CA" sz="2400" dirty="0">
                  <a:cs typeface="Times New Roman" pitchFamily="18" charset="0"/>
                </a:rPr>
                <a:t>: Use the formula to calculate the binomial coefficients</a:t>
              </a:r>
              <a:br>
                <a:rPr lang="en-CA" sz="2400" dirty="0">
                  <a:cs typeface="Times New Roman" pitchFamily="18" charset="0"/>
                </a:rPr>
              </a:br>
              <a:r>
                <a:rPr lang="en-CA" sz="2400" dirty="0">
                  <a:cs typeface="Times New Roman" pitchFamily="18" charset="0"/>
                </a:rPr>
                <a:t>          and         .</a:t>
              </a:r>
              <a:r>
                <a:rPr lang="en-US" sz="2400" dirty="0"/>
                <a:t> 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ABBFCA04-D9EB-4A05-8D9D-88EA28BF88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499328"/>
                </p:ext>
              </p:extLst>
            </p:nvPr>
          </p:nvGraphicFramePr>
          <p:xfrm>
            <a:off x="567" y="517"/>
            <a:ext cx="39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3" imgW="342751" imgH="457002" progId="">
                    <p:embed/>
                  </p:oleObj>
                </mc:Choice>
                <mc:Fallback>
                  <p:oleObj r:id="rId3" imgW="342751" imgH="457002" progId="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ABBFCA04-D9EB-4A05-8D9D-88EA28BF88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517"/>
                          <a:ext cx="390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9DA2DF94-E375-48C3-AFE3-D412E9A5D5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070403"/>
                </p:ext>
              </p:extLst>
            </p:nvPr>
          </p:nvGraphicFramePr>
          <p:xfrm>
            <a:off x="1357" y="538"/>
            <a:ext cx="37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5" imgW="330200" imgH="457200" progId="">
                    <p:embed/>
                  </p:oleObj>
                </mc:Choice>
                <mc:Fallback>
                  <p:oleObj r:id="rId5" imgW="330200" imgH="457200" progId="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9DA2DF94-E375-48C3-AFE3-D412E9A5D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538"/>
                          <a:ext cx="378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8CF752-16E1-4091-831C-A1E231889D5A}"/>
              </a:ext>
            </a:extLst>
          </p:cNvPr>
          <p:cNvSpPr txBox="1">
            <a:spLocks noChangeArrowheads="1"/>
          </p:cNvSpPr>
          <p:nvPr/>
        </p:nvSpPr>
        <p:spPr>
          <a:xfrm>
            <a:off x="697951" y="7883938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/>
              <a:t>Example: Binomial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16C6BBF2-B2B0-4A27-AAB9-E16688ACF0D0}"/>
                  </a:ext>
                </a:extLst>
              </p:cNvPr>
              <p:cNvSpPr txBox="1"/>
              <p:nvPr/>
            </p:nvSpPr>
            <p:spPr bwMode="auto">
              <a:xfrm>
                <a:off x="348212" y="2927152"/>
                <a:ext cx="2557462" cy="868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&amp;50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&amp;48</m:t>
                              </m:r>
                            </m:e>
                          </m:eqAr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(50−48)!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16C6BBF2-B2B0-4A27-AAB9-E16688ACF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212" y="2927152"/>
                <a:ext cx="2557462" cy="868362"/>
              </a:xfrm>
              <a:prstGeom prst="rect">
                <a:avLst/>
              </a:prstGeom>
              <a:blipFill>
                <a:blip r:embed="rId7"/>
                <a:stretch>
                  <a:fillRect r="-2143" b="-664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0">
            <a:extLst>
              <a:ext uri="{FF2B5EF4-FFF2-40B4-BE49-F238E27FC236}">
                <a16:creationId xmlns:a16="http://schemas.microsoft.com/office/drawing/2014/main" id="{20580641-A5EE-4914-814B-82C7F21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8006" y="4052128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E2A49CDD-80FD-400D-AAC2-96E889326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6306" y="3664778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0">
                <a:extLst>
                  <a:ext uri="{FF2B5EF4-FFF2-40B4-BE49-F238E27FC236}">
                    <a16:creationId xmlns:a16="http://schemas.microsoft.com/office/drawing/2014/main" id="{058E7BA3-F37C-4D11-99E4-F293A07B8DC2}"/>
                  </a:ext>
                </a:extLst>
              </p:cNvPr>
              <p:cNvSpPr txBox="1"/>
              <p:nvPr/>
            </p:nvSpPr>
            <p:spPr bwMode="auto">
              <a:xfrm>
                <a:off x="3193847" y="3568665"/>
                <a:ext cx="5704347" cy="11297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50!</m:t>
                          </m:r>
                        </m:num>
                        <m:den>
                          <m:eqArr>
                            <m:eqArr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en-IN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• </m:t>
                              </m:r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48!</m:t>
                              </m:r>
                            </m:e>
                            <m:e/>
                          </m:eqAr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(50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49)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Object 30">
                <a:extLst>
                  <a:ext uri="{FF2B5EF4-FFF2-40B4-BE49-F238E27FC236}">
                    <a16:creationId xmlns:a16="http://schemas.microsoft.com/office/drawing/2014/main" id="{058E7BA3-F37C-4D11-99E4-F293A07B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847" y="3568665"/>
                <a:ext cx="5704347" cy="112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31">
                <a:extLst>
                  <a:ext uri="{FF2B5EF4-FFF2-40B4-BE49-F238E27FC236}">
                    <a16:creationId xmlns:a16="http://schemas.microsoft.com/office/drawing/2014/main" id="{D6F7B8EF-E6D9-4E10-B567-CC48B3064EFB}"/>
                  </a:ext>
                </a:extLst>
              </p:cNvPr>
              <p:cNvSpPr txBox="1"/>
              <p:nvPr/>
            </p:nvSpPr>
            <p:spPr bwMode="auto">
              <a:xfrm>
                <a:off x="393290" y="5044036"/>
                <a:ext cx="4079319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=1225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Object 31">
                <a:extLst>
                  <a:ext uri="{FF2B5EF4-FFF2-40B4-BE49-F238E27FC236}">
                    <a16:creationId xmlns:a16="http://schemas.microsoft.com/office/drawing/2014/main" id="{D6F7B8EF-E6D9-4E10-B567-CC48B306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90" y="5044036"/>
                <a:ext cx="4079319" cy="7477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2519190-F1E5-40E6-BC18-F247E95389F2}"/>
              </a:ext>
            </a:extLst>
          </p:cNvPr>
          <p:cNvSpPr txBox="1"/>
          <p:nvPr/>
        </p:nvSpPr>
        <p:spPr>
          <a:xfrm>
            <a:off x="4572000" y="1937277"/>
            <a:ext cx="134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0!=1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4F575C-6BB7-4C0A-ABA1-2B1A3FE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/>
          <a:lstStyle/>
          <a:p>
            <a:r>
              <a:rPr lang="en-US" dirty="0"/>
              <a:t>Combination – Example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7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26" grpId="0"/>
      <p:bldP spid="27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71F3D06E-76AA-48F2-90C2-94CEB33C90EE}"/>
              </a:ext>
            </a:extLst>
          </p:cNvPr>
          <p:cNvGrpSpPr>
            <a:grpSpLocks/>
          </p:cNvGrpSpPr>
          <p:nvPr/>
        </p:nvGrpSpPr>
        <p:grpSpPr bwMode="auto">
          <a:xfrm>
            <a:off x="393290" y="1345785"/>
            <a:ext cx="9144000" cy="1260475"/>
            <a:chOff x="432" y="254"/>
            <a:chExt cx="5760" cy="79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7B31511-8E77-4929-870C-D56B699D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"/>
              <a:ext cx="5760" cy="6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CA" sz="2400" b="1" dirty="0">
                  <a:cs typeface="Times New Roman" pitchFamily="18" charset="0"/>
                </a:rPr>
                <a:t>Example</a:t>
              </a:r>
              <a:r>
                <a:rPr lang="en-CA" sz="2400" dirty="0">
                  <a:cs typeface="Times New Roman" pitchFamily="18" charset="0"/>
                </a:rPr>
                <a:t>: Use the formula to calculate the binomial coefficients</a:t>
              </a:r>
              <a:br>
                <a:rPr lang="en-CA" sz="2400" dirty="0">
                  <a:cs typeface="Times New Roman" pitchFamily="18" charset="0"/>
                </a:rPr>
              </a:br>
              <a:r>
                <a:rPr lang="en-CA" sz="2400" dirty="0">
                  <a:cs typeface="Times New Roman" pitchFamily="18" charset="0"/>
                </a:rPr>
                <a:t>          and         .</a:t>
              </a:r>
              <a:endParaRPr lang="en-US" sz="2400" dirty="0"/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ABBFCA04-D9EB-4A05-8D9D-88EA28BF8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517"/>
            <a:ext cx="39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3" imgW="342751" imgH="457002" progId="">
                    <p:embed/>
                  </p:oleObj>
                </mc:Choice>
                <mc:Fallback>
                  <p:oleObj r:id="rId3" imgW="342751" imgH="457002" progId="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ABBFCA04-D9EB-4A05-8D9D-88EA28BF88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517"/>
                          <a:ext cx="390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9DA2DF94-E375-48C3-AFE3-D412E9A5D5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" y="538"/>
            <a:ext cx="37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5" imgW="330200" imgH="457200" progId="">
                    <p:embed/>
                  </p:oleObj>
                </mc:Choice>
                <mc:Fallback>
                  <p:oleObj r:id="rId5" imgW="330200" imgH="457200" progId="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9DA2DF94-E375-48C3-AFE3-D412E9A5D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538"/>
                          <a:ext cx="378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8CF752-16E1-4091-831C-A1E231889D5A}"/>
              </a:ext>
            </a:extLst>
          </p:cNvPr>
          <p:cNvSpPr txBox="1">
            <a:spLocks noChangeArrowheads="1"/>
          </p:cNvSpPr>
          <p:nvPr/>
        </p:nvSpPr>
        <p:spPr>
          <a:xfrm>
            <a:off x="697951" y="7883938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/>
              <a:t>Example: Binomial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1B3124DB-B87B-48E1-8975-75AB8275480D}"/>
                  </a:ext>
                </a:extLst>
              </p:cNvPr>
              <p:cNvSpPr txBox="1"/>
              <p:nvPr/>
            </p:nvSpPr>
            <p:spPr bwMode="auto">
              <a:xfrm>
                <a:off x="613815" y="2950748"/>
                <a:ext cx="3789220" cy="868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(12−1)!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1B3124DB-B87B-48E1-8975-75AB8275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815" y="2950748"/>
                <a:ext cx="3789220" cy="868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23">
            <a:extLst>
              <a:ext uri="{FF2B5EF4-FFF2-40B4-BE49-F238E27FC236}">
                <a16:creationId xmlns:a16="http://schemas.microsoft.com/office/drawing/2014/main" id="{279A9A4B-7E38-4DA3-B9BB-FA92F7C69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2529" y="2999545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2D082029-D4AB-4768-98B5-625FB3599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3881" y="3412295"/>
            <a:ext cx="165100" cy="317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32">
                <a:extLst>
                  <a:ext uri="{FF2B5EF4-FFF2-40B4-BE49-F238E27FC236}">
                    <a16:creationId xmlns:a16="http://schemas.microsoft.com/office/drawing/2014/main" id="{05B3BC19-7081-422D-993D-C7E8E3ADE4E0}"/>
                  </a:ext>
                </a:extLst>
              </p:cNvPr>
              <p:cNvSpPr txBox="1"/>
              <p:nvPr/>
            </p:nvSpPr>
            <p:spPr bwMode="auto">
              <a:xfrm>
                <a:off x="3986767" y="3009121"/>
                <a:ext cx="4670215" cy="839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12!</m:t>
                          </m:r>
                        </m:num>
                        <m:den>
                          <m:eqArr>
                            <m:eqArrPr>
                              <m:ctrlP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en-IN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• </m:t>
                              </m:r>
                              <m:r>
                                <a:rPr lang="en-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e>
                            <m:e/>
                          </m:eqAr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11!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11!</m:t>
                          </m:r>
                          <m:r>
                            <a:rPr lang="en-I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• 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" name="Object 32">
                <a:extLst>
                  <a:ext uri="{FF2B5EF4-FFF2-40B4-BE49-F238E27FC236}">
                    <a16:creationId xmlns:a16="http://schemas.microsoft.com/office/drawing/2014/main" id="{05B3BC19-7081-422D-993D-C7E8E3AD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6767" y="3009121"/>
                <a:ext cx="4670215" cy="839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3">
                <a:extLst>
                  <a:ext uri="{FF2B5EF4-FFF2-40B4-BE49-F238E27FC236}">
                    <a16:creationId xmlns:a16="http://schemas.microsoft.com/office/drawing/2014/main" id="{865946C1-FB5A-422A-9DD3-2F10D59860BE}"/>
                  </a:ext>
                </a:extLst>
              </p:cNvPr>
              <p:cNvSpPr txBox="1"/>
              <p:nvPr/>
            </p:nvSpPr>
            <p:spPr bwMode="auto">
              <a:xfrm>
                <a:off x="1419159" y="4113226"/>
                <a:ext cx="2655888" cy="747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Object 33">
                <a:extLst>
                  <a:ext uri="{FF2B5EF4-FFF2-40B4-BE49-F238E27FC236}">
                    <a16:creationId xmlns:a16="http://schemas.microsoft.com/office/drawing/2014/main" id="{865946C1-FB5A-422A-9DD3-2F10D598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9159" y="4113226"/>
                <a:ext cx="2655888" cy="7477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2519190-F1E5-40E6-BC18-F247E95389F2}"/>
              </a:ext>
            </a:extLst>
          </p:cNvPr>
          <p:cNvSpPr txBox="1"/>
          <p:nvPr/>
        </p:nvSpPr>
        <p:spPr>
          <a:xfrm>
            <a:off x="4634681" y="187095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0!=1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4F575C-6BB7-4C0A-ABA1-2B1A3FE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/>
          <a:lstStyle/>
          <a:p>
            <a:r>
              <a:rPr lang="en-US" dirty="0"/>
              <a:t>Combination – Example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 animBg="1"/>
      <p:bldP spid="28" grpId="0"/>
      <p:bldP spid="2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5969-44D9-4A16-9D0F-FD9428B2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7B9A-8015-4FB4-8C24-4BC3D64C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248697"/>
            <a:ext cx="8392901" cy="540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ways can a combination of 4 different fruit can be chosen from a set of 15?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ombinationsB.gif">
            <a:extLst>
              <a:ext uri="{FF2B5EF4-FFF2-40B4-BE49-F238E27FC236}">
                <a16:creationId xmlns:a16="http://schemas.microsoft.com/office/drawing/2014/main" id="{B914214E-616F-43F6-A93C-625BD6F61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9" b="62952"/>
          <a:stretch/>
        </p:blipFill>
        <p:spPr>
          <a:xfrm>
            <a:off x="1143000" y="3498574"/>
            <a:ext cx="6858000" cy="1659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9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5969-44D9-4A16-9D0F-FD9428B2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C7B9A-8015-4FB4-8C24-4BC3D64C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89" y="1248697"/>
                <a:ext cx="8392901" cy="54005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Ques:- </a:t>
                </a:r>
                <a:r>
                  <a:rPr lang="en-US" dirty="0"/>
                  <a:t>How many ways can a combination of 4 different fruit can be chosen from a set of 15?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pt-BR" b="1" dirty="0"/>
                  <a:t>Sol:- </a:t>
                </a:r>
                <a:r>
                  <a:rPr lang="pt-BR" dirty="0"/>
                  <a:t>C(n,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)!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11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1307674368000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958003200</m:t>
                        </m:r>
                      </m:den>
                    </m:f>
                  </m:oMath>
                </a14:m>
                <a:r>
                  <a:rPr lang="en-IN" dirty="0"/>
                  <a:t>= 1365</a:t>
                </a:r>
              </a:p>
              <a:p>
                <a:pPr marL="0" indent="0">
                  <a:buNone/>
                </a:pPr>
                <a:r>
                  <a:rPr lang="en-US" dirty="0"/>
                  <a:t>There are 1365 different ways 4 fruits can be chosen.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C7B9A-8015-4FB4-8C24-4BC3D64C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9" y="1248697"/>
                <a:ext cx="8392901" cy="5400581"/>
              </a:xfrm>
              <a:blipFill>
                <a:blip r:embed="rId2"/>
                <a:stretch>
                  <a:fillRect l="-1308" r="-1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86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Ques:- </a:t>
                </a:r>
                <a:r>
                  <a:rPr lang="en-US" dirty="0"/>
                  <a:t>Count the possible combinations of 2 letters chosen from the list A, B, C, 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Sol:-  </a:t>
                </a:r>
                <a:r>
                  <a:rPr lang="en-US" dirty="0"/>
                  <a:t>AB 	AC	 AD	 BA	 BC	 BD</a:t>
                </a:r>
              </a:p>
              <a:p>
                <a:pPr marL="0" indent="0">
                  <a:buNone/>
                </a:pPr>
                <a:r>
                  <a:rPr lang="en-US" dirty="0"/>
                  <a:t>	CA	CB	CD	DA	DB	 DC</a:t>
                </a:r>
              </a:p>
              <a:p>
                <a:pPr marL="0" indent="0">
                  <a:buNone/>
                </a:pPr>
                <a:r>
                  <a:rPr lang="en-US" dirty="0"/>
                  <a:t>{AB}, {AC}, {AD}, {BC}, {BD}, and {CD}.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6 possible combinations of 2 letters from the list A, B, C, D. </a:t>
                </a:r>
                <a:r>
                  <a:rPr lang="pt-BR" dirty="0"/>
                  <a:t>C(n,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)!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</m:oMath>
                </a14:m>
                <a:r>
                  <a:rPr lang="en-IN" dirty="0"/>
                  <a:t>= 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2" r="-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34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Ques:- </a:t>
                </a:r>
                <a:r>
                  <a:rPr lang="en-US" dirty="0"/>
                  <a:t>How many different committees of three students can be formed from a group of four students?</a:t>
                </a:r>
              </a:p>
              <a:p>
                <a:pPr marL="0" indent="0">
                  <a:buNone/>
                </a:pPr>
                <a:r>
                  <a:rPr lang="en-US" b="1" dirty="0"/>
                  <a:t>Sol:- </a:t>
                </a:r>
                <a:r>
                  <a:rPr lang="pt-BR" dirty="0"/>
                  <a:t>C(n,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)!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1.6</m:t>
                        </m:r>
                      </m:den>
                    </m:f>
                  </m:oMath>
                </a14:m>
                <a:r>
                  <a:rPr lang="en-IN" dirty="0"/>
                  <a:t> = 6.</a:t>
                </a:r>
              </a:p>
              <a:p>
                <a:pPr marL="0" indent="0">
                  <a:buNone/>
                </a:pPr>
                <a:r>
                  <a:rPr lang="en-IN" dirty="0"/>
                  <a:t>Committee 1 = {S1, S2, S3}</a:t>
                </a:r>
              </a:p>
              <a:p>
                <a:pPr marL="0" indent="0">
                  <a:buNone/>
                </a:pPr>
                <a:r>
                  <a:rPr lang="en-IN" dirty="0"/>
                  <a:t>Committee 2 = {S1, S2, S4}</a:t>
                </a:r>
              </a:p>
              <a:p>
                <a:pPr marL="0" indent="0">
                  <a:buNone/>
                </a:pPr>
                <a:r>
                  <a:rPr lang="en-IN" dirty="0"/>
                  <a:t>Committee 3 = {S1, S3, S4}</a:t>
                </a:r>
              </a:p>
              <a:p>
                <a:pPr marL="0" indent="0">
                  <a:buNone/>
                </a:pPr>
                <a:r>
                  <a:rPr lang="en-IN" dirty="0"/>
                  <a:t>Committee 4 = {S2, S3, S4}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0" r="-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1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25CB-91D8-4BF1-84BC-BE57F14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320-2170-46A9-8662-1BF0938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2883188"/>
            <a:ext cx="7169787" cy="2410707"/>
          </a:xfrm>
        </p:spPr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IN" dirty="0"/>
              <a:t>what is a pigeonhole principle.</a:t>
            </a:r>
            <a:endParaRPr lang="en-US" dirty="0"/>
          </a:p>
          <a:p>
            <a:r>
              <a:rPr lang="en-US" dirty="0"/>
              <a:t>understand how to find total number of functions in the basics of counting.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10</a:t>
            </a:r>
            <a:endParaRPr lang="en-IN" dirty="0"/>
          </a:p>
        </p:txBody>
      </p:sp>
      <p:pic>
        <p:nvPicPr>
          <p:cNvPr id="4" name="Picture 3" descr="5100px-Atlasnye_playing_cards_deck.svg.png">
            <a:extLst>
              <a:ext uri="{FF2B5EF4-FFF2-40B4-BE49-F238E27FC236}">
                <a16:creationId xmlns:a16="http://schemas.microsoft.com/office/drawing/2014/main" id="{473FAF0F-1953-4594-B38C-21B9BCF801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5" y="1348306"/>
            <a:ext cx="9036989" cy="5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8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10</a:t>
            </a:r>
            <a:endParaRPr lang="en-IN" dirty="0"/>
          </a:p>
        </p:txBody>
      </p:sp>
      <p:pic>
        <p:nvPicPr>
          <p:cNvPr id="4" name="Picture 3" descr="5100px-Atlasnye_playing_cards_deck.svg.png">
            <a:extLst>
              <a:ext uri="{FF2B5EF4-FFF2-40B4-BE49-F238E27FC236}">
                <a16:creationId xmlns:a16="http://schemas.microsoft.com/office/drawing/2014/main" id="{C0851151-BE79-416C-B23B-C69561F37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644" y="1162878"/>
            <a:ext cx="7152860" cy="4181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0FA22-D5AB-4C51-9898-3A83FFBDF72F}"/>
              </a:ext>
            </a:extLst>
          </p:cNvPr>
          <p:cNvSpPr txBox="1"/>
          <p:nvPr/>
        </p:nvSpPr>
        <p:spPr>
          <a:xfrm>
            <a:off x="7533861" y="2505720"/>
            <a:ext cx="161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Total = 52</a:t>
            </a:r>
          </a:p>
          <a:p>
            <a:r>
              <a:rPr lang="en-IN" sz="2400" dirty="0"/>
              <a:t>Black = 26</a:t>
            </a:r>
          </a:p>
          <a:p>
            <a:r>
              <a:rPr lang="en-IN" sz="2400" dirty="0"/>
              <a:t>Red =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8C471-5C35-45F1-81A4-0BF6C0D1C375}"/>
              </a:ext>
            </a:extLst>
          </p:cNvPr>
          <p:cNvSpPr txBox="1"/>
          <p:nvPr/>
        </p:nvSpPr>
        <p:spPr>
          <a:xfrm>
            <a:off x="124938" y="5267740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Heart = 13, Diamond = 13, Club = 13, Spade =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F3F74-4CF3-4B72-86FC-3F82891EA213}"/>
              </a:ext>
            </a:extLst>
          </p:cNvPr>
          <p:cNvSpPr txBox="1"/>
          <p:nvPr/>
        </p:nvSpPr>
        <p:spPr>
          <a:xfrm>
            <a:off x="128253" y="5777948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King = 4, Queen =4, Jack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579E-FCEA-4521-B0D4-4B37191D4FFE}"/>
              </a:ext>
            </a:extLst>
          </p:cNvPr>
          <p:cNvSpPr txBox="1"/>
          <p:nvPr/>
        </p:nvSpPr>
        <p:spPr>
          <a:xfrm>
            <a:off x="121629" y="6178823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 to 10 4 each.</a:t>
            </a:r>
          </a:p>
        </p:txBody>
      </p:sp>
    </p:spTree>
    <p:extLst>
      <p:ext uri="{BB962C8B-B14F-4D97-AF65-F5344CB8AC3E}">
        <p14:creationId xmlns:p14="http://schemas.microsoft.com/office/powerpoint/2010/main" val="7548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Ques:- </a:t>
                </a:r>
                <a:r>
                  <a:rPr lang="en-US" dirty="0"/>
                  <a:t>How many hands of five cards can be dealt from a standard deck of 52 cards?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Sol:-</a:t>
                </a:r>
                <a:r>
                  <a:rPr lang="en-US" dirty="0"/>
                  <a:t> Because the order in which the five cards are dealt from a deck of 52 cards does not matter, there are  C(52, 5) =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52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52.51.50.49.48.47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.4.3.2.1.</m:t>
                        </m:r>
                        <m:r>
                          <m:rPr>
                            <m:nor/>
                          </m:rPr>
                          <a:rPr lang="en-IN" dirty="0"/>
                          <m:t> 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6</a:t>
                </a:r>
                <a:r>
                  <a:rPr lang="en-US" dirty="0"/>
                  <a:t> 2,598,960.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r="-1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20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Suppose that a flock of 13 pigeons flies into a set of 12 pigeonholes to roost.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Ans:- </a:t>
            </a:r>
            <a:r>
              <a:rPr lang="en-US" dirty="0"/>
              <a:t>Because there are 13 pigeons but only 12 pigeonholes, a least one of these 12 pigeonholes must have at least two pigeons in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5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7AB64-3D1A-453C-B911-2AE90D5E4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" t="4639" r="5551" b="2029"/>
          <a:stretch/>
        </p:blipFill>
        <p:spPr>
          <a:xfrm>
            <a:off x="1013789" y="1232453"/>
            <a:ext cx="6887819" cy="54367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0A85A5-3881-41FE-9E67-7A0D9EA7A1D3}"/>
              </a:ext>
            </a:extLst>
          </p:cNvPr>
          <p:cNvSpPr/>
          <p:nvPr/>
        </p:nvSpPr>
        <p:spPr>
          <a:xfrm>
            <a:off x="834887" y="2454965"/>
            <a:ext cx="2812774" cy="1570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 - </a:t>
            </a:r>
            <a:r>
              <a:rPr lang="en-US" dirty="0"/>
              <a:t>Theorem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248698"/>
            <a:ext cx="8504904" cy="5338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k is a positive integer and k + 1 or more objects</a:t>
            </a:r>
          </a:p>
          <a:p>
            <a:pPr marL="0" indent="0">
              <a:buNone/>
            </a:pPr>
            <a:r>
              <a:rPr lang="en-US" dirty="0"/>
              <a:t>are placed into k boxes, then there is at least one box containing two or more of the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 - </a:t>
            </a:r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Among any group of 367 people, there must be at least two with the same birthday, because there are only 366 possible birthdays.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1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 - </a:t>
            </a:r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any group of 27 English words, there must be at least two that begin with the same letter, because there are 26 letters in the English alphabet.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21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Pigeonhole Principle - </a:t>
            </a:r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Ques:- </a:t>
            </a:r>
            <a:r>
              <a:rPr lang="en-US" dirty="0"/>
              <a:t>How many students must be in a class to guarantee that at least two students receive the same score on the final exam, if the exam is graded on a scale from 0 to 100 points?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Sol:-</a:t>
            </a:r>
            <a:r>
              <a:rPr lang="en-US" dirty="0"/>
              <a:t> There are 101 possible scores on the final. The pigeonhole principle shows that among any 102 students there must be at least 2 students with the same score.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12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combination is a selection of objects in which order is not important. For instance, in a drawing for three identical prizes you would use combinations because the order of the winners would not matter.</a:t>
            </a:r>
          </a:p>
          <a:p>
            <a:pPr marL="0" indent="0">
              <a:buNone/>
            </a:pPr>
            <a:r>
              <a:rPr lang="en-US" dirty="0"/>
              <a:t> If the prizes were different, then you would use permutations, because the order would matter. Count the possible combinations of 2 letters chosen from the list A, B, C, 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Fon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8580</TotalTime>
  <Words>1037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Bahnschrift</vt:lpstr>
      <vt:lpstr>Bahnschrift SemiBold</vt:lpstr>
      <vt:lpstr>Calibri</vt:lpstr>
      <vt:lpstr>Cambria Math</vt:lpstr>
      <vt:lpstr>Office Theme</vt:lpstr>
      <vt:lpstr>EMTH403</vt:lpstr>
      <vt:lpstr>Lecture Outcomes</vt:lpstr>
      <vt:lpstr>The Pigeonhole Principle – Example 1</vt:lpstr>
      <vt:lpstr>The Pigeonhole Principle</vt:lpstr>
      <vt:lpstr>The Pigeonhole Principle - Theorem 1</vt:lpstr>
      <vt:lpstr>The Pigeonhole Principle - Example 2</vt:lpstr>
      <vt:lpstr>The Pigeonhole Principle - Example 3</vt:lpstr>
      <vt:lpstr>The Pigeonhole Principle - Example 4</vt:lpstr>
      <vt:lpstr>Combination – Example 1</vt:lpstr>
      <vt:lpstr>Combination – Example 1</vt:lpstr>
      <vt:lpstr>Combination – Example 2</vt:lpstr>
      <vt:lpstr>The Pigeonhole Principle</vt:lpstr>
      <vt:lpstr>Combination – Example 3</vt:lpstr>
      <vt:lpstr>Combination – Example 4</vt:lpstr>
      <vt:lpstr>Combination – Example 5</vt:lpstr>
      <vt:lpstr>Combination – Example 6</vt:lpstr>
      <vt:lpstr>Combination – Example 7</vt:lpstr>
      <vt:lpstr>Combination – Example 8</vt:lpstr>
      <vt:lpstr>Combination – Example 9</vt:lpstr>
      <vt:lpstr>Combination – Example 10</vt:lpstr>
      <vt:lpstr>Combination – Example 10</vt:lpstr>
      <vt:lpstr>Combination – Example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Mishra</dc:creator>
  <cp:lastModifiedBy>Arpit Thakur</cp:lastModifiedBy>
  <cp:revision>1235</cp:revision>
  <dcterms:created xsi:type="dcterms:W3CDTF">2020-12-04T05:20:56Z</dcterms:created>
  <dcterms:modified xsi:type="dcterms:W3CDTF">2021-01-05T04:30:58Z</dcterms:modified>
</cp:coreProperties>
</file>