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5" r:id="rId16"/>
    <p:sldId id="326" r:id="rId17"/>
    <p:sldId id="327" r:id="rId18"/>
    <p:sldId id="328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13A8035-ECEF-47C4-90A1-0C3215DAC7C2}">
          <p14:sldIdLst>
            <p14:sldId id="256"/>
            <p14:sldId id="25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7"/>
            <p14:sldId id="32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202B"/>
    <a:srgbClr val="00B6CC"/>
    <a:srgbClr val="4472C4"/>
    <a:srgbClr val="DDDDDD"/>
    <a:srgbClr val="BBBBBB"/>
    <a:srgbClr val="00A2B8"/>
    <a:srgbClr val="00B451"/>
    <a:srgbClr val="CA628C"/>
    <a:srgbClr val="71EEFF"/>
    <a:srgbClr val="89E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8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218DD-E614-4E73-B564-F8E0717E89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4C21-F88B-4739-8F26-AA4DEEB64F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DE57-39A0-4263-A76B-22C3CE26C8E2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5058-CB50-45CA-B183-2892DE4A3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C2E93-0834-4027-BDF9-2CBEA15477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93A7-2C4F-4D32-8895-81F23FF37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65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8F98-5817-4768-91E0-7435FEF7FFA1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C79E5-282A-4490-B8CC-DC7602F73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22478E-B0D0-4983-A2EC-2C070D46F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8813" y="1011007"/>
            <a:ext cx="4186084" cy="1001405"/>
          </a:xfrm>
        </p:spPr>
        <p:txBody>
          <a:bodyPr anchor="b">
            <a:noAutofit/>
          </a:bodyPr>
          <a:lstStyle>
            <a:lvl1pPr algn="r">
              <a:defRPr sz="7500">
                <a:ln>
                  <a:solidFill>
                    <a:srgbClr val="BA202B"/>
                  </a:solidFill>
                </a:ln>
                <a:solidFill>
                  <a:srgbClr val="CA62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EMTH403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8813" y="2012412"/>
            <a:ext cx="4186083" cy="83894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Mathematical Foundation for 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A5137-F38E-416C-BA01-890D57CBC895}"/>
              </a:ext>
            </a:extLst>
          </p:cNvPr>
          <p:cNvSpPr txBox="1"/>
          <p:nvPr userDrawn="1"/>
        </p:nvSpPr>
        <p:spPr>
          <a:xfrm>
            <a:off x="5369878" y="3852760"/>
            <a:ext cx="35750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700" strike="noStrike" dirty="0">
                <a:solidFill>
                  <a:srgbClr val="BA202B"/>
                </a:solidFill>
                <a:effectLst/>
              </a:rPr>
              <a:t>Nitin K. Mishra (Ph.D.)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07290-3460-4AC4-ABC8-F072BD3D73E5}"/>
              </a:ext>
            </a:extLst>
          </p:cNvPr>
          <p:cNvSpPr txBox="1"/>
          <p:nvPr userDrawn="1"/>
        </p:nvSpPr>
        <p:spPr>
          <a:xfrm>
            <a:off x="5525729" y="4314425"/>
            <a:ext cx="3419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>
                    <a:lumMod val="25000"/>
                  </a:schemeClr>
                </a:solidFill>
              </a:rPr>
              <a:t>Associate Professor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C86BC-E539-4EC2-9687-C9BAFAAFC1D8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805586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2CEEC-655E-468A-942D-1D746D27486B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5729" y="4360591"/>
            <a:ext cx="3342972" cy="0"/>
          </a:xfrm>
          <a:prstGeom prst="line">
            <a:avLst/>
          </a:prstGeom>
          <a:ln w="38100">
            <a:solidFill>
              <a:srgbClr val="89E2E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8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1FF5F-8082-499F-9B42-B9953F7F83AE}"/>
              </a:ext>
            </a:extLst>
          </p:cNvPr>
          <p:cNvSpPr txBox="1"/>
          <p:nvPr userDrawn="1"/>
        </p:nvSpPr>
        <p:spPr>
          <a:xfrm>
            <a:off x="1620711" y="2869012"/>
            <a:ext cx="5902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A2B8"/>
                </a:solidFill>
                <a:effectLst/>
              </a:rPr>
              <a:t>That’s all for now…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6A0C7-0E66-445E-9D28-DB789C63D202}"/>
              </a:ext>
            </a:extLst>
          </p:cNvPr>
          <p:cNvCxnSpPr>
            <a:cxnSpLocks/>
          </p:cNvCxnSpPr>
          <p:nvPr userDrawn="1"/>
        </p:nvCxnSpPr>
        <p:spPr>
          <a:xfrm>
            <a:off x="1720645" y="3654690"/>
            <a:ext cx="5624052" cy="0"/>
          </a:xfrm>
          <a:prstGeom prst="line">
            <a:avLst/>
          </a:prstGeom>
          <a:ln w="31750">
            <a:solidFill>
              <a:srgbClr val="CA628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16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9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4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-1"/>
            <a:ext cx="9144000" cy="2113936"/>
          </a:xfrm>
          <a:prstGeom prst="rect">
            <a:avLst/>
          </a:prstGeom>
          <a:gradFill flip="none" rotWithShape="1">
            <a:gsLst>
              <a:gs pos="78000">
                <a:schemeClr val="accent3">
                  <a:lumMod val="0"/>
                  <a:lumOff val="100000"/>
                </a:schemeClr>
              </a:gs>
              <a:gs pos="45000">
                <a:srgbClr val="00A2B8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290" y="0"/>
            <a:ext cx="5191433" cy="211393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Lecture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63560" y="2883188"/>
            <a:ext cx="7934633" cy="35002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buClr>
                <a:srgbClr val="00A2B8"/>
              </a:buClr>
              <a:defRPr sz="2800"/>
            </a:lvl2pPr>
            <a:lvl3pPr>
              <a:buClr>
                <a:srgbClr val="00A2B8"/>
              </a:buClr>
              <a:defRPr/>
            </a:lvl3pPr>
            <a:lvl4pPr>
              <a:buClr>
                <a:srgbClr val="00A2B8"/>
              </a:buClr>
              <a:defRPr/>
            </a:lvl4pPr>
            <a:lvl5pPr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8709446A-BD58-42FE-8058-90C6B72440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708" y="98321"/>
            <a:ext cx="1917292" cy="19172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377C6D-0C30-48F0-89AC-23D3E98F9A33}"/>
              </a:ext>
            </a:extLst>
          </p:cNvPr>
          <p:cNvSpPr txBox="1"/>
          <p:nvPr userDrawn="1"/>
        </p:nvSpPr>
        <p:spPr>
          <a:xfrm>
            <a:off x="393290" y="2298413"/>
            <a:ext cx="684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6461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8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91E1C-13AA-4430-B0AB-E932AEDB367A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22520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2A9DAD-2222-4EAA-A984-73EA804BABC9}"/>
              </a:ext>
            </a:extLst>
          </p:cNvPr>
          <p:cNvSpPr/>
          <p:nvPr userDrawn="1"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A2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90" y="1"/>
            <a:ext cx="8504904" cy="1080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1248697"/>
            <a:ext cx="8504904" cy="5338916"/>
          </a:xfrm>
        </p:spPr>
        <p:txBody>
          <a:bodyPr/>
          <a:lstStyle>
            <a:lvl1pPr>
              <a:lnSpc>
                <a:spcPct val="150000"/>
              </a:lnSpc>
              <a:buClr>
                <a:srgbClr val="00A2B8"/>
              </a:buClr>
              <a:defRPr/>
            </a:lvl1pPr>
            <a:lvl2pPr>
              <a:lnSpc>
                <a:spcPct val="150000"/>
              </a:lnSpc>
              <a:buClr>
                <a:srgbClr val="00A2B8"/>
              </a:buClr>
              <a:defRPr/>
            </a:lvl2pPr>
            <a:lvl3pPr>
              <a:lnSpc>
                <a:spcPct val="150000"/>
              </a:lnSpc>
              <a:buClr>
                <a:srgbClr val="00A2B8"/>
              </a:buClr>
              <a:defRPr/>
            </a:lvl3pPr>
            <a:lvl4pPr>
              <a:lnSpc>
                <a:spcPct val="150000"/>
              </a:lnSpc>
              <a:buClr>
                <a:srgbClr val="00A2B8"/>
              </a:buClr>
              <a:defRPr/>
            </a:lvl4pPr>
            <a:lvl5pPr>
              <a:lnSpc>
                <a:spcPct val="150000"/>
              </a:lnSpc>
              <a:buClr>
                <a:srgbClr val="00A2B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0D22A-9F0E-4024-A4A6-FCCE6CB60E86}"/>
              </a:ext>
            </a:extLst>
          </p:cNvPr>
          <p:cNvSpPr txBox="1"/>
          <p:nvPr userDrawn="1"/>
        </p:nvSpPr>
        <p:spPr>
          <a:xfrm>
            <a:off x="33867" y="6666614"/>
            <a:ext cx="9110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/>
              <a:t>Content Source: 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Discrete Mathematics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 and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Its Applications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. Seventh Edition. </a:t>
            </a:r>
            <a:r>
              <a:rPr lang="en-US" sz="700" b="1" dirty="0">
                <a:solidFill>
                  <a:srgbClr val="5F6368"/>
                </a:solidFill>
                <a:latin typeface="arial" panose="020B0604020202020204" pitchFamily="34" charset="0"/>
              </a:rPr>
              <a:t>Kenneth H. Rosen. Monmouth University. Prepared by Jerrold W. Grossman, Oakland University.</a:t>
            </a:r>
            <a:r>
              <a:rPr lang="en-US" sz="700" dirty="0">
                <a:solidFill>
                  <a:srgbClr val="4D5156"/>
                </a:solidFill>
                <a:latin typeface="arial" panose="020B0604020202020204" pitchFamily="34" charset="0"/>
              </a:rPr>
              <a:t> (and formerly AT&amp;T Laboratories)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265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76987-CD5A-4B0D-82F1-8DDC56102557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10F8-8D71-4F22-9C7F-1F77DF680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3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31A-26EC-4882-9FB2-E3790927B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EMTH403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DE88-E809-4B0D-A49D-23F92304E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Foundation for Computer Science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50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90" y="1248698"/>
                <a:ext cx="8504904" cy="183243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C(4, 2) =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(4−2)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2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b="0" i="0" dirty="0" smtClean="0"/>
                          <m:t>4</m:t>
                        </m:r>
                        <m:r>
                          <m:rPr>
                            <m:nor/>
                          </m:rPr>
                          <a:rPr lang="en-IN" sz="2400" dirty="0"/>
                          <m:t>.</m:t>
                        </m:r>
                        <m:r>
                          <m:rPr>
                            <m:nor/>
                          </m:rPr>
                          <a:rPr lang="en-IN" sz="2400" b="0" i="0" dirty="0" smtClean="0"/>
                          <m:t>3.2.</m:t>
                        </m:r>
                        <m:r>
                          <m:rPr>
                            <m:nor/>
                          </m:rPr>
                          <a:rPr lang="en-IN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b="0" i="0" dirty="0" smtClean="0"/>
                          <m:t>2.1.</m:t>
                        </m:r>
                        <m:r>
                          <m:rPr>
                            <m:nor/>
                          </m:rPr>
                          <a:rPr lang="en-IN" sz="2400" dirty="0"/>
                          <m:t>2.1</m:t>
                        </m:r>
                      </m:den>
                    </m:f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6</a:t>
                </a:r>
                <a:r>
                  <a:rPr lang="en-US" dirty="0"/>
                  <a:t> 2,598,960.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90" y="1248698"/>
                <a:ext cx="8504904" cy="1832432"/>
              </a:xfrm>
              <a:blipFill>
                <a:blip r:embed="rId2"/>
                <a:stretch>
                  <a:fillRect l="-1505"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2FA6EB-5170-4D55-8FAF-B247A58C865F}"/>
              </a:ext>
            </a:extLst>
          </p:cNvPr>
          <p:cNvSpPr txBox="1"/>
          <p:nvPr/>
        </p:nvSpPr>
        <p:spPr>
          <a:xfrm>
            <a:off x="467139" y="3906078"/>
            <a:ext cx="729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1100</a:t>
            </a:r>
          </a:p>
          <a:p>
            <a:r>
              <a:rPr lang="en-IN" sz="2400" dirty="0"/>
              <a:t>1010</a:t>
            </a:r>
          </a:p>
          <a:p>
            <a:r>
              <a:rPr lang="en-IN" sz="2400" dirty="0"/>
              <a:t>1001</a:t>
            </a:r>
          </a:p>
          <a:p>
            <a:r>
              <a:rPr lang="en-IN" sz="2400" dirty="0"/>
              <a:t>0110</a:t>
            </a:r>
          </a:p>
          <a:p>
            <a:r>
              <a:rPr lang="en-IN" sz="2400" dirty="0"/>
              <a:t>0101</a:t>
            </a:r>
          </a:p>
          <a:p>
            <a:r>
              <a:rPr lang="en-IN" sz="2400" dirty="0"/>
              <a:t>0011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4A7A2-BD0A-4833-B146-F33E9E5BABB8}"/>
              </a:ext>
            </a:extLst>
          </p:cNvPr>
          <p:cNvSpPr txBox="1"/>
          <p:nvPr/>
        </p:nvSpPr>
        <p:spPr>
          <a:xfrm>
            <a:off x="2484783" y="3536746"/>
            <a:ext cx="38667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Selecting 2 positions for 1s</a:t>
            </a:r>
          </a:p>
          <a:p>
            <a:r>
              <a:rPr lang="en-IN" sz="2400" dirty="0"/>
              <a:t>1,2</a:t>
            </a:r>
          </a:p>
          <a:p>
            <a:r>
              <a:rPr lang="en-IN" sz="2400" dirty="0"/>
              <a:t>1,3</a:t>
            </a:r>
          </a:p>
          <a:p>
            <a:r>
              <a:rPr lang="en-IN" sz="2400" dirty="0"/>
              <a:t>1,4</a:t>
            </a:r>
          </a:p>
          <a:p>
            <a:r>
              <a:rPr lang="en-IN" sz="2400" dirty="0"/>
              <a:t>2,3</a:t>
            </a:r>
          </a:p>
          <a:p>
            <a:r>
              <a:rPr lang="en-IN" sz="2400" dirty="0"/>
              <a:t>2,4</a:t>
            </a:r>
          </a:p>
          <a:p>
            <a:r>
              <a:rPr lang="en-IN" sz="2400" dirty="0"/>
              <a:t>3,4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A3220-DB87-4E70-B1BD-7CA9FF0EA206}"/>
              </a:ext>
            </a:extLst>
          </p:cNvPr>
          <p:cNvSpPr txBox="1"/>
          <p:nvPr/>
        </p:nvSpPr>
        <p:spPr>
          <a:xfrm>
            <a:off x="6523384" y="3536477"/>
            <a:ext cx="2079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Here </a:t>
            </a:r>
          </a:p>
          <a:p>
            <a:r>
              <a:rPr lang="en-IN" sz="2400" dirty="0"/>
              <a:t>1,2 is same as</a:t>
            </a:r>
          </a:p>
          <a:p>
            <a:r>
              <a:rPr lang="en-IN" sz="2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373913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bit strings of length n contain exactly r 1s?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Sol:-</a:t>
            </a:r>
            <a:r>
              <a:rPr lang="en-US" dirty="0"/>
              <a:t> The positions of r 1s in a bit string of length n form an r-combination of the set {1, 2, 3, . . . , n}.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there are C(n, r) bit strings of length n that contain exactly r 1s.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7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bit strings of length 10 contain at least three 1s and at least three 0s?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Sol:- </a:t>
            </a:r>
            <a:r>
              <a:rPr lang="en-US" dirty="0"/>
              <a:t>The string might contain three 1's and seven O's, four 1's and six O's, five of each, six 1's and four O's, or seven 1's and three O’s. </a:t>
            </a:r>
          </a:p>
          <a:p>
            <a:pPr marL="0" indent="0">
              <a:buNone/>
            </a:pPr>
            <a:r>
              <a:rPr lang="en-US" dirty="0"/>
              <a:t>since we simply need to choose the positions for the 1’s.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17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err="1"/>
              <a:t>Atleast</a:t>
            </a:r>
            <a:r>
              <a:rPr lang="en-IN" dirty="0"/>
              <a:t> 3 1s			And 		</a:t>
            </a:r>
            <a:r>
              <a:rPr lang="en-IN" dirty="0" err="1"/>
              <a:t>Atleast</a:t>
            </a:r>
            <a:r>
              <a:rPr lang="en-IN" dirty="0"/>
              <a:t> 3 0s</a:t>
            </a:r>
          </a:p>
          <a:p>
            <a:pPr marL="0" indent="0">
              <a:buNone/>
            </a:pPr>
            <a:r>
              <a:rPr lang="en-IN" dirty="0"/>
              <a:t>i.e. 3 1 s, 7 0s </a:t>
            </a:r>
          </a:p>
          <a:p>
            <a:pPr marL="0" indent="0">
              <a:buNone/>
            </a:pPr>
            <a:r>
              <a:rPr lang="en-IN" dirty="0"/>
              <a:t>For Example:- 1110000000, 1100000001, 1010100000 etc.</a:t>
            </a:r>
          </a:p>
          <a:p>
            <a:pPr marL="0" indent="0">
              <a:buNone/>
            </a:pPr>
            <a:r>
              <a:rPr lang="en-IN" dirty="0"/>
              <a:t>4 1 s, 6 0s</a:t>
            </a:r>
          </a:p>
          <a:p>
            <a:pPr marL="0" indent="0">
              <a:buNone/>
            </a:pPr>
            <a:r>
              <a:rPr lang="en-IN" dirty="0"/>
              <a:t>5 1 s, 5 0s</a:t>
            </a:r>
          </a:p>
          <a:p>
            <a:pPr marL="0" indent="0">
              <a:buNone/>
            </a:pPr>
            <a:r>
              <a:rPr lang="en-IN" dirty="0"/>
              <a:t>6 1 s, 4 0s</a:t>
            </a:r>
          </a:p>
          <a:p>
            <a:pPr marL="0" indent="0">
              <a:buNone/>
            </a:pPr>
            <a:r>
              <a:rPr lang="en-IN" dirty="0"/>
              <a:t>7 1 s, 3 0s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E6FD-FA33-4934-8661-7B2F690E3960}"/>
              </a:ext>
            </a:extLst>
          </p:cNvPr>
          <p:cNvSpPr txBox="1"/>
          <p:nvPr/>
        </p:nvSpPr>
        <p:spPr>
          <a:xfrm>
            <a:off x="4253948" y="3617843"/>
            <a:ext cx="30711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Not to be considered 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0 1 s, 10 0s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1 1 s, 9 0s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2 1 s, 8 0s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8 1 s, 2 0s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9 1 s, 1 0s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10 1 s, 0 0s</a:t>
            </a:r>
          </a:p>
        </p:txBody>
      </p:sp>
    </p:spTree>
    <p:extLst>
      <p:ext uri="{BB962C8B-B14F-4D97-AF65-F5344CB8AC3E}">
        <p14:creationId xmlns:p14="http://schemas.microsoft.com/office/powerpoint/2010/main" val="35639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To select 3 position for 1s out of 10 = C(10, 3).</a:t>
            </a:r>
          </a:p>
          <a:p>
            <a:pPr marL="0" indent="0">
              <a:buNone/>
            </a:pPr>
            <a:r>
              <a:rPr lang="en-IN" dirty="0"/>
              <a:t>To select 4 position for 1s out of 10 = C(10, 4)</a:t>
            </a:r>
          </a:p>
          <a:p>
            <a:pPr marL="0" indent="0">
              <a:buNone/>
            </a:pPr>
            <a:r>
              <a:rPr lang="en-IN" dirty="0"/>
              <a:t>To select 5 position for 1s out of 10 = C(10, 5)</a:t>
            </a:r>
          </a:p>
          <a:p>
            <a:pPr marL="0" indent="0">
              <a:buNone/>
            </a:pPr>
            <a:r>
              <a:rPr lang="en-IN" dirty="0"/>
              <a:t>To select 6 position for 1s out of 10 = C(10, 6)</a:t>
            </a:r>
          </a:p>
          <a:p>
            <a:pPr marL="0" indent="0">
              <a:buNone/>
            </a:pPr>
            <a:r>
              <a:rPr lang="en-IN" dirty="0"/>
              <a:t>To select 7 position for 1s out of 10 = C(10, 7).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Therefore the answer is </a:t>
            </a:r>
          </a:p>
          <a:p>
            <a:pPr marL="0" indent="0">
              <a:buNone/>
            </a:pPr>
            <a:r>
              <a:rPr lang="en-US" dirty="0"/>
              <a:t>C(10, 3) + C(10, 4) + C(10, 5) + C(10, 6) + C(10, 7) =</a:t>
            </a:r>
          </a:p>
          <a:p>
            <a:pPr marL="0" indent="0">
              <a:buNone/>
            </a:pPr>
            <a:r>
              <a:rPr lang="en-US" dirty="0"/>
              <a:t>120 + 210 + 252+210+120 = 912.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05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bit strings contain exactly eight 0s and 10 1s if every 0 must be immediately followed by a 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Ans:- 45.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1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11</a:t>
            </a:r>
          </a:p>
          <a:p>
            <a:pPr marL="0" indent="0">
              <a:buNone/>
            </a:pP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</a:p>
          <a:p>
            <a:pPr marL="0" indent="0">
              <a:buNone/>
            </a:pPr>
            <a:r>
              <a:rPr lang="en-IN" b="1" dirty="0"/>
              <a:t>C(9, 2)</a:t>
            </a:r>
          </a:p>
          <a:p>
            <a:pPr marL="0" indent="0">
              <a:buNone/>
            </a:pP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b="1" u="sng" dirty="0"/>
              <a:t>01</a:t>
            </a:r>
            <a:r>
              <a:rPr lang="en-IN" b="1" dirty="0"/>
              <a:t>	</a:t>
            </a:r>
            <a:r>
              <a:rPr lang="en-IN" dirty="0"/>
              <a:t> </a:t>
            </a:r>
            <a:r>
              <a:rPr lang="en-IN" b="1" u="sng" dirty="0"/>
              <a:t>01</a:t>
            </a:r>
            <a:r>
              <a:rPr lang="en-IN" b="1" dirty="0"/>
              <a:t>	</a:t>
            </a:r>
          </a:p>
          <a:p>
            <a:pPr marL="0" indent="0">
              <a:buNone/>
            </a:pPr>
            <a:r>
              <a:rPr lang="en-IN" b="1" dirty="0"/>
              <a:t>C(9, 1)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665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The English alphabet contains 21 consonants and five vowels. How many strings of six lowercase letters of the English alphabet contain a) exactly one vowel?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Sol:- </a:t>
            </a:r>
            <a:r>
              <a:rPr lang="en-US" dirty="0"/>
              <a:t>We need to choose the position for the vowel. and this can be done in 6 ways.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 need to choose the vowel to use, and this can be done in 5 ways. Each of the other five positions in the string can contain any of the 21 consonants.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26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{a, b, c, d, … z} – {a, e, </a:t>
            </a:r>
            <a:r>
              <a:rPr lang="en-IN" b="1" dirty="0" err="1"/>
              <a:t>i</a:t>
            </a:r>
            <a:r>
              <a:rPr lang="en-IN" b="1" dirty="0"/>
              <a:t>, o, u} </a:t>
            </a:r>
          </a:p>
          <a:p>
            <a:pPr marL="0" indent="0">
              <a:buNone/>
            </a:pPr>
            <a:r>
              <a:rPr lang="en-IN" b="1" dirty="0"/>
              <a:t>= 26 – 5 = 21 Consonants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V</a:t>
            </a:r>
            <a:r>
              <a:rPr lang="en-IN" b="1" dirty="0"/>
              <a:t>	</a:t>
            </a: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</a:p>
          <a:p>
            <a:pPr marL="0" indent="0">
              <a:buNone/>
            </a:pP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>
                <a:solidFill>
                  <a:srgbClr val="FF0000"/>
                </a:solidFill>
              </a:rPr>
              <a:t> V 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</a:p>
          <a:p>
            <a:pPr marL="0" indent="0">
              <a:buNone/>
            </a:pP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>
                <a:solidFill>
                  <a:srgbClr val="FF0000"/>
                </a:solidFill>
              </a:rPr>
              <a:t> V 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</a:p>
          <a:p>
            <a:pPr marL="0" indent="0">
              <a:buNone/>
            </a:pP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>
                <a:solidFill>
                  <a:srgbClr val="FF0000"/>
                </a:solidFill>
              </a:rPr>
              <a:t> V 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</a:p>
          <a:p>
            <a:pPr marL="0" indent="0">
              <a:buNone/>
            </a:pP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>
                <a:solidFill>
                  <a:srgbClr val="FF0000"/>
                </a:solidFill>
              </a:rPr>
              <a:t> V</a:t>
            </a:r>
            <a:r>
              <a:rPr lang="en-IN" b="1" dirty="0"/>
              <a:t>	</a:t>
            </a:r>
            <a:r>
              <a:rPr lang="en-IN" b="1" u="sng" dirty="0"/>
              <a:t> 21</a:t>
            </a:r>
          </a:p>
          <a:p>
            <a:pPr marL="0" indent="0">
              <a:buNone/>
            </a:pPr>
            <a:r>
              <a:rPr lang="en-IN" b="1" u="sng" dirty="0"/>
              <a:t>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/>
              <a:t> 21</a:t>
            </a:r>
            <a:r>
              <a:rPr lang="en-IN" b="1" dirty="0"/>
              <a:t>	</a:t>
            </a:r>
            <a:r>
              <a:rPr lang="en-IN" b="1" u="sng" dirty="0">
                <a:solidFill>
                  <a:srgbClr val="FF0000"/>
                </a:solidFill>
              </a:rPr>
              <a:t> V</a:t>
            </a:r>
          </a:p>
          <a:p>
            <a:pPr marL="0" indent="0">
              <a:buNone/>
            </a:pPr>
            <a:endParaRPr lang="en-IN" b="1" baseline="30000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9A65C-5E89-49F3-A7D1-26EE89FA13A2}"/>
              </a:ext>
            </a:extLst>
          </p:cNvPr>
          <p:cNvSpPr txBox="1"/>
          <p:nvPr/>
        </p:nvSpPr>
        <p:spPr>
          <a:xfrm>
            <a:off x="6301409" y="3309730"/>
            <a:ext cx="2842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b="1" dirty="0"/>
              <a:t>= C(6, 1)*C(5, 1)*21*21*21*21*21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= 6 * 5 * 21</a:t>
            </a:r>
            <a:r>
              <a:rPr lang="en-IN" sz="2400" b="1" baseline="30000" dirty="0"/>
              <a:t>5</a:t>
            </a:r>
          </a:p>
          <a:p>
            <a:pPr marL="0" indent="0">
              <a:buNone/>
            </a:pPr>
            <a:endParaRPr lang="en-IN" sz="2400" b="1" baseline="30000" dirty="0"/>
          </a:p>
          <a:p>
            <a:pPr marL="0" indent="0">
              <a:buNone/>
            </a:pPr>
            <a:r>
              <a:rPr lang="en-US" sz="2400" b="1" dirty="0"/>
              <a:t>= 122,523,030</a:t>
            </a:r>
            <a:endParaRPr lang="en-IN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16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25CB-91D8-4BF1-84BC-BE57F14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2320-2170-46A9-8662-1BF0938F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1" y="2883188"/>
            <a:ext cx="7564620" cy="3500283"/>
          </a:xfrm>
        </p:spPr>
        <p:txBody>
          <a:bodyPr>
            <a:normAutofit/>
          </a:bodyPr>
          <a:lstStyle/>
          <a:p>
            <a:r>
              <a:rPr lang="en-US" sz="2600" dirty="0"/>
              <a:t>understand some counting related to deck of cards</a:t>
            </a:r>
          </a:p>
          <a:p>
            <a:r>
              <a:rPr lang="en-US" sz="2600" dirty="0"/>
              <a:t>understand with different examples how to count the different possible ways of combination.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</a:t>
            </a:r>
            <a:endParaRPr lang="en-IN" dirty="0"/>
          </a:p>
        </p:txBody>
      </p:sp>
      <p:pic>
        <p:nvPicPr>
          <p:cNvPr id="4" name="Picture 3" descr="5100px-Atlasnye_playing_cards_deck.svg.png">
            <a:extLst>
              <a:ext uri="{FF2B5EF4-FFF2-40B4-BE49-F238E27FC236}">
                <a16:creationId xmlns:a16="http://schemas.microsoft.com/office/drawing/2014/main" id="{473FAF0F-1953-4594-B38C-21B9BCF801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67" y="1558211"/>
            <a:ext cx="8786227" cy="4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8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</a:t>
            </a:r>
            <a:endParaRPr lang="en-IN" dirty="0"/>
          </a:p>
        </p:txBody>
      </p:sp>
      <p:pic>
        <p:nvPicPr>
          <p:cNvPr id="4" name="Picture 3" descr="5100px-Atlasnye_playing_cards_deck.svg.png">
            <a:extLst>
              <a:ext uri="{FF2B5EF4-FFF2-40B4-BE49-F238E27FC236}">
                <a16:creationId xmlns:a16="http://schemas.microsoft.com/office/drawing/2014/main" id="{C0851151-BE79-416C-B23B-C69561F373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644" y="1162878"/>
            <a:ext cx="7152860" cy="4181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0FA22-D5AB-4C51-9898-3A83FFBDF72F}"/>
              </a:ext>
            </a:extLst>
          </p:cNvPr>
          <p:cNvSpPr txBox="1"/>
          <p:nvPr/>
        </p:nvSpPr>
        <p:spPr>
          <a:xfrm>
            <a:off x="7533861" y="2505720"/>
            <a:ext cx="161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Total = 52</a:t>
            </a:r>
          </a:p>
          <a:p>
            <a:r>
              <a:rPr lang="en-IN" sz="2400" dirty="0"/>
              <a:t>Black = 26</a:t>
            </a:r>
          </a:p>
          <a:p>
            <a:r>
              <a:rPr lang="en-IN" sz="2400" dirty="0"/>
              <a:t>Red = 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8C471-5C35-45F1-81A4-0BF6C0D1C375}"/>
              </a:ext>
            </a:extLst>
          </p:cNvPr>
          <p:cNvSpPr txBox="1"/>
          <p:nvPr/>
        </p:nvSpPr>
        <p:spPr>
          <a:xfrm>
            <a:off x="124938" y="5267740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Heart = 13, Diamond = 13, Club = 13, Spade =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F3F74-4CF3-4B72-86FC-3F82891EA213}"/>
              </a:ext>
            </a:extLst>
          </p:cNvPr>
          <p:cNvSpPr txBox="1"/>
          <p:nvPr/>
        </p:nvSpPr>
        <p:spPr>
          <a:xfrm>
            <a:off x="128253" y="5777948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King = 4, Queen =4, Jack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6579E-FCEA-4521-B0D4-4B37191D4FFE}"/>
              </a:ext>
            </a:extLst>
          </p:cNvPr>
          <p:cNvSpPr txBox="1"/>
          <p:nvPr/>
        </p:nvSpPr>
        <p:spPr>
          <a:xfrm>
            <a:off x="121629" y="6178823"/>
            <a:ext cx="634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 to 10 4 each.</a:t>
            </a:r>
          </a:p>
        </p:txBody>
      </p:sp>
    </p:spTree>
    <p:extLst>
      <p:ext uri="{BB962C8B-B14F-4D97-AF65-F5344CB8AC3E}">
        <p14:creationId xmlns:p14="http://schemas.microsoft.com/office/powerpoint/2010/main" val="7548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Ques:- </a:t>
                </a:r>
                <a:r>
                  <a:rPr lang="en-US" dirty="0"/>
                  <a:t>How many hands of five cards can be dealt from a standard deck of 52 cards?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Sol:-</a:t>
                </a:r>
                <a:r>
                  <a:rPr lang="en-US" dirty="0"/>
                  <a:t> Because the order in which the five cards are dealt from a deck of 52 cards does not matter, there are  C(52, 5) =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52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52.51.50.49.48.47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.4.3.2.1.</m:t>
                        </m:r>
                        <m:r>
                          <m:rPr>
                            <m:nor/>
                          </m:rPr>
                          <a:rPr lang="en-IN" dirty="0"/>
                          <m:t> 47</m:t>
                        </m:r>
                        <m:r>
                          <m:rPr>
                            <m:nor/>
                          </m:rPr>
                          <a:rPr lang="pt-BR" dirty="0"/>
                          <m:t>!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IN" dirty="0"/>
                </a:br>
                <a:r>
                  <a:rPr lang="en-IN" dirty="0"/>
                  <a:t>6</a:t>
                </a:r>
                <a:r>
                  <a:rPr lang="en-US" dirty="0"/>
                  <a:t> 2,598,960.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93945-AA96-4121-8205-E3E3EE349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5" r="-1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20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ways are there to select five players from a 10-member tennis team to make a trip to a match at another school?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Ans:-</a:t>
            </a:r>
            <a:r>
              <a:rPr lang="en-US" dirty="0"/>
              <a:t> C(10, 5) = 252.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2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80" y="1080001"/>
            <a:ext cx="8504904" cy="5338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Ques:- </a:t>
            </a:r>
            <a:r>
              <a:rPr lang="en-US" sz="2600" dirty="0"/>
              <a:t>Suppose that there are 9 faculty members in the mathematics department and 11 in the computer science department.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500" dirty="0"/>
              <a:t>How many ways are there to select a committee to develop a discrete mathematics course at a school if the committee is to consist of three faculty members from the mathematics department and four from the computer science department?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835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192715"/>
            <a:ext cx="8504904" cy="5338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Sol:-</a:t>
            </a:r>
            <a:r>
              <a:rPr lang="en-US" dirty="0"/>
              <a:t> By the product rule, the answer is the product of the number of 3-combinations of a set with nine elements and the number of 4-combinations of a set with 11 elements. </a:t>
            </a:r>
          </a:p>
          <a:p>
            <a:pPr marL="0" indent="0">
              <a:buNone/>
            </a:pPr>
            <a:r>
              <a:rPr lang="en-US" dirty="0"/>
              <a:t>The number of ways to select the committee is</a:t>
            </a:r>
          </a:p>
          <a:p>
            <a:pPr marL="0" indent="0">
              <a:buNone/>
            </a:pPr>
            <a:r>
              <a:rPr lang="en-US" dirty="0"/>
              <a:t>C(9, 3) · C(11, 4) </a:t>
            </a:r>
          </a:p>
          <a:p>
            <a:pPr marL="0" indent="0">
              <a:buNone/>
            </a:pPr>
            <a:r>
              <a:rPr lang="en-US" dirty="0"/>
              <a:t>= 84 · 330 </a:t>
            </a:r>
          </a:p>
          <a:p>
            <a:pPr marL="0" indent="0">
              <a:buNone/>
            </a:pPr>
            <a:r>
              <a:rPr lang="en-US" dirty="0"/>
              <a:t>= 27,720.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9C4B-D209-4E0F-90BF-18F5A54E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– 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945-AA96-4121-8205-E3E3EE3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Ques:- </a:t>
            </a:r>
            <a:r>
              <a:rPr lang="en-US" dirty="0"/>
              <a:t>How many bit strings of length 4 contain exactly 2 1s?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Sol:-</a:t>
            </a:r>
            <a:r>
              <a:rPr lang="en-US" dirty="0"/>
              <a:t> The positions of 2 1s in a bit string of length 4 form an 2-combination of the set {1, 2, 3,4}.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there are C(4, 2) bit strings of length n that contain exactly r 1s.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1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yFon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8851</TotalTime>
  <Words>1149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Bahnschrift</vt:lpstr>
      <vt:lpstr>Bahnschrift SemiBold</vt:lpstr>
      <vt:lpstr>Calibri</vt:lpstr>
      <vt:lpstr>Cambria Math</vt:lpstr>
      <vt:lpstr>Office Theme</vt:lpstr>
      <vt:lpstr>EMTH403</vt:lpstr>
      <vt:lpstr>Lecture Outcomes</vt:lpstr>
      <vt:lpstr>Combination – Example 1</vt:lpstr>
      <vt:lpstr>Combination – Example 1</vt:lpstr>
      <vt:lpstr>Combination – Example 1</vt:lpstr>
      <vt:lpstr>Combination – Example 2</vt:lpstr>
      <vt:lpstr>Combination – Example 3</vt:lpstr>
      <vt:lpstr>Combination – Example 3</vt:lpstr>
      <vt:lpstr>Combination – Example 4</vt:lpstr>
      <vt:lpstr>Combination – Example 4</vt:lpstr>
      <vt:lpstr>Combination – Example 5</vt:lpstr>
      <vt:lpstr>Combination – Example 6</vt:lpstr>
      <vt:lpstr>Combination – Example 6</vt:lpstr>
      <vt:lpstr>Combination – Example 6</vt:lpstr>
      <vt:lpstr>Combination – Example 7</vt:lpstr>
      <vt:lpstr>Combination – Example 7</vt:lpstr>
      <vt:lpstr>Combination – Example 8</vt:lpstr>
      <vt:lpstr>Combination – Example 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Mishra</dc:creator>
  <cp:lastModifiedBy>video recording 1</cp:lastModifiedBy>
  <cp:revision>1257</cp:revision>
  <dcterms:created xsi:type="dcterms:W3CDTF">2020-12-04T05:20:56Z</dcterms:created>
  <dcterms:modified xsi:type="dcterms:W3CDTF">2021-01-07T06:56:52Z</dcterms:modified>
</cp:coreProperties>
</file>