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82" r:id="rId4"/>
    <p:sldId id="284" r:id="rId5"/>
    <p:sldId id="285" r:id="rId6"/>
    <p:sldId id="262" r:id="rId7"/>
    <p:sldId id="263" r:id="rId8"/>
    <p:sldId id="280" r:id="rId9"/>
    <p:sldId id="281" r:id="rId10"/>
    <p:sldId id="25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013A8035-ECEF-47C4-90A1-0C3215DAC7C2}">
          <p14:sldIdLst>
            <p14:sldId id="256"/>
            <p14:sldId id="257"/>
            <p14:sldId id="282"/>
            <p14:sldId id="284"/>
            <p14:sldId id="285"/>
            <p14:sldId id="262"/>
            <p14:sldId id="263"/>
            <p14:sldId id="280"/>
            <p14:sldId id="281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6CC"/>
    <a:srgbClr val="BA202B"/>
    <a:srgbClr val="4472C4"/>
    <a:srgbClr val="DDDDDD"/>
    <a:srgbClr val="BBBBBB"/>
    <a:srgbClr val="00A2B8"/>
    <a:srgbClr val="00B451"/>
    <a:srgbClr val="CA628C"/>
    <a:srgbClr val="71EEFF"/>
    <a:srgbClr val="89E2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13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1884" y="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F218DD-E614-4E73-B564-F8E0717E89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A14C21-F88B-4739-8F26-AA4DEEB64F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1DE57-39A0-4263-A76B-22C3CE26C8E2}" type="datetimeFigureOut">
              <a:rPr lang="en-IN" smtClean="0"/>
              <a:t>22-01-2021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435058-CB50-45CA-B183-2892DE4A396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C2E93-0834-4027-BDF9-2CBEA15477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E93A7-2C4F-4D32-8895-81F23FF37A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8657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08F98-5817-4768-91E0-7435FEF7FFA1}" type="datetimeFigureOut">
              <a:rPr lang="en-IN" smtClean="0"/>
              <a:t>22-01-2021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5C79E5-282A-4490-B8CC-DC7602F73C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600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822478E-B0D0-4983-A2EC-2C070D46FC4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00"/>
          <a:stretch/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58813" y="1011007"/>
            <a:ext cx="4186084" cy="1001405"/>
          </a:xfrm>
        </p:spPr>
        <p:txBody>
          <a:bodyPr anchor="b">
            <a:noAutofit/>
          </a:bodyPr>
          <a:lstStyle>
            <a:lvl1pPr algn="r">
              <a:defRPr sz="7500">
                <a:ln>
                  <a:solidFill>
                    <a:srgbClr val="BA202B"/>
                  </a:solidFill>
                </a:ln>
                <a:solidFill>
                  <a:srgbClr val="CA62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EMTH403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58813" y="2012412"/>
            <a:ext cx="4186083" cy="838943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00206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Mathematical Foundation for Computer Science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6A5137-F38E-416C-BA01-890D57CBC895}"/>
              </a:ext>
            </a:extLst>
          </p:cNvPr>
          <p:cNvSpPr txBox="1"/>
          <p:nvPr userDrawn="1"/>
        </p:nvSpPr>
        <p:spPr>
          <a:xfrm>
            <a:off x="5369878" y="3852760"/>
            <a:ext cx="357501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sz="2700" strike="noStrike" dirty="0">
                <a:solidFill>
                  <a:srgbClr val="BA202B"/>
                </a:solidFill>
                <a:effectLst/>
              </a:rPr>
              <a:t>Nitin K. Mishra (Ph.D.)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07290-3460-4AC4-ABC8-F072BD3D73E5}"/>
              </a:ext>
            </a:extLst>
          </p:cNvPr>
          <p:cNvSpPr txBox="1"/>
          <p:nvPr userDrawn="1"/>
        </p:nvSpPr>
        <p:spPr>
          <a:xfrm>
            <a:off x="5525729" y="4314425"/>
            <a:ext cx="3419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2">
                    <a:lumMod val="25000"/>
                  </a:schemeClr>
                </a:solidFill>
              </a:rPr>
              <a:t>Associate Professor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92C86BC-E539-4EC2-9687-C9BAFAAFC1D8}"/>
              </a:ext>
            </a:extLst>
          </p:cNvPr>
          <p:cNvCxnSpPr>
            <a:cxnSpLocks/>
          </p:cNvCxnSpPr>
          <p:nvPr userDrawn="1"/>
        </p:nvCxnSpPr>
        <p:spPr>
          <a:xfrm flipH="1">
            <a:off x="5525729" y="4805586"/>
            <a:ext cx="3342972" cy="0"/>
          </a:xfrm>
          <a:prstGeom prst="line">
            <a:avLst/>
          </a:prstGeom>
          <a:ln w="38100">
            <a:solidFill>
              <a:srgbClr val="89E2EB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712CEEC-655E-468A-942D-1D746D27486B}"/>
              </a:ext>
            </a:extLst>
          </p:cNvPr>
          <p:cNvCxnSpPr>
            <a:cxnSpLocks/>
          </p:cNvCxnSpPr>
          <p:nvPr userDrawn="1"/>
        </p:nvCxnSpPr>
        <p:spPr>
          <a:xfrm flipH="1">
            <a:off x="5525729" y="4360591"/>
            <a:ext cx="3342972" cy="0"/>
          </a:xfrm>
          <a:prstGeom prst="line">
            <a:avLst/>
          </a:prstGeom>
          <a:ln w="38100">
            <a:solidFill>
              <a:srgbClr val="89E2EB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389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"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D41FF5F-8082-499F-9B42-B9953F7F83AE}"/>
              </a:ext>
            </a:extLst>
          </p:cNvPr>
          <p:cNvSpPr txBox="1"/>
          <p:nvPr userDrawn="1"/>
        </p:nvSpPr>
        <p:spPr>
          <a:xfrm>
            <a:off x="1620711" y="2869012"/>
            <a:ext cx="5902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dirty="0">
                <a:solidFill>
                  <a:srgbClr val="00A2B8"/>
                </a:solidFill>
                <a:effectLst/>
              </a:rPr>
              <a:t>That’s all for now…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376A0C7-0E66-445E-9D28-DB789C63D202}"/>
              </a:ext>
            </a:extLst>
          </p:cNvPr>
          <p:cNvCxnSpPr>
            <a:cxnSpLocks/>
          </p:cNvCxnSpPr>
          <p:nvPr userDrawn="1"/>
        </p:nvCxnSpPr>
        <p:spPr>
          <a:xfrm>
            <a:off x="1720645" y="3654690"/>
            <a:ext cx="5624052" cy="0"/>
          </a:xfrm>
          <a:prstGeom prst="line">
            <a:avLst/>
          </a:prstGeom>
          <a:ln w="31750">
            <a:solidFill>
              <a:srgbClr val="CA628C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018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76987-CD5A-4B0D-82F1-8DDC56102557}" type="datetimeFigureOut">
              <a:rPr lang="en-IN" smtClean="0"/>
              <a:t>22-01-2021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10F8-8D71-4F22-9C7F-1F77DF6804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8816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76987-CD5A-4B0D-82F1-8DDC56102557}" type="datetimeFigureOut">
              <a:rPr lang="en-IN" smtClean="0"/>
              <a:t>22-01-2021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10F8-8D71-4F22-9C7F-1F77DF6804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595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76987-CD5A-4B0D-82F1-8DDC56102557}" type="datetimeFigureOut">
              <a:rPr lang="en-IN" smtClean="0"/>
              <a:t>22-01-2021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10F8-8D71-4F22-9C7F-1F77DF6804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67470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76987-CD5A-4B0D-82F1-8DDC56102557}" type="datetimeFigureOut">
              <a:rPr lang="en-IN" smtClean="0"/>
              <a:t>22-01-2021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10F8-8D71-4F22-9C7F-1F77DF6804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704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arning Outcome">
    <p:bg>
      <p:bgPr>
        <a:blipFill dpi="0" rotWithShape="1">
          <a:blip r:embed="rId2">
            <a:alphaModFix amt="2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2A9DAD-2222-4EAA-A984-73EA804BABC9}"/>
              </a:ext>
            </a:extLst>
          </p:cNvPr>
          <p:cNvSpPr/>
          <p:nvPr userDrawn="1"/>
        </p:nvSpPr>
        <p:spPr>
          <a:xfrm>
            <a:off x="0" y="-1"/>
            <a:ext cx="9144000" cy="2113936"/>
          </a:xfrm>
          <a:prstGeom prst="rect">
            <a:avLst/>
          </a:prstGeom>
          <a:gradFill flip="none" rotWithShape="1">
            <a:gsLst>
              <a:gs pos="78000">
                <a:schemeClr val="accent3">
                  <a:lumMod val="0"/>
                  <a:lumOff val="100000"/>
                </a:schemeClr>
              </a:gs>
              <a:gs pos="45000">
                <a:srgbClr val="00A2B8"/>
              </a:gs>
            </a:gsLst>
            <a:lin ang="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3290" y="0"/>
            <a:ext cx="5191433" cy="2113935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Lecture</a:t>
            </a:r>
            <a:br>
              <a:rPr lang="en-US" dirty="0"/>
            </a:br>
            <a:r>
              <a:rPr lang="en-US" dirty="0"/>
              <a:t>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63560" y="2883188"/>
            <a:ext cx="7934633" cy="350028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buClr>
                <a:srgbClr val="00A2B8"/>
              </a:buClr>
              <a:defRPr/>
            </a:lvl1pPr>
            <a:lvl2pPr>
              <a:buClr>
                <a:srgbClr val="00A2B8"/>
              </a:buClr>
              <a:defRPr sz="2800"/>
            </a:lvl2pPr>
            <a:lvl3pPr>
              <a:buClr>
                <a:srgbClr val="00A2B8"/>
              </a:buClr>
              <a:defRPr/>
            </a:lvl3pPr>
            <a:lvl4pPr>
              <a:buClr>
                <a:srgbClr val="00A2B8"/>
              </a:buClr>
              <a:defRPr/>
            </a:lvl4pPr>
            <a:lvl5pPr>
              <a:buClr>
                <a:srgbClr val="00A2B8"/>
              </a:buClr>
              <a:defRPr/>
            </a:lvl5pPr>
          </a:lstStyle>
          <a:p>
            <a:pPr lvl="0"/>
            <a:r>
              <a:rPr lang="en-US" dirty="0"/>
              <a:t>outcome 1</a:t>
            </a:r>
          </a:p>
          <a:p>
            <a:pPr lvl="0"/>
            <a:r>
              <a:rPr lang="en-US" dirty="0"/>
              <a:t>outcome 2</a:t>
            </a:r>
          </a:p>
          <a:p>
            <a:pPr lvl="0"/>
            <a:r>
              <a:rPr lang="en-US" dirty="0"/>
              <a:t>outcome 3</a:t>
            </a:r>
          </a:p>
        </p:txBody>
      </p:sp>
      <p:pic>
        <p:nvPicPr>
          <p:cNvPr id="11" name="Graphic 10" descr="Target">
            <a:extLst>
              <a:ext uri="{FF2B5EF4-FFF2-40B4-BE49-F238E27FC236}">
                <a16:creationId xmlns:a16="http://schemas.microsoft.com/office/drawing/2014/main" id="{8709446A-BD58-42FE-8058-90C6B72440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26708" y="98321"/>
            <a:ext cx="1917292" cy="191729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8377C6D-0C30-48F0-89AC-23D3E98F9A33}"/>
              </a:ext>
            </a:extLst>
          </p:cNvPr>
          <p:cNvSpPr txBox="1"/>
          <p:nvPr userDrawn="1"/>
        </p:nvSpPr>
        <p:spPr>
          <a:xfrm>
            <a:off x="393290" y="2298413"/>
            <a:ext cx="68451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After this lecture, you will be able to</a:t>
            </a:r>
          </a:p>
        </p:txBody>
      </p:sp>
    </p:spTree>
    <p:extLst>
      <p:ext uri="{BB962C8B-B14F-4D97-AF65-F5344CB8AC3E}">
        <p14:creationId xmlns:p14="http://schemas.microsoft.com/office/powerpoint/2010/main" val="646160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2A9DAD-2222-4EAA-A984-73EA804BABC9}"/>
              </a:ext>
            </a:extLst>
          </p:cNvPr>
          <p:cNvSpPr/>
          <p:nvPr userDrawn="1"/>
        </p:nvSpPr>
        <p:spPr>
          <a:xfrm>
            <a:off x="0" y="0"/>
            <a:ext cx="9144000" cy="1080000"/>
          </a:xfrm>
          <a:prstGeom prst="rect">
            <a:avLst/>
          </a:prstGeom>
          <a:solidFill>
            <a:srgbClr val="00A2B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290" y="1"/>
            <a:ext cx="8504904" cy="108000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90" y="1248698"/>
            <a:ext cx="8504904" cy="5338916"/>
          </a:xfrm>
        </p:spPr>
        <p:txBody>
          <a:bodyPr/>
          <a:lstStyle>
            <a:lvl1pPr>
              <a:lnSpc>
                <a:spcPct val="150000"/>
              </a:lnSpc>
              <a:buClr>
                <a:srgbClr val="00A2B8"/>
              </a:buClr>
              <a:defRPr/>
            </a:lvl1pPr>
            <a:lvl2pPr>
              <a:lnSpc>
                <a:spcPct val="150000"/>
              </a:lnSpc>
              <a:buClr>
                <a:srgbClr val="00A2B8"/>
              </a:buClr>
              <a:defRPr/>
            </a:lvl2pPr>
            <a:lvl3pPr>
              <a:lnSpc>
                <a:spcPct val="150000"/>
              </a:lnSpc>
              <a:buClr>
                <a:srgbClr val="00A2B8"/>
              </a:buClr>
              <a:defRPr/>
            </a:lvl3pPr>
            <a:lvl4pPr>
              <a:lnSpc>
                <a:spcPct val="150000"/>
              </a:lnSpc>
              <a:buClr>
                <a:srgbClr val="00A2B8"/>
              </a:buClr>
              <a:defRPr/>
            </a:lvl4pPr>
            <a:lvl5pPr>
              <a:lnSpc>
                <a:spcPct val="150000"/>
              </a:lnSpc>
              <a:buClr>
                <a:srgbClr val="00A2B8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091E1C-13AA-4430-B0AB-E932AEDB367A}"/>
              </a:ext>
            </a:extLst>
          </p:cNvPr>
          <p:cNvSpPr txBox="1"/>
          <p:nvPr userDrawn="1"/>
        </p:nvSpPr>
        <p:spPr>
          <a:xfrm>
            <a:off x="33867" y="6666614"/>
            <a:ext cx="91101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00" dirty="0"/>
              <a:t>Content Source: </a:t>
            </a:r>
            <a:r>
              <a:rPr lang="en-US" sz="700" b="1" dirty="0">
                <a:solidFill>
                  <a:srgbClr val="5F6368"/>
                </a:solidFill>
                <a:latin typeface="arial" panose="020B0604020202020204" pitchFamily="34" charset="0"/>
              </a:rPr>
              <a:t>Discrete Mathematics</a:t>
            </a:r>
            <a:r>
              <a:rPr lang="en-US" sz="700" dirty="0">
                <a:solidFill>
                  <a:srgbClr val="4D5156"/>
                </a:solidFill>
                <a:latin typeface="arial" panose="020B0604020202020204" pitchFamily="34" charset="0"/>
              </a:rPr>
              <a:t> and </a:t>
            </a:r>
            <a:r>
              <a:rPr lang="en-US" sz="700" b="1" dirty="0">
                <a:solidFill>
                  <a:srgbClr val="5F6368"/>
                </a:solidFill>
                <a:latin typeface="arial" panose="020B0604020202020204" pitchFamily="34" charset="0"/>
              </a:rPr>
              <a:t>Its Applications</a:t>
            </a:r>
            <a:r>
              <a:rPr lang="en-US" sz="700" dirty="0">
                <a:solidFill>
                  <a:srgbClr val="4D5156"/>
                </a:solidFill>
                <a:latin typeface="arial" panose="020B0604020202020204" pitchFamily="34" charset="0"/>
              </a:rPr>
              <a:t>. Seventh Edition. </a:t>
            </a:r>
            <a:r>
              <a:rPr lang="en-US" sz="700" b="1" dirty="0">
                <a:solidFill>
                  <a:srgbClr val="5F6368"/>
                </a:solidFill>
                <a:latin typeface="arial" panose="020B0604020202020204" pitchFamily="34" charset="0"/>
              </a:rPr>
              <a:t>Kenneth H. Rosen. Monmouth University. Prepared by Jerrold W. Grossman, Oakland University.</a:t>
            </a:r>
            <a:r>
              <a:rPr lang="en-US" sz="700" dirty="0">
                <a:solidFill>
                  <a:srgbClr val="4D5156"/>
                </a:solidFill>
                <a:latin typeface="arial" panose="020B0604020202020204" pitchFamily="34" charset="0"/>
              </a:rPr>
              <a:t> (and formerly AT&amp;T Laboratories)</a:t>
            </a:r>
            <a:endParaRPr lang="en-IN" sz="700" dirty="0"/>
          </a:p>
        </p:txBody>
      </p:sp>
    </p:spTree>
    <p:extLst>
      <p:ext uri="{BB962C8B-B14F-4D97-AF65-F5344CB8AC3E}">
        <p14:creationId xmlns:p14="http://schemas.microsoft.com/office/powerpoint/2010/main" val="225208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2A9DAD-2222-4EAA-A984-73EA804BABC9}"/>
              </a:ext>
            </a:extLst>
          </p:cNvPr>
          <p:cNvSpPr/>
          <p:nvPr userDrawn="1"/>
        </p:nvSpPr>
        <p:spPr>
          <a:xfrm>
            <a:off x="0" y="0"/>
            <a:ext cx="9144000" cy="1080000"/>
          </a:xfrm>
          <a:prstGeom prst="rect">
            <a:avLst/>
          </a:prstGeom>
          <a:solidFill>
            <a:srgbClr val="00A2B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290" y="1"/>
            <a:ext cx="8504904" cy="108000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90" y="1248697"/>
            <a:ext cx="8504904" cy="5338916"/>
          </a:xfrm>
        </p:spPr>
        <p:txBody>
          <a:bodyPr/>
          <a:lstStyle>
            <a:lvl1pPr>
              <a:lnSpc>
                <a:spcPct val="150000"/>
              </a:lnSpc>
              <a:buClr>
                <a:srgbClr val="00A2B8"/>
              </a:buClr>
              <a:defRPr/>
            </a:lvl1pPr>
            <a:lvl2pPr>
              <a:lnSpc>
                <a:spcPct val="150000"/>
              </a:lnSpc>
              <a:buClr>
                <a:srgbClr val="00A2B8"/>
              </a:buClr>
              <a:defRPr/>
            </a:lvl2pPr>
            <a:lvl3pPr>
              <a:lnSpc>
                <a:spcPct val="150000"/>
              </a:lnSpc>
              <a:buClr>
                <a:srgbClr val="00A2B8"/>
              </a:buClr>
              <a:defRPr/>
            </a:lvl3pPr>
            <a:lvl4pPr>
              <a:lnSpc>
                <a:spcPct val="150000"/>
              </a:lnSpc>
              <a:buClr>
                <a:srgbClr val="00A2B8"/>
              </a:buClr>
              <a:defRPr/>
            </a:lvl4pPr>
            <a:lvl5pPr>
              <a:lnSpc>
                <a:spcPct val="150000"/>
              </a:lnSpc>
              <a:buClr>
                <a:srgbClr val="00A2B8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40D22A-9F0E-4024-A4A6-FCCE6CB60E86}"/>
              </a:ext>
            </a:extLst>
          </p:cNvPr>
          <p:cNvSpPr txBox="1"/>
          <p:nvPr userDrawn="1"/>
        </p:nvSpPr>
        <p:spPr>
          <a:xfrm>
            <a:off x="33867" y="6666614"/>
            <a:ext cx="91101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00" dirty="0"/>
              <a:t>Content Source: </a:t>
            </a:r>
            <a:r>
              <a:rPr lang="en-US" sz="700" b="1" dirty="0">
                <a:solidFill>
                  <a:srgbClr val="5F6368"/>
                </a:solidFill>
                <a:latin typeface="arial" panose="020B0604020202020204" pitchFamily="34" charset="0"/>
              </a:rPr>
              <a:t>Discrete Mathematics</a:t>
            </a:r>
            <a:r>
              <a:rPr lang="en-US" sz="700" dirty="0">
                <a:solidFill>
                  <a:srgbClr val="4D5156"/>
                </a:solidFill>
                <a:latin typeface="arial" panose="020B0604020202020204" pitchFamily="34" charset="0"/>
              </a:rPr>
              <a:t> and </a:t>
            </a:r>
            <a:r>
              <a:rPr lang="en-US" sz="700" b="1" dirty="0">
                <a:solidFill>
                  <a:srgbClr val="5F6368"/>
                </a:solidFill>
                <a:latin typeface="arial" panose="020B0604020202020204" pitchFamily="34" charset="0"/>
              </a:rPr>
              <a:t>Its Applications</a:t>
            </a:r>
            <a:r>
              <a:rPr lang="en-US" sz="700" dirty="0">
                <a:solidFill>
                  <a:srgbClr val="4D5156"/>
                </a:solidFill>
                <a:latin typeface="arial" panose="020B0604020202020204" pitchFamily="34" charset="0"/>
              </a:rPr>
              <a:t>. Seventh Edition. </a:t>
            </a:r>
            <a:r>
              <a:rPr lang="en-US" sz="700" b="1" dirty="0">
                <a:solidFill>
                  <a:srgbClr val="5F6368"/>
                </a:solidFill>
                <a:latin typeface="arial" panose="020B0604020202020204" pitchFamily="34" charset="0"/>
              </a:rPr>
              <a:t>Kenneth H. Rosen. Monmouth University. Prepared by Jerrold W. Grossman, Oakland University.</a:t>
            </a:r>
            <a:r>
              <a:rPr lang="en-US" sz="700" dirty="0">
                <a:solidFill>
                  <a:srgbClr val="4D5156"/>
                </a:solidFill>
                <a:latin typeface="arial" panose="020B0604020202020204" pitchFamily="34" charset="0"/>
              </a:rPr>
              <a:t> (and formerly AT&amp;T Laboratories)</a:t>
            </a:r>
            <a:endParaRPr lang="en-IN" sz="700" dirty="0"/>
          </a:p>
        </p:txBody>
      </p:sp>
    </p:spTree>
    <p:extLst>
      <p:ext uri="{BB962C8B-B14F-4D97-AF65-F5344CB8AC3E}">
        <p14:creationId xmlns:p14="http://schemas.microsoft.com/office/powerpoint/2010/main" val="4026521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76987-CD5A-4B0D-82F1-8DDC56102557}" type="datetimeFigureOut">
              <a:rPr lang="en-IN" smtClean="0"/>
              <a:t>22-01-2021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10F8-8D71-4F22-9C7F-1F77DF6804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310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76987-CD5A-4B0D-82F1-8DDC56102557}" type="datetimeFigureOut">
              <a:rPr lang="en-IN" smtClean="0"/>
              <a:t>22-01-2021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10F8-8D71-4F22-9C7F-1F77DF6804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989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76987-CD5A-4B0D-82F1-8DDC56102557}" type="datetimeFigureOut">
              <a:rPr lang="en-IN" smtClean="0"/>
              <a:t>22-01-2021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10F8-8D71-4F22-9C7F-1F77DF6804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985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76987-CD5A-4B0D-82F1-8DDC56102557}" type="datetimeFigureOut">
              <a:rPr lang="en-IN" smtClean="0"/>
              <a:t>22-01-2021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10F8-8D71-4F22-9C7F-1F77DF6804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219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76987-CD5A-4B0D-82F1-8DDC56102557}" type="datetimeFigureOut">
              <a:rPr lang="en-IN" smtClean="0"/>
              <a:t>22-01-2021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10F8-8D71-4F22-9C7F-1F77DF6804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743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76987-CD5A-4B0D-82F1-8DDC56102557}" type="datetimeFigureOut">
              <a:rPr lang="en-IN" smtClean="0"/>
              <a:t>22-01-2021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910F8-8D71-4F22-9C7F-1F77DF6804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21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4" r:id="rId3"/>
    <p:sldLayoutId id="214748367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73" r:id="rId10"/>
    <p:sldLayoutId id="2147483668" r:id="rId11"/>
    <p:sldLayoutId id="2147483669" r:id="rId12"/>
    <p:sldLayoutId id="2147483670" r:id="rId13"/>
    <p:sldLayoutId id="2147483671" r:id="rId1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3B31A-26EC-4882-9FB2-E3790927BE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EMTH403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2FDE88-E809-4B0D-A49D-23F92304ED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Mathematical Foundation for Computer Science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8506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8124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825CB-91D8-4BF1-84BC-BE57F1464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Lecture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62320-2170-46A9-8662-1BF0938F2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560" y="2883188"/>
            <a:ext cx="7934633" cy="3500283"/>
          </a:xfrm>
        </p:spPr>
        <p:txBody>
          <a:bodyPr>
            <a:normAutofit/>
          </a:bodyPr>
          <a:lstStyle/>
          <a:p>
            <a:r>
              <a:rPr lang="en-US" sz="2600" dirty="0"/>
              <a:t>understand what are Shortest-Path Problems.</a:t>
            </a:r>
          </a:p>
          <a:p>
            <a:r>
              <a:rPr lang="en-US" sz="2600" dirty="0"/>
              <a:t>understand what is a Shortest-Path Algorithm.</a:t>
            </a:r>
          </a:p>
          <a:p>
            <a:r>
              <a:rPr lang="en-US" sz="2600" dirty="0"/>
              <a:t>understand what is Dijkstra’s Algorithm.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472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7F013-7233-43C8-A219-CCE9F2C40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Shortest Path Problem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669E266D-4E05-4EA6-A8A5-F76EEB82D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53" t="36909" r="39157" b="19060"/>
          <a:stretch>
            <a:fillRect/>
          </a:stretch>
        </p:blipFill>
        <p:spPr bwMode="auto">
          <a:xfrm>
            <a:off x="2019300" y="1815941"/>
            <a:ext cx="5105400" cy="405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Line 7">
            <a:extLst>
              <a:ext uri="{FF2B5EF4-FFF2-40B4-BE49-F238E27FC236}">
                <a16:creationId xmlns:a16="http://schemas.microsoft.com/office/drawing/2014/main" id="{AC292353-0C15-49A6-A025-E875B192F0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96494" y="3348673"/>
            <a:ext cx="355600" cy="3810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 sz="2400"/>
          </a:p>
        </p:txBody>
      </p:sp>
      <p:sp>
        <p:nvSpPr>
          <p:cNvPr id="7" name="Line 8">
            <a:extLst>
              <a:ext uri="{FF2B5EF4-FFF2-40B4-BE49-F238E27FC236}">
                <a16:creationId xmlns:a16="http://schemas.microsoft.com/office/drawing/2014/main" id="{FAFC646A-483B-4B45-8002-AEAE082CAD9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3632" y="3763010"/>
            <a:ext cx="736600" cy="619125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 sz="2400"/>
          </a:p>
        </p:txBody>
      </p:sp>
      <p:sp>
        <p:nvSpPr>
          <p:cNvPr id="8" name="Line 9">
            <a:extLst>
              <a:ext uri="{FF2B5EF4-FFF2-40B4-BE49-F238E27FC236}">
                <a16:creationId xmlns:a16="http://schemas.microsoft.com/office/drawing/2014/main" id="{6D7893DF-4E46-46CC-BCB4-21C26E48CB5C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0032" y="3340735"/>
            <a:ext cx="347662" cy="1050925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 sz="2400"/>
          </a:p>
        </p:txBody>
      </p:sp>
      <p:sp>
        <p:nvSpPr>
          <p:cNvPr id="9" name="Line 10">
            <a:extLst>
              <a:ext uri="{FF2B5EF4-FFF2-40B4-BE49-F238E27FC236}">
                <a16:creationId xmlns:a16="http://schemas.microsoft.com/office/drawing/2014/main" id="{7E9F9B89-5CC6-421A-9D33-FB82A72D16D8}"/>
              </a:ext>
            </a:extLst>
          </p:cNvPr>
          <p:cNvSpPr>
            <a:spLocks noChangeShapeType="1"/>
          </p:cNvSpPr>
          <p:nvPr/>
        </p:nvSpPr>
        <p:spPr bwMode="auto">
          <a:xfrm>
            <a:off x="4042569" y="3340735"/>
            <a:ext cx="1058863" cy="814388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 sz="2400"/>
          </a:p>
        </p:txBody>
      </p:sp>
      <p:sp>
        <p:nvSpPr>
          <p:cNvPr id="10" name="Line 11">
            <a:extLst>
              <a:ext uri="{FF2B5EF4-FFF2-40B4-BE49-F238E27FC236}">
                <a16:creationId xmlns:a16="http://schemas.microsoft.com/office/drawing/2014/main" id="{F154C518-A0D3-42BD-B4D3-A0E99429D8F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5107" y="3332798"/>
            <a:ext cx="1601787" cy="37465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 sz="2400"/>
          </a:p>
        </p:txBody>
      </p:sp>
      <p:sp>
        <p:nvSpPr>
          <p:cNvPr id="11" name="Line 12">
            <a:extLst>
              <a:ext uri="{FF2B5EF4-FFF2-40B4-BE49-F238E27FC236}">
                <a16:creationId xmlns:a16="http://schemas.microsoft.com/office/drawing/2014/main" id="{629741C1-FAEA-4139-ABD2-3ABAA7EDA6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4044" y="4164648"/>
            <a:ext cx="704850" cy="20955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 sz="2400"/>
          </a:p>
        </p:txBody>
      </p:sp>
      <p:sp>
        <p:nvSpPr>
          <p:cNvPr id="12" name="Line 13">
            <a:extLst>
              <a:ext uri="{FF2B5EF4-FFF2-40B4-BE49-F238E27FC236}">
                <a16:creationId xmlns:a16="http://schemas.microsoft.com/office/drawing/2014/main" id="{57CDD3C5-3DBF-40CF-9821-0B63EA43849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7782" y="4153535"/>
            <a:ext cx="781050" cy="11113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 sz="2400"/>
          </a:p>
        </p:txBody>
      </p:sp>
      <p:sp>
        <p:nvSpPr>
          <p:cNvPr id="13" name="Line 14">
            <a:extLst>
              <a:ext uri="{FF2B5EF4-FFF2-40B4-BE49-F238E27FC236}">
                <a16:creationId xmlns:a16="http://schemas.microsoft.com/office/drawing/2014/main" id="{AA36BAE5-77E0-4ADA-BCC6-EDB06D3449A2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9907" y="3705860"/>
            <a:ext cx="306387" cy="458788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 sz="2400"/>
          </a:p>
        </p:txBody>
      </p:sp>
      <p:sp>
        <p:nvSpPr>
          <p:cNvPr id="14" name="Text Box 15">
            <a:extLst>
              <a:ext uri="{FF2B5EF4-FFF2-40B4-BE49-F238E27FC236}">
                <a16:creationId xmlns:a16="http://schemas.microsoft.com/office/drawing/2014/main" id="{35621D2F-66A4-4049-9F52-B006CED09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0794" y="3572510"/>
            <a:ext cx="1003300" cy="46166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altLang="en-US" sz="2400" dirty="0">
                <a:solidFill>
                  <a:schemeClr val="bg1"/>
                </a:solidFill>
              </a:rPr>
              <a:t>Paris</a:t>
            </a:r>
          </a:p>
        </p:txBody>
      </p:sp>
      <p:sp>
        <p:nvSpPr>
          <p:cNvPr id="15" name="Text Box 16">
            <a:extLst>
              <a:ext uri="{FF2B5EF4-FFF2-40B4-BE49-F238E27FC236}">
                <a16:creationId xmlns:a16="http://schemas.microsoft.com/office/drawing/2014/main" id="{50BEAE92-1A45-4F66-8F33-D0401246D3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9607" y="2915285"/>
            <a:ext cx="1406525" cy="83099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altLang="en-US" sz="2400" dirty="0">
                <a:solidFill>
                  <a:schemeClr val="bg1"/>
                </a:solidFill>
              </a:rPr>
              <a:t>Brussels</a:t>
            </a:r>
          </a:p>
        </p:txBody>
      </p:sp>
      <p:sp>
        <p:nvSpPr>
          <p:cNvPr id="16" name="Text Box 17">
            <a:extLst>
              <a:ext uri="{FF2B5EF4-FFF2-40B4-BE49-F238E27FC236}">
                <a16:creationId xmlns:a16="http://schemas.microsoft.com/office/drawing/2014/main" id="{993EAAA2-FE9E-46A9-BB4F-8BB96BCFF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2695" y="4486910"/>
            <a:ext cx="935037" cy="46166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solidFill>
                  <a:schemeClr val="bg1"/>
                </a:solidFill>
              </a:rPr>
              <a:t>Bern</a:t>
            </a:r>
          </a:p>
        </p:txBody>
      </p:sp>
      <p:sp>
        <p:nvSpPr>
          <p:cNvPr id="17" name="Text Box 18">
            <a:extLst>
              <a:ext uri="{FF2B5EF4-FFF2-40B4-BE49-F238E27FC236}">
                <a16:creationId xmlns:a16="http://schemas.microsoft.com/office/drawing/2014/main" id="{1B7AF96E-4BC4-4253-B69B-E359A2F00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4294" y="4705192"/>
            <a:ext cx="1198561" cy="46166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solidFill>
                  <a:schemeClr val="bg1"/>
                </a:solidFill>
              </a:rPr>
              <a:t>Munich</a:t>
            </a:r>
          </a:p>
        </p:txBody>
      </p:sp>
      <p:sp>
        <p:nvSpPr>
          <p:cNvPr id="18" name="Text Box 19">
            <a:extLst>
              <a:ext uri="{FF2B5EF4-FFF2-40B4-BE49-F238E27FC236}">
                <a16:creationId xmlns:a16="http://schemas.microsoft.com/office/drawing/2014/main" id="{968A7BD7-07C5-43E7-896D-786C2A79AD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9093" y="3267710"/>
            <a:ext cx="1443265" cy="46166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solidFill>
                  <a:schemeClr val="bg1"/>
                </a:solidFill>
              </a:rPr>
              <a:t>Prague</a:t>
            </a:r>
          </a:p>
        </p:txBody>
      </p:sp>
      <p:sp>
        <p:nvSpPr>
          <p:cNvPr id="19" name="Text Box 20">
            <a:extLst>
              <a:ext uri="{FF2B5EF4-FFF2-40B4-BE49-F238E27FC236}">
                <a16:creationId xmlns:a16="http://schemas.microsoft.com/office/drawing/2014/main" id="{93521DD5-3F6F-45A9-879B-57AD6D43CF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6782" y="3953510"/>
            <a:ext cx="1127918" cy="46166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solidFill>
                  <a:schemeClr val="bg1"/>
                </a:solidFill>
              </a:rPr>
              <a:t>Vienna</a:t>
            </a:r>
          </a:p>
        </p:txBody>
      </p:sp>
      <p:sp>
        <p:nvSpPr>
          <p:cNvPr id="20" name="Text Box 21">
            <a:extLst>
              <a:ext uri="{FF2B5EF4-FFF2-40B4-BE49-F238E27FC236}">
                <a16:creationId xmlns:a16="http://schemas.microsoft.com/office/drawing/2014/main" id="{7D0E2C70-7ACF-46FE-8F11-E515F3DEE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1369" y="3997960"/>
            <a:ext cx="68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en-US" sz="2400">
                <a:solidFill>
                  <a:schemeClr val="bg1"/>
                </a:solidFill>
              </a:rPr>
              <a:t>346</a:t>
            </a:r>
          </a:p>
        </p:txBody>
      </p:sp>
      <p:sp>
        <p:nvSpPr>
          <p:cNvPr id="21" name="Text Box 22">
            <a:extLst>
              <a:ext uri="{FF2B5EF4-FFF2-40B4-BE49-F238E27FC236}">
                <a16:creationId xmlns:a16="http://schemas.microsoft.com/office/drawing/2014/main" id="{CC468068-2351-4086-B14C-54EE4F9B8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2782" y="3301048"/>
            <a:ext cx="68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en-US" sz="2400">
                <a:solidFill>
                  <a:schemeClr val="bg1"/>
                </a:solidFill>
              </a:rPr>
              <a:t>183</a:t>
            </a:r>
          </a:p>
        </p:txBody>
      </p:sp>
      <p:sp>
        <p:nvSpPr>
          <p:cNvPr id="22" name="Text Box 23">
            <a:extLst>
              <a:ext uri="{FF2B5EF4-FFF2-40B4-BE49-F238E27FC236}">
                <a16:creationId xmlns:a16="http://schemas.microsoft.com/office/drawing/2014/main" id="{E6C6F96B-FA47-4092-ADDE-AA30400F6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4694" y="3188335"/>
            <a:ext cx="68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en-US" sz="2400">
                <a:solidFill>
                  <a:schemeClr val="bg1"/>
                </a:solidFill>
              </a:rPr>
              <a:t>566</a:t>
            </a:r>
          </a:p>
        </p:txBody>
      </p:sp>
      <p:sp>
        <p:nvSpPr>
          <p:cNvPr id="23" name="Text Box 24">
            <a:extLst>
              <a:ext uri="{FF2B5EF4-FFF2-40B4-BE49-F238E27FC236}">
                <a16:creationId xmlns:a16="http://schemas.microsoft.com/office/drawing/2014/main" id="{1A63C65B-9AA9-41A4-8809-4CDF94EC1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1169" y="3682048"/>
            <a:ext cx="68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en-US" sz="2400">
                <a:solidFill>
                  <a:schemeClr val="bg1"/>
                </a:solidFill>
              </a:rPr>
              <a:t>194</a:t>
            </a:r>
          </a:p>
        </p:txBody>
      </p:sp>
      <p:sp>
        <p:nvSpPr>
          <p:cNvPr id="24" name="Text Box 25">
            <a:extLst>
              <a:ext uri="{FF2B5EF4-FFF2-40B4-BE49-F238E27FC236}">
                <a16:creationId xmlns:a16="http://schemas.microsoft.com/office/drawing/2014/main" id="{05AC0400-018D-45CC-BC66-93658ADC9D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9832" y="3842385"/>
            <a:ext cx="68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en-US" sz="2400" dirty="0">
                <a:solidFill>
                  <a:schemeClr val="bg1"/>
                </a:solidFill>
              </a:rPr>
              <a:t>285</a:t>
            </a:r>
          </a:p>
        </p:txBody>
      </p:sp>
      <p:sp>
        <p:nvSpPr>
          <p:cNvPr id="25" name="Text Box 26">
            <a:extLst>
              <a:ext uri="{FF2B5EF4-FFF2-40B4-BE49-F238E27FC236}">
                <a16:creationId xmlns:a16="http://schemas.microsoft.com/office/drawing/2014/main" id="{1D0B17E6-EA21-4564-B0C2-0E871DB7E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8494" y="3585210"/>
            <a:ext cx="685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en-US" sz="2400">
                <a:solidFill>
                  <a:schemeClr val="bg1"/>
                </a:solidFill>
              </a:rPr>
              <a:t>504</a:t>
            </a:r>
          </a:p>
        </p:txBody>
      </p:sp>
      <p:sp>
        <p:nvSpPr>
          <p:cNvPr id="26" name="Text Box 27">
            <a:extLst>
              <a:ext uri="{FF2B5EF4-FFF2-40B4-BE49-F238E27FC236}">
                <a16:creationId xmlns:a16="http://schemas.microsoft.com/office/drawing/2014/main" id="{C00F3EE6-329B-4395-818B-0731549ACA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3682" y="3797935"/>
            <a:ext cx="68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en-US" sz="2400">
                <a:solidFill>
                  <a:schemeClr val="bg1"/>
                </a:solidFill>
              </a:rPr>
              <a:t>407</a:t>
            </a:r>
          </a:p>
        </p:txBody>
      </p:sp>
      <p:sp>
        <p:nvSpPr>
          <p:cNvPr id="27" name="Text Box 28">
            <a:extLst>
              <a:ext uri="{FF2B5EF4-FFF2-40B4-BE49-F238E27FC236}">
                <a16:creationId xmlns:a16="http://schemas.microsoft.com/office/drawing/2014/main" id="{B64DF349-07E6-44A3-9019-996378A23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5469" y="4231323"/>
            <a:ext cx="68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en-US" sz="2400">
                <a:solidFill>
                  <a:schemeClr val="bg1"/>
                </a:solidFill>
              </a:rPr>
              <a:t>271</a:t>
            </a:r>
          </a:p>
        </p:txBody>
      </p:sp>
      <p:sp>
        <p:nvSpPr>
          <p:cNvPr id="28" name="Line 29">
            <a:extLst>
              <a:ext uri="{FF2B5EF4-FFF2-40B4-BE49-F238E27FC236}">
                <a16:creationId xmlns:a16="http://schemas.microsoft.com/office/drawing/2014/main" id="{4A7DEE00-186F-4F1A-AADA-E7EFFA1376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88557" y="3356610"/>
            <a:ext cx="355600" cy="381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 sz="2400"/>
          </a:p>
        </p:txBody>
      </p:sp>
      <p:sp>
        <p:nvSpPr>
          <p:cNvPr id="29" name="Line 30">
            <a:extLst>
              <a:ext uri="{FF2B5EF4-FFF2-40B4-BE49-F238E27FC236}">
                <a16:creationId xmlns:a16="http://schemas.microsoft.com/office/drawing/2014/main" id="{C80492B7-651B-4CE2-93B1-374138E75BF1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7169" y="3340735"/>
            <a:ext cx="1601788" cy="37465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 sz="2400"/>
          </a:p>
        </p:txBody>
      </p:sp>
      <p:sp>
        <p:nvSpPr>
          <p:cNvPr id="30" name="Line 31">
            <a:extLst>
              <a:ext uri="{FF2B5EF4-FFF2-40B4-BE49-F238E27FC236}">
                <a16:creationId xmlns:a16="http://schemas.microsoft.com/office/drawing/2014/main" id="{8DAB7B82-0B92-4BDE-8FF5-79E3BE8638D0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1969" y="3713798"/>
            <a:ext cx="306388" cy="45878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 sz="2400"/>
          </a:p>
        </p:txBody>
      </p:sp>
      <p:sp>
        <p:nvSpPr>
          <p:cNvPr id="31" name="Line 32">
            <a:extLst>
              <a:ext uri="{FF2B5EF4-FFF2-40B4-BE49-F238E27FC236}">
                <a16:creationId xmlns:a16="http://schemas.microsoft.com/office/drawing/2014/main" id="{50B2F205-AABC-454A-A3CD-6BCC64FBBC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88557" y="3356610"/>
            <a:ext cx="355600" cy="381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 sz="2400"/>
          </a:p>
        </p:txBody>
      </p:sp>
      <p:sp>
        <p:nvSpPr>
          <p:cNvPr id="32" name="Line 33">
            <a:extLst>
              <a:ext uri="{FF2B5EF4-FFF2-40B4-BE49-F238E27FC236}">
                <a16:creationId xmlns:a16="http://schemas.microsoft.com/office/drawing/2014/main" id="{20D4ECD3-677A-4AA5-B678-08FD6C6CC7D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2094" y="3348673"/>
            <a:ext cx="347663" cy="105092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 sz="2400" dirty="0"/>
          </a:p>
        </p:txBody>
      </p:sp>
      <p:sp>
        <p:nvSpPr>
          <p:cNvPr id="33" name="Line 34">
            <a:extLst>
              <a:ext uri="{FF2B5EF4-FFF2-40B4-BE49-F238E27FC236}">
                <a16:creationId xmlns:a16="http://schemas.microsoft.com/office/drawing/2014/main" id="{E48E42B1-1CE7-4F6C-8375-DF5B5EE569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06107" y="4172585"/>
            <a:ext cx="704850" cy="20955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 sz="2400"/>
          </a:p>
        </p:txBody>
      </p:sp>
      <p:sp>
        <p:nvSpPr>
          <p:cNvPr id="34" name="Line 35">
            <a:extLst>
              <a:ext uri="{FF2B5EF4-FFF2-40B4-BE49-F238E27FC236}">
                <a16:creationId xmlns:a16="http://schemas.microsoft.com/office/drawing/2014/main" id="{081341C3-B8EC-4D0F-A6FD-CEC1B0AEBCBF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9844" y="4161473"/>
            <a:ext cx="781050" cy="11112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 sz="2400"/>
          </a:p>
        </p:txBody>
      </p:sp>
      <p:sp>
        <p:nvSpPr>
          <p:cNvPr id="35" name="Line 36">
            <a:extLst>
              <a:ext uri="{FF2B5EF4-FFF2-40B4-BE49-F238E27FC236}">
                <a16:creationId xmlns:a16="http://schemas.microsoft.com/office/drawing/2014/main" id="{770B1582-22B0-4109-976B-07D4CDB9E242}"/>
              </a:ext>
            </a:extLst>
          </p:cNvPr>
          <p:cNvSpPr>
            <a:spLocks noChangeShapeType="1"/>
          </p:cNvSpPr>
          <p:nvPr/>
        </p:nvSpPr>
        <p:spPr bwMode="auto">
          <a:xfrm>
            <a:off x="3664744" y="3770948"/>
            <a:ext cx="736600" cy="61912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 sz="2400"/>
          </a:p>
        </p:txBody>
      </p:sp>
      <p:sp>
        <p:nvSpPr>
          <p:cNvPr id="36" name="Line 37">
            <a:extLst>
              <a:ext uri="{FF2B5EF4-FFF2-40B4-BE49-F238E27FC236}">
                <a16:creationId xmlns:a16="http://schemas.microsoft.com/office/drawing/2014/main" id="{EABD4842-5D86-4E32-814F-17D69C0EFF32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1144" y="3348673"/>
            <a:ext cx="347663" cy="105092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 sz="2400"/>
          </a:p>
        </p:txBody>
      </p:sp>
      <p:sp>
        <p:nvSpPr>
          <p:cNvPr id="37" name="Line 38">
            <a:extLst>
              <a:ext uri="{FF2B5EF4-FFF2-40B4-BE49-F238E27FC236}">
                <a16:creationId xmlns:a16="http://schemas.microsoft.com/office/drawing/2014/main" id="{A31E9B31-DD77-42AD-AFAE-73E3018AB009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3682" y="3348673"/>
            <a:ext cx="1058862" cy="81438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 sz="2400"/>
          </a:p>
        </p:txBody>
      </p:sp>
      <p:sp>
        <p:nvSpPr>
          <p:cNvPr id="38" name="Line 39">
            <a:extLst>
              <a:ext uri="{FF2B5EF4-FFF2-40B4-BE49-F238E27FC236}">
                <a16:creationId xmlns:a16="http://schemas.microsoft.com/office/drawing/2014/main" id="{54F24942-6CF4-4933-8076-8FC402D7289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18894" y="4161473"/>
            <a:ext cx="781050" cy="11112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 sz="2400"/>
          </a:p>
        </p:txBody>
      </p:sp>
      <p:sp>
        <p:nvSpPr>
          <p:cNvPr id="39" name="Line 40">
            <a:extLst>
              <a:ext uri="{FF2B5EF4-FFF2-40B4-BE49-F238E27FC236}">
                <a16:creationId xmlns:a16="http://schemas.microsoft.com/office/drawing/2014/main" id="{93ADE282-15D8-4108-9180-730AE6BAF1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664744" y="3774123"/>
            <a:ext cx="736600" cy="61912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 sz="2400"/>
          </a:p>
        </p:txBody>
      </p:sp>
      <p:sp>
        <p:nvSpPr>
          <p:cNvPr id="40" name="Line 41">
            <a:extLst>
              <a:ext uri="{FF2B5EF4-FFF2-40B4-BE49-F238E27FC236}">
                <a16:creationId xmlns:a16="http://schemas.microsoft.com/office/drawing/2014/main" id="{5904C661-C298-4EBC-8771-AC4485D81D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25157" y="4175760"/>
            <a:ext cx="704850" cy="20955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 sz="2400"/>
          </a:p>
        </p:txBody>
      </p:sp>
      <p:sp>
        <p:nvSpPr>
          <p:cNvPr id="41" name="Line 42">
            <a:extLst>
              <a:ext uri="{FF2B5EF4-FFF2-40B4-BE49-F238E27FC236}">
                <a16:creationId xmlns:a16="http://schemas.microsoft.com/office/drawing/2014/main" id="{CB6883B2-CD19-4A4E-9DB7-4591D147281E}"/>
              </a:ext>
            </a:extLst>
          </p:cNvPr>
          <p:cNvSpPr>
            <a:spLocks noChangeShapeType="1"/>
          </p:cNvSpPr>
          <p:nvPr/>
        </p:nvSpPr>
        <p:spPr bwMode="auto">
          <a:xfrm>
            <a:off x="5118894" y="4164648"/>
            <a:ext cx="781050" cy="11112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 sz="2400"/>
          </a:p>
        </p:txBody>
      </p:sp>
      <p:sp>
        <p:nvSpPr>
          <p:cNvPr id="42" name="Line 43">
            <a:extLst>
              <a:ext uri="{FF2B5EF4-FFF2-40B4-BE49-F238E27FC236}">
                <a16:creationId xmlns:a16="http://schemas.microsoft.com/office/drawing/2014/main" id="{3D98A9C5-865D-4DB4-B022-650F7D0F719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66332" y="3697923"/>
            <a:ext cx="1587" cy="571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 type="oval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 sz="2400"/>
          </a:p>
        </p:txBody>
      </p:sp>
      <p:sp>
        <p:nvSpPr>
          <p:cNvPr id="43" name="Line 44">
            <a:extLst>
              <a:ext uri="{FF2B5EF4-FFF2-40B4-BE49-F238E27FC236}">
                <a16:creationId xmlns:a16="http://schemas.microsoft.com/office/drawing/2014/main" id="{C4B131B2-39BD-494A-94C3-8467E89272C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56857" y="3291523"/>
            <a:ext cx="1587" cy="571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 type="oval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 sz="2400"/>
          </a:p>
        </p:txBody>
      </p:sp>
      <p:sp>
        <p:nvSpPr>
          <p:cNvPr id="44" name="Line 45">
            <a:extLst>
              <a:ext uri="{FF2B5EF4-FFF2-40B4-BE49-F238E27FC236}">
                <a16:creationId xmlns:a16="http://schemas.microsoft.com/office/drawing/2014/main" id="{C5A06C4F-BB86-4A47-90F7-D55AE2F8220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98169" y="4318635"/>
            <a:ext cx="1588" cy="571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 type="oval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 sz="2400"/>
          </a:p>
        </p:txBody>
      </p:sp>
      <p:sp>
        <p:nvSpPr>
          <p:cNvPr id="45" name="Line 46">
            <a:extLst>
              <a:ext uri="{FF2B5EF4-FFF2-40B4-BE49-F238E27FC236}">
                <a16:creationId xmlns:a16="http://schemas.microsoft.com/office/drawing/2014/main" id="{120739E7-D72F-4D35-B51F-4E10943050C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15719" y="4102735"/>
            <a:ext cx="1588" cy="571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 type="oval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 sz="2400"/>
          </a:p>
        </p:txBody>
      </p:sp>
      <p:sp>
        <p:nvSpPr>
          <p:cNvPr id="46" name="Line 47">
            <a:extLst>
              <a:ext uri="{FF2B5EF4-FFF2-40B4-BE49-F238E27FC236}">
                <a16:creationId xmlns:a16="http://schemas.microsoft.com/office/drawing/2014/main" id="{C1BC0A16-F3E3-4A2E-840A-8E981A112E5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07844" y="3645535"/>
            <a:ext cx="1588" cy="571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 type="oval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 sz="2400"/>
          </a:p>
        </p:txBody>
      </p:sp>
      <p:sp>
        <p:nvSpPr>
          <p:cNvPr id="47" name="Line 48">
            <a:extLst>
              <a:ext uri="{FF2B5EF4-FFF2-40B4-BE49-F238E27FC236}">
                <a16:creationId xmlns:a16="http://schemas.microsoft.com/office/drawing/2014/main" id="{44150D1E-0786-4DB6-890A-A0D9982E7A1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904707" y="4113848"/>
            <a:ext cx="1587" cy="571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 type="oval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 sz="2400"/>
          </a:p>
        </p:txBody>
      </p:sp>
      <p:sp>
        <p:nvSpPr>
          <p:cNvPr id="48" name="Text Box 49">
            <a:extLst>
              <a:ext uri="{FF2B5EF4-FFF2-40B4-BE49-F238E27FC236}">
                <a16:creationId xmlns:a16="http://schemas.microsoft.com/office/drawing/2014/main" id="{347D90B2-D427-4961-A991-D6FE19322D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7419" y="3058160"/>
            <a:ext cx="685800" cy="46166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en-US" sz="2400">
                <a:solidFill>
                  <a:srgbClr val="FF0000"/>
                </a:solidFill>
              </a:rPr>
              <a:t>943</a:t>
            </a:r>
          </a:p>
        </p:txBody>
      </p:sp>
      <p:sp>
        <p:nvSpPr>
          <p:cNvPr id="49" name="Text Box 50">
            <a:extLst>
              <a:ext uri="{FF2B5EF4-FFF2-40B4-BE49-F238E27FC236}">
                <a16:creationId xmlns:a16="http://schemas.microsoft.com/office/drawing/2014/main" id="{BC420564-CF63-4207-80D8-0A9A696CA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6757" y="4321810"/>
            <a:ext cx="838200" cy="46166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en-US" sz="2400" dirty="0">
                <a:solidFill>
                  <a:srgbClr val="FF0000"/>
                </a:solidFill>
              </a:rPr>
              <a:t>1146</a:t>
            </a:r>
          </a:p>
        </p:txBody>
      </p:sp>
      <p:sp>
        <p:nvSpPr>
          <p:cNvPr id="50" name="Text Box 51">
            <a:extLst>
              <a:ext uri="{FF2B5EF4-FFF2-40B4-BE49-F238E27FC236}">
                <a16:creationId xmlns:a16="http://schemas.microsoft.com/office/drawing/2014/main" id="{B2F5997F-160B-4A55-AA3B-1CD1FF9AD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7094" y="3591560"/>
            <a:ext cx="838200" cy="46166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en-US" sz="2400">
                <a:solidFill>
                  <a:srgbClr val="FF0000"/>
                </a:solidFill>
              </a:rPr>
              <a:t>1542</a:t>
            </a:r>
          </a:p>
        </p:txBody>
      </p:sp>
      <p:sp>
        <p:nvSpPr>
          <p:cNvPr id="51" name="Text Box 52">
            <a:extLst>
              <a:ext uri="{FF2B5EF4-FFF2-40B4-BE49-F238E27FC236}">
                <a16:creationId xmlns:a16="http://schemas.microsoft.com/office/drawing/2014/main" id="{5BB9FFCB-467D-49D1-ABD6-4395D1DC93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1632" y="3759835"/>
            <a:ext cx="685800" cy="46166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en-US" sz="2400">
                <a:solidFill>
                  <a:srgbClr val="FF0000"/>
                </a:solidFill>
              </a:rPr>
              <a:t>902</a:t>
            </a:r>
          </a:p>
        </p:txBody>
      </p:sp>
    </p:spTree>
    <p:extLst>
      <p:ext uri="{BB962C8B-B14F-4D97-AF65-F5344CB8AC3E}">
        <p14:creationId xmlns:p14="http://schemas.microsoft.com/office/powerpoint/2010/main" val="3247951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500"/>
                            </p:stCondLst>
                            <p:childTnLst>
                              <p:par>
                                <p:cTn id="106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450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0"/>
                            </p:stCondLst>
                            <p:childTnLst>
                              <p:par>
                                <p:cTn id="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500"/>
                            </p:stCondLst>
                            <p:childTnLst>
                              <p:par>
                                <p:cTn id="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6000"/>
                            </p:stCondLst>
                            <p:childTnLst>
                              <p:par>
                                <p:cTn id="138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7500"/>
                            </p:stCondLst>
                            <p:childTnLst>
                              <p:par>
                                <p:cTn id="1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8000"/>
                            </p:stCondLst>
                            <p:childTnLst>
                              <p:par>
                                <p:cTn id="1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8500"/>
                            </p:stCondLst>
                            <p:childTnLst>
                              <p:par>
                                <p:cTn id="1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9000"/>
                            </p:stCondLst>
                            <p:childTnLst>
                              <p:par>
                                <p:cTn id="1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9500"/>
                            </p:stCondLst>
                            <p:childTnLst>
                              <p:par>
                                <p:cTn id="173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1000"/>
                            </p:stCondLst>
                            <p:childTnLst>
                              <p:par>
                                <p:cTn id="1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1500"/>
                            </p:stCondLst>
                            <p:childTnLst>
                              <p:par>
                                <p:cTn id="1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2000"/>
                            </p:stCondLst>
                            <p:childTnLst>
                              <p:par>
                                <p:cTn id="1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48" grpId="0" animBg="1"/>
      <p:bldP spid="49" grpId="0" animBg="1"/>
      <p:bldP spid="50" grpId="0" animBg="1"/>
      <p:bldP spid="5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EFAD3-0440-4DAE-9420-1E8A604DB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Shortest Path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2EF72-4CEC-48D7-B481-516947816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Many problems can be modeled using graphs with weights assigned to their edges.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 an illustration, consider how an airline system can be modeled. We set up the basic graph model by representing cities by vertices and flights by edges.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2141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EFAD3-0440-4DAE-9420-1E8A604DB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Shortest Path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2EF72-4CEC-48D7-B481-516947816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Problems involving distances can be modeled by assigning distances between cities to the edges. </a:t>
            </a:r>
          </a:p>
          <a:p>
            <a:endParaRPr lang="en-US" dirty="0"/>
          </a:p>
          <a:p>
            <a:r>
              <a:rPr lang="en-US" dirty="0"/>
              <a:t>Problems involving flight time can be modeled by assigning flight times to edges. </a:t>
            </a:r>
          </a:p>
          <a:p>
            <a:endParaRPr lang="en-US" dirty="0"/>
          </a:p>
          <a:p>
            <a:r>
              <a:rPr lang="en-US" dirty="0"/>
              <a:t>Problems involving fares can be modeled by assigning fares to the edges.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126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7F013-7233-43C8-A219-CCE9F2C40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Dijkstra’s Algorithm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2F1DA2-A658-4432-92DE-E53831595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643" y="1189434"/>
            <a:ext cx="4985992" cy="2653587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CACB79D-6B46-4C49-AE44-84DCD9C930F9}"/>
              </a:ext>
            </a:extLst>
          </p:cNvPr>
          <p:cNvCxnSpPr>
            <a:cxnSpLocks/>
          </p:cNvCxnSpPr>
          <p:nvPr/>
        </p:nvCxnSpPr>
        <p:spPr>
          <a:xfrm flipV="1">
            <a:off x="103408" y="4403923"/>
            <a:ext cx="9032392" cy="3061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6EAAFCC-694D-49B3-A804-3D33F93386F8}"/>
              </a:ext>
            </a:extLst>
          </p:cNvPr>
          <p:cNvCxnSpPr>
            <a:cxnSpLocks/>
          </p:cNvCxnSpPr>
          <p:nvPr/>
        </p:nvCxnSpPr>
        <p:spPr>
          <a:xfrm>
            <a:off x="1056861" y="4437899"/>
            <a:ext cx="0" cy="188996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3CA4111-B944-4BD1-84DA-A184D0C5EBA2}"/>
              </a:ext>
            </a:extLst>
          </p:cNvPr>
          <p:cNvSpPr txBox="1"/>
          <p:nvPr/>
        </p:nvSpPr>
        <p:spPr>
          <a:xfrm>
            <a:off x="126032" y="3764224"/>
            <a:ext cx="98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F31D9E-033E-4EB3-8F81-21D7CE561C08}"/>
              </a:ext>
            </a:extLst>
          </p:cNvPr>
          <p:cNvSpPr txBox="1"/>
          <p:nvPr/>
        </p:nvSpPr>
        <p:spPr>
          <a:xfrm>
            <a:off x="3599690" y="3764224"/>
            <a:ext cx="824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Path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81E155F-B98F-492B-969E-868707310E7B}"/>
                  </a:ext>
                </a:extLst>
              </p:cNvPr>
              <p:cNvSpPr txBox="1"/>
              <p:nvPr/>
            </p:nvSpPr>
            <p:spPr>
              <a:xfrm>
                <a:off x="158310" y="4437899"/>
                <a:ext cx="8920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		---	2(a)		3(a)		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∝ </m:t>
                    </m:r>
                  </m:oMath>
                </a14:m>
                <a:r>
                  <a:rPr lang="en-US" dirty="0"/>
                  <a:t>			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∝ </m:t>
                    </m:r>
                  </m:oMath>
                </a14:m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∝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81E155F-B98F-492B-969E-868707310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10" y="4437899"/>
                <a:ext cx="8920784" cy="369332"/>
              </a:xfrm>
              <a:prstGeom prst="rect">
                <a:avLst/>
              </a:prstGeom>
              <a:blipFill>
                <a:blip r:embed="rId3"/>
                <a:stretch>
                  <a:fillRect l="-615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A58FD99A-BC3A-480C-AF8D-E4F94929C71E}"/>
              </a:ext>
            </a:extLst>
          </p:cNvPr>
          <p:cNvSpPr txBox="1"/>
          <p:nvPr/>
        </p:nvSpPr>
        <p:spPr>
          <a:xfrm>
            <a:off x="697094" y="4033770"/>
            <a:ext cx="892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a 	b		c		d			e		z 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A673D4D-B2AE-44D3-85C2-62D469B6BA07}"/>
                  </a:ext>
                </a:extLst>
              </p:cNvPr>
              <p:cNvSpPr txBox="1"/>
              <p:nvPr/>
            </p:nvSpPr>
            <p:spPr>
              <a:xfrm>
                <a:off x="111608" y="4761063"/>
                <a:ext cx="8920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a,b</a:t>
                </a:r>
                <a:r>
                  <a:rPr lang="en-US" dirty="0"/>
                  <a:t>		---	---		3(a)		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7(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4(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∝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A673D4D-B2AE-44D3-85C2-62D469B6BA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08" y="4761063"/>
                <a:ext cx="8920784" cy="369332"/>
              </a:xfrm>
              <a:prstGeom prst="rect">
                <a:avLst/>
              </a:prstGeom>
              <a:blipFill>
                <a:blip r:embed="rId4"/>
                <a:stretch>
                  <a:fillRect l="-546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CCFB83D-5070-48A0-A5AA-8D8288542EA2}"/>
                  </a:ext>
                </a:extLst>
              </p:cNvPr>
              <p:cNvSpPr txBox="1"/>
              <p:nvPr/>
            </p:nvSpPr>
            <p:spPr>
              <a:xfrm>
                <a:off x="123825" y="5180074"/>
                <a:ext cx="8920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a,b,c</a:t>
                </a:r>
                <a:r>
                  <a:rPr lang="en-US" dirty="0"/>
                  <a:t>	---	---		----		7(</a:t>
                </a:r>
                <a:r>
                  <a:rPr lang="en-US" dirty="0" err="1"/>
                  <a:t>a,b</a:t>
                </a:r>
                <a:r>
                  <a:rPr lang="en-US" dirty="0"/>
                  <a:t>)	 	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4(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	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∝ </m:t>
                    </m:r>
                  </m:oMath>
                </a14:m>
                <a:r>
                  <a:rPr lang="en-US" dirty="0"/>
                  <a:t>	</a:t>
                </a:r>
                <a:endParaRPr lang="en-IN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CCFB83D-5070-48A0-A5AA-8D8288542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25" y="5180074"/>
                <a:ext cx="8920784" cy="369332"/>
              </a:xfrm>
              <a:prstGeom prst="rect">
                <a:avLst/>
              </a:prstGeom>
              <a:blipFill>
                <a:blip r:embed="rId5"/>
                <a:stretch>
                  <a:fillRect l="-546"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3FE6F94-FC13-4308-BB34-C6A45E5E873B}"/>
                  </a:ext>
                </a:extLst>
              </p:cNvPr>
              <p:cNvSpPr txBox="1"/>
              <p:nvPr/>
            </p:nvSpPr>
            <p:spPr>
              <a:xfrm>
                <a:off x="123825" y="5559286"/>
                <a:ext cx="8920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a,b,c,e</a:t>
                </a:r>
                <a:r>
                  <a:rPr lang="en-US" dirty="0"/>
                  <a:t>	---	---		----		5(</a:t>
                </a:r>
                <a:r>
                  <a:rPr lang="en-US" dirty="0" err="1"/>
                  <a:t>a,b,e</a:t>
                </a:r>
                <a:r>
                  <a:rPr lang="en-US" dirty="0"/>
                  <a:t>)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	----		8(</a:t>
                </a:r>
                <a:r>
                  <a:rPr lang="en-US" dirty="0" err="1"/>
                  <a:t>a,b,e</a:t>
                </a:r>
                <a:r>
                  <a:rPr lang="en-US" dirty="0"/>
                  <a:t>)</a:t>
                </a:r>
                <a:endParaRPr lang="en-IN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3FE6F94-FC13-4308-BB34-C6A45E5E8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25" y="5559286"/>
                <a:ext cx="8920784" cy="369332"/>
              </a:xfrm>
              <a:prstGeom prst="rect">
                <a:avLst/>
              </a:prstGeom>
              <a:blipFill>
                <a:blip r:embed="rId6"/>
                <a:stretch>
                  <a:fillRect l="-546" t="-9836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BDA76AD-A494-4D41-86E1-482CAC79B14E}"/>
                  </a:ext>
                </a:extLst>
              </p:cNvPr>
              <p:cNvSpPr txBox="1"/>
              <p:nvPr/>
            </p:nvSpPr>
            <p:spPr>
              <a:xfrm>
                <a:off x="123825" y="5958531"/>
                <a:ext cx="8920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a,b,c,e,d</a:t>
                </a:r>
                <a:r>
                  <a:rPr lang="en-US" dirty="0"/>
                  <a:t>	---	---		----		-------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	----		7(</a:t>
                </a:r>
                <a:r>
                  <a:rPr lang="en-US" dirty="0" err="1"/>
                  <a:t>a,b,e,d</a:t>
                </a:r>
                <a:r>
                  <a:rPr lang="en-US" dirty="0"/>
                  <a:t>)</a:t>
                </a:r>
                <a:endParaRPr lang="en-IN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BDA76AD-A494-4D41-86E1-482CAC79B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25" y="5958531"/>
                <a:ext cx="8920784" cy="369332"/>
              </a:xfrm>
              <a:prstGeom prst="rect">
                <a:avLst/>
              </a:prstGeom>
              <a:blipFill>
                <a:blip r:embed="rId7"/>
                <a:stretch>
                  <a:fillRect l="-546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CB5AA765-A512-4545-9F7E-1E8B0C8F193B}"/>
              </a:ext>
            </a:extLst>
          </p:cNvPr>
          <p:cNvSpPr txBox="1"/>
          <p:nvPr/>
        </p:nvSpPr>
        <p:spPr>
          <a:xfrm>
            <a:off x="906171" y="6327863"/>
            <a:ext cx="703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Shortest Path from a to z = </a:t>
            </a:r>
            <a:r>
              <a:rPr lang="en-US" dirty="0" err="1"/>
              <a:t>abedz</a:t>
            </a:r>
            <a:r>
              <a:rPr lang="en-US" dirty="0"/>
              <a:t>, Length=7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4489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7F013-7233-43C8-A219-CCE9F2C40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Dijkstra’s Algorithm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C28D5F-D36F-4E18-9704-97E7919118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07" r="2027"/>
          <a:stretch/>
        </p:blipFill>
        <p:spPr>
          <a:xfrm>
            <a:off x="691098" y="1170356"/>
            <a:ext cx="7684495" cy="2533951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ED80CB9-A815-4DF0-99C5-843487124044}"/>
              </a:ext>
            </a:extLst>
          </p:cNvPr>
          <p:cNvCxnSpPr>
            <a:cxnSpLocks/>
          </p:cNvCxnSpPr>
          <p:nvPr/>
        </p:nvCxnSpPr>
        <p:spPr>
          <a:xfrm flipV="1">
            <a:off x="0" y="3988179"/>
            <a:ext cx="9144000" cy="2722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9EC3031-E591-451A-993C-500C84E3F27E}"/>
              </a:ext>
            </a:extLst>
          </p:cNvPr>
          <p:cNvCxnSpPr>
            <a:cxnSpLocks/>
          </p:cNvCxnSpPr>
          <p:nvPr/>
        </p:nvCxnSpPr>
        <p:spPr>
          <a:xfrm>
            <a:off x="1146312" y="2797587"/>
            <a:ext cx="0" cy="380862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4F648E3-23C4-431F-AA3E-34521F86EE56}"/>
              </a:ext>
            </a:extLst>
          </p:cNvPr>
          <p:cNvSpPr txBox="1"/>
          <p:nvPr/>
        </p:nvSpPr>
        <p:spPr>
          <a:xfrm>
            <a:off x="155711" y="3098854"/>
            <a:ext cx="938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48D5341-B38E-4E5F-B40E-5C4A2A87B06B}"/>
                  </a:ext>
                </a:extLst>
              </p:cNvPr>
              <p:cNvSpPr txBox="1"/>
              <p:nvPr/>
            </p:nvSpPr>
            <p:spPr>
              <a:xfrm>
                <a:off x="-38514" y="5145401"/>
                <a:ext cx="91825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a,c,b,d</a:t>
                </a:r>
                <a:r>
                  <a:rPr lang="en-US" dirty="0"/>
                  <a:t>		--     ---		---		---		7(</a:t>
                </a:r>
                <a:r>
                  <a:rPr lang="en-US" dirty="0" err="1"/>
                  <a:t>a,c,d</a:t>
                </a:r>
                <a:r>
                  <a:rPr lang="en-US" dirty="0"/>
                  <a:t>)	11(</a:t>
                </a:r>
                <a:r>
                  <a:rPr lang="en-US" dirty="0" err="1"/>
                  <a:t>a,c,d</a:t>
                </a:r>
                <a:r>
                  <a:rPr lang="en-US" dirty="0"/>
                  <a:t>)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IN" dirty="0"/>
                  <a:t>	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∝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48D5341-B38E-4E5F-B40E-5C4A2A87B0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514" y="5145401"/>
                <a:ext cx="9182514" cy="369332"/>
              </a:xfrm>
              <a:prstGeom prst="rect">
                <a:avLst/>
              </a:prstGeom>
              <a:blipFill>
                <a:blip r:embed="rId3"/>
                <a:stretch>
                  <a:fillRect l="-598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ACE14FF-4DD2-4310-AF3C-F60B78D50C05}"/>
                  </a:ext>
                </a:extLst>
              </p:cNvPr>
              <p:cNvSpPr txBox="1"/>
              <p:nvPr/>
            </p:nvSpPr>
            <p:spPr>
              <a:xfrm>
                <a:off x="-57565" y="5540775"/>
                <a:ext cx="90624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a,c,b,d,e		--	---		---		---		---		11(</a:t>
                </a:r>
                <a:r>
                  <a:rPr lang="en-US" dirty="0" err="1"/>
                  <a:t>a,c,d</a:t>
                </a:r>
                <a:r>
                  <a:rPr lang="en-US" dirty="0"/>
                  <a:t>)	12(</a:t>
                </a:r>
                <a:r>
                  <a:rPr lang="en-US" dirty="0" err="1"/>
                  <a:t>a,c,d,e</a:t>
                </a:r>
                <a:r>
                  <a:rPr lang="en-US" dirty="0"/>
                  <a:t>)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∝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ACE14FF-4DD2-4310-AF3C-F60B78D50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565" y="5540775"/>
                <a:ext cx="9062417" cy="369332"/>
              </a:xfrm>
              <a:prstGeom prst="rect">
                <a:avLst/>
              </a:prstGeom>
              <a:blipFill>
                <a:blip r:embed="rId4"/>
                <a:stretch>
                  <a:fillRect l="-606" t="-9836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4CFE9FB-BD04-407F-B4F0-0FA2DE60A984}"/>
                  </a:ext>
                </a:extLst>
              </p:cNvPr>
              <p:cNvSpPr txBox="1"/>
              <p:nvPr/>
            </p:nvSpPr>
            <p:spPr>
              <a:xfrm>
                <a:off x="-67090" y="5841666"/>
                <a:ext cx="114772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a,c,b,d,e,f</a:t>
                </a:r>
                <a:r>
                  <a:rPr lang="en-US" dirty="0"/>
                  <a:t>	--	---		---		---		---		---	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12(</m:t>
                    </m:r>
                    <m:r>
                      <m:rPr>
                        <m:nor/>
                      </m:rPr>
                      <a:rPr lang="en-US" dirty="0"/>
                      <m:t>a</m:t>
                    </m:r>
                    <m:r>
                      <m:rPr>
                        <m:nor/>
                      </m:rPr>
                      <a:rPr lang="en-US" dirty="0"/>
                      <m:t>,</m:t>
                    </m:r>
                    <m:r>
                      <m:rPr>
                        <m:nor/>
                      </m:rPr>
                      <a:rPr lang="en-US" dirty="0"/>
                      <m:t>c</m:t>
                    </m:r>
                    <m:r>
                      <m:rPr>
                        <m:nor/>
                      </m:rPr>
                      <a:rPr lang="en-US" dirty="0"/>
                      <m:t>,</m:t>
                    </m:r>
                    <m:r>
                      <m:rPr>
                        <m:nor/>
                      </m:rPr>
                      <a:rPr lang="en-US" dirty="0"/>
                      <m:t>d</m:t>
                    </m:r>
                    <m:r>
                      <m:rPr>
                        <m:nor/>
                      </m:rPr>
                      <a:rPr lang="en-US" dirty="0"/>
                      <m:t>,</m:t>
                    </m:r>
                    <m:r>
                      <m:rPr>
                        <m:nor/>
                      </m:rPr>
                      <a:rPr lang="en-US" dirty="0"/>
                      <m:t>e</m:t>
                    </m:r>
                    <m:r>
                      <m:rPr>
                        <m:nor/>
                      </m:rPr>
                      <a:rPr lang="en-US" dirty="0"/>
                      <m:t>)</m:t>
                    </m:r>
                  </m:oMath>
                </a14:m>
                <a:r>
                  <a:rPr lang="en-US" dirty="0"/>
                  <a:t>	18(</a:t>
                </a:r>
                <a:r>
                  <a:rPr lang="en-US" dirty="0" err="1"/>
                  <a:t>acdf</a:t>
                </a:r>
                <a:r>
                  <a:rPr lang="en-US" dirty="0"/>
                  <a:t>)</a:t>
                </a:r>
                <a:endParaRPr lang="en-IN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4CFE9FB-BD04-407F-B4F0-0FA2DE60A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7090" y="5841666"/>
                <a:ext cx="11477207" cy="369332"/>
              </a:xfrm>
              <a:prstGeom prst="rect">
                <a:avLst/>
              </a:prstGeom>
              <a:blipFill>
                <a:blip r:embed="rId5"/>
                <a:stretch>
                  <a:fillRect l="-478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A92E725-F4E4-4104-AAF3-1565B38C5D4D}"/>
                  </a:ext>
                </a:extLst>
              </p:cNvPr>
              <p:cNvSpPr txBox="1"/>
              <p:nvPr/>
            </p:nvSpPr>
            <p:spPr>
              <a:xfrm>
                <a:off x="-76615" y="6096165"/>
                <a:ext cx="123713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a,c,b,d,e,f,g</a:t>
                </a:r>
                <a:r>
                  <a:rPr lang="en-US" dirty="0"/>
                  <a:t>	--	---		---		---		---		---	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−−−</m:t>
                    </m:r>
                  </m:oMath>
                </a14:m>
                <a:r>
                  <a:rPr lang="en-US" dirty="0"/>
                  <a:t>			16(</a:t>
                </a:r>
                <a:r>
                  <a:rPr lang="en-US" dirty="0" err="1"/>
                  <a:t>acdeg</a:t>
                </a:r>
                <a:r>
                  <a:rPr lang="en-US" dirty="0"/>
                  <a:t>)</a:t>
                </a:r>
                <a:endParaRPr lang="en-IN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A92E725-F4E4-4104-AAF3-1565B38C5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615" y="6096165"/>
                <a:ext cx="12371317" cy="369332"/>
              </a:xfrm>
              <a:prstGeom prst="rect">
                <a:avLst/>
              </a:prstGeom>
              <a:blipFill>
                <a:blip r:embed="rId6"/>
                <a:stretch>
                  <a:fillRect l="-394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8CAD3C9C-2589-4861-8624-504B2A6B3B08}"/>
              </a:ext>
            </a:extLst>
          </p:cNvPr>
          <p:cNvSpPr txBox="1"/>
          <p:nvPr/>
        </p:nvSpPr>
        <p:spPr>
          <a:xfrm>
            <a:off x="2180813" y="6416036"/>
            <a:ext cx="4929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Shortest Path from a to z = </a:t>
            </a:r>
            <a:r>
              <a:rPr lang="en-US" dirty="0" err="1"/>
              <a:t>acdegz</a:t>
            </a:r>
            <a:r>
              <a:rPr lang="en-US" dirty="0"/>
              <a:t>, Length=16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F51F34-CEB1-4757-B230-B88B8ECBDC91}"/>
              </a:ext>
            </a:extLst>
          </p:cNvPr>
          <p:cNvSpPr txBox="1"/>
          <p:nvPr/>
        </p:nvSpPr>
        <p:spPr>
          <a:xfrm>
            <a:off x="14497" y="3654244"/>
            <a:ext cx="8990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	a	b		c		d		e		f		g			z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68856FD-BB78-4DF8-9284-D39E9FE8D4A3}"/>
                  </a:ext>
                </a:extLst>
              </p:cNvPr>
              <p:cNvSpPr txBox="1"/>
              <p:nvPr/>
            </p:nvSpPr>
            <p:spPr>
              <a:xfrm>
                <a:off x="14497" y="3974310"/>
                <a:ext cx="84834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			0	4(a)		3(a)		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∝ </m:t>
                    </m:r>
                  </m:oMath>
                </a14:m>
                <a:r>
                  <a:rPr lang="en-US" dirty="0"/>
                  <a:t>		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∝ </m:t>
                    </m:r>
                  </m:oMath>
                </a14:m>
                <a:r>
                  <a:rPr lang="en-US" dirty="0"/>
                  <a:t>		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∝ </m:t>
                    </m:r>
                  </m:oMath>
                </a14:m>
                <a:r>
                  <a:rPr lang="en-US" dirty="0"/>
                  <a:t>		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∝ </m:t>
                    </m:r>
                  </m:oMath>
                </a14:m>
                <a:r>
                  <a:rPr lang="en-US" dirty="0"/>
                  <a:t>			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∝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68856FD-BB78-4DF8-9284-D39E9FE8D4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7" y="3974310"/>
                <a:ext cx="8483460" cy="369332"/>
              </a:xfrm>
              <a:prstGeom prst="rect">
                <a:avLst/>
              </a:prstGeom>
              <a:blipFill>
                <a:blip r:embed="rId7"/>
                <a:stretch>
                  <a:fillRect l="-575" t="-9836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7FBDCDF-5DDC-4883-99A3-52C2EAF49D31}"/>
                  </a:ext>
                </a:extLst>
              </p:cNvPr>
              <p:cNvSpPr txBox="1"/>
              <p:nvPr/>
            </p:nvSpPr>
            <p:spPr>
              <a:xfrm>
                <a:off x="7872" y="4414947"/>
                <a:ext cx="91825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a,c</a:t>
                </a:r>
                <a:r>
                  <a:rPr lang="en-US" dirty="0"/>
                  <a:t>			--	4(a)		---		6(</a:t>
                </a:r>
                <a:r>
                  <a:rPr lang="en-US" dirty="0" err="1"/>
                  <a:t>a,c</a:t>
                </a:r>
                <a:r>
                  <a:rPr lang="en-US" dirty="0"/>
                  <a:t>)	9(</a:t>
                </a:r>
                <a:r>
                  <a:rPr lang="en-US" dirty="0" err="1"/>
                  <a:t>a,c</a:t>
                </a:r>
                <a:r>
                  <a:rPr lang="en-US" dirty="0"/>
                  <a:t>)	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∝ </m:t>
                    </m:r>
                  </m:oMath>
                </a14:m>
                <a:r>
                  <a:rPr lang="en-US" dirty="0"/>
                  <a:t>		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∝ </m:t>
                    </m:r>
                  </m:oMath>
                </a14:m>
                <a:r>
                  <a:rPr lang="en-US" dirty="0"/>
                  <a:t>			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∝ 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7FBDCDF-5DDC-4883-99A3-52C2EAF49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" y="4414947"/>
                <a:ext cx="9182514" cy="369332"/>
              </a:xfrm>
              <a:prstGeom prst="rect">
                <a:avLst/>
              </a:prstGeom>
              <a:blipFill>
                <a:blip r:embed="rId8"/>
                <a:stretch>
                  <a:fillRect l="-531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5EFB0F9-EAF9-4583-BA59-630DB6E0CB9B}"/>
                  </a:ext>
                </a:extLst>
              </p:cNvPr>
              <p:cNvSpPr txBox="1"/>
              <p:nvPr/>
            </p:nvSpPr>
            <p:spPr>
              <a:xfrm>
                <a:off x="-18630" y="4776069"/>
                <a:ext cx="914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a,c,b</a:t>
                </a:r>
                <a:r>
                  <a:rPr lang="en-US" dirty="0"/>
                  <a:t>		--	---		---		6(</a:t>
                </a:r>
                <a:r>
                  <a:rPr lang="en-US" dirty="0" err="1"/>
                  <a:t>a,c</a:t>
                </a:r>
                <a:r>
                  <a:rPr lang="en-US" dirty="0"/>
                  <a:t>)	9(</a:t>
                </a:r>
                <a:r>
                  <a:rPr lang="en-US" dirty="0" err="1"/>
                  <a:t>a,c</a:t>
                </a:r>
                <a:r>
                  <a:rPr lang="en-US" dirty="0"/>
                  <a:t>) 	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∝ </m:t>
                    </m:r>
                  </m:oMath>
                </a14:m>
                <a:r>
                  <a:rPr lang="en-US" dirty="0"/>
                  <a:t>		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∝ </m:t>
                    </m:r>
                  </m:oMath>
                </a14:m>
                <a:r>
                  <a:rPr lang="en-US" dirty="0"/>
                  <a:t>			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∝ 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5EFB0F9-EAF9-4583-BA59-630DB6E0C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630" y="4776069"/>
                <a:ext cx="9144000" cy="369332"/>
              </a:xfrm>
              <a:prstGeom prst="rect">
                <a:avLst/>
              </a:prstGeom>
              <a:blipFill>
                <a:blip r:embed="rId9"/>
                <a:stretch>
                  <a:fillRect l="-600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66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/>
      <p:bldP spid="13" grpId="0"/>
      <p:bldP spid="14" grpId="0"/>
      <p:bldP spid="15" grpId="0"/>
      <p:bldP spid="22" grpId="0"/>
      <p:bldP spid="23" grpId="0"/>
      <p:bldP spid="24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7F013-7233-43C8-A219-CCE9F2C40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Dijkstra’s Algorithm</a:t>
            </a:r>
          </a:p>
        </p:txBody>
      </p:sp>
      <p:sp>
        <p:nvSpPr>
          <p:cNvPr id="77" name="Title 1">
            <a:extLst>
              <a:ext uri="{FF2B5EF4-FFF2-40B4-BE49-F238E27FC236}">
                <a16:creationId xmlns:a16="http://schemas.microsoft.com/office/drawing/2014/main" id="{A223431A-3A54-47F1-8D50-1A2A402EAF02}"/>
              </a:ext>
            </a:extLst>
          </p:cNvPr>
          <p:cNvSpPr txBox="1">
            <a:spLocks/>
          </p:cNvSpPr>
          <p:nvPr/>
        </p:nvSpPr>
        <p:spPr>
          <a:xfrm>
            <a:off x="197772" y="1279660"/>
            <a:ext cx="874845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effectLst/>
                <a:latin typeface="+mn-lt"/>
              </a:rPr>
              <a:t>Find the length of a shortest path between a and z in the given weighted graph.</a:t>
            </a:r>
            <a:endParaRPr lang="en-IN" sz="2400" dirty="0"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8776AA-FB7B-4685-8CCE-D9F072738C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46" t="8701" b="5599"/>
          <a:stretch/>
        </p:blipFill>
        <p:spPr>
          <a:xfrm>
            <a:off x="954789" y="2622320"/>
            <a:ext cx="7255566" cy="364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360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7F013-7233-43C8-A219-CCE9F2C40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Dijkstra’s Algorithm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8776AA-FB7B-4685-8CCE-D9F072738C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46" t="8701" b="5599"/>
          <a:stretch/>
        </p:blipFill>
        <p:spPr>
          <a:xfrm>
            <a:off x="1839372" y="1315508"/>
            <a:ext cx="4402402" cy="221006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F4E52A-2585-4DC6-9738-01C2E14559BD}"/>
              </a:ext>
            </a:extLst>
          </p:cNvPr>
          <p:cNvCxnSpPr>
            <a:cxnSpLocks/>
          </p:cNvCxnSpPr>
          <p:nvPr/>
        </p:nvCxnSpPr>
        <p:spPr>
          <a:xfrm flipV="1">
            <a:off x="0" y="3968199"/>
            <a:ext cx="9143986" cy="4721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76514F0-4F5E-43D4-8179-DB0CF494A8E8}"/>
              </a:ext>
            </a:extLst>
          </p:cNvPr>
          <p:cNvCxnSpPr>
            <a:cxnSpLocks/>
          </p:cNvCxnSpPr>
          <p:nvPr/>
        </p:nvCxnSpPr>
        <p:spPr>
          <a:xfrm>
            <a:off x="1106556" y="3265077"/>
            <a:ext cx="0" cy="318873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35AB085-6A8E-4385-87BC-3228E6634672}"/>
              </a:ext>
            </a:extLst>
          </p:cNvPr>
          <p:cNvSpPr txBox="1"/>
          <p:nvPr/>
        </p:nvSpPr>
        <p:spPr>
          <a:xfrm>
            <a:off x="0" y="3188877"/>
            <a:ext cx="990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902586-9714-44EA-AE7B-C2696A138340}"/>
              </a:ext>
            </a:extLst>
          </p:cNvPr>
          <p:cNvSpPr txBox="1"/>
          <p:nvPr/>
        </p:nvSpPr>
        <p:spPr>
          <a:xfrm>
            <a:off x="6096000" y="3265077"/>
            <a:ext cx="99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Path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3122A9-DE91-4514-A90D-E0C5DD8D5488}"/>
                  </a:ext>
                </a:extLst>
              </p:cNvPr>
              <p:cNvSpPr txBox="1"/>
              <p:nvPr/>
            </p:nvSpPr>
            <p:spPr>
              <a:xfrm>
                <a:off x="123825" y="4027077"/>
                <a:ext cx="90201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		---	4(a)		2(a)		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∝ </m:t>
                    </m:r>
                  </m:oMath>
                </a14:m>
                <a:r>
                  <a:rPr lang="en-US" dirty="0"/>
                  <a:t>			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∝ </m:t>
                    </m:r>
                  </m:oMath>
                </a14:m>
                <a:r>
                  <a:rPr lang="en-US" dirty="0"/>
                  <a:t>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∝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3122A9-DE91-4514-A90D-E0C5DD8D5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25" y="4027077"/>
                <a:ext cx="9020161" cy="369332"/>
              </a:xfrm>
              <a:prstGeom prst="rect">
                <a:avLst/>
              </a:prstGeom>
              <a:blipFill>
                <a:blip r:embed="rId3"/>
                <a:stretch>
                  <a:fillRect l="-541"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E06B20E2-70F1-4AB8-A6AD-45AFA5A6A9A3}"/>
              </a:ext>
            </a:extLst>
          </p:cNvPr>
          <p:cNvSpPr txBox="1"/>
          <p:nvPr/>
        </p:nvSpPr>
        <p:spPr>
          <a:xfrm>
            <a:off x="670478" y="3551512"/>
            <a:ext cx="6883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a 	b		c		d			e			z 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FD82300-91AE-4ECA-83BF-A5C06025FEB3}"/>
                  </a:ext>
                </a:extLst>
              </p:cNvPr>
              <p:cNvSpPr txBox="1"/>
              <p:nvPr/>
            </p:nvSpPr>
            <p:spPr>
              <a:xfrm>
                <a:off x="123825" y="4560477"/>
                <a:ext cx="90201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a,c</a:t>
                </a:r>
                <a:r>
                  <a:rPr lang="en-US" dirty="0"/>
                  <a:t>		---	3(</a:t>
                </a:r>
                <a:r>
                  <a:rPr lang="en-US" dirty="0" err="1"/>
                  <a:t>a,c</a:t>
                </a:r>
                <a:r>
                  <a:rPr lang="en-US" dirty="0"/>
                  <a:t>)	----		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		12(</a:t>
                </a:r>
                <a:r>
                  <a:rPr lang="en-US" dirty="0" err="1"/>
                  <a:t>a,c</a:t>
                </a:r>
                <a:r>
                  <a:rPr lang="en-US" dirty="0"/>
                  <a:t>)		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∝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FD82300-91AE-4ECA-83BF-A5C06025F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25" y="4560477"/>
                <a:ext cx="9020161" cy="369332"/>
              </a:xfrm>
              <a:prstGeom prst="rect">
                <a:avLst/>
              </a:prstGeom>
              <a:blipFill>
                <a:blip r:embed="rId4"/>
                <a:stretch>
                  <a:fillRect l="-541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F399D29-6385-4394-BB18-02DD38395A89}"/>
                  </a:ext>
                </a:extLst>
              </p:cNvPr>
              <p:cNvSpPr txBox="1"/>
              <p:nvPr/>
            </p:nvSpPr>
            <p:spPr>
              <a:xfrm>
                <a:off x="152400" y="5170077"/>
                <a:ext cx="90201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a,c,b</a:t>
                </a:r>
                <a:r>
                  <a:rPr lang="en-US" dirty="0"/>
                  <a:t>	---	----		----		8(</a:t>
                </a:r>
                <a:r>
                  <a:rPr lang="en-US" dirty="0" err="1"/>
                  <a:t>a,c,b</a:t>
                </a:r>
                <a:r>
                  <a:rPr lang="en-US" dirty="0"/>
                  <a:t>)	 	 12(</a:t>
                </a:r>
                <a:r>
                  <a:rPr lang="en-US" dirty="0" err="1"/>
                  <a:t>a,c</a:t>
                </a:r>
                <a:r>
                  <a:rPr lang="en-US" dirty="0"/>
                  <a:t>)		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∝ </m:t>
                    </m:r>
                  </m:oMath>
                </a14:m>
                <a:r>
                  <a:rPr lang="en-US" dirty="0"/>
                  <a:t>	</a:t>
                </a:r>
                <a:endParaRPr lang="en-IN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F399D29-6385-4394-BB18-02DD38395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5170077"/>
                <a:ext cx="9020161" cy="369332"/>
              </a:xfrm>
              <a:prstGeom prst="rect">
                <a:avLst/>
              </a:prstGeom>
              <a:blipFill>
                <a:blip r:embed="rId5"/>
                <a:stretch>
                  <a:fillRect l="-541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156909BC-170E-400E-9FCF-7A336123EA6D}"/>
              </a:ext>
            </a:extLst>
          </p:cNvPr>
          <p:cNvSpPr txBox="1"/>
          <p:nvPr/>
        </p:nvSpPr>
        <p:spPr>
          <a:xfrm>
            <a:off x="152400" y="5703477"/>
            <a:ext cx="9020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a,c,b,d</a:t>
            </a:r>
            <a:r>
              <a:rPr lang="en-US" dirty="0"/>
              <a:t>	---	----		----		------	 	 10(</a:t>
            </a:r>
            <a:r>
              <a:rPr lang="en-US" dirty="0" err="1"/>
              <a:t>a,c,b,d</a:t>
            </a:r>
            <a:r>
              <a:rPr lang="en-US" dirty="0"/>
              <a:t>)	 14(</a:t>
            </a:r>
            <a:r>
              <a:rPr lang="en-US" dirty="0" err="1"/>
              <a:t>a,c,b,d</a:t>
            </a:r>
            <a:r>
              <a:rPr lang="en-US" dirty="0"/>
              <a:t>) 	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E1C416-A999-4686-9DBD-3CF23E47FF27}"/>
              </a:ext>
            </a:extLst>
          </p:cNvPr>
          <p:cNvSpPr txBox="1"/>
          <p:nvPr/>
        </p:nvSpPr>
        <p:spPr>
          <a:xfrm>
            <a:off x="152400" y="6084477"/>
            <a:ext cx="9020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a,c,b,d,e</a:t>
            </a:r>
            <a:r>
              <a:rPr lang="en-US" dirty="0"/>
              <a:t>	---	----		----		------	 	 --------	 13(</a:t>
            </a:r>
            <a:r>
              <a:rPr lang="en-US" dirty="0" err="1"/>
              <a:t>a,c,b,d,e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7C5A80-DB5A-4DAE-9129-B9EC3DD192A8}"/>
              </a:ext>
            </a:extLst>
          </p:cNvPr>
          <p:cNvSpPr txBox="1"/>
          <p:nvPr/>
        </p:nvSpPr>
        <p:spPr>
          <a:xfrm>
            <a:off x="1550505" y="6376024"/>
            <a:ext cx="7513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Shortest Path from a to z = </a:t>
            </a:r>
            <a:r>
              <a:rPr lang="en-US" dirty="0" err="1"/>
              <a:t>a,c,b,d,e</a:t>
            </a:r>
            <a:r>
              <a:rPr lang="en-US" dirty="0"/>
              <a:t>, Length=13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1947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4" grpId="0"/>
      <p:bldP spid="15" grpId="0"/>
      <p:bldP spid="16" grpId="0"/>
      <p:bldP spid="17" grpId="0"/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yFont">
      <a:majorFont>
        <a:latin typeface="Bahnschrift SemiBold"/>
        <a:ea typeface=""/>
        <a:cs typeface=""/>
      </a:majorFont>
      <a:minorFont>
        <a:latin typeface="Bahnschrif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9983</TotalTime>
  <Words>915</Words>
  <Application>Microsoft Office PowerPoint</Application>
  <PresentationFormat>On-screen Show (4:3)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</vt:lpstr>
      <vt:lpstr>Bahnschrift</vt:lpstr>
      <vt:lpstr>Bahnschrift SemiBold</vt:lpstr>
      <vt:lpstr>Calibri</vt:lpstr>
      <vt:lpstr>Cambria Math</vt:lpstr>
      <vt:lpstr>Office Theme</vt:lpstr>
      <vt:lpstr>EMTH403</vt:lpstr>
      <vt:lpstr>Lecture Outcomes</vt:lpstr>
      <vt:lpstr>Shortest Path Problem</vt:lpstr>
      <vt:lpstr>Shortest Path Problem</vt:lpstr>
      <vt:lpstr>Shortest Path Problem</vt:lpstr>
      <vt:lpstr>Dijkstra’s Algorithm</vt:lpstr>
      <vt:lpstr>Dijkstra’s Algorithm</vt:lpstr>
      <vt:lpstr>Dijkstra’s Algorithm</vt:lpstr>
      <vt:lpstr>Dijkstra’s Algorithm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Nitin Mishra</dc:creator>
  <cp:lastModifiedBy>Nitin Mishra</cp:lastModifiedBy>
  <cp:revision>1537</cp:revision>
  <dcterms:created xsi:type="dcterms:W3CDTF">2020-12-04T05:20:56Z</dcterms:created>
  <dcterms:modified xsi:type="dcterms:W3CDTF">2021-01-22T08:08:50Z</dcterms:modified>
</cp:coreProperties>
</file>