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7" r:id="rId3"/>
    <p:sldId id="292" r:id="rId4"/>
    <p:sldId id="294" r:id="rId5"/>
    <p:sldId id="296" r:id="rId6"/>
    <p:sldId id="297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6" r:id="rId17"/>
    <p:sldId id="315" r:id="rId18"/>
    <p:sldId id="317" r:id="rId19"/>
    <p:sldId id="318" r:id="rId20"/>
    <p:sldId id="319" r:id="rId21"/>
    <p:sldId id="320" r:id="rId22"/>
    <p:sldId id="321" r:id="rId23"/>
    <p:sldId id="326" r:id="rId24"/>
    <p:sldId id="327" r:id="rId25"/>
    <p:sldId id="328" r:id="rId26"/>
    <p:sldId id="329" r:id="rId27"/>
    <p:sldId id="332" r:id="rId28"/>
    <p:sldId id="330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51"/>
    <a:srgbClr val="BA202B"/>
    <a:srgbClr val="00A2B8"/>
    <a:srgbClr val="CA628C"/>
    <a:srgbClr val="71EEFF"/>
    <a:srgbClr val="00B6CC"/>
    <a:srgbClr val="89E2EB"/>
    <a:srgbClr val="79567A"/>
    <a:srgbClr val="D582A3"/>
    <a:srgbClr val="926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88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F218DD-E614-4E73-B564-F8E0717E89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14C21-F88B-4739-8F26-AA4DEEB64F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DE57-39A0-4263-A76B-22C3CE26C8E2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5058-CB50-45CA-B183-2892DE4A39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2E93-0834-4027-BDF9-2CBEA15477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93A7-2C4F-4D32-8895-81F23FF37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65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22478E-B0D0-4983-A2EC-2C070D46FC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0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8813" y="1011007"/>
            <a:ext cx="4186084" cy="1001405"/>
          </a:xfrm>
        </p:spPr>
        <p:txBody>
          <a:bodyPr anchor="b">
            <a:noAutofit/>
          </a:bodyPr>
          <a:lstStyle>
            <a:lvl1pPr algn="r">
              <a:defRPr sz="7500">
                <a:ln>
                  <a:solidFill>
                    <a:srgbClr val="BA202B"/>
                  </a:solidFill>
                </a:ln>
                <a:solidFill>
                  <a:srgbClr val="CA62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EMTH403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8813" y="2012412"/>
            <a:ext cx="4186083" cy="83894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Mathematical Foundation for 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A5137-F38E-416C-BA01-890D57CBC895}"/>
              </a:ext>
            </a:extLst>
          </p:cNvPr>
          <p:cNvSpPr txBox="1"/>
          <p:nvPr userDrawn="1"/>
        </p:nvSpPr>
        <p:spPr>
          <a:xfrm>
            <a:off x="5369878" y="3852760"/>
            <a:ext cx="3575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700" strike="noStrike" dirty="0">
                <a:solidFill>
                  <a:srgbClr val="BA202B"/>
                </a:solidFill>
                <a:effectLst/>
              </a:rPr>
              <a:t>Nitin K. Mishra (Ph.D.)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07290-3460-4AC4-ABC8-F072BD3D73E5}"/>
              </a:ext>
            </a:extLst>
          </p:cNvPr>
          <p:cNvSpPr txBox="1"/>
          <p:nvPr userDrawn="1"/>
        </p:nvSpPr>
        <p:spPr>
          <a:xfrm>
            <a:off x="5525729" y="4314425"/>
            <a:ext cx="341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Associate Professor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C86BC-E539-4EC2-9687-C9BAFAAFC1D8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5729" y="4805586"/>
            <a:ext cx="3342972" cy="0"/>
          </a:xfrm>
          <a:prstGeom prst="line">
            <a:avLst/>
          </a:prstGeom>
          <a:ln w="38100">
            <a:solidFill>
              <a:srgbClr val="89E2E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2CEEC-655E-468A-942D-1D746D27486B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5729" y="4360591"/>
            <a:ext cx="3342972" cy="0"/>
          </a:xfrm>
          <a:prstGeom prst="line">
            <a:avLst/>
          </a:prstGeom>
          <a:ln w="38100">
            <a:solidFill>
              <a:srgbClr val="89E2E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8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1FF5F-8082-499F-9B42-B9953F7F83AE}"/>
              </a:ext>
            </a:extLst>
          </p:cNvPr>
          <p:cNvSpPr txBox="1"/>
          <p:nvPr userDrawn="1"/>
        </p:nvSpPr>
        <p:spPr>
          <a:xfrm>
            <a:off x="1620711" y="2869012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A2B8"/>
                </a:solidFill>
                <a:effectLst/>
              </a:rPr>
              <a:t>That’s all for now…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6A0C7-0E66-445E-9D28-DB789C63D202}"/>
              </a:ext>
            </a:extLst>
          </p:cNvPr>
          <p:cNvCxnSpPr>
            <a:cxnSpLocks/>
          </p:cNvCxnSpPr>
          <p:nvPr userDrawn="1"/>
        </p:nvCxnSpPr>
        <p:spPr>
          <a:xfrm>
            <a:off x="1720645" y="3654690"/>
            <a:ext cx="5624052" cy="0"/>
          </a:xfrm>
          <a:prstGeom prst="line">
            <a:avLst/>
          </a:prstGeom>
          <a:ln w="31750">
            <a:solidFill>
              <a:srgbClr val="CA628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1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9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4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-1"/>
            <a:ext cx="9144000" cy="2113936"/>
          </a:xfrm>
          <a:prstGeom prst="rect">
            <a:avLst/>
          </a:prstGeom>
          <a:gradFill flip="none" rotWithShape="1">
            <a:gsLst>
              <a:gs pos="78000">
                <a:schemeClr val="accent3">
                  <a:lumMod val="0"/>
                  <a:lumOff val="100000"/>
                </a:schemeClr>
              </a:gs>
              <a:gs pos="45000">
                <a:srgbClr val="00A2B8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290" y="0"/>
            <a:ext cx="5191433" cy="211393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Lecture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63560" y="2883188"/>
            <a:ext cx="7934633" cy="35002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buClr>
                <a:srgbClr val="00A2B8"/>
              </a:buClr>
              <a:defRPr sz="2800"/>
            </a:lvl2pPr>
            <a:lvl3pPr>
              <a:buClr>
                <a:srgbClr val="00A2B8"/>
              </a:buClr>
              <a:defRPr/>
            </a:lvl3pPr>
            <a:lvl4pPr>
              <a:buClr>
                <a:srgbClr val="00A2B8"/>
              </a:buClr>
              <a:defRPr/>
            </a:lvl4pPr>
            <a:lvl5pPr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7C6D-0C30-48F0-89AC-23D3E98F9A33}"/>
              </a:ext>
            </a:extLst>
          </p:cNvPr>
          <p:cNvSpPr txBox="1"/>
          <p:nvPr userDrawn="1"/>
        </p:nvSpPr>
        <p:spPr>
          <a:xfrm>
            <a:off x="393290" y="2298413"/>
            <a:ext cx="6845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6461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0A2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248698"/>
            <a:ext cx="8504904" cy="5338916"/>
          </a:xfrm>
        </p:spPr>
        <p:txBody>
          <a:bodyPr/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lnSpc>
                <a:spcPct val="150000"/>
              </a:lnSpc>
              <a:buClr>
                <a:srgbClr val="00A2B8"/>
              </a:buClr>
              <a:defRPr/>
            </a:lvl2pPr>
            <a:lvl3pPr>
              <a:lnSpc>
                <a:spcPct val="150000"/>
              </a:lnSpc>
              <a:buClr>
                <a:srgbClr val="00A2B8"/>
              </a:buClr>
              <a:defRPr/>
            </a:lvl3pPr>
            <a:lvl4pPr>
              <a:lnSpc>
                <a:spcPct val="150000"/>
              </a:lnSpc>
              <a:buClr>
                <a:srgbClr val="00A2B8"/>
              </a:buClr>
              <a:defRPr/>
            </a:lvl4pPr>
            <a:lvl5pPr>
              <a:lnSpc>
                <a:spcPct val="150000"/>
              </a:lnSpc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91E1C-13AA-4430-B0AB-E932AEDB367A}"/>
              </a:ext>
            </a:extLst>
          </p:cNvPr>
          <p:cNvSpPr txBox="1"/>
          <p:nvPr userDrawn="1"/>
        </p:nvSpPr>
        <p:spPr>
          <a:xfrm>
            <a:off x="33867" y="6666614"/>
            <a:ext cx="9110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Content Source: 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Discrete Mathematics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 and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Its Applications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. Seventh Edition.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Kenneth H. Rosen. Monmouth University. Prepared by Jerrold W. Grossman, Oakland University.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 (and formerly AT&amp;T Laboratories)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2252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0A2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248697"/>
            <a:ext cx="8504904" cy="5338916"/>
          </a:xfrm>
        </p:spPr>
        <p:txBody>
          <a:bodyPr/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lnSpc>
                <a:spcPct val="150000"/>
              </a:lnSpc>
              <a:buClr>
                <a:srgbClr val="00A2B8"/>
              </a:buClr>
              <a:defRPr/>
            </a:lvl2pPr>
            <a:lvl3pPr>
              <a:lnSpc>
                <a:spcPct val="150000"/>
              </a:lnSpc>
              <a:buClr>
                <a:srgbClr val="00A2B8"/>
              </a:buClr>
              <a:defRPr/>
            </a:lvl3pPr>
            <a:lvl4pPr>
              <a:lnSpc>
                <a:spcPct val="150000"/>
              </a:lnSpc>
              <a:buClr>
                <a:srgbClr val="00A2B8"/>
              </a:buClr>
              <a:defRPr/>
            </a:lvl4pPr>
            <a:lvl5pPr>
              <a:lnSpc>
                <a:spcPct val="150000"/>
              </a:lnSpc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0D22A-9F0E-4024-A4A6-FCCE6CB60E86}"/>
              </a:ext>
            </a:extLst>
          </p:cNvPr>
          <p:cNvSpPr txBox="1"/>
          <p:nvPr userDrawn="1"/>
        </p:nvSpPr>
        <p:spPr>
          <a:xfrm>
            <a:off x="33867" y="6666614"/>
            <a:ext cx="9110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Content Source: 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Discrete Mathematics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 and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Its Applications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. Seventh Edition.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Kenneth H. Rosen. Monmouth University. Prepared by Jerrold W. Grossman, Oakland University.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 (and formerly AT&amp;T Laboratories)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40265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1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6987-CD5A-4B0D-82F1-8DDC56102557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3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B31A-26EC-4882-9FB2-E3790927B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EMTH403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FDE88-E809-4B0D-A49D-23F92304E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Foundation for Computer Science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50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0F20B2-5F11-469A-B580-D3B801C380D4}"/>
              </a:ext>
            </a:extLst>
          </p:cNvPr>
          <p:cNvSpPr txBox="1">
            <a:spLocks/>
          </p:cNvSpPr>
          <p:nvPr/>
        </p:nvSpPr>
        <p:spPr>
          <a:xfrm>
            <a:off x="738730" y="1356622"/>
            <a:ext cx="5567533" cy="108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Which of these graphs are trees?</a:t>
            </a:r>
            <a:endParaRPr lang="en-IN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B9344-FB36-4F5A-8D5B-27DAAF3E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23" y="2379453"/>
            <a:ext cx="4282633" cy="2099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376B4C-5089-4AA0-A8E7-43927366B1DA}"/>
              </a:ext>
            </a:extLst>
          </p:cNvPr>
          <p:cNvSpPr txBox="1"/>
          <p:nvPr/>
        </p:nvSpPr>
        <p:spPr>
          <a:xfrm>
            <a:off x="1132840" y="495300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/>
              <a:t>This graph is not connected, so it is not a tree.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753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0F20B2-5F11-469A-B580-D3B801C380D4}"/>
              </a:ext>
            </a:extLst>
          </p:cNvPr>
          <p:cNvSpPr txBox="1">
            <a:spLocks/>
          </p:cNvSpPr>
          <p:nvPr/>
        </p:nvSpPr>
        <p:spPr>
          <a:xfrm>
            <a:off x="738730" y="1356622"/>
            <a:ext cx="5567533" cy="108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Which of these graphs are trees?</a:t>
            </a:r>
            <a:endParaRPr lang="en-IN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904B2-70BE-4EC5-89A8-6A8FB9F2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57" y="2436962"/>
            <a:ext cx="3125165" cy="198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E5FAA-8C1E-4846-943C-3A4E60760667}"/>
              </a:ext>
            </a:extLst>
          </p:cNvPr>
          <p:cNvSpPr txBox="1"/>
          <p:nvPr/>
        </p:nvSpPr>
        <p:spPr>
          <a:xfrm>
            <a:off x="1166949" y="515490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/>
              <a:t>This graph is connected and has no simple circuits, so it is a tree.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743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0F20B2-5F11-469A-B580-D3B801C380D4}"/>
              </a:ext>
            </a:extLst>
          </p:cNvPr>
          <p:cNvSpPr txBox="1">
            <a:spLocks/>
          </p:cNvSpPr>
          <p:nvPr/>
        </p:nvSpPr>
        <p:spPr>
          <a:xfrm>
            <a:off x="738730" y="1356622"/>
            <a:ext cx="5567533" cy="108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Which of these graphs are trees?</a:t>
            </a:r>
            <a:endParaRPr lang="en-IN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904B2-70BE-4EC5-89A8-6A8FB9F2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57" y="2436962"/>
            <a:ext cx="3125165" cy="198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E5FAA-8C1E-4846-943C-3A4E60760667}"/>
              </a:ext>
            </a:extLst>
          </p:cNvPr>
          <p:cNvSpPr txBox="1"/>
          <p:nvPr/>
        </p:nvSpPr>
        <p:spPr>
          <a:xfrm>
            <a:off x="1166949" y="515490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/>
              <a:t>This graph is connected and has no simple circuits, so it is a tree.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754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0F20B2-5F11-469A-B580-D3B801C380D4}"/>
              </a:ext>
            </a:extLst>
          </p:cNvPr>
          <p:cNvSpPr txBox="1">
            <a:spLocks/>
          </p:cNvSpPr>
          <p:nvPr/>
        </p:nvSpPr>
        <p:spPr>
          <a:xfrm>
            <a:off x="738730" y="1356622"/>
            <a:ext cx="5567533" cy="108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Which of these graphs are trees?</a:t>
            </a:r>
            <a:endParaRPr lang="en-IN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370F7-83CA-44B1-A57E-9754C5E1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22" y="2445588"/>
            <a:ext cx="4190035" cy="1966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48EE1F-4407-4C61-AC83-765F4BF5D99E}"/>
              </a:ext>
            </a:extLst>
          </p:cNvPr>
          <p:cNvSpPr txBox="1"/>
          <p:nvPr/>
        </p:nvSpPr>
        <p:spPr>
          <a:xfrm>
            <a:off x="1107440" y="521060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/>
              <a:t>This graph has a simple circuit, so it is not a tree.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18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0F20B2-5F11-469A-B580-D3B801C380D4}"/>
              </a:ext>
            </a:extLst>
          </p:cNvPr>
          <p:cNvSpPr txBox="1">
            <a:spLocks/>
          </p:cNvSpPr>
          <p:nvPr/>
        </p:nvSpPr>
        <p:spPr>
          <a:xfrm>
            <a:off x="738730" y="1356622"/>
            <a:ext cx="5567533" cy="108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Which of these graphs are trees?</a:t>
            </a:r>
            <a:endParaRPr lang="en-IN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0444C9-A406-4456-B75B-FBC8D60C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16" y="2376194"/>
            <a:ext cx="5555848" cy="2938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A5BD19-5CD7-47A7-8480-ABF0441EB213}"/>
              </a:ext>
            </a:extLst>
          </p:cNvPr>
          <p:cNvSpPr txBox="1"/>
          <p:nvPr/>
        </p:nvSpPr>
        <p:spPr>
          <a:xfrm>
            <a:off x="396240" y="5474829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/>
              <a:t>This graph has a simple circuit, so it is not a tree.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0854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40BF1938-EB3A-4489-BF29-E2249699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" y="1448368"/>
            <a:ext cx="4325938" cy="303213"/>
          </a:xfrm>
          <a:custGeom>
            <a:avLst/>
            <a:gdLst>
              <a:gd name="G0" fmla="*/ 12018 1 2"/>
              <a:gd name="G1" fmla="*/ 844 1 2"/>
              <a:gd name="G2" fmla="+- 844 0 0"/>
              <a:gd name="G3" fmla="+- 12018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2018" y="0"/>
                </a:lnTo>
                <a:lnTo>
                  <a:pt x="12018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u="sng" dirty="0">
                <a:latin typeface="+mn-lt"/>
              </a:rPr>
              <a:t>Definition in terms of Number of Edges and Nodes</a:t>
            </a:r>
            <a:r>
              <a:rPr lang="en-US" altLang="en-US" sz="2400" b="1" dirty="0">
                <a:latin typeface="+mn-lt"/>
              </a:rPr>
              <a:t>: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305F5AC8-CD21-4906-8B33-FF4F4B05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816" y="2027205"/>
            <a:ext cx="3287712" cy="303213"/>
          </a:xfrm>
          <a:custGeom>
            <a:avLst/>
            <a:gdLst>
              <a:gd name="G0" fmla="*/ 9132 1 2"/>
              <a:gd name="G1" fmla="*/ 844 1 2"/>
              <a:gd name="G2" fmla="+- 844 0 0"/>
              <a:gd name="G3" fmla="+- 913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132" y="0"/>
                </a:lnTo>
                <a:lnTo>
                  <a:pt x="9132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A tree is a finite connected graph such that: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8501D20-B4F3-4760-B57E-E88CDDE8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2" y="3491547"/>
            <a:ext cx="1158875" cy="303213"/>
          </a:xfrm>
          <a:custGeom>
            <a:avLst/>
            <a:gdLst>
              <a:gd name="G0" fmla="*/ 3222 1 2"/>
              <a:gd name="G1" fmla="*/ 844 1 2"/>
              <a:gd name="G2" fmla="+- 844 0 0"/>
              <a:gd name="G3" fmla="+- 322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222" y="0"/>
                </a:lnTo>
                <a:lnTo>
                  <a:pt x="3222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For Example: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18BCFCB-276C-4E5A-BE22-E534CB889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41" y="3566160"/>
            <a:ext cx="6953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A6D5B18D-49E6-4DF1-9321-2E8C90A5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1" y="3337560"/>
            <a:ext cx="7350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413E5FFC-7117-4A8C-931B-D950F1A4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54" y="3108960"/>
            <a:ext cx="1804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AutoShape 8">
            <a:extLst>
              <a:ext uri="{FF2B5EF4-FFF2-40B4-BE49-F238E27FC236}">
                <a16:creationId xmlns:a16="http://schemas.microsoft.com/office/drawing/2014/main" id="{0D8B67BB-BD69-48F8-9568-0554CD56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715" y="4337685"/>
            <a:ext cx="1550988" cy="515938"/>
          </a:xfrm>
          <a:custGeom>
            <a:avLst/>
            <a:gdLst>
              <a:gd name="G0" fmla="*/ 4310 1 2"/>
              <a:gd name="G1" fmla="*/ 1436 1 2"/>
              <a:gd name="G2" fmla="+- 1436 0 0"/>
              <a:gd name="G3" fmla="+- 431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4310" y="0"/>
                </a:lnTo>
                <a:lnTo>
                  <a:pt x="4310" y="1436"/>
                </a:lnTo>
                <a:lnTo>
                  <a:pt x="0" y="143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>
                <a:latin typeface="+mn-lt"/>
              </a:rPr>
              <a:t>3  nodes</a:t>
            </a:r>
          </a:p>
          <a:p>
            <a:pPr>
              <a:lnSpc>
                <a:spcPct val="100000"/>
              </a:lnSpc>
            </a:pPr>
            <a:r>
              <a:rPr lang="en-US" altLang="en-US" sz="2400">
                <a:latin typeface="+mn-lt"/>
              </a:rPr>
              <a:t>2  edges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551C672-6DE3-42B4-98FC-DF75FE730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715" y="4328160"/>
            <a:ext cx="1550988" cy="515938"/>
          </a:xfrm>
          <a:custGeom>
            <a:avLst/>
            <a:gdLst>
              <a:gd name="G0" fmla="*/ 4310 1 2"/>
              <a:gd name="G1" fmla="*/ 1436 1 2"/>
              <a:gd name="G2" fmla="+- 1436 0 0"/>
              <a:gd name="G3" fmla="+- 431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4310" y="0"/>
                </a:lnTo>
                <a:lnTo>
                  <a:pt x="4310" y="1436"/>
                </a:lnTo>
                <a:lnTo>
                  <a:pt x="0" y="143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>
                <a:latin typeface="+mn-lt"/>
              </a:rPr>
              <a:t>5  nodes</a:t>
            </a:r>
          </a:p>
          <a:p>
            <a:pPr>
              <a:lnSpc>
                <a:spcPct val="100000"/>
              </a:lnSpc>
            </a:pPr>
            <a:r>
              <a:rPr lang="en-US" altLang="en-US" sz="2400">
                <a:latin typeface="+mn-lt"/>
              </a:rPr>
              <a:t>4  edges</a:t>
            </a:r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12BC1188-7B8F-4FAD-859F-11E17F33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290" y="4328160"/>
            <a:ext cx="1550988" cy="515938"/>
          </a:xfrm>
          <a:custGeom>
            <a:avLst/>
            <a:gdLst>
              <a:gd name="G0" fmla="*/ 4310 1 2"/>
              <a:gd name="G1" fmla="*/ 1436 1 2"/>
              <a:gd name="G2" fmla="+- 1436 0 0"/>
              <a:gd name="G3" fmla="+- 431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4310" y="0"/>
                </a:lnTo>
                <a:lnTo>
                  <a:pt x="4310" y="1436"/>
                </a:lnTo>
                <a:lnTo>
                  <a:pt x="0" y="143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>
                <a:latin typeface="+mn-lt"/>
              </a:rPr>
              <a:t>8  nodes</a:t>
            </a:r>
          </a:p>
          <a:p>
            <a:pPr>
              <a:lnSpc>
                <a:spcPct val="100000"/>
              </a:lnSpc>
            </a:pPr>
            <a:r>
              <a:rPr lang="en-US" altLang="en-US" sz="2400">
                <a:latin typeface="+mn-lt"/>
              </a:rPr>
              <a:t>7  edges</a:t>
            </a: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65D29F2D-D64D-4F2F-AF76-FCB001069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093" y="2456782"/>
            <a:ext cx="2784475" cy="303213"/>
          </a:xfrm>
          <a:custGeom>
            <a:avLst/>
            <a:gdLst>
              <a:gd name="G0" fmla="*/ 7735 1 2"/>
              <a:gd name="G1" fmla="*/ 844 1 2"/>
              <a:gd name="G2" fmla="+- 844 0 0"/>
              <a:gd name="G3" fmla="+- 773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7735" y="0"/>
                </a:lnTo>
                <a:lnTo>
                  <a:pt x="7735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+mn-lt"/>
              </a:rPr>
              <a:t>no. of Nodes   =   no. of Edges  +  1</a:t>
            </a:r>
          </a:p>
        </p:txBody>
      </p:sp>
    </p:spTree>
    <p:extLst>
      <p:ext uri="{BB962C8B-B14F-4D97-AF65-F5344CB8AC3E}">
        <p14:creationId xmlns:p14="http://schemas.microsoft.com/office/powerpoint/2010/main" val="32991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05BD5F0B-2FF7-4EE0-8D6C-E12B5CABD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30" y="1666241"/>
            <a:ext cx="2057400" cy="303213"/>
          </a:xfrm>
          <a:custGeom>
            <a:avLst/>
            <a:gdLst>
              <a:gd name="G0" fmla="*/ 5715 1 2"/>
              <a:gd name="G1" fmla="*/ 844 1 2"/>
              <a:gd name="G2" fmla="+- 844 0 0"/>
              <a:gd name="G3" fmla="+- 571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715" y="0"/>
                </a:lnTo>
                <a:lnTo>
                  <a:pt x="5715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 dirty="0">
                <a:latin typeface="+mn-lt"/>
              </a:rPr>
              <a:t>Defining Parts of a Tree</a:t>
            </a:r>
            <a:r>
              <a:rPr lang="en-US" altLang="en-US" sz="2400" b="1" dirty="0">
                <a:latin typeface="+mn-lt"/>
              </a:rPr>
              <a:t>:</a:t>
            </a:r>
          </a:p>
        </p:txBody>
      </p:sp>
      <p:pic>
        <p:nvPicPr>
          <p:cNvPr id="21" name="Picture 26">
            <a:extLst>
              <a:ext uri="{FF2B5EF4-FFF2-40B4-BE49-F238E27FC236}">
                <a16:creationId xmlns:a16="http://schemas.microsoft.com/office/drawing/2014/main" id="{3188D5A8-F5FA-4C22-8AF7-B5E936E4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4" y="2764633"/>
            <a:ext cx="2337119" cy="186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AutoShape 27">
            <a:extLst>
              <a:ext uri="{FF2B5EF4-FFF2-40B4-BE49-F238E27FC236}">
                <a16:creationId xmlns:a16="http://schemas.microsoft.com/office/drawing/2014/main" id="{DBF82D74-2C34-4A21-9D8F-E9FD12A5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2" y="1904457"/>
            <a:ext cx="800100" cy="273050"/>
          </a:xfrm>
          <a:custGeom>
            <a:avLst/>
            <a:gdLst>
              <a:gd name="G0" fmla="*/ 2223 1 2"/>
              <a:gd name="G1" fmla="*/ 759 1 2"/>
              <a:gd name="G2" fmla="+- 759 0 0"/>
              <a:gd name="G3" fmla="+- 2223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223" y="0"/>
                </a:lnTo>
                <a:lnTo>
                  <a:pt x="2223" y="759"/>
                </a:lnTo>
                <a:lnTo>
                  <a:pt x="0" y="75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 dirty="0">
                <a:latin typeface="+mn-lt"/>
              </a:rPr>
              <a:t>Botanical</a:t>
            </a:r>
          </a:p>
        </p:txBody>
      </p:sp>
      <p:sp>
        <p:nvSpPr>
          <p:cNvPr id="23" name="AutoShape 28">
            <a:extLst>
              <a:ext uri="{FF2B5EF4-FFF2-40B4-BE49-F238E27FC236}">
                <a16:creationId xmlns:a16="http://schemas.microsoft.com/office/drawing/2014/main" id="{A5D05D78-F041-4AAA-9A9A-87F76789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319" y="1929540"/>
            <a:ext cx="696913" cy="273050"/>
          </a:xfrm>
          <a:custGeom>
            <a:avLst/>
            <a:gdLst>
              <a:gd name="G0" fmla="*/ 1935 1 2"/>
              <a:gd name="G1" fmla="*/ 759 1 2"/>
              <a:gd name="G2" fmla="+- 759 0 0"/>
              <a:gd name="G3" fmla="+- 193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35" y="0"/>
                </a:lnTo>
                <a:lnTo>
                  <a:pt x="1935" y="759"/>
                </a:lnTo>
                <a:lnTo>
                  <a:pt x="0" y="75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u="sng" dirty="0">
                <a:solidFill>
                  <a:srgbClr val="000000"/>
                </a:solidFill>
              </a:rPr>
              <a:t>Generic</a:t>
            </a:r>
          </a:p>
        </p:txBody>
      </p:sp>
      <p:sp>
        <p:nvSpPr>
          <p:cNvPr id="24" name="AutoShape 29">
            <a:extLst>
              <a:ext uri="{FF2B5EF4-FFF2-40B4-BE49-F238E27FC236}">
                <a16:creationId xmlns:a16="http://schemas.microsoft.com/office/drawing/2014/main" id="{C5CBE256-5BE1-462E-8839-B7D6CF85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000" y="2759552"/>
            <a:ext cx="1409700" cy="273050"/>
          </a:xfrm>
          <a:custGeom>
            <a:avLst/>
            <a:gdLst>
              <a:gd name="G0" fmla="*/ 3916 1 2"/>
              <a:gd name="G1" fmla="*/ 759 1 2"/>
              <a:gd name="G2" fmla="+- 759 0 0"/>
              <a:gd name="G3" fmla="+- 3916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3916" y="0"/>
                </a:lnTo>
                <a:lnTo>
                  <a:pt x="3916" y="759"/>
                </a:lnTo>
                <a:lnTo>
                  <a:pt x="0" y="75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 dirty="0">
                <a:latin typeface="+mn-lt"/>
              </a:rPr>
              <a:t>Familial  Relations</a:t>
            </a:r>
          </a:p>
        </p:txBody>
      </p:sp>
      <p:sp>
        <p:nvSpPr>
          <p:cNvPr id="25" name="AutoShape 30">
            <a:extLst>
              <a:ext uri="{FF2B5EF4-FFF2-40B4-BE49-F238E27FC236}">
                <a16:creationId xmlns:a16="http://schemas.microsoft.com/office/drawing/2014/main" id="{B6BD47D0-2CBB-4897-B292-BC013879714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87018" y="4373721"/>
            <a:ext cx="152400" cy="547688"/>
          </a:xfrm>
          <a:custGeom>
            <a:avLst/>
            <a:gdLst>
              <a:gd name="G0" fmla="*/ 1 0 51712"/>
              <a:gd name="G1" fmla="+- G0 0 50000"/>
              <a:gd name="G2" fmla="*/ 1 0 51712"/>
              <a:gd name="G3" fmla="+- 34464 0 50000"/>
              <a:gd name="G4" fmla="?: G3 50000 34464"/>
              <a:gd name="G5" fmla="?: G1 G2 G3"/>
              <a:gd name="G6" fmla="+- 34464 0 G5"/>
              <a:gd name="G7" fmla="min G6 G5"/>
              <a:gd name="G8" fmla="*/ G7 1 2"/>
              <a:gd name="G9" fmla="min 423 1524"/>
              <a:gd name="G10" fmla="*/ G8 1524 1"/>
              <a:gd name="G11" fmla="*/ G10 1 G9"/>
              <a:gd name="G12" fmla="*/ 1 0 51712"/>
              <a:gd name="G13" fmla="+- G12 0 37500"/>
              <a:gd name="G14" fmla="*/ 1 0 51712"/>
              <a:gd name="G15" fmla="+- G11 0 37500"/>
              <a:gd name="G16" fmla="?: G15 37500 G11"/>
              <a:gd name="G17" fmla="?: G13 G14 G15"/>
              <a:gd name="G18" fmla="*/ G9 G17 1"/>
              <a:gd name="G19" fmla="*/ G18 1 34464"/>
              <a:gd name="G20" fmla="*/ 1524 G5 1"/>
              <a:gd name="G21" fmla="*/ G20 1 34464"/>
              <a:gd name="G22" fmla="+- G21 G19 0"/>
              <a:gd name="G23" fmla="*/ 1 0 51712"/>
              <a:gd name="G24" fmla="+- G22 0 G23"/>
              <a:gd name="G25" fmla="*/ 423 1 2"/>
              <a:gd name="G26" fmla="*/ 1 48365 11520"/>
              <a:gd name="G27" fmla="*/ G26 13024 1"/>
              <a:gd name="G28" fmla="*/ G27 1 52096"/>
              <a:gd name="G29" fmla="cos G25 G28"/>
              <a:gd name="G30" fmla="*/ 1 48365 11520"/>
              <a:gd name="G31" fmla="*/ G30 13024 1"/>
              <a:gd name="G32" fmla="*/ G31 1 52096"/>
              <a:gd name="G33" fmla="sin G19 G32"/>
              <a:gd name="G34" fmla="+- 423 0 G29"/>
              <a:gd name="G35" fmla="+- G19 0 G33"/>
              <a:gd name="G36" fmla="+- 1524 G33 0"/>
              <a:gd name="G37" fmla="+- G36 0 G19"/>
              <a:gd name="G38" fmla="*/ 423 1 2"/>
              <a:gd name="G39" fmla="+- 423 0 0"/>
              <a:gd name="G40" fmla="+- 1524 0 0"/>
              <a:gd name="G41" fmla="+- 90 0 0"/>
              <a:gd name="G42" fmla="+- 90 0 0"/>
              <a:gd name="G43" fmla="*/ 1 0 51712"/>
              <a:gd name="G44" fmla="+- 65446 0 0"/>
              <a:gd name="G45" fmla="+- 90 0 0"/>
              <a:gd name="G46" fmla="+- 65446 0 0"/>
              <a:gd name="G47" fmla="+- 180 0 0"/>
              <a:gd name="G48" fmla="+- 90 0 0"/>
              <a:gd name="G49" fmla="+- 90 0 0"/>
              <a:gd name="G50" fmla="+- 90 0 0"/>
              <a:gd name="G51" fmla="*/ 1 0 51712"/>
              <a:gd name="G52" fmla="+- 65446 0 0"/>
              <a:gd name="G53" fmla="+- 90 0 0"/>
              <a:gd name="G54" fmla="+- 65446 0 0"/>
              <a:gd name="G55" fmla="+- 180 0 0"/>
              <a:gd name="G5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 stroke="0">
                <a:moveTo>
                  <a:pt x="423" y="1524"/>
                </a:moveTo>
                <a:lnTo>
                  <a:pt x="212" y="-804"/>
                </a:lnTo>
                <a:lnTo>
                  <a:pt x="90" y="90"/>
                </a:lnTo>
                <a:close/>
              </a:path>
              <a:path fill="none">
                <a:moveTo>
                  <a:pt x="212" y="-1491"/>
                </a:moveTo>
                <a:lnTo>
                  <a:pt x="212" y="-804"/>
                </a:lnTo>
                <a:lnTo>
                  <a:pt x="0" y="65446"/>
                </a:lnTo>
              </a:path>
            </a:pathLst>
          </a:custGeom>
          <a:noFill/>
          <a:ln w="1908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400"/>
          </a:p>
        </p:txBody>
      </p:sp>
      <p:sp>
        <p:nvSpPr>
          <p:cNvPr id="26" name="AutoShape 31">
            <a:extLst>
              <a:ext uri="{FF2B5EF4-FFF2-40B4-BE49-F238E27FC236}">
                <a16:creationId xmlns:a16="http://schemas.microsoft.com/office/drawing/2014/main" id="{55703F1D-5216-4410-BDFA-A69F1BC4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292" y="4741821"/>
            <a:ext cx="1568450" cy="303213"/>
          </a:xfrm>
          <a:custGeom>
            <a:avLst/>
            <a:gdLst>
              <a:gd name="G0" fmla="*/ 4356 1 2"/>
              <a:gd name="G1" fmla="*/ 844 1 2"/>
              <a:gd name="G2" fmla="+- 844 0 0"/>
              <a:gd name="G3" fmla="+- 4356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4356" y="0"/>
                </a:lnTo>
                <a:lnTo>
                  <a:pt x="4356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brothers or siblings</a:t>
            </a:r>
          </a:p>
        </p:txBody>
      </p:sp>
      <p:sp>
        <p:nvSpPr>
          <p:cNvPr id="27" name="AutoShape 32">
            <a:extLst>
              <a:ext uri="{FF2B5EF4-FFF2-40B4-BE49-F238E27FC236}">
                <a16:creationId xmlns:a16="http://schemas.microsoft.com/office/drawing/2014/main" id="{1BB48DE3-FFAC-4863-AABB-12BB746F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019" y="3704751"/>
            <a:ext cx="2238375" cy="303212"/>
          </a:xfrm>
          <a:custGeom>
            <a:avLst/>
            <a:gdLst>
              <a:gd name="G0" fmla="*/ 6219 1 2"/>
              <a:gd name="G1" fmla="*/ 844 1 2"/>
              <a:gd name="G2" fmla="+- 844 0 0"/>
              <a:gd name="G3" fmla="+- 621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6219" y="0"/>
                </a:lnTo>
                <a:lnTo>
                  <a:pt x="6219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 ancestor – parent – father </a:t>
            </a:r>
            <a:r>
              <a:rPr lang="en-US" altLang="en-US" sz="2400" b="1" dirty="0">
                <a:latin typeface="+mn-lt"/>
              </a:rPr>
              <a:t>→</a:t>
            </a:r>
          </a:p>
        </p:txBody>
      </p:sp>
      <p:sp>
        <p:nvSpPr>
          <p:cNvPr id="28" name="AutoShape 33">
            <a:extLst>
              <a:ext uri="{FF2B5EF4-FFF2-40B4-BE49-F238E27FC236}">
                <a16:creationId xmlns:a16="http://schemas.microsoft.com/office/drawing/2014/main" id="{03808BA5-ADC6-4975-93DB-7A4901A63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1" y="4268151"/>
            <a:ext cx="2136775" cy="303213"/>
          </a:xfrm>
          <a:custGeom>
            <a:avLst/>
            <a:gdLst>
              <a:gd name="G0" fmla="*/ 5935 1 2"/>
              <a:gd name="G1" fmla="*/ 844 1 2"/>
              <a:gd name="G2" fmla="+- 844 0 0"/>
              <a:gd name="G3" fmla="+- 593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935" y="0"/>
                </a:lnTo>
                <a:lnTo>
                  <a:pt x="5935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descendent – child – son </a:t>
            </a:r>
            <a:r>
              <a:rPr lang="en-US" altLang="en-US" sz="2400" b="1" dirty="0">
                <a:latin typeface="+mn-lt"/>
              </a:rPr>
              <a:t>→</a:t>
            </a:r>
          </a:p>
        </p:txBody>
      </p:sp>
      <p:sp>
        <p:nvSpPr>
          <p:cNvPr id="29" name="AutoShape 34">
            <a:extLst>
              <a:ext uri="{FF2B5EF4-FFF2-40B4-BE49-F238E27FC236}">
                <a16:creationId xmlns:a16="http://schemas.microsoft.com/office/drawing/2014/main" id="{B3DD17F5-D4B7-470E-9A03-AE6EF417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6" y="2764632"/>
            <a:ext cx="696913" cy="273050"/>
          </a:xfrm>
          <a:custGeom>
            <a:avLst/>
            <a:gdLst>
              <a:gd name="G0" fmla="*/ 1935 1 2"/>
              <a:gd name="G1" fmla="*/ 759 1 2"/>
              <a:gd name="G2" fmla="+- 759 0 0"/>
              <a:gd name="G3" fmla="+- 193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35" y="0"/>
                </a:lnTo>
                <a:lnTo>
                  <a:pt x="1935" y="759"/>
                </a:lnTo>
                <a:lnTo>
                  <a:pt x="0" y="75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u="sng" dirty="0">
                <a:solidFill>
                  <a:srgbClr val="000000"/>
                </a:solidFill>
              </a:rPr>
              <a:t>Generic</a:t>
            </a:r>
          </a:p>
        </p:txBody>
      </p:sp>
      <p:sp>
        <p:nvSpPr>
          <p:cNvPr id="30" name="AutoShape 35">
            <a:extLst>
              <a:ext uri="{FF2B5EF4-FFF2-40B4-BE49-F238E27FC236}">
                <a16:creationId xmlns:a16="http://schemas.microsoft.com/office/drawing/2014/main" id="{A8E3F71C-AEAC-47BF-976D-555A93DC1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6" y="3148967"/>
            <a:ext cx="1027113" cy="303212"/>
          </a:xfrm>
          <a:custGeom>
            <a:avLst/>
            <a:gdLst>
              <a:gd name="G0" fmla="*/ 2854 1 2"/>
              <a:gd name="G1" fmla="*/ 844 1 2"/>
              <a:gd name="G2" fmla="+- 844 0 0"/>
              <a:gd name="G3" fmla="+- 2854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854" y="0"/>
                </a:lnTo>
                <a:lnTo>
                  <a:pt x="2854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predecessor</a:t>
            </a:r>
          </a:p>
        </p:txBody>
      </p:sp>
      <p:sp>
        <p:nvSpPr>
          <p:cNvPr id="31" name="AutoShape 36">
            <a:extLst>
              <a:ext uri="{FF2B5EF4-FFF2-40B4-BE49-F238E27FC236}">
                <a16:creationId xmlns:a16="http://schemas.microsoft.com/office/drawing/2014/main" id="{59D23F08-7A31-4488-9857-571F177F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" y="3939544"/>
            <a:ext cx="868363" cy="303213"/>
          </a:xfrm>
          <a:custGeom>
            <a:avLst/>
            <a:gdLst>
              <a:gd name="G0" fmla="*/ 2413 1 2"/>
              <a:gd name="G1" fmla="*/ 844 1 2"/>
              <a:gd name="G2" fmla="+- 844 0 0"/>
              <a:gd name="G3" fmla="+- 2413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413" y="0"/>
                </a:lnTo>
                <a:lnTo>
                  <a:pt x="2413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successor</a:t>
            </a:r>
          </a:p>
        </p:txBody>
      </p:sp>
      <p:sp>
        <p:nvSpPr>
          <p:cNvPr id="32" name="AutoShape 37">
            <a:extLst>
              <a:ext uri="{FF2B5EF4-FFF2-40B4-BE49-F238E27FC236}">
                <a16:creationId xmlns:a16="http://schemas.microsoft.com/office/drawing/2014/main" id="{28AD24EA-1D91-4121-9DE0-B9BB7B35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034" y="2652917"/>
            <a:ext cx="2613025" cy="303212"/>
          </a:xfrm>
          <a:custGeom>
            <a:avLst/>
            <a:gdLst>
              <a:gd name="G0" fmla="*/ 7261 1 2"/>
              <a:gd name="G1" fmla="*/ 844 1 2"/>
              <a:gd name="G2" fmla="+- 844 0 0"/>
              <a:gd name="G3" fmla="+- 7261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7261" y="0"/>
                </a:lnTo>
                <a:lnTo>
                  <a:pt x="7261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+mn-lt"/>
              </a:rPr>
              <a:t>←</a:t>
            </a:r>
            <a:r>
              <a:rPr lang="en-US" altLang="en-US" sz="2400" dirty="0">
                <a:latin typeface="+mn-lt"/>
              </a:rPr>
              <a:t>  root  -------tart node</a:t>
            </a:r>
          </a:p>
        </p:txBody>
      </p:sp>
      <p:sp>
        <p:nvSpPr>
          <p:cNvPr id="33" name="AutoShape 38">
            <a:extLst>
              <a:ext uri="{FF2B5EF4-FFF2-40B4-BE49-F238E27FC236}">
                <a16:creationId xmlns:a16="http://schemas.microsoft.com/office/drawing/2014/main" id="{EBF65D72-DEB5-4A6B-9E3F-26B09DDD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57" y="3112383"/>
            <a:ext cx="2672019" cy="661991"/>
          </a:xfrm>
          <a:custGeom>
            <a:avLst/>
            <a:gdLst>
              <a:gd name="G0" fmla="*/ 7257 1 2"/>
              <a:gd name="G1" fmla="*/ 844 1 2"/>
              <a:gd name="G2" fmla="+- 844 0 0"/>
              <a:gd name="G3" fmla="+- 725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7257" y="0"/>
                </a:lnTo>
                <a:lnTo>
                  <a:pt x="7257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+mn-lt"/>
              </a:rPr>
              <a:t>←</a:t>
            </a:r>
            <a:r>
              <a:rPr lang="en-US" altLang="en-US" sz="2400" dirty="0">
                <a:latin typeface="+mn-lt"/>
              </a:rPr>
              <a:t>  branch node –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      --  internal node</a:t>
            </a:r>
          </a:p>
        </p:txBody>
      </p:sp>
      <p:sp>
        <p:nvSpPr>
          <p:cNvPr id="34" name="AutoShape 39">
            <a:extLst>
              <a:ext uri="{FF2B5EF4-FFF2-40B4-BE49-F238E27FC236}">
                <a16:creationId xmlns:a16="http://schemas.microsoft.com/office/drawing/2014/main" id="{07E3968C-BF7E-42DB-82EE-22C62C0F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363" y="2898183"/>
            <a:ext cx="2606675" cy="303212"/>
          </a:xfrm>
          <a:custGeom>
            <a:avLst/>
            <a:gdLst>
              <a:gd name="G0" fmla="*/ 7240 1 2"/>
              <a:gd name="G1" fmla="*/ 844 1 2"/>
              <a:gd name="G2" fmla="+- 844 0 0"/>
              <a:gd name="G3" fmla="+- 724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7240" y="0"/>
                </a:lnTo>
                <a:lnTo>
                  <a:pt x="7240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+mn-lt"/>
              </a:rPr>
              <a:t>←</a:t>
            </a:r>
            <a:r>
              <a:rPr lang="en-US" altLang="en-US" sz="2400" dirty="0">
                <a:latin typeface="+mn-lt"/>
              </a:rPr>
              <a:t>  branch--edge or arc</a:t>
            </a:r>
          </a:p>
        </p:txBody>
      </p:sp>
      <p:sp>
        <p:nvSpPr>
          <p:cNvPr id="35" name="AutoShape 40">
            <a:extLst>
              <a:ext uri="{FF2B5EF4-FFF2-40B4-BE49-F238E27FC236}">
                <a16:creationId xmlns:a16="http://schemas.microsoft.com/office/drawing/2014/main" id="{B654A60A-CF6E-406B-AC5B-F3AD1DE61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42" y="4288494"/>
            <a:ext cx="2439988" cy="303212"/>
          </a:xfrm>
          <a:custGeom>
            <a:avLst/>
            <a:gdLst>
              <a:gd name="G0" fmla="*/ 6778 1 2"/>
              <a:gd name="G1" fmla="*/ 844 1 2"/>
              <a:gd name="G2" fmla="+- 844 0 0"/>
              <a:gd name="G3" fmla="+- 6778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6778" y="0"/>
                </a:lnTo>
                <a:lnTo>
                  <a:pt x="6778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+mn-lt"/>
              </a:rPr>
              <a:t> ←</a:t>
            </a:r>
            <a:r>
              <a:rPr lang="en-US" altLang="en-US" sz="2400" dirty="0">
                <a:latin typeface="+mn-lt"/>
              </a:rPr>
              <a:t>  leaf node ---- external node</a:t>
            </a:r>
          </a:p>
        </p:txBody>
      </p:sp>
      <p:sp>
        <p:nvSpPr>
          <p:cNvPr id="36" name="AutoShape 41">
            <a:extLst>
              <a:ext uri="{FF2B5EF4-FFF2-40B4-BE49-F238E27FC236}">
                <a16:creationId xmlns:a16="http://schemas.microsoft.com/office/drawing/2014/main" id="{520CB837-1B65-421C-AF86-EFF1DB11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763" y="4647564"/>
            <a:ext cx="1981200" cy="730250"/>
          </a:xfrm>
          <a:custGeom>
            <a:avLst/>
            <a:gdLst>
              <a:gd name="G0" fmla="*/ 5503 1 2"/>
              <a:gd name="G1" fmla="*/ 2028 1 2"/>
              <a:gd name="G2" fmla="+- 2028 0 0"/>
              <a:gd name="G3" fmla="+- 5503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503" y="0"/>
                </a:lnTo>
                <a:lnTo>
                  <a:pt x="5503" y="2028"/>
                </a:lnTo>
                <a:lnTo>
                  <a:pt x="0" y="2028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b="1" dirty="0">
                <a:latin typeface="+mn-lt"/>
              </a:rPr>
              <a:t>↑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vertex</a:t>
            </a:r>
          </a:p>
          <a:p>
            <a:pPr algn="ctr"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is another name for node</a:t>
            </a:r>
          </a:p>
        </p:txBody>
      </p:sp>
    </p:spTree>
    <p:extLst>
      <p:ext uri="{BB962C8B-B14F-4D97-AF65-F5344CB8AC3E}">
        <p14:creationId xmlns:p14="http://schemas.microsoft.com/office/powerpoint/2010/main" val="836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grpSp>
        <p:nvGrpSpPr>
          <p:cNvPr id="37" name="Group 22">
            <a:extLst>
              <a:ext uri="{FF2B5EF4-FFF2-40B4-BE49-F238E27FC236}">
                <a16:creationId xmlns:a16="http://schemas.microsoft.com/office/drawing/2014/main" id="{383E62C9-D3D3-4F20-86D1-A9348B99D051}"/>
              </a:ext>
            </a:extLst>
          </p:cNvPr>
          <p:cNvGrpSpPr>
            <a:grpSpLocks/>
          </p:cNvGrpSpPr>
          <p:nvPr/>
        </p:nvGrpSpPr>
        <p:grpSpPr bwMode="auto">
          <a:xfrm>
            <a:off x="4815840" y="1483360"/>
            <a:ext cx="2057400" cy="838200"/>
            <a:chOff x="3024" y="240"/>
            <a:chExt cx="1296" cy="528"/>
          </a:xfrm>
        </p:grpSpPr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C1F313EA-8D81-459A-88FE-8DC2D4A88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root node</a:t>
              </a:r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D30E293F-D8D8-4E0B-9BE9-376E90036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4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0" name="Group 32">
            <a:extLst>
              <a:ext uri="{FF2B5EF4-FFF2-40B4-BE49-F238E27FC236}">
                <a16:creationId xmlns:a16="http://schemas.microsoft.com/office/drawing/2014/main" id="{82AE9845-5BC8-4A20-BAF9-2E4EA71249A1}"/>
              </a:ext>
            </a:extLst>
          </p:cNvPr>
          <p:cNvGrpSpPr>
            <a:grpSpLocks/>
          </p:cNvGrpSpPr>
          <p:nvPr/>
        </p:nvGrpSpPr>
        <p:grpSpPr bwMode="auto">
          <a:xfrm>
            <a:off x="1920240" y="2016761"/>
            <a:ext cx="5410200" cy="4176713"/>
            <a:chOff x="1104" y="624"/>
            <a:chExt cx="3408" cy="2631"/>
          </a:xfrm>
        </p:grpSpPr>
        <p:grpSp>
          <p:nvGrpSpPr>
            <p:cNvPr id="41" name="Group 19">
              <a:extLst>
                <a:ext uri="{FF2B5EF4-FFF2-40B4-BE49-F238E27FC236}">
                  <a16:creationId xmlns:a16="http://schemas.microsoft.com/office/drawing/2014/main" id="{29EB39F8-1087-4C54-B6D4-E82DF10F4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816"/>
              <a:ext cx="3216" cy="2352"/>
              <a:chOff x="1296" y="816"/>
              <a:chExt cx="3216" cy="2352"/>
            </a:xfrm>
          </p:grpSpPr>
          <p:sp>
            <p:nvSpPr>
              <p:cNvPr id="51" name="Oval 2">
                <a:extLst>
                  <a:ext uri="{FF2B5EF4-FFF2-40B4-BE49-F238E27FC236}">
                    <a16:creationId xmlns:a16="http://schemas.microsoft.com/office/drawing/2014/main" id="{BD192B63-3FF1-4A20-B18A-D56021E97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8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" name="Oval 3">
                <a:extLst>
                  <a:ext uri="{FF2B5EF4-FFF2-40B4-BE49-F238E27FC236}">
                    <a16:creationId xmlns:a16="http://schemas.microsoft.com/office/drawing/2014/main" id="{017C8464-84CC-4AD7-BD24-18E176D81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" name="Oval 4">
                <a:extLst>
                  <a:ext uri="{FF2B5EF4-FFF2-40B4-BE49-F238E27FC236}">
                    <a16:creationId xmlns:a16="http://schemas.microsoft.com/office/drawing/2014/main" id="{717D339B-4B9B-41B3-B749-7B8F36BF3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Oval 5">
                <a:extLst>
                  <a:ext uri="{FF2B5EF4-FFF2-40B4-BE49-F238E27FC236}">
                    <a16:creationId xmlns:a16="http://schemas.microsoft.com/office/drawing/2014/main" id="{09496241-D887-422E-9995-FD1BAE057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Oval 6">
                <a:extLst>
                  <a:ext uri="{FF2B5EF4-FFF2-40B4-BE49-F238E27FC236}">
                    <a16:creationId xmlns:a16="http://schemas.microsoft.com/office/drawing/2014/main" id="{7150C887-83A6-4D22-953C-7C258685B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Oval 7">
                <a:extLst>
                  <a:ext uri="{FF2B5EF4-FFF2-40B4-BE49-F238E27FC236}">
                    <a16:creationId xmlns:a16="http://schemas.microsoft.com/office/drawing/2014/main" id="{20A0E2DD-5348-4AF5-AAD8-FB76D8190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" name="Oval 8">
                <a:extLst>
                  <a:ext uri="{FF2B5EF4-FFF2-40B4-BE49-F238E27FC236}">
                    <a16:creationId xmlns:a16="http://schemas.microsoft.com/office/drawing/2014/main" id="{07A941F1-A62E-4701-B57C-AC354BDA7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98E9B93B-55D5-4DF7-A262-B6F451164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864"/>
                <a:ext cx="100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C4421998-D833-47EC-991C-10AABCF8F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864"/>
                <a:ext cx="91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ABA2139F-9E29-42E5-8412-94AB4D4F1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831EF1C6-4CA5-4F82-9EBF-572368CE6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68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6CAC6040-E6D4-4E87-B11C-35657DD13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584"/>
                <a:ext cx="528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FD75BB44-6225-47B6-8519-59D2708A2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88" y="1584"/>
                <a:ext cx="57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4" name="Oval 15">
                <a:extLst>
                  <a:ext uri="{FF2B5EF4-FFF2-40B4-BE49-F238E27FC236}">
                    <a16:creationId xmlns:a16="http://schemas.microsoft.com/office/drawing/2014/main" id="{2FF9D480-014B-4675-AB99-06CF182E6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" name="Oval 16">
                <a:extLst>
                  <a:ext uri="{FF2B5EF4-FFF2-40B4-BE49-F238E27FC236}">
                    <a16:creationId xmlns:a16="http://schemas.microsoft.com/office/drawing/2014/main" id="{5C97659D-667C-49C6-B439-C507533D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A2215622-8537-437B-A665-53BE8528C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3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18E7DC68-4AD1-4A9A-84F4-8578D0AA7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6" y="2400"/>
                <a:ext cx="288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2" name="Text Box 23">
              <a:extLst>
                <a:ext uri="{FF2B5EF4-FFF2-40B4-BE49-F238E27FC236}">
                  <a16:creationId xmlns:a16="http://schemas.microsoft.com/office/drawing/2014/main" id="{ABACD97D-36E0-4858-BEBF-3FE1DDBEA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62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/>
                <a:t>a</a:t>
              </a:r>
              <a:endParaRPr lang="en-US" altLang="en-US" sz="2800"/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A7E1DD74-B646-4CAB-B7F9-0B8375E93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3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/>
                <a:t>b</a:t>
              </a:r>
              <a:endParaRPr lang="en-US" altLang="en-US" sz="2800"/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id="{8A5026C7-5BAA-4E4B-A8BC-539D06D3E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/>
                <a:t>c</a:t>
              </a:r>
              <a:endParaRPr lang="en-US" altLang="en-US" sz="2800"/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7C236521-3A3C-42EC-B250-2F6C74F38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/>
                <a:t>d</a:t>
              </a:r>
              <a:endParaRPr lang="en-US" altLang="en-US" sz="2800"/>
            </a:p>
          </p:txBody>
        </p:sp>
        <p:sp>
          <p:nvSpPr>
            <p:cNvPr id="46" name="Text Box 27">
              <a:extLst>
                <a:ext uri="{FF2B5EF4-FFF2-40B4-BE49-F238E27FC236}">
                  <a16:creationId xmlns:a16="http://schemas.microsoft.com/office/drawing/2014/main" id="{EB61E049-0ABA-47BF-9020-4DD23BD8F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/>
                <a:t>e</a:t>
              </a:r>
              <a:endParaRPr lang="en-US" altLang="en-US" sz="2800"/>
            </a:p>
          </p:txBody>
        </p:sp>
        <p:sp>
          <p:nvSpPr>
            <p:cNvPr id="47" name="Text Box 28">
              <a:extLst>
                <a:ext uri="{FF2B5EF4-FFF2-40B4-BE49-F238E27FC236}">
                  <a16:creationId xmlns:a16="http://schemas.microsoft.com/office/drawing/2014/main" id="{AC00C985-221D-4B7B-8110-A2F9A4DE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/>
                <a:t>f</a:t>
              </a:r>
              <a:endParaRPr lang="en-US" altLang="en-US" sz="2800"/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9BBF2EA7-345D-4378-93A4-DBB856263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/>
                <a:t>g</a:t>
              </a:r>
              <a:endParaRPr lang="en-US" altLang="en-US" sz="2800"/>
            </a:p>
          </p:txBody>
        </p:sp>
        <p:sp>
          <p:nvSpPr>
            <p:cNvPr id="49" name="Text Box 30">
              <a:extLst>
                <a:ext uri="{FF2B5EF4-FFF2-40B4-BE49-F238E27FC236}">
                  <a16:creationId xmlns:a16="http://schemas.microsoft.com/office/drawing/2014/main" id="{2DF2F56A-9137-4359-82AA-D9F19A7A7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2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/>
                <a:t>h</a:t>
              </a:r>
              <a:endParaRPr lang="en-US" altLang="en-US" sz="2800"/>
            </a:p>
          </p:txBody>
        </p:sp>
        <p:sp>
          <p:nvSpPr>
            <p:cNvPr id="50" name="Text Box 31">
              <a:extLst>
                <a:ext uri="{FF2B5EF4-FFF2-40B4-BE49-F238E27FC236}">
                  <a16:creationId xmlns:a16="http://schemas.microsoft.com/office/drawing/2014/main" id="{B638A941-B3DE-47BD-A4EE-D1F2F1E4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92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i="1"/>
                <a:t>i</a:t>
              </a:r>
              <a:endParaRPr lang="en-US" altLang="en-US" sz="2800"/>
            </a:p>
          </p:txBody>
        </p:sp>
      </p:grpSp>
      <p:grpSp>
        <p:nvGrpSpPr>
          <p:cNvPr id="68" name="Group 35">
            <a:extLst>
              <a:ext uri="{FF2B5EF4-FFF2-40B4-BE49-F238E27FC236}">
                <a16:creationId xmlns:a16="http://schemas.microsoft.com/office/drawing/2014/main" id="{CF152D61-091F-4AB4-920C-9230D711C481}"/>
              </a:ext>
            </a:extLst>
          </p:cNvPr>
          <p:cNvGrpSpPr>
            <a:grpSpLocks/>
          </p:cNvGrpSpPr>
          <p:nvPr/>
        </p:nvGrpSpPr>
        <p:grpSpPr bwMode="auto">
          <a:xfrm>
            <a:off x="6339840" y="2550161"/>
            <a:ext cx="2057400" cy="954088"/>
            <a:chOff x="3936" y="960"/>
            <a:chExt cx="1296" cy="601"/>
          </a:xfrm>
        </p:grpSpPr>
        <p:sp>
          <p:nvSpPr>
            <p:cNvPr id="69" name="Text Box 33">
              <a:extLst>
                <a:ext uri="{FF2B5EF4-FFF2-40B4-BE49-F238E27FC236}">
                  <a16:creationId xmlns:a16="http://schemas.microsoft.com/office/drawing/2014/main" id="{B4A39752-CC00-4CDE-BBF0-5B7D033AD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960"/>
              <a:ext cx="11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parent of </a:t>
              </a:r>
              <a:r>
                <a:rPr lang="en-US" altLang="en-US" sz="2800" i="1"/>
                <a:t>g</a:t>
              </a:r>
              <a:endParaRPr lang="en-US" altLang="en-US" sz="2800"/>
            </a:p>
          </p:txBody>
        </p:sp>
        <p:sp>
          <p:nvSpPr>
            <p:cNvPr id="70" name="Line 34">
              <a:extLst>
                <a:ext uri="{FF2B5EF4-FFF2-40B4-BE49-F238E27FC236}">
                  <a16:creationId xmlns:a16="http://schemas.microsoft.com/office/drawing/2014/main" id="{1ACD9E01-0CCF-4A69-9681-C3C0E66F1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15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1" name="Group 39">
            <a:extLst>
              <a:ext uri="{FF2B5EF4-FFF2-40B4-BE49-F238E27FC236}">
                <a16:creationId xmlns:a16="http://schemas.microsoft.com/office/drawing/2014/main" id="{72DDF895-5AE0-4968-8136-665A83891581}"/>
              </a:ext>
            </a:extLst>
          </p:cNvPr>
          <p:cNvGrpSpPr>
            <a:grpSpLocks/>
          </p:cNvGrpSpPr>
          <p:nvPr/>
        </p:nvGrpSpPr>
        <p:grpSpPr bwMode="auto">
          <a:xfrm>
            <a:off x="5425440" y="4988561"/>
            <a:ext cx="1905000" cy="976313"/>
            <a:chOff x="3360" y="2496"/>
            <a:chExt cx="1200" cy="615"/>
          </a:xfrm>
        </p:grpSpPr>
        <p:sp>
          <p:nvSpPr>
            <p:cNvPr id="72" name="Text Box 36">
              <a:extLst>
                <a:ext uri="{FF2B5EF4-FFF2-40B4-BE49-F238E27FC236}">
                  <a16:creationId xmlns:a16="http://schemas.microsoft.com/office/drawing/2014/main" id="{970DB80C-523E-48E0-86BC-F0917C1DA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784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siblings</a:t>
              </a:r>
            </a:p>
          </p:txBody>
        </p:sp>
        <p:sp>
          <p:nvSpPr>
            <p:cNvPr id="73" name="Line 37">
              <a:extLst>
                <a:ext uri="{FF2B5EF4-FFF2-40B4-BE49-F238E27FC236}">
                  <a16:creationId xmlns:a16="http://schemas.microsoft.com/office/drawing/2014/main" id="{0AE1D974-20C8-4F56-8131-514EC93C4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249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Line 38">
              <a:extLst>
                <a:ext uri="{FF2B5EF4-FFF2-40B4-BE49-F238E27FC236}">
                  <a16:creationId xmlns:a16="http://schemas.microsoft.com/office/drawing/2014/main" id="{1696C66D-6E5A-494C-A200-4888511E9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49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5" name="Group 42">
            <a:extLst>
              <a:ext uri="{FF2B5EF4-FFF2-40B4-BE49-F238E27FC236}">
                <a16:creationId xmlns:a16="http://schemas.microsoft.com/office/drawing/2014/main" id="{B908EF13-77BE-4811-8632-11E71972ED2E}"/>
              </a:ext>
            </a:extLst>
          </p:cNvPr>
          <p:cNvGrpSpPr>
            <a:grpSpLocks/>
          </p:cNvGrpSpPr>
          <p:nvPr/>
        </p:nvGrpSpPr>
        <p:grpSpPr bwMode="auto">
          <a:xfrm>
            <a:off x="1539240" y="4988561"/>
            <a:ext cx="838200" cy="747713"/>
            <a:chOff x="1008" y="2496"/>
            <a:chExt cx="528" cy="471"/>
          </a:xfrm>
        </p:grpSpPr>
        <p:sp>
          <p:nvSpPr>
            <p:cNvPr id="76" name="Text Box 40">
              <a:extLst>
                <a:ext uri="{FF2B5EF4-FFF2-40B4-BE49-F238E27FC236}">
                  <a16:creationId xmlns:a16="http://schemas.microsoft.com/office/drawing/2014/main" id="{17ECCF2D-DDEC-4F80-8484-C4474497F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64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leaf</a:t>
              </a:r>
            </a:p>
          </p:txBody>
        </p:sp>
        <p:sp>
          <p:nvSpPr>
            <p:cNvPr id="77" name="Line 41">
              <a:extLst>
                <a:ext uri="{FF2B5EF4-FFF2-40B4-BE49-F238E27FC236}">
                  <a16:creationId xmlns:a16="http://schemas.microsoft.com/office/drawing/2014/main" id="{0FA6267D-E71C-44AD-AB13-5C0C39C85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8" name="Group 46">
            <a:extLst>
              <a:ext uri="{FF2B5EF4-FFF2-40B4-BE49-F238E27FC236}">
                <a16:creationId xmlns:a16="http://schemas.microsoft.com/office/drawing/2014/main" id="{6DDBD6AD-7ACF-43FF-9335-4D431962B23C}"/>
              </a:ext>
            </a:extLst>
          </p:cNvPr>
          <p:cNvGrpSpPr>
            <a:grpSpLocks/>
          </p:cNvGrpSpPr>
          <p:nvPr/>
        </p:nvGrpSpPr>
        <p:grpSpPr bwMode="auto">
          <a:xfrm>
            <a:off x="1082040" y="2550161"/>
            <a:ext cx="2438400" cy="954088"/>
            <a:chOff x="624" y="960"/>
            <a:chExt cx="1536" cy="601"/>
          </a:xfrm>
        </p:grpSpPr>
        <p:sp>
          <p:nvSpPr>
            <p:cNvPr id="79" name="Text Box 44">
              <a:extLst>
                <a:ext uri="{FF2B5EF4-FFF2-40B4-BE49-F238E27FC236}">
                  <a16:creationId xmlns:a16="http://schemas.microsoft.com/office/drawing/2014/main" id="{1694313C-33FF-4B5D-8C99-016F310F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960"/>
              <a:ext cx="153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internal vertex</a:t>
              </a:r>
            </a:p>
          </p:txBody>
        </p:sp>
        <p:sp>
          <p:nvSpPr>
            <p:cNvPr id="80" name="Line 45">
              <a:extLst>
                <a:ext uri="{FF2B5EF4-FFF2-40B4-BE49-F238E27FC236}">
                  <a16:creationId xmlns:a16="http://schemas.microsoft.com/office/drawing/2014/main" id="{0C1589E7-6DAF-4BBA-95BA-03AFD1B02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1" name="Rectangle 47">
            <a:extLst>
              <a:ext uri="{FF2B5EF4-FFF2-40B4-BE49-F238E27FC236}">
                <a16:creationId xmlns:a16="http://schemas.microsoft.com/office/drawing/2014/main" id="{44ED91B9-7618-4677-9B44-239840529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255016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5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9D0E02-D909-4248-AFCF-BE4104BB12D1}"/>
              </a:ext>
            </a:extLst>
          </p:cNvPr>
          <p:cNvSpPr txBox="1">
            <a:spLocks/>
          </p:cNvSpPr>
          <p:nvPr/>
        </p:nvSpPr>
        <p:spPr>
          <a:xfrm>
            <a:off x="477520" y="1341120"/>
            <a:ext cx="7772400" cy="127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Answer these questions about the </a:t>
            </a:r>
            <a:br>
              <a:rPr lang="en-US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rooted tree illustrated.</a:t>
            </a:r>
            <a:endParaRPr lang="en-IN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9D604-E863-4DC9-AB79-BF28A113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0" y="2625004"/>
            <a:ext cx="4824773" cy="390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92CE8-5AE3-46DA-B90A-7810C2517B45}"/>
              </a:ext>
            </a:extLst>
          </p:cNvPr>
          <p:cNvSpPr txBox="1"/>
          <p:nvPr/>
        </p:nvSpPr>
        <p:spPr>
          <a:xfrm>
            <a:off x="254000" y="25360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/>
              <a:t>Which vertex is the root?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53311-0B42-4AE6-AA00-CEBA7DC18C5C}"/>
              </a:ext>
            </a:extLst>
          </p:cNvPr>
          <p:cNvSpPr txBox="1"/>
          <p:nvPr/>
        </p:nvSpPr>
        <p:spPr>
          <a:xfrm>
            <a:off x="254000" y="574649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/>
              <a:t>Vertex </a:t>
            </a:r>
            <a:r>
              <a:rPr lang="en-US" sz="2400" b="0" i="1" u="none" strike="noStrike" baseline="0" dirty="0"/>
              <a:t>a </a:t>
            </a:r>
            <a:r>
              <a:rPr lang="en-US" sz="2400" b="0" i="0" u="none" strike="noStrike" baseline="0" dirty="0"/>
              <a:t>is the root, since it is drawn at the top.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661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C05AD-4204-4B7F-A2A6-F1230EF2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75" y="1993138"/>
            <a:ext cx="4953965" cy="4008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990C8F-4EF7-40F3-8545-A7A7DA6F6760}"/>
              </a:ext>
            </a:extLst>
          </p:cNvPr>
          <p:cNvSpPr txBox="1"/>
          <p:nvPr/>
        </p:nvSpPr>
        <p:spPr>
          <a:xfrm>
            <a:off x="695960" y="14074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Which vertices are internal?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EF20C-6EDC-4E1C-9E0C-E5F4DE9037E2}"/>
              </a:ext>
            </a:extLst>
          </p:cNvPr>
          <p:cNvSpPr txBox="1"/>
          <p:nvPr/>
        </p:nvSpPr>
        <p:spPr>
          <a:xfrm>
            <a:off x="162560" y="5279133"/>
            <a:ext cx="797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internal vertices are the vertices with children, namely a, b, c, d, f, h , j , q, and 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70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25CB-91D8-4BF1-84BC-BE57F146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Lecture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2320-2170-46A9-8662-1BF0938F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are trees.</a:t>
            </a:r>
          </a:p>
          <a:p>
            <a:r>
              <a:rPr lang="en-US" dirty="0"/>
              <a:t>understand what different parts of trees.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47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EF1D92-D6FA-4612-8A7F-D9FECC28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75" y="1993138"/>
            <a:ext cx="4953965" cy="4008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3BB97-1C8B-4F5E-B153-7D5E4ECBCAF6}"/>
              </a:ext>
            </a:extLst>
          </p:cNvPr>
          <p:cNvSpPr txBox="1"/>
          <p:nvPr/>
        </p:nvSpPr>
        <p:spPr>
          <a:xfrm>
            <a:off x="645160" y="14074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/>
              <a:t>Which vertices are leaves?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F2C7B-6832-4914-8722-DD76392EA057}"/>
              </a:ext>
            </a:extLst>
          </p:cNvPr>
          <p:cNvSpPr txBox="1"/>
          <p:nvPr/>
        </p:nvSpPr>
        <p:spPr>
          <a:xfrm>
            <a:off x="115875" y="5268973"/>
            <a:ext cx="782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leaves are the vertices without children, namely e, g, </a:t>
            </a:r>
            <a:r>
              <a:rPr lang="en-US" sz="2400" dirty="0" err="1"/>
              <a:t>i</a:t>
            </a:r>
            <a:r>
              <a:rPr lang="en-US" sz="2400" dirty="0"/>
              <a:t>, k, l, m, n, o, p, r, s, and u.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169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85C5A-0CA1-4665-8030-BB62AC81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35" y="1631487"/>
            <a:ext cx="4953965" cy="4008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72840-1FC3-4FCE-AD3F-3B9CACD40E3C}"/>
              </a:ext>
            </a:extLst>
          </p:cNvPr>
          <p:cNvSpPr txBox="1"/>
          <p:nvPr/>
        </p:nvSpPr>
        <p:spPr>
          <a:xfrm>
            <a:off x="502920" y="14074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/>
              <a:t>Which vertices are children of j?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28933-E7D8-4C4C-8439-DFD0DFFE2B7B}"/>
              </a:ext>
            </a:extLst>
          </p:cNvPr>
          <p:cNvSpPr txBox="1"/>
          <p:nvPr/>
        </p:nvSpPr>
        <p:spPr>
          <a:xfrm>
            <a:off x="121920" y="5279133"/>
            <a:ext cx="782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children of j are the vertices adjacent to j and below j, namely q and 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6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290359-D694-4E71-85E6-179E8BDB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35" y="1631487"/>
            <a:ext cx="4953965" cy="4008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E1285-540F-4D17-A40C-E7B063DA3DD3}"/>
              </a:ext>
            </a:extLst>
          </p:cNvPr>
          <p:cNvSpPr txBox="1"/>
          <p:nvPr/>
        </p:nvSpPr>
        <p:spPr>
          <a:xfrm>
            <a:off x="706120" y="14074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+mj-lt"/>
              </a:rPr>
              <a:t>Which vertex is the parent of h?</a:t>
            </a:r>
            <a:endParaRPr lang="en-IN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ECC20-222B-4D9F-94D2-683143CB2C6F}"/>
              </a:ext>
            </a:extLst>
          </p:cNvPr>
          <p:cNvSpPr txBox="1"/>
          <p:nvPr/>
        </p:nvSpPr>
        <p:spPr>
          <a:xfrm>
            <a:off x="325120" y="5279133"/>
            <a:ext cx="782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The parent of h is the vertex adjacent to h and above h, namely c.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4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290359-D694-4E71-85E6-179E8BDB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35" y="1631487"/>
            <a:ext cx="4953965" cy="4008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50E5C-AA61-4C55-B8A4-6C2DD0F91DF1}"/>
              </a:ext>
            </a:extLst>
          </p:cNvPr>
          <p:cNvSpPr txBox="1"/>
          <p:nvPr/>
        </p:nvSpPr>
        <p:spPr>
          <a:xfrm>
            <a:off x="431800" y="14074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/>
              <a:t>Which vertices are siblings of o?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716CC-D7EC-4580-B94C-856DF616A2C4}"/>
              </a:ext>
            </a:extLst>
          </p:cNvPr>
          <p:cNvSpPr txBox="1"/>
          <p:nvPr/>
        </p:nvSpPr>
        <p:spPr>
          <a:xfrm>
            <a:off x="50800" y="5279133"/>
            <a:ext cx="782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Vertex o has only one sibling, namely p, which is the other child of o's parent, 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9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290359-D694-4E71-85E6-179E8BDB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35" y="1712767"/>
            <a:ext cx="4953965" cy="4008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0B5C1-DB85-4801-9733-70617B5693EC}"/>
              </a:ext>
            </a:extLst>
          </p:cNvPr>
          <p:cNvSpPr txBox="1"/>
          <p:nvPr/>
        </p:nvSpPr>
        <p:spPr>
          <a:xfrm>
            <a:off x="393290" y="14203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/>
              <a:t>Which vertices are ancestors of m?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980EE-3283-48A5-95BA-F5CD10BEBC2E}"/>
              </a:ext>
            </a:extLst>
          </p:cNvPr>
          <p:cNvSpPr txBox="1"/>
          <p:nvPr/>
        </p:nvSpPr>
        <p:spPr>
          <a:xfrm>
            <a:off x="152400" y="5531806"/>
            <a:ext cx="8745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ancestors of m are all the vertices on the unique </a:t>
            </a:r>
            <a:br>
              <a:rPr lang="en-US" sz="2400" dirty="0"/>
            </a:br>
            <a:r>
              <a:rPr lang="en-US" sz="2400" dirty="0"/>
              <a:t>simple path from m back to the root, namely f, b and 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068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290359-D694-4E71-85E6-179E8BDB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35" y="1712767"/>
            <a:ext cx="4953965" cy="4008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A916D-C5C9-471F-A4F7-D35B44AF0958}"/>
              </a:ext>
            </a:extLst>
          </p:cNvPr>
          <p:cNvSpPr txBox="1"/>
          <p:nvPr/>
        </p:nvSpPr>
        <p:spPr>
          <a:xfrm>
            <a:off x="411480" y="14176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/>
              <a:t>Which vertices are descendants of b?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7FB2-AF86-40DB-BBB6-A990EC76C968}"/>
              </a:ext>
            </a:extLst>
          </p:cNvPr>
          <p:cNvSpPr txBox="1"/>
          <p:nvPr/>
        </p:nvSpPr>
        <p:spPr>
          <a:xfrm>
            <a:off x="30480" y="5289293"/>
            <a:ext cx="782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descendants of b are all the vertices that have b as an ancestor, namely e, f, l, m, and 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74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6CBCF70A-EEE4-432B-82D9-3C79A46A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2" y="1373028"/>
            <a:ext cx="4533900" cy="303213"/>
          </a:xfrm>
          <a:custGeom>
            <a:avLst/>
            <a:gdLst>
              <a:gd name="G0" fmla="*/ 12595 1 2"/>
              <a:gd name="G1" fmla="*/ 844 1 2"/>
              <a:gd name="G2" fmla="+- 844 0 0"/>
              <a:gd name="G3" fmla="+- 125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2595" y="0"/>
                </a:lnTo>
                <a:lnTo>
                  <a:pt x="12595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 dirty="0">
                <a:latin typeface="+mn-lt"/>
              </a:rPr>
              <a:t>Kinds of Trees</a:t>
            </a:r>
            <a:r>
              <a:rPr lang="en-US" altLang="en-US" sz="2400" b="1" dirty="0">
                <a:latin typeface="+mn-lt"/>
              </a:rPr>
              <a:t>  –  </a:t>
            </a:r>
            <a:r>
              <a:rPr lang="en-US" altLang="en-US" sz="2400" dirty="0">
                <a:latin typeface="+mn-lt"/>
              </a:rPr>
              <a:t>in terms of </a:t>
            </a:r>
            <a:r>
              <a:rPr lang="en-US" altLang="en-US" sz="2400" b="1" i="1" dirty="0">
                <a:latin typeface="+mn-lt"/>
              </a:rPr>
              <a:t>branching factor </a:t>
            </a:r>
            <a:r>
              <a:rPr lang="en-US" altLang="en-US" sz="2400" dirty="0">
                <a:latin typeface="+mn-lt"/>
              </a:rPr>
              <a:t>(outdegree).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EDDC57B6-58EC-4495-9981-E6B2F533D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6" y="1899284"/>
            <a:ext cx="5199062" cy="303213"/>
          </a:xfrm>
          <a:custGeom>
            <a:avLst/>
            <a:gdLst>
              <a:gd name="G0" fmla="*/ 14442 1 2"/>
              <a:gd name="G1" fmla="*/ 844 1 2"/>
              <a:gd name="G2" fmla="+- 844 0 0"/>
              <a:gd name="G3" fmla="+- 1444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4442" y="0"/>
                </a:lnTo>
                <a:lnTo>
                  <a:pt x="14442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 dirty="0">
                <a:latin typeface="+mn-lt"/>
              </a:rPr>
              <a:t>Unary Trees</a:t>
            </a:r>
            <a:r>
              <a:rPr lang="en-US" altLang="en-US" sz="2400" b="1" dirty="0">
                <a:latin typeface="+mn-lt"/>
              </a:rPr>
              <a:t>  –  </a:t>
            </a:r>
            <a:r>
              <a:rPr lang="en-US" altLang="en-US" sz="2400" dirty="0">
                <a:latin typeface="+mn-lt"/>
              </a:rPr>
              <a:t>outdegree for every node ≤ 1.  (a singly linked list)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E29420A9-E31B-4FD8-B729-92B1BDF9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" y="3709657"/>
            <a:ext cx="3638550" cy="303213"/>
          </a:xfrm>
          <a:custGeom>
            <a:avLst/>
            <a:gdLst>
              <a:gd name="G0" fmla="*/ 10110 1 2"/>
              <a:gd name="G1" fmla="*/ 844 1 2"/>
              <a:gd name="G2" fmla="+- 844 0 0"/>
              <a:gd name="G3" fmla="+- 1011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110" y="0"/>
                </a:lnTo>
                <a:lnTo>
                  <a:pt x="10110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 dirty="0">
                <a:latin typeface="+mn-lt"/>
              </a:rPr>
              <a:t>Binary Trees</a:t>
            </a:r>
            <a:r>
              <a:rPr lang="en-US" altLang="en-US" sz="2400" b="1" dirty="0">
                <a:latin typeface="+mn-lt"/>
              </a:rPr>
              <a:t>  –  </a:t>
            </a:r>
            <a:r>
              <a:rPr lang="en-US" altLang="en-US" sz="2400" dirty="0">
                <a:latin typeface="+mn-lt"/>
              </a:rPr>
              <a:t>outdegree for every node ≤ 2.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EBA60CC0-01CE-4288-9238-EF245DE1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90" y="6194426"/>
            <a:ext cx="3732213" cy="303213"/>
          </a:xfrm>
          <a:custGeom>
            <a:avLst/>
            <a:gdLst>
              <a:gd name="G0" fmla="*/ 10368 1 2"/>
              <a:gd name="G1" fmla="*/ 844 1 2"/>
              <a:gd name="G2" fmla="+- 844 0 0"/>
              <a:gd name="G3" fmla="+- 10368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368" y="0"/>
                </a:lnTo>
                <a:lnTo>
                  <a:pt x="10368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 dirty="0">
                <a:latin typeface="+mn-lt"/>
              </a:rPr>
              <a:t>Ternary Trees</a:t>
            </a:r>
            <a:r>
              <a:rPr lang="en-US" altLang="en-US" sz="2400" b="1" dirty="0">
                <a:latin typeface="+mn-lt"/>
              </a:rPr>
              <a:t>  –  </a:t>
            </a:r>
            <a:r>
              <a:rPr lang="en-US" altLang="en-US" sz="2400" dirty="0">
                <a:latin typeface="+mn-lt"/>
              </a:rPr>
              <a:t>outdegree for every node ≤ 3.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EB603FBB-9BCD-41BB-9F3E-4B69856B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20" y="2495524"/>
            <a:ext cx="4702200" cy="85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87DD7FFA-9BFE-4812-9785-D05C4E47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20" y="4597084"/>
            <a:ext cx="144780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04435E82-1FEE-45D4-AFD2-32A308A2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20" y="4719320"/>
            <a:ext cx="1714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915A9278-67AA-47F4-8C16-D564D9DA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20" y="4719320"/>
            <a:ext cx="1176338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7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Trees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EBA60CC0-01CE-4288-9238-EF245DE1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10" y="1419226"/>
            <a:ext cx="3732213" cy="303213"/>
          </a:xfrm>
          <a:custGeom>
            <a:avLst/>
            <a:gdLst>
              <a:gd name="G0" fmla="*/ 10368 1 2"/>
              <a:gd name="G1" fmla="*/ 844 1 2"/>
              <a:gd name="G2" fmla="+- 844 0 0"/>
              <a:gd name="G3" fmla="+- 10368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368" y="0"/>
                </a:lnTo>
                <a:lnTo>
                  <a:pt x="10368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 dirty="0">
                <a:latin typeface="+mn-lt"/>
              </a:rPr>
              <a:t>Ternary Trees</a:t>
            </a:r>
            <a:r>
              <a:rPr lang="en-US" altLang="en-US" sz="2400" b="1" dirty="0">
                <a:latin typeface="+mn-lt"/>
              </a:rPr>
              <a:t>  –  </a:t>
            </a:r>
            <a:r>
              <a:rPr lang="en-US" altLang="en-US" sz="2400" dirty="0">
                <a:latin typeface="+mn-lt"/>
              </a:rPr>
              <a:t>outdegree for every node ≤ 3.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CFE2A444-6E24-4DA9-A6A6-12D9ED36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6" y="5023303"/>
            <a:ext cx="5483225" cy="303213"/>
          </a:xfrm>
          <a:custGeom>
            <a:avLst/>
            <a:gdLst>
              <a:gd name="G0" fmla="*/ 15232 1 2"/>
              <a:gd name="G1" fmla="*/ 844 1 2"/>
              <a:gd name="G2" fmla="+- 844 0 0"/>
              <a:gd name="G3" fmla="+- 1523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232" y="0"/>
                </a:lnTo>
                <a:lnTo>
                  <a:pt x="15232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 dirty="0">
                <a:latin typeface="+mn-lt"/>
              </a:rPr>
              <a:t>Note</a:t>
            </a:r>
            <a:r>
              <a:rPr lang="en-US" altLang="en-US" sz="2400" dirty="0">
                <a:latin typeface="+mn-lt"/>
              </a:rPr>
              <a:t>:  The indegree for every node in a directed tree,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except the root, is 1.</a:t>
            </a:r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336C5824-F3F2-4BAB-BD87-C83D7196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2247900"/>
            <a:ext cx="1714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F9DFF8AD-2159-48E0-A708-758B3219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4" y="2209800"/>
            <a:ext cx="757237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id="{4ECC1B94-C9CC-464D-AA5F-E3380207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09800"/>
            <a:ext cx="768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555D571C-9FFC-4F4C-A62C-25B868187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2133601"/>
            <a:ext cx="23050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" name="AutoShape 15">
            <a:extLst>
              <a:ext uri="{FF2B5EF4-FFF2-40B4-BE49-F238E27FC236}">
                <a16:creationId xmlns:a16="http://schemas.microsoft.com/office/drawing/2014/main" id="{A3D95349-F789-401F-B2CA-A54BF596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9" y="2438401"/>
            <a:ext cx="257175" cy="639763"/>
          </a:xfrm>
          <a:custGeom>
            <a:avLst/>
            <a:gdLst>
              <a:gd name="G0" fmla="*/ 716 1 2"/>
              <a:gd name="G1" fmla="*/ 1776 1 2"/>
              <a:gd name="G2" fmla="+- 1776 0 0"/>
              <a:gd name="G3" fmla="+- 716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716" y="0"/>
                </a:lnTo>
                <a:lnTo>
                  <a:pt x="716" y="1776"/>
                </a:lnTo>
                <a:lnTo>
                  <a:pt x="0" y="177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en-US" sz="2400" b="1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en-US" sz="2400" b="1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altLang="en-US" sz="2400" b="1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64F7B824-1911-42E4-954F-2CBAB5FB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4030400"/>
            <a:ext cx="2103438" cy="68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AutoShape 17">
            <a:extLst>
              <a:ext uri="{FF2B5EF4-FFF2-40B4-BE49-F238E27FC236}">
                <a16:creationId xmlns:a16="http://schemas.microsoft.com/office/drawing/2014/main" id="{A323004A-AD18-4024-AACF-BFB7D3C8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3197226"/>
            <a:ext cx="3727450" cy="303213"/>
          </a:xfrm>
          <a:custGeom>
            <a:avLst/>
            <a:gdLst>
              <a:gd name="G0" fmla="*/ 10356 1 2"/>
              <a:gd name="G1" fmla="*/ 844 1 2"/>
              <a:gd name="G2" fmla="+- 844 0 0"/>
              <a:gd name="G3" fmla="+- 10356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356" y="0"/>
                </a:lnTo>
                <a:lnTo>
                  <a:pt x="10356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u="sng">
                <a:latin typeface="+mn-lt"/>
              </a:rPr>
              <a:t>m - ary Trees</a:t>
            </a:r>
            <a:r>
              <a:rPr lang="en-US" altLang="en-US" sz="2400" b="1">
                <a:latin typeface="+mn-lt"/>
              </a:rPr>
              <a:t>  –  </a:t>
            </a:r>
            <a:r>
              <a:rPr lang="en-US" altLang="en-US" sz="2400">
                <a:latin typeface="+mn-lt"/>
              </a:rPr>
              <a:t>outdegree for every node ≤ m.</a:t>
            </a:r>
          </a:p>
        </p:txBody>
      </p:sp>
      <p:sp>
        <p:nvSpPr>
          <p:cNvPr id="26" name="AutoShape 18">
            <a:extLst>
              <a:ext uri="{FF2B5EF4-FFF2-40B4-BE49-F238E27FC236}">
                <a16:creationId xmlns:a16="http://schemas.microsoft.com/office/drawing/2014/main" id="{5E71E46A-0881-4B9E-BA47-680DC43541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72819" y="3590923"/>
            <a:ext cx="274638" cy="2103438"/>
          </a:xfrm>
          <a:custGeom>
            <a:avLst/>
            <a:gdLst>
              <a:gd name="G0" fmla="*/ 1 0 51712"/>
              <a:gd name="G1" fmla="+- G0 0 50000"/>
              <a:gd name="G2" fmla="*/ 1 0 51712"/>
              <a:gd name="G3" fmla="+- 34464 0 50000"/>
              <a:gd name="G4" fmla="?: G3 50000 34464"/>
              <a:gd name="G5" fmla="?: G1 G2 G3"/>
              <a:gd name="G6" fmla="+- 34464 0 G5"/>
              <a:gd name="G7" fmla="min G6 G5"/>
              <a:gd name="G8" fmla="*/ G7 1 2"/>
              <a:gd name="G9" fmla="min 762 5842"/>
              <a:gd name="G10" fmla="*/ G8 5842 1"/>
              <a:gd name="G11" fmla="*/ G10 1 G9"/>
              <a:gd name="G12" fmla="*/ 1 0 51712"/>
              <a:gd name="G13" fmla="+- G12 0 37500"/>
              <a:gd name="G14" fmla="*/ 1 0 51712"/>
              <a:gd name="G15" fmla="+- G11 0 37500"/>
              <a:gd name="G16" fmla="?: G15 37500 G11"/>
              <a:gd name="G17" fmla="?: G13 G14 G15"/>
              <a:gd name="G18" fmla="*/ G9 G17 1"/>
              <a:gd name="G19" fmla="*/ G18 1 34464"/>
              <a:gd name="G20" fmla="*/ 5842 G5 1"/>
              <a:gd name="G21" fmla="*/ G20 1 34464"/>
              <a:gd name="G22" fmla="+- G21 G19 0"/>
              <a:gd name="G23" fmla="*/ 1 0 51712"/>
              <a:gd name="G24" fmla="+- G22 0 G23"/>
              <a:gd name="G25" fmla="*/ 762 1 2"/>
              <a:gd name="G26" fmla="*/ 1 48365 11520"/>
              <a:gd name="G27" fmla="*/ G26 13024 1"/>
              <a:gd name="G28" fmla="*/ G27 1 52096"/>
              <a:gd name="G29" fmla="cos G25 G28"/>
              <a:gd name="G30" fmla="*/ 1 48365 11520"/>
              <a:gd name="G31" fmla="*/ G30 13024 1"/>
              <a:gd name="G32" fmla="*/ G31 1 52096"/>
              <a:gd name="G33" fmla="sin G19 G32"/>
              <a:gd name="G34" fmla="+- 762 0 G29"/>
              <a:gd name="G35" fmla="+- G19 0 G33"/>
              <a:gd name="G36" fmla="+- 5842 G33 0"/>
              <a:gd name="G37" fmla="+- G36 0 G19"/>
              <a:gd name="G38" fmla="*/ 762 1 2"/>
              <a:gd name="G39" fmla="+- 762 0 0"/>
              <a:gd name="G40" fmla="+- 5842 0 0"/>
              <a:gd name="G41" fmla="+- 90 0 0"/>
              <a:gd name="G42" fmla="+- 90 0 0"/>
              <a:gd name="G43" fmla="*/ 1 0 51712"/>
              <a:gd name="G44" fmla="+- 65446 0 0"/>
              <a:gd name="G45" fmla="+- 90 0 0"/>
              <a:gd name="G46" fmla="+- 65446 0 0"/>
              <a:gd name="G47" fmla="+- 180 0 0"/>
              <a:gd name="G48" fmla="+- 90 0 0"/>
              <a:gd name="G49" fmla="+- 90 0 0"/>
              <a:gd name="G50" fmla="+- 90 0 0"/>
              <a:gd name="G51" fmla="*/ 1 0 51712"/>
              <a:gd name="G52" fmla="+- 65446 0 0"/>
              <a:gd name="G53" fmla="+- 90 0 0"/>
              <a:gd name="G54" fmla="+- 65446 0 0"/>
              <a:gd name="G55" fmla="+- 180 0 0"/>
              <a:gd name="G5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 stroke="0">
                <a:moveTo>
                  <a:pt x="762" y="5842"/>
                </a:moveTo>
                <a:lnTo>
                  <a:pt x="381" y="-2146"/>
                </a:lnTo>
                <a:lnTo>
                  <a:pt x="90" y="90"/>
                </a:lnTo>
                <a:close/>
              </a:path>
              <a:path fill="none">
                <a:moveTo>
                  <a:pt x="381" y="-4780"/>
                </a:moveTo>
                <a:lnTo>
                  <a:pt x="381" y="-2146"/>
                </a:lnTo>
                <a:lnTo>
                  <a:pt x="0" y="65446"/>
                </a:lnTo>
              </a:path>
            </a:pathLst>
          </a:custGeom>
          <a:noFill/>
          <a:ln w="255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400"/>
          </a:p>
        </p:txBody>
      </p:sp>
      <p:sp>
        <p:nvSpPr>
          <p:cNvPr id="27" name="AutoShape 19">
            <a:extLst>
              <a:ext uri="{FF2B5EF4-FFF2-40B4-BE49-F238E27FC236}">
                <a16:creationId xmlns:a16="http://schemas.microsoft.com/office/drawing/2014/main" id="{1F589FC0-AAC0-46D6-8F23-A887816B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4610892"/>
            <a:ext cx="339725" cy="303212"/>
          </a:xfrm>
          <a:custGeom>
            <a:avLst/>
            <a:gdLst>
              <a:gd name="G0" fmla="*/ 944 1 2"/>
              <a:gd name="G1" fmla="*/ 844 1 2"/>
              <a:gd name="G2" fmla="+- 844 0 0"/>
              <a:gd name="G3" fmla="+- 944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44" y="0"/>
                </a:lnTo>
                <a:lnTo>
                  <a:pt x="944" y="844"/>
                </a:lnTo>
                <a:lnTo>
                  <a:pt x="0" y="8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i="1" dirty="0">
                <a:solidFill>
                  <a:srgbClr val="0000FF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916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 - Example: 3-ary tree</a:t>
            </a:r>
            <a:endParaRPr lang="en-IN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AB9F7437-8EC5-4EC8-B675-7F76A5E7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120" y="13462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1BE29BED-02F9-43EC-ADD5-16EB9F7F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520" y="24130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AED22D44-04B2-482C-AE4A-158F23FE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320" y="2336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BE888D85-33AF-42C2-AE11-106BDDCF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120" y="23368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85D1A149-0913-46EF-ABEA-96D48569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519" y="3479800"/>
            <a:ext cx="521335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40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A855068-1888-4987-9D7C-06FACF2E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719" y="3479800"/>
            <a:ext cx="521335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400"/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EE9C6507-BC10-4DA1-A53C-6DA148A8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120" y="34036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7F6AC2AD-89AB-48D6-9AE6-68CD94280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320" y="1651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1CFE850-9444-46EC-8404-725C7D498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6720" y="172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03FA7238-27EA-4B47-A2FB-AB0404FCD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9120" y="16510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575DBD32-9A6B-4F88-8CF7-EEFA52DE80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3120" y="27940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8853D16D-507A-44CE-9C64-6B3AC2838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120" y="279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59243488-E898-488E-A4E0-956827714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520" y="2717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7FE97-113B-4A34-BECC-85276C9478CA}"/>
              </a:ext>
            </a:extLst>
          </p:cNvPr>
          <p:cNvSpPr txBox="1"/>
          <p:nvPr/>
        </p:nvSpPr>
        <p:spPr>
          <a:xfrm>
            <a:off x="477519" y="4207691"/>
            <a:ext cx="83413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/>
              <a:t>Theorem: A full m - </a:t>
            </a:r>
            <a:r>
              <a:rPr lang="en-US" altLang="en-US" sz="2400" dirty="0" err="1"/>
              <a:t>ary</a:t>
            </a:r>
            <a:r>
              <a:rPr lang="en-US" altLang="en-US" sz="2400" dirty="0"/>
              <a:t> tree with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internal vertices contains n = mi +1 vertices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/>
              <a:t>	Proof: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internal vertices have m children. Therefore, we have mi vertices. Since the root is not a child we have n = mi + 1 vertices.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2578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B88A-35B9-4EDD-A4D5-2CA7CF2A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018A-9294-424F-8AE4-8E3EF510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connected undirected graph with no simple circuits.</a:t>
            </a:r>
          </a:p>
          <a:p>
            <a:endParaRPr lang="en-US" dirty="0"/>
          </a:p>
          <a:p>
            <a:r>
              <a:rPr lang="en-US" dirty="0"/>
              <a:t>Recall: A circuit is a path of length &gt;=1 that begins and ends a the same vertex.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F715F-EF63-4656-AFB0-CAECAF93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400" y="4119557"/>
            <a:ext cx="2915800" cy="23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8724-D4C2-4105-9DFD-59DD2B26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Tournament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8EC2-3FBD-4308-BB48-9D7E0FE5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Bahnschrift" panose="020B0502040204020203" pitchFamily="34" charset="0"/>
              </a:rPr>
              <a:t>A common form of tree used in everyday life is the tournament tree, used to describe the outcome of a series of games, such as a tennis tournament.</a:t>
            </a:r>
          </a:p>
          <a:p>
            <a:r>
              <a:rPr lang="en-US" altLang="en-US" sz="2400" dirty="0"/>
              <a:t>A1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EDF4D-59AA-4298-9AC4-BF971320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1" y="3629580"/>
            <a:ext cx="7648977" cy="29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3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FBD8-0281-4BA7-B3A5-759B1B75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</p:txBody>
      </p:sp>
      <p:pic>
        <p:nvPicPr>
          <p:cNvPr id="5" name="Picture 2" descr="Simple Family Tree">
            <a:extLst>
              <a:ext uri="{FF2B5EF4-FFF2-40B4-BE49-F238E27FC236}">
                <a16:creationId xmlns:a16="http://schemas.microsoft.com/office/drawing/2014/main" id="{5B7C1247-1B46-413F-90ED-AE9B683CA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437885"/>
            <a:ext cx="8869680" cy="48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13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8961-5010-4751-97CF-71CBBCAC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Application: Arithmetic Expression Trees</a:t>
            </a:r>
            <a:endParaRPr lang="en-IN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A721D43-654A-442A-9085-B78A0AC7D717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93701" y="1249363"/>
            <a:ext cx="6114322" cy="12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algn="l" eaLnBrk="0" hangingPunct="0"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Example Arithmetic Expression:</a:t>
            </a:r>
          </a:p>
          <a:p>
            <a:pPr marL="0" indent="0" algn="l" eaLnBrk="0" hangingPunct="0"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   A + (B * (C / D) 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A2E569-2961-4AE0-81B4-212D7A455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128" y="18872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7F67A0-94F3-4E42-B093-B1BFF3BC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728" y="28778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9E71D-7D04-4F5F-A149-D2970B463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128" y="28778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6854FC-CF7A-482B-9A00-9F4062F42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28" y="40208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6AEE96-D8DF-4554-B2A8-442C45933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28" y="4020814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1C21DC6-C120-45D5-A311-AAA8A2854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2728" y="2344414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0AAEED0-C0F6-47FD-A885-F8F401EE3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728" y="234441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194B2816-FF20-4E42-8C0E-D4B96B61D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7528" y="3335014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AD9CE83-FC0A-4960-ADFC-A21874E2D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728" y="3335014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B95D1F92-9724-44B4-A733-E005814D1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641" y="1855464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+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788E90B-9873-4F4E-BB34-34C9D5CC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828" y="2861939"/>
            <a:ext cx="404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A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8F4EB13A-D5D9-4812-A906-2D94108F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623" y="2954570"/>
            <a:ext cx="14970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en-US"/>
              <a:t>*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82DCB69-7D2C-44A5-90D4-72F353CB8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91" y="4009701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B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C908BE1-8BDC-4EB1-8FD8-23B912190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928" y="4043039"/>
            <a:ext cx="404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/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4E9D1B-2DC7-4989-87FD-7AA886837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828" y="5149526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33CBE1-B9A9-4FA6-BAE3-A09B16B7D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228" y="5149526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C16CDF6-D2F9-4923-9731-375B5AEA48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7428" y="4463726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11DFEC39-F586-4829-B67B-FF9AC6F92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628" y="4463726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BAB4CB51-3D6E-4F85-8382-53DF5959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91" y="5138414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C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A96ED407-2D6B-4AD1-875C-191E4975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916" y="5130476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1074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3176-D171-444A-AE11-51640C1C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undirected graph is a tree if and only if there is a unique simple path between any two of its vertices.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70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0F20B2-5F11-469A-B580-D3B801C380D4}"/>
              </a:ext>
            </a:extLst>
          </p:cNvPr>
          <p:cNvSpPr txBox="1">
            <a:spLocks/>
          </p:cNvSpPr>
          <p:nvPr/>
        </p:nvSpPr>
        <p:spPr>
          <a:xfrm>
            <a:off x="738730" y="1356622"/>
            <a:ext cx="5567533" cy="108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Which of these graphs are trees?</a:t>
            </a:r>
            <a:endParaRPr lang="en-IN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9A210-9774-4C99-94AC-9D46824A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17" y="3312160"/>
            <a:ext cx="3041806" cy="1485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E0025-12E8-4C20-A2DB-7A3CF0D59267}"/>
              </a:ext>
            </a:extLst>
          </p:cNvPr>
          <p:cNvSpPr txBox="1"/>
          <p:nvPr/>
        </p:nvSpPr>
        <p:spPr>
          <a:xfrm>
            <a:off x="858520" y="561475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/>
              <a:t>This graph is connected and has no simple circuits, so it is a tree.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9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ED5-3650-4245-B3C7-BCE40CC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Trees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0F20B2-5F11-469A-B580-D3B801C380D4}"/>
              </a:ext>
            </a:extLst>
          </p:cNvPr>
          <p:cNvSpPr txBox="1">
            <a:spLocks/>
          </p:cNvSpPr>
          <p:nvPr/>
        </p:nvSpPr>
        <p:spPr>
          <a:xfrm>
            <a:off x="738730" y="1356622"/>
            <a:ext cx="5567533" cy="108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Which of these graphs are trees?</a:t>
            </a:r>
            <a:endParaRPr lang="en-IN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9A210-9774-4C99-94AC-9D46824A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17" y="3312160"/>
            <a:ext cx="3041806" cy="1485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E0025-12E8-4C20-A2DB-7A3CF0D59267}"/>
              </a:ext>
            </a:extLst>
          </p:cNvPr>
          <p:cNvSpPr txBox="1"/>
          <p:nvPr/>
        </p:nvSpPr>
        <p:spPr>
          <a:xfrm>
            <a:off x="858520" y="561475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/>
              <a:t>This graph is connected and has no simple circuits, so it is a tree.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703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Font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845</Words>
  <Application>Microsoft Office PowerPoint</Application>
  <PresentationFormat>On-screen Show (4:3)</PresentationFormat>
  <Paragraphs>134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</vt:lpstr>
      <vt:lpstr>Bahnschrift</vt:lpstr>
      <vt:lpstr>Bahnschrift SemiBold</vt:lpstr>
      <vt:lpstr>Calibri</vt:lpstr>
      <vt:lpstr>Wingdings</vt:lpstr>
      <vt:lpstr>Office Theme</vt:lpstr>
      <vt:lpstr>EMTH403</vt:lpstr>
      <vt:lpstr>Lecture Outcomes</vt:lpstr>
      <vt:lpstr>Definition:</vt:lpstr>
      <vt:lpstr>Tournament Trees</vt:lpstr>
      <vt:lpstr>Application</vt:lpstr>
      <vt:lpstr>Application: Arithmetic Expression Trees</vt:lpstr>
      <vt:lpstr>Theorem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 - Example: 3-ary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Mishra</dc:creator>
  <cp:lastModifiedBy>Arpit Thakur</cp:lastModifiedBy>
  <cp:revision>44</cp:revision>
  <dcterms:created xsi:type="dcterms:W3CDTF">2020-12-04T05:20:56Z</dcterms:created>
  <dcterms:modified xsi:type="dcterms:W3CDTF">2021-01-29T04:29:32Z</dcterms:modified>
</cp:coreProperties>
</file>