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sldIdLst>
    <p:sldId id="256" r:id="rId2"/>
    <p:sldId id="263" r:id="rId3"/>
    <p:sldId id="258" r:id="rId4"/>
    <p:sldId id="264" r:id="rId5"/>
    <p:sldId id="278" r:id="rId6"/>
    <p:sldId id="279"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6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AFAFC"/>
    <a:srgbClr val="2A3249"/>
    <a:srgbClr val="626262"/>
    <a:srgbClr val="717171"/>
    <a:srgbClr val="818181"/>
    <a:srgbClr val="828181"/>
    <a:srgbClr val="9F9F9F"/>
    <a:srgbClr val="909090"/>
    <a:srgbClr val="87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1506"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BA2423-2843-403B-A17E-366B0CB0464E}" type="doc">
      <dgm:prSet loTypeId="urn:microsoft.com/office/officeart/2005/8/layout/default" loCatId="list" qsTypeId="urn:microsoft.com/office/officeart/2005/8/quickstyle/simple5" qsCatId="simple" csTypeId="urn:microsoft.com/office/officeart/2005/8/colors/accent1_1" csCatId="accent1"/>
      <dgm:spPr/>
      <dgm:t>
        <a:bodyPr/>
        <a:lstStyle/>
        <a:p>
          <a:endParaRPr lang="en-IN"/>
        </a:p>
      </dgm:t>
    </dgm:pt>
    <dgm:pt modelId="{21EEC8DC-5E3D-4E61-9972-4CF96CB38092}">
      <dgm:prSet custT="1"/>
      <dgm:spPr/>
      <dgm:t>
        <a:bodyPr/>
        <a:lstStyle/>
        <a:p>
          <a:r>
            <a:rPr lang="en-US" sz="2800"/>
            <a:t>outline-style</a:t>
          </a:r>
          <a:endParaRPr lang="en-IN" sz="2800"/>
        </a:p>
      </dgm:t>
    </dgm:pt>
    <dgm:pt modelId="{9565FFD4-F513-4F93-AFA3-4F12CC98A9FD}" type="parTrans" cxnId="{6CD4469B-7EAC-4CF8-A148-2B4930950ABE}">
      <dgm:prSet/>
      <dgm:spPr/>
      <dgm:t>
        <a:bodyPr/>
        <a:lstStyle/>
        <a:p>
          <a:endParaRPr lang="en-IN"/>
        </a:p>
      </dgm:t>
    </dgm:pt>
    <dgm:pt modelId="{BE8FB0B3-0895-4CE2-8C15-F5F6773D0AF3}" type="sibTrans" cxnId="{6CD4469B-7EAC-4CF8-A148-2B4930950ABE}">
      <dgm:prSet/>
      <dgm:spPr/>
      <dgm:t>
        <a:bodyPr/>
        <a:lstStyle/>
        <a:p>
          <a:endParaRPr lang="en-IN"/>
        </a:p>
      </dgm:t>
    </dgm:pt>
    <dgm:pt modelId="{CF4CC290-425A-4AF8-B68B-89D33F551E8C}">
      <dgm:prSet custT="1"/>
      <dgm:spPr/>
      <dgm:t>
        <a:bodyPr/>
        <a:lstStyle/>
        <a:p>
          <a:r>
            <a:rPr lang="en-US" sz="2800"/>
            <a:t>outline-color</a:t>
          </a:r>
          <a:endParaRPr lang="en-IN" sz="2800"/>
        </a:p>
      </dgm:t>
    </dgm:pt>
    <dgm:pt modelId="{E2369518-5C2F-4595-B987-3EBDE0AD211D}" type="parTrans" cxnId="{C6C74D01-A385-43E2-A192-DFE17ACF8A4A}">
      <dgm:prSet/>
      <dgm:spPr/>
      <dgm:t>
        <a:bodyPr/>
        <a:lstStyle/>
        <a:p>
          <a:endParaRPr lang="en-IN"/>
        </a:p>
      </dgm:t>
    </dgm:pt>
    <dgm:pt modelId="{478D0CD0-133E-46B7-824E-FBE460528536}" type="sibTrans" cxnId="{C6C74D01-A385-43E2-A192-DFE17ACF8A4A}">
      <dgm:prSet/>
      <dgm:spPr/>
      <dgm:t>
        <a:bodyPr/>
        <a:lstStyle/>
        <a:p>
          <a:endParaRPr lang="en-IN"/>
        </a:p>
      </dgm:t>
    </dgm:pt>
    <dgm:pt modelId="{C1DCEE0E-AB2A-40A8-BA74-E487EFD61FBB}">
      <dgm:prSet custT="1"/>
      <dgm:spPr/>
      <dgm:t>
        <a:bodyPr/>
        <a:lstStyle/>
        <a:p>
          <a:r>
            <a:rPr lang="en-US" sz="2800"/>
            <a:t>outline-width</a:t>
          </a:r>
          <a:endParaRPr lang="en-IN" sz="2800"/>
        </a:p>
      </dgm:t>
    </dgm:pt>
    <dgm:pt modelId="{8D2DFB2A-3801-4DB3-B069-1827F350CC74}" type="parTrans" cxnId="{108E58E8-D8AA-404A-93A7-7C6F8C0DB385}">
      <dgm:prSet/>
      <dgm:spPr/>
      <dgm:t>
        <a:bodyPr/>
        <a:lstStyle/>
        <a:p>
          <a:endParaRPr lang="en-IN"/>
        </a:p>
      </dgm:t>
    </dgm:pt>
    <dgm:pt modelId="{A8386FCA-7394-4F24-99FD-DB78DB0A3C99}" type="sibTrans" cxnId="{108E58E8-D8AA-404A-93A7-7C6F8C0DB385}">
      <dgm:prSet/>
      <dgm:spPr/>
      <dgm:t>
        <a:bodyPr/>
        <a:lstStyle/>
        <a:p>
          <a:endParaRPr lang="en-IN"/>
        </a:p>
      </dgm:t>
    </dgm:pt>
    <dgm:pt modelId="{750AD895-0AF2-471D-9AC6-11548AB79A98}">
      <dgm:prSet custT="1"/>
      <dgm:spPr/>
      <dgm:t>
        <a:bodyPr/>
        <a:lstStyle/>
        <a:p>
          <a:r>
            <a:rPr lang="en-US" sz="2800"/>
            <a:t>outline-offset</a:t>
          </a:r>
          <a:endParaRPr lang="en-IN" sz="2800"/>
        </a:p>
      </dgm:t>
    </dgm:pt>
    <dgm:pt modelId="{26FBCB7B-FA17-4872-95AE-8FE22958EB80}" type="parTrans" cxnId="{E1A9F599-1FEB-45C3-B7E0-E854C9EC8B79}">
      <dgm:prSet/>
      <dgm:spPr/>
      <dgm:t>
        <a:bodyPr/>
        <a:lstStyle/>
        <a:p>
          <a:endParaRPr lang="en-IN"/>
        </a:p>
      </dgm:t>
    </dgm:pt>
    <dgm:pt modelId="{F08FA0D5-A129-469B-A694-6E084ACF93FA}" type="sibTrans" cxnId="{E1A9F599-1FEB-45C3-B7E0-E854C9EC8B79}">
      <dgm:prSet/>
      <dgm:spPr/>
      <dgm:t>
        <a:bodyPr/>
        <a:lstStyle/>
        <a:p>
          <a:endParaRPr lang="en-IN"/>
        </a:p>
      </dgm:t>
    </dgm:pt>
    <dgm:pt modelId="{F06CB208-8257-47C1-BA00-8D1BC253656F}">
      <dgm:prSet custT="1"/>
      <dgm:spPr/>
      <dgm:t>
        <a:bodyPr/>
        <a:lstStyle/>
        <a:p>
          <a:r>
            <a:rPr lang="en-US" sz="2800" dirty="0"/>
            <a:t>outline</a:t>
          </a:r>
          <a:endParaRPr lang="en-IN" sz="2800" dirty="0"/>
        </a:p>
      </dgm:t>
    </dgm:pt>
    <dgm:pt modelId="{6541897B-0351-49DC-9766-582037430128}" type="parTrans" cxnId="{B3C0C4BF-DAF3-4FFC-A1D2-ADA443E5D74C}">
      <dgm:prSet/>
      <dgm:spPr/>
      <dgm:t>
        <a:bodyPr/>
        <a:lstStyle/>
        <a:p>
          <a:endParaRPr lang="en-IN"/>
        </a:p>
      </dgm:t>
    </dgm:pt>
    <dgm:pt modelId="{E6D2BE66-4D65-42DF-9D26-27AC152DC8F2}" type="sibTrans" cxnId="{B3C0C4BF-DAF3-4FFC-A1D2-ADA443E5D74C}">
      <dgm:prSet/>
      <dgm:spPr/>
      <dgm:t>
        <a:bodyPr/>
        <a:lstStyle/>
        <a:p>
          <a:endParaRPr lang="en-IN"/>
        </a:p>
      </dgm:t>
    </dgm:pt>
    <dgm:pt modelId="{02C9DCC9-BD39-4DE4-A63B-E56C8398F694}" type="pres">
      <dgm:prSet presAssocID="{CABA2423-2843-403B-A17E-366B0CB0464E}" presName="diagram" presStyleCnt="0">
        <dgm:presLayoutVars>
          <dgm:dir/>
          <dgm:resizeHandles val="exact"/>
        </dgm:presLayoutVars>
      </dgm:prSet>
      <dgm:spPr/>
    </dgm:pt>
    <dgm:pt modelId="{CCF580EE-8AD2-4DDD-9151-A3DD9986902C}" type="pres">
      <dgm:prSet presAssocID="{21EEC8DC-5E3D-4E61-9972-4CF96CB38092}" presName="node" presStyleLbl="node1" presStyleIdx="0" presStyleCnt="5">
        <dgm:presLayoutVars>
          <dgm:bulletEnabled val="1"/>
        </dgm:presLayoutVars>
      </dgm:prSet>
      <dgm:spPr/>
    </dgm:pt>
    <dgm:pt modelId="{15E01892-D2A2-4E67-9F8D-AD083F57B1B7}" type="pres">
      <dgm:prSet presAssocID="{BE8FB0B3-0895-4CE2-8C15-F5F6773D0AF3}" presName="sibTrans" presStyleCnt="0"/>
      <dgm:spPr/>
    </dgm:pt>
    <dgm:pt modelId="{2D962D70-4BE6-4007-97B6-7F4647864E54}" type="pres">
      <dgm:prSet presAssocID="{CF4CC290-425A-4AF8-B68B-89D33F551E8C}" presName="node" presStyleLbl="node1" presStyleIdx="1" presStyleCnt="5">
        <dgm:presLayoutVars>
          <dgm:bulletEnabled val="1"/>
        </dgm:presLayoutVars>
      </dgm:prSet>
      <dgm:spPr/>
    </dgm:pt>
    <dgm:pt modelId="{F0713AAA-EBB9-4AAD-9719-A7B217C27D32}" type="pres">
      <dgm:prSet presAssocID="{478D0CD0-133E-46B7-824E-FBE460528536}" presName="sibTrans" presStyleCnt="0"/>
      <dgm:spPr/>
    </dgm:pt>
    <dgm:pt modelId="{C1A97B48-51A0-4AE8-96C1-A622B5681002}" type="pres">
      <dgm:prSet presAssocID="{C1DCEE0E-AB2A-40A8-BA74-E487EFD61FBB}" presName="node" presStyleLbl="node1" presStyleIdx="2" presStyleCnt="5">
        <dgm:presLayoutVars>
          <dgm:bulletEnabled val="1"/>
        </dgm:presLayoutVars>
      </dgm:prSet>
      <dgm:spPr/>
    </dgm:pt>
    <dgm:pt modelId="{DB8D9C04-723D-4D0C-BAD3-E9A0892DEDF0}" type="pres">
      <dgm:prSet presAssocID="{A8386FCA-7394-4F24-99FD-DB78DB0A3C99}" presName="sibTrans" presStyleCnt="0"/>
      <dgm:spPr/>
    </dgm:pt>
    <dgm:pt modelId="{0DAE7714-41E0-4DED-A42F-9FA9A40FF730}" type="pres">
      <dgm:prSet presAssocID="{750AD895-0AF2-471D-9AC6-11548AB79A98}" presName="node" presStyleLbl="node1" presStyleIdx="3" presStyleCnt="5">
        <dgm:presLayoutVars>
          <dgm:bulletEnabled val="1"/>
        </dgm:presLayoutVars>
      </dgm:prSet>
      <dgm:spPr/>
    </dgm:pt>
    <dgm:pt modelId="{04BD365C-88C6-4320-84A6-A1E9DB97FD03}" type="pres">
      <dgm:prSet presAssocID="{F08FA0D5-A129-469B-A694-6E084ACF93FA}" presName="sibTrans" presStyleCnt="0"/>
      <dgm:spPr/>
    </dgm:pt>
    <dgm:pt modelId="{4F72680D-44DD-4F66-A1F0-90CD0D9A415D}" type="pres">
      <dgm:prSet presAssocID="{F06CB208-8257-47C1-BA00-8D1BC253656F}" presName="node" presStyleLbl="node1" presStyleIdx="4" presStyleCnt="5">
        <dgm:presLayoutVars>
          <dgm:bulletEnabled val="1"/>
        </dgm:presLayoutVars>
      </dgm:prSet>
      <dgm:spPr/>
    </dgm:pt>
  </dgm:ptLst>
  <dgm:cxnLst>
    <dgm:cxn modelId="{C6C74D01-A385-43E2-A192-DFE17ACF8A4A}" srcId="{CABA2423-2843-403B-A17E-366B0CB0464E}" destId="{CF4CC290-425A-4AF8-B68B-89D33F551E8C}" srcOrd="1" destOrd="0" parTransId="{E2369518-5C2F-4595-B987-3EBDE0AD211D}" sibTransId="{478D0CD0-133E-46B7-824E-FBE460528536}"/>
    <dgm:cxn modelId="{894DB205-AC50-4866-9542-1C6C3AC34EAB}" type="presOf" srcId="{F06CB208-8257-47C1-BA00-8D1BC253656F}" destId="{4F72680D-44DD-4F66-A1F0-90CD0D9A415D}" srcOrd="0" destOrd="0" presId="urn:microsoft.com/office/officeart/2005/8/layout/default"/>
    <dgm:cxn modelId="{FA41CB06-CAF1-493C-9FF2-FA3CA673757A}" type="presOf" srcId="{CABA2423-2843-403B-A17E-366B0CB0464E}" destId="{02C9DCC9-BD39-4DE4-A63B-E56C8398F694}" srcOrd="0" destOrd="0" presId="urn:microsoft.com/office/officeart/2005/8/layout/default"/>
    <dgm:cxn modelId="{E9E94F0B-7EFC-4F9E-BFBC-3FDCBE1B0E9B}" type="presOf" srcId="{21EEC8DC-5E3D-4E61-9972-4CF96CB38092}" destId="{CCF580EE-8AD2-4DDD-9151-A3DD9986902C}" srcOrd="0" destOrd="0" presId="urn:microsoft.com/office/officeart/2005/8/layout/default"/>
    <dgm:cxn modelId="{D639B82E-922C-45C1-B8CC-287801E767C9}" type="presOf" srcId="{C1DCEE0E-AB2A-40A8-BA74-E487EFD61FBB}" destId="{C1A97B48-51A0-4AE8-96C1-A622B5681002}" srcOrd="0" destOrd="0" presId="urn:microsoft.com/office/officeart/2005/8/layout/default"/>
    <dgm:cxn modelId="{06FF2F7B-F80B-4727-83C3-0EB33C61B43C}" type="presOf" srcId="{750AD895-0AF2-471D-9AC6-11548AB79A98}" destId="{0DAE7714-41E0-4DED-A42F-9FA9A40FF730}" srcOrd="0" destOrd="0" presId="urn:microsoft.com/office/officeart/2005/8/layout/default"/>
    <dgm:cxn modelId="{4B2A867E-0EC6-449C-A1D9-48223A9A12D7}" type="presOf" srcId="{CF4CC290-425A-4AF8-B68B-89D33F551E8C}" destId="{2D962D70-4BE6-4007-97B6-7F4647864E54}" srcOrd="0" destOrd="0" presId="urn:microsoft.com/office/officeart/2005/8/layout/default"/>
    <dgm:cxn modelId="{E1A9F599-1FEB-45C3-B7E0-E854C9EC8B79}" srcId="{CABA2423-2843-403B-A17E-366B0CB0464E}" destId="{750AD895-0AF2-471D-9AC6-11548AB79A98}" srcOrd="3" destOrd="0" parTransId="{26FBCB7B-FA17-4872-95AE-8FE22958EB80}" sibTransId="{F08FA0D5-A129-469B-A694-6E084ACF93FA}"/>
    <dgm:cxn modelId="{6CD4469B-7EAC-4CF8-A148-2B4930950ABE}" srcId="{CABA2423-2843-403B-A17E-366B0CB0464E}" destId="{21EEC8DC-5E3D-4E61-9972-4CF96CB38092}" srcOrd="0" destOrd="0" parTransId="{9565FFD4-F513-4F93-AFA3-4F12CC98A9FD}" sibTransId="{BE8FB0B3-0895-4CE2-8C15-F5F6773D0AF3}"/>
    <dgm:cxn modelId="{B3C0C4BF-DAF3-4FFC-A1D2-ADA443E5D74C}" srcId="{CABA2423-2843-403B-A17E-366B0CB0464E}" destId="{F06CB208-8257-47C1-BA00-8D1BC253656F}" srcOrd="4" destOrd="0" parTransId="{6541897B-0351-49DC-9766-582037430128}" sibTransId="{E6D2BE66-4D65-42DF-9D26-27AC152DC8F2}"/>
    <dgm:cxn modelId="{108E58E8-D8AA-404A-93A7-7C6F8C0DB385}" srcId="{CABA2423-2843-403B-A17E-366B0CB0464E}" destId="{C1DCEE0E-AB2A-40A8-BA74-E487EFD61FBB}" srcOrd="2" destOrd="0" parTransId="{8D2DFB2A-3801-4DB3-B069-1827F350CC74}" sibTransId="{A8386FCA-7394-4F24-99FD-DB78DB0A3C99}"/>
    <dgm:cxn modelId="{105A57F0-DE79-46C9-ABA0-D8A8EC00DF39}" type="presParOf" srcId="{02C9DCC9-BD39-4DE4-A63B-E56C8398F694}" destId="{CCF580EE-8AD2-4DDD-9151-A3DD9986902C}" srcOrd="0" destOrd="0" presId="urn:microsoft.com/office/officeart/2005/8/layout/default"/>
    <dgm:cxn modelId="{D43173C3-BF51-45A5-A4B8-46E132BEDEDB}" type="presParOf" srcId="{02C9DCC9-BD39-4DE4-A63B-E56C8398F694}" destId="{15E01892-D2A2-4E67-9F8D-AD083F57B1B7}" srcOrd="1" destOrd="0" presId="urn:microsoft.com/office/officeart/2005/8/layout/default"/>
    <dgm:cxn modelId="{09E73235-CE9E-4590-8253-731F0F3462E5}" type="presParOf" srcId="{02C9DCC9-BD39-4DE4-A63B-E56C8398F694}" destId="{2D962D70-4BE6-4007-97B6-7F4647864E54}" srcOrd="2" destOrd="0" presId="urn:microsoft.com/office/officeart/2005/8/layout/default"/>
    <dgm:cxn modelId="{726847D3-68C7-406F-80BF-04CF72CD7761}" type="presParOf" srcId="{02C9DCC9-BD39-4DE4-A63B-E56C8398F694}" destId="{F0713AAA-EBB9-4AAD-9719-A7B217C27D32}" srcOrd="3" destOrd="0" presId="urn:microsoft.com/office/officeart/2005/8/layout/default"/>
    <dgm:cxn modelId="{9134AC88-9AED-4C92-BA99-673EB568ADF4}" type="presParOf" srcId="{02C9DCC9-BD39-4DE4-A63B-E56C8398F694}" destId="{C1A97B48-51A0-4AE8-96C1-A622B5681002}" srcOrd="4" destOrd="0" presId="urn:microsoft.com/office/officeart/2005/8/layout/default"/>
    <dgm:cxn modelId="{3013428A-0312-4C70-946A-DEC008BFF83B}" type="presParOf" srcId="{02C9DCC9-BD39-4DE4-A63B-E56C8398F694}" destId="{DB8D9C04-723D-4D0C-BAD3-E9A0892DEDF0}" srcOrd="5" destOrd="0" presId="urn:microsoft.com/office/officeart/2005/8/layout/default"/>
    <dgm:cxn modelId="{E081950B-BBFA-4949-9F3F-C1A6282799F5}" type="presParOf" srcId="{02C9DCC9-BD39-4DE4-A63B-E56C8398F694}" destId="{0DAE7714-41E0-4DED-A42F-9FA9A40FF730}" srcOrd="6" destOrd="0" presId="urn:microsoft.com/office/officeart/2005/8/layout/default"/>
    <dgm:cxn modelId="{98BC10E3-C188-4C86-BFF1-19E67D769C39}" type="presParOf" srcId="{02C9DCC9-BD39-4DE4-A63B-E56C8398F694}" destId="{04BD365C-88C6-4320-84A6-A1E9DB97FD03}" srcOrd="7" destOrd="0" presId="urn:microsoft.com/office/officeart/2005/8/layout/default"/>
    <dgm:cxn modelId="{C5C0121A-3200-4DF6-AB51-8918ECA875C5}" type="presParOf" srcId="{02C9DCC9-BD39-4DE4-A63B-E56C8398F694}" destId="{4F72680D-44DD-4F66-A1F0-90CD0D9A415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580EE-8AD2-4DDD-9151-A3DD9986902C}">
      <dsp:nvSpPr>
        <dsp:cNvPr id="0" name=""/>
        <dsp:cNvSpPr/>
      </dsp:nvSpPr>
      <dsp:spPr>
        <a:xfrm>
          <a:off x="1457435" y="1692"/>
          <a:ext cx="2698644" cy="161918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outline-style</a:t>
          </a:r>
          <a:endParaRPr lang="en-IN" sz="2800" kern="1200"/>
        </a:p>
      </dsp:txBody>
      <dsp:txXfrm>
        <a:off x="1457435" y="1692"/>
        <a:ext cx="2698644" cy="1619186"/>
      </dsp:txXfrm>
    </dsp:sp>
    <dsp:sp modelId="{2D962D70-4BE6-4007-97B6-7F4647864E54}">
      <dsp:nvSpPr>
        <dsp:cNvPr id="0" name=""/>
        <dsp:cNvSpPr/>
      </dsp:nvSpPr>
      <dsp:spPr>
        <a:xfrm>
          <a:off x="4425944" y="1692"/>
          <a:ext cx="2698644" cy="161918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outline-color</a:t>
          </a:r>
          <a:endParaRPr lang="en-IN" sz="2800" kern="1200"/>
        </a:p>
      </dsp:txBody>
      <dsp:txXfrm>
        <a:off x="4425944" y="1692"/>
        <a:ext cx="2698644" cy="1619186"/>
      </dsp:txXfrm>
    </dsp:sp>
    <dsp:sp modelId="{C1A97B48-51A0-4AE8-96C1-A622B5681002}">
      <dsp:nvSpPr>
        <dsp:cNvPr id="0" name=""/>
        <dsp:cNvSpPr/>
      </dsp:nvSpPr>
      <dsp:spPr>
        <a:xfrm>
          <a:off x="1457435" y="1890744"/>
          <a:ext cx="2698644" cy="161918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outline-width</a:t>
          </a:r>
          <a:endParaRPr lang="en-IN" sz="2800" kern="1200"/>
        </a:p>
      </dsp:txBody>
      <dsp:txXfrm>
        <a:off x="1457435" y="1890744"/>
        <a:ext cx="2698644" cy="1619186"/>
      </dsp:txXfrm>
    </dsp:sp>
    <dsp:sp modelId="{0DAE7714-41E0-4DED-A42F-9FA9A40FF730}">
      <dsp:nvSpPr>
        <dsp:cNvPr id="0" name=""/>
        <dsp:cNvSpPr/>
      </dsp:nvSpPr>
      <dsp:spPr>
        <a:xfrm>
          <a:off x="4425944" y="1890744"/>
          <a:ext cx="2698644" cy="161918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outline-offset</a:t>
          </a:r>
          <a:endParaRPr lang="en-IN" sz="2800" kern="1200"/>
        </a:p>
      </dsp:txBody>
      <dsp:txXfrm>
        <a:off x="4425944" y="1890744"/>
        <a:ext cx="2698644" cy="1619186"/>
      </dsp:txXfrm>
    </dsp:sp>
    <dsp:sp modelId="{4F72680D-44DD-4F66-A1F0-90CD0D9A415D}">
      <dsp:nvSpPr>
        <dsp:cNvPr id="0" name=""/>
        <dsp:cNvSpPr/>
      </dsp:nvSpPr>
      <dsp:spPr>
        <a:xfrm>
          <a:off x="2941690" y="3779795"/>
          <a:ext cx="2698644" cy="161918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outline</a:t>
          </a:r>
          <a:endParaRPr lang="en-IN" sz="2800" kern="1200" dirty="0"/>
        </a:p>
      </dsp:txBody>
      <dsp:txXfrm>
        <a:off x="2941690" y="3779795"/>
        <a:ext cx="2698644" cy="161918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AFAFC"/>
        </a:solidFill>
        <a:effectLst/>
      </p:bgPr>
    </p:bg>
    <p:spTree>
      <p:nvGrpSpPr>
        <p:cNvPr id="1" name=""/>
        <p:cNvGrpSpPr/>
        <p:nvPr/>
      </p:nvGrpSpPr>
      <p:grpSpPr>
        <a:xfrm>
          <a:off x="0" y="0"/>
          <a:ext cx="0" cy="0"/>
          <a:chOff x="0" y="0"/>
          <a:chExt cx="0" cy="0"/>
        </a:xfrm>
      </p:grpSpPr>
      <p:pic>
        <p:nvPicPr>
          <p:cNvPr id="1026" name="Picture 2" descr="Why is Web Technology Important? - Eternal Organizer">
            <a:extLst>
              <a:ext uri="{FF2B5EF4-FFF2-40B4-BE49-F238E27FC236}">
                <a16:creationId xmlns:a16="http://schemas.microsoft.com/office/drawing/2014/main" id="{FE6A40DC-4FB2-4113-9F5D-E94E1CC75DB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7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54530ED-3ABC-4CA3-928E-1F684A4045F1}"/>
              </a:ext>
            </a:extLst>
          </p:cNvPr>
          <p:cNvSpPr/>
          <p:nvPr userDrawn="1"/>
        </p:nvSpPr>
        <p:spPr>
          <a:xfrm>
            <a:off x="-6688" y="0"/>
            <a:ext cx="9144000" cy="6858000"/>
          </a:xfrm>
          <a:prstGeom prst="rect">
            <a:avLst/>
          </a:prstGeom>
          <a:gradFill flip="none" rotWithShape="1">
            <a:gsLst>
              <a:gs pos="96000">
                <a:schemeClr val="accent3">
                  <a:lumMod val="40000"/>
                  <a:lumOff val="60000"/>
                </a:schemeClr>
              </a:gs>
              <a:gs pos="54000">
                <a:schemeClr val="accent2">
                  <a:alpha val="21000"/>
                </a:schemeClr>
              </a:gs>
              <a:gs pos="0">
                <a:schemeClr val="accent1">
                  <a:shade val="100000"/>
                  <a:satMod val="115000"/>
                  <a:alpha val="1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0A6C4426-F526-422B-A269-0DE205FB95AA}"/>
              </a:ext>
            </a:extLst>
          </p:cNvPr>
          <p:cNvSpPr/>
          <p:nvPr userDrawn="1"/>
        </p:nvSpPr>
        <p:spPr>
          <a:xfrm flipH="1" flipV="1">
            <a:off x="1175712" y="6183220"/>
            <a:ext cx="2916000"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9" name="TextBox 28">
            <a:extLst>
              <a:ext uri="{FF2B5EF4-FFF2-40B4-BE49-F238E27FC236}">
                <a16:creationId xmlns:a16="http://schemas.microsoft.com/office/drawing/2014/main" id="{4940EDE8-BC1B-4381-A8D2-CFD8FEBE24BA}"/>
              </a:ext>
            </a:extLst>
          </p:cNvPr>
          <p:cNvSpPr txBox="1"/>
          <p:nvPr userDrawn="1"/>
        </p:nvSpPr>
        <p:spPr>
          <a:xfrm>
            <a:off x="1014186" y="6246925"/>
            <a:ext cx="3122496" cy="430887"/>
          </a:xfrm>
          <a:prstGeom prst="rect">
            <a:avLst/>
          </a:prstGeom>
          <a:noFill/>
        </p:spPr>
        <p:txBody>
          <a:bodyPr wrap="square" rtlCol="0">
            <a:spAutoFit/>
          </a:bodyPr>
          <a:lstStyle/>
          <a:p>
            <a:pPr algn="r"/>
            <a:r>
              <a:rPr lang="en-IN" sz="2200" dirty="0">
                <a:solidFill>
                  <a:srgbClr val="2A3249"/>
                </a:solidFill>
                <a:latin typeface="+mj-lt"/>
              </a:rPr>
              <a:t>Associate Professor</a:t>
            </a:r>
          </a:p>
        </p:txBody>
      </p:sp>
      <p:sp>
        <p:nvSpPr>
          <p:cNvPr id="14" name="TextBox 13">
            <a:extLst>
              <a:ext uri="{FF2B5EF4-FFF2-40B4-BE49-F238E27FC236}">
                <a16:creationId xmlns:a16="http://schemas.microsoft.com/office/drawing/2014/main" id="{B0971C0B-1A93-4B4E-993E-820D30ED512A}"/>
              </a:ext>
            </a:extLst>
          </p:cNvPr>
          <p:cNvSpPr txBox="1"/>
          <p:nvPr userDrawn="1"/>
        </p:nvSpPr>
        <p:spPr>
          <a:xfrm>
            <a:off x="0" y="1037060"/>
            <a:ext cx="3028950" cy="830997"/>
          </a:xfrm>
          <a:prstGeom prst="round1Rect">
            <a:avLst>
              <a:gd name="adj" fmla="val 26743"/>
            </a:avLst>
          </a:prstGeom>
          <a:solidFill>
            <a:schemeClr val="bg1"/>
          </a:solidFill>
          <a:ln w="38100">
            <a:solidFill>
              <a:srgbClr val="2A3249"/>
            </a:solidFill>
          </a:ln>
        </p:spPr>
        <p:txBody>
          <a:bodyPr wrap="square" rtlCol="0">
            <a:spAutoFit/>
          </a:bodyPr>
          <a:lstStyle/>
          <a:p>
            <a:pPr algn="ctr"/>
            <a:r>
              <a:rPr lang="en-IN" sz="4800" dirty="0">
                <a:ln>
                  <a:solidFill>
                    <a:srgbClr val="2A3249"/>
                  </a:solidFill>
                </a:ln>
                <a:solidFill>
                  <a:srgbClr val="2A3249"/>
                </a:solidFill>
                <a:effectLst>
                  <a:innerShdw blurRad="63500" dist="50800">
                    <a:prstClr val="black">
                      <a:alpha val="50000"/>
                    </a:prstClr>
                  </a:innerShdw>
                </a:effectLst>
                <a:latin typeface="+mj-lt"/>
              </a:rPr>
              <a:t>ECAP472</a:t>
            </a:r>
          </a:p>
        </p:txBody>
      </p:sp>
      <p:grpSp>
        <p:nvGrpSpPr>
          <p:cNvPr id="15" name="Group 14">
            <a:extLst>
              <a:ext uri="{FF2B5EF4-FFF2-40B4-BE49-F238E27FC236}">
                <a16:creationId xmlns:a16="http://schemas.microsoft.com/office/drawing/2014/main" id="{123C6166-EB7D-4F8C-8C9E-AF194BB2A7C5}"/>
              </a:ext>
            </a:extLst>
          </p:cNvPr>
          <p:cNvGrpSpPr/>
          <p:nvPr userDrawn="1"/>
        </p:nvGrpSpPr>
        <p:grpSpPr>
          <a:xfrm>
            <a:off x="9542" y="1773019"/>
            <a:ext cx="5251703" cy="1446550"/>
            <a:chOff x="1109436" y="3091879"/>
            <a:chExt cx="4449031" cy="1446550"/>
          </a:xfrm>
        </p:grpSpPr>
        <p:sp>
          <p:nvSpPr>
            <p:cNvPr id="16" name="Rectangle: Single Corner Rounded 15">
              <a:extLst>
                <a:ext uri="{FF2B5EF4-FFF2-40B4-BE49-F238E27FC236}">
                  <a16:creationId xmlns:a16="http://schemas.microsoft.com/office/drawing/2014/main" id="{ED0B0D52-AEAA-42BA-9DEB-639B039D4A13}"/>
                </a:ext>
              </a:extLst>
            </p:cNvPr>
            <p:cNvSpPr/>
            <p:nvPr/>
          </p:nvSpPr>
          <p:spPr>
            <a:xfrm rot="5400000">
              <a:off x="2767547" y="1590638"/>
              <a:ext cx="1132809" cy="4449030"/>
            </a:xfrm>
            <a:prstGeom prst="round1Rect">
              <a:avLst>
                <a:gd name="adj" fmla="val 28439"/>
              </a:avLst>
            </a:prstGeom>
            <a:solidFill>
              <a:srgbClr val="2A324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CE013B92-FFC4-4BAA-8539-4416DBC136CF}"/>
                </a:ext>
              </a:extLst>
            </p:cNvPr>
            <p:cNvSpPr txBox="1"/>
            <p:nvPr/>
          </p:nvSpPr>
          <p:spPr>
            <a:xfrm>
              <a:off x="1109436" y="3091879"/>
              <a:ext cx="4449031" cy="1446550"/>
            </a:xfrm>
            <a:prstGeom prst="rect">
              <a:avLst/>
            </a:prstGeom>
            <a:noFill/>
          </p:spPr>
          <p:txBody>
            <a:bodyPr wrap="square" rtlCol="0" anchor="ctr">
              <a:spAutoFit/>
            </a:bodyPr>
            <a:lstStyle/>
            <a:p>
              <a:pPr algn="ctr"/>
              <a:r>
                <a:rPr lang="en-IN" sz="4400" cap="small" baseline="0" dirty="0">
                  <a:solidFill>
                    <a:schemeClr val="bg1"/>
                  </a:solidFill>
                  <a:effectLst>
                    <a:outerShdw blurRad="38100" dist="38100" dir="2700000" algn="tl">
                      <a:srgbClr val="000000">
                        <a:alpha val="43137"/>
                      </a:srgbClr>
                    </a:outerShdw>
                  </a:effectLst>
                  <a:latin typeface="+mj-lt"/>
                </a:rPr>
                <a:t>Web Technologies</a:t>
              </a:r>
            </a:p>
          </p:txBody>
        </p:sp>
      </p:grpSp>
      <p:grpSp>
        <p:nvGrpSpPr>
          <p:cNvPr id="30" name="Group 29">
            <a:extLst>
              <a:ext uri="{FF2B5EF4-FFF2-40B4-BE49-F238E27FC236}">
                <a16:creationId xmlns:a16="http://schemas.microsoft.com/office/drawing/2014/main" id="{4E18C7C6-1141-4BCA-8E59-D51E0497A04B}"/>
              </a:ext>
            </a:extLst>
          </p:cNvPr>
          <p:cNvGrpSpPr/>
          <p:nvPr userDrawn="1"/>
        </p:nvGrpSpPr>
        <p:grpSpPr>
          <a:xfrm>
            <a:off x="195423" y="5604518"/>
            <a:ext cx="3947738" cy="546850"/>
            <a:chOff x="426720" y="4559594"/>
            <a:chExt cx="4084544" cy="546850"/>
          </a:xfrm>
        </p:grpSpPr>
        <p:sp>
          <p:nvSpPr>
            <p:cNvPr id="31" name="Freeform: Shape 30">
              <a:extLst>
                <a:ext uri="{FF2B5EF4-FFF2-40B4-BE49-F238E27FC236}">
                  <a16:creationId xmlns:a16="http://schemas.microsoft.com/office/drawing/2014/main" id="{19DF2DD6-B8B6-4394-B424-3A07B55F9723}"/>
                </a:ext>
              </a:extLst>
            </p:cNvPr>
            <p:cNvSpPr/>
            <p:nvPr userDrawn="1"/>
          </p:nvSpPr>
          <p:spPr>
            <a:xfrm>
              <a:off x="426720" y="4566444"/>
              <a:ext cx="4084544"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2" name="TextBox 31">
              <a:extLst>
                <a:ext uri="{FF2B5EF4-FFF2-40B4-BE49-F238E27FC236}">
                  <a16:creationId xmlns:a16="http://schemas.microsoft.com/office/drawing/2014/main" id="{65318B09-A2BC-4830-B9B5-F87B346C9629}"/>
                </a:ext>
              </a:extLst>
            </p:cNvPr>
            <p:cNvSpPr txBox="1"/>
            <p:nvPr userDrawn="1"/>
          </p:nvSpPr>
          <p:spPr>
            <a:xfrm>
              <a:off x="426720" y="4559594"/>
              <a:ext cx="3874494" cy="523220"/>
            </a:xfrm>
            <a:prstGeom prst="rect">
              <a:avLst/>
            </a:prstGeom>
            <a:noFill/>
          </p:spPr>
          <p:txBody>
            <a:bodyPr wrap="square" rtlCol="0">
              <a:spAutoFit/>
            </a:bodyPr>
            <a:lstStyle/>
            <a:p>
              <a:r>
                <a:rPr lang="en-IN" sz="2800" dirty="0" err="1">
                  <a:solidFill>
                    <a:schemeClr val="bg1"/>
                  </a:solidFill>
                  <a:effectLst>
                    <a:outerShdw blurRad="38100" dist="38100" dir="2700000" algn="tl">
                      <a:srgbClr val="000000">
                        <a:alpha val="43137"/>
                      </a:srgbClr>
                    </a:outerShdw>
                  </a:effectLst>
                  <a:latin typeface="+mj-lt"/>
                </a:rPr>
                <a:t>Dr.</a:t>
              </a:r>
              <a:r>
                <a:rPr lang="en-IN" sz="2800" dirty="0">
                  <a:solidFill>
                    <a:schemeClr val="bg1"/>
                  </a:solidFill>
                  <a:effectLst>
                    <a:outerShdw blurRad="38100" dist="38100" dir="2700000" algn="tl">
                      <a:srgbClr val="000000">
                        <a:alpha val="43137"/>
                      </a:srgbClr>
                    </a:outerShdw>
                  </a:effectLst>
                  <a:latin typeface="+mj-lt"/>
                </a:rPr>
                <a:t> </a:t>
              </a:r>
              <a:r>
                <a:rPr lang="en-IN" sz="2800" dirty="0" err="1">
                  <a:solidFill>
                    <a:schemeClr val="bg1"/>
                  </a:solidFill>
                  <a:effectLst>
                    <a:outerShdw blurRad="38100" dist="38100" dir="2700000" algn="tl">
                      <a:srgbClr val="000000">
                        <a:alpha val="43137"/>
                      </a:srgbClr>
                    </a:outerShdw>
                  </a:effectLst>
                  <a:latin typeface="+mj-lt"/>
                </a:rPr>
                <a:t>Pritpal</a:t>
              </a:r>
              <a:r>
                <a:rPr lang="en-IN" sz="2800" dirty="0">
                  <a:solidFill>
                    <a:schemeClr val="bg1"/>
                  </a:solidFill>
                  <a:effectLst>
                    <a:outerShdw blurRad="38100" dist="38100" dir="2700000" algn="tl">
                      <a:srgbClr val="000000">
                        <a:alpha val="43137"/>
                      </a:srgbClr>
                    </a:outerShdw>
                  </a:effectLst>
                  <a:latin typeface="+mj-lt"/>
                </a:rPr>
                <a:t> Singh</a:t>
              </a:r>
            </a:p>
          </p:txBody>
        </p:sp>
      </p:grpSp>
    </p:spTree>
    <p:extLst>
      <p:ext uri="{BB962C8B-B14F-4D97-AF65-F5344CB8AC3E}">
        <p14:creationId xmlns:p14="http://schemas.microsoft.com/office/powerpoint/2010/main" val="409888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55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79033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035036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320985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5262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hank You">
    <p:bg>
      <p:bgPr>
        <a:gradFill flip="none" rotWithShape="1">
          <a:gsLst>
            <a:gs pos="56648">
              <a:srgbClr val="25467F"/>
            </a:gs>
            <a:gs pos="100000">
              <a:srgbClr val="4F72A3"/>
            </a:gs>
            <a:gs pos="84000">
              <a:srgbClr val="284982"/>
            </a:gs>
            <a:gs pos="31000">
              <a:srgbClr val="002060"/>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739FE-B2F2-4F18-A226-64C62A085746}"/>
              </a:ext>
            </a:extLst>
          </p:cNvPr>
          <p:cNvSpPr txBox="1"/>
          <p:nvPr userDrawn="1"/>
        </p:nvSpPr>
        <p:spPr>
          <a:xfrm>
            <a:off x="1620711" y="2967335"/>
            <a:ext cx="5902578" cy="923330"/>
          </a:xfrm>
          <a:prstGeom prst="rect">
            <a:avLst/>
          </a:prstGeom>
          <a:noFill/>
        </p:spPr>
        <p:txBody>
          <a:bodyPr wrap="none" rtlCol="0">
            <a:spAutoFit/>
          </a:bodyPr>
          <a:lstStyle/>
          <a:p>
            <a:r>
              <a:rPr lang="en-US" sz="5400" dirty="0">
                <a:solidFill>
                  <a:schemeClr val="bg1"/>
                </a:solidFill>
                <a:latin typeface="+mj-lt"/>
              </a:rPr>
              <a:t>That’s all for now…</a:t>
            </a:r>
          </a:p>
        </p:txBody>
      </p:sp>
    </p:spTree>
    <p:extLst>
      <p:ext uri="{BB962C8B-B14F-4D97-AF65-F5344CB8AC3E}">
        <p14:creationId xmlns:p14="http://schemas.microsoft.com/office/powerpoint/2010/main" val="156992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0"/>
            <a:ext cx="9144000" cy="2171700"/>
          </a:xfrm>
          <a:prstGeom prst="rect">
            <a:avLst/>
          </a:prstGeom>
          <a:gradFill flip="none" rotWithShape="1">
            <a:gsLst>
              <a:gs pos="0">
                <a:schemeClr val="accent5">
                  <a:lumMod val="60000"/>
                  <a:lumOff val="40000"/>
                </a:schemeClr>
              </a:gs>
              <a:gs pos="39000">
                <a:srgbClr val="174B8B"/>
              </a:gs>
              <a:gs pos="78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1200148" y="2886075"/>
            <a:ext cx="7315201" cy="3819525"/>
          </a:xfrm>
        </p:spPr>
        <p:txBody>
          <a:bodyPr/>
          <a:lstStyle>
            <a:lvl1pPr>
              <a:lnSpc>
                <a:spcPct val="150000"/>
              </a:lnSpc>
              <a:buClr>
                <a:srgbClr val="002060"/>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outcome 1</a:t>
            </a:r>
          </a:p>
          <a:p>
            <a:pPr lvl="0"/>
            <a:r>
              <a:rPr lang="en-US" dirty="0"/>
              <a:t>outcome 2</a:t>
            </a:r>
          </a:p>
          <a:p>
            <a:pPr lvl="0"/>
            <a:r>
              <a:rPr lang="en-US" dirty="0"/>
              <a:t>outcome 3</a:t>
            </a:r>
          </a:p>
          <a:p>
            <a:pPr lvl="0"/>
            <a:endParaRPr lang="en-US" dirty="0"/>
          </a:p>
        </p:txBody>
      </p:sp>
      <p:pic>
        <p:nvPicPr>
          <p:cNvPr id="13" name="Graphic 12" descr="Bullseye outline">
            <a:extLst>
              <a:ext uri="{FF2B5EF4-FFF2-40B4-BE49-F238E27FC236}">
                <a16:creationId xmlns:a16="http://schemas.microsoft.com/office/drawing/2014/main" id="{0F3B9253-370A-44CC-8474-0C7FCBCF973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6412" y="38411"/>
            <a:ext cx="2094875" cy="2094875"/>
          </a:xfrm>
          <a:prstGeom prst="rect">
            <a:avLst/>
          </a:prstGeom>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B11982A6-2D52-4584-A559-5808F0A81B65}"/>
              </a:ext>
            </a:extLst>
          </p:cNvPr>
          <p:cNvSpPr txBox="1"/>
          <p:nvPr userDrawn="1"/>
        </p:nvSpPr>
        <p:spPr>
          <a:xfrm>
            <a:off x="628650" y="2267277"/>
            <a:ext cx="7315200" cy="523220"/>
          </a:xfrm>
          <a:prstGeom prst="rect">
            <a:avLst/>
          </a:prstGeom>
          <a:noFill/>
        </p:spPr>
        <p:txBody>
          <a:bodyPr wrap="square" rtlCol="0">
            <a:spAutoFit/>
          </a:bodyPr>
          <a:lstStyle/>
          <a:p>
            <a:r>
              <a:rPr lang="en-US" sz="2800" dirty="0">
                <a:solidFill>
                  <a:srgbClr val="002060"/>
                </a:solidFill>
              </a:rPr>
              <a:t>After this lecture, you will be able to</a:t>
            </a:r>
          </a:p>
        </p:txBody>
      </p:sp>
      <p:sp>
        <p:nvSpPr>
          <p:cNvPr id="6" name="TextBox 5">
            <a:extLst>
              <a:ext uri="{FF2B5EF4-FFF2-40B4-BE49-F238E27FC236}">
                <a16:creationId xmlns:a16="http://schemas.microsoft.com/office/drawing/2014/main" id="{EF6766E5-0F8A-4B64-BCEE-43C991E20C59}"/>
              </a:ext>
            </a:extLst>
          </p:cNvPr>
          <p:cNvSpPr txBox="1"/>
          <p:nvPr userDrawn="1"/>
        </p:nvSpPr>
        <p:spPr>
          <a:xfrm>
            <a:off x="628650" y="317200"/>
            <a:ext cx="2800350" cy="1537299"/>
          </a:xfrm>
          <a:prstGeom prst="rect">
            <a:avLst/>
          </a:prstGeom>
        </p:spPr>
        <p:txBody>
          <a:bodyPr vert="horz" lIns="91440" tIns="45720" rIns="91440" bIns="45720" rtlCol="0" anchor="ctr">
            <a:normAutofit/>
          </a:bodyPr>
          <a:lstStyle>
            <a:lvl1pPr defTabSz="914400">
              <a:lnSpc>
                <a:spcPct val="90000"/>
              </a:lnSpc>
              <a:spcBef>
                <a:spcPct val="0"/>
              </a:spcBef>
              <a:spcAft>
                <a:spcPts val="600"/>
              </a:spcAft>
              <a:buNone/>
              <a:defRPr sz="4400">
                <a:solidFill>
                  <a:srgbClr val="ABF1CF"/>
                </a:solidFill>
                <a:effectLst>
                  <a:outerShdw blurRad="38100" dist="38100" dir="2700000" algn="tl">
                    <a:srgbClr val="000000">
                      <a:alpha val="43137"/>
                    </a:srgbClr>
                  </a:outerShdw>
                </a:effectLst>
                <a:latin typeface="+mj-lt"/>
                <a:ea typeface="+mj-ea"/>
                <a:cs typeface="+mj-cs"/>
              </a:defRPr>
            </a:lvl1pPr>
          </a:lstStyle>
          <a:p>
            <a:pPr lvl="0"/>
            <a:r>
              <a:rPr lang="en-IN" dirty="0"/>
              <a:t>Learning Outcomes</a:t>
            </a:r>
          </a:p>
        </p:txBody>
      </p:sp>
    </p:spTree>
    <p:extLst>
      <p:ext uri="{BB962C8B-B14F-4D97-AF65-F5344CB8AC3E}">
        <p14:creationId xmlns:p14="http://schemas.microsoft.com/office/powerpoint/2010/main" val="205290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61950" y="1"/>
            <a:ext cx="8782050" cy="1041400"/>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a:lstStyle>
            <a:lvl1pPr>
              <a:lnSpc>
                <a:spcPct val="150000"/>
              </a:lnSpc>
              <a:buClr>
                <a:srgbClr val="002060"/>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
        <p:nvSpPr>
          <p:cNvPr id="4" name="Rectangle 3">
            <a:extLst>
              <a:ext uri="{FF2B5EF4-FFF2-40B4-BE49-F238E27FC236}">
                <a16:creationId xmlns:a16="http://schemas.microsoft.com/office/drawing/2014/main" id="{EAE36F85-8E99-4EBD-9152-4375E6B60730}"/>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Tree>
    <p:extLst>
      <p:ext uri="{BB962C8B-B14F-4D97-AF65-F5344CB8AC3E}">
        <p14:creationId xmlns:p14="http://schemas.microsoft.com/office/powerpoint/2010/main" val="298356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5EA833-BDE6-4685-A90E-673325080A8A}"/>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6BD20735-D3B3-49CC-BEA1-5C2A015B23A8}"/>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2" name="Title 1"/>
          <p:cNvSpPr>
            <a:spLocks noGrp="1"/>
          </p:cNvSpPr>
          <p:nvPr>
            <p:ph type="title" hasCustomPrompt="1"/>
          </p:nvPr>
        </p:nvSpPr>
        <p:spPr>
          <a:xfrm>
            <a:off x="361950" y="0"/>
            <a:ext cx="8782050" cy="1032901"/>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vert="horz" lIns="91440" tIns="45720" rIns="91440" bIns="45720" rtlCol="0">
            <a:normAutofit/>
          </a:bodyPr>
          <a:lstStyle>
            <a:lvl1pPr>
              <a:defRPr lang="en-US" sz="2600" dirty="0"/>
            </a:lvl1pPr>
          </a:lstStyle>
          <a:p>
            <a:pPr lvl="0">
              <a:lnSpc>
                <a:spcPct val="150000"/>
              </a:lnSpc>
              <a:buClr>
                <a:srgbClr val="002060"/>
              </a:buClr>
            </a:pPr>
            <a:r>
              <a:rPr lang="en-US" dirty="0"/>
              <a:t>Slide Content</a:t>
            </a:r>
          </a:p>
        </p:txBody>
      </p:sp>
    </p:spTree>
    <p:extLst>
      <p:ext uri="{BB962C8B-B14F-4D97-AF65-F5344CB8AC3E}">
        <p14:creationId xmlns:p14="http://schemas.microsoft.com/office/powerpoint/2010/main" val="347828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76E48-432E-4EB2-9BF4-4B24EE942AA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7667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76E48-432E-4EB2-9BF4-4B24EE942AA6}"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95585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76E48-432E-4EB2-9BF4-4B24EE942AA6}"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3498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76E48-432E-4EB2-9BF4-4B24EE942AA6}"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95690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7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6E48-432E-4EB2-9BF4-4B24EE942AA6}" type="datetimeFigureOut">
              <a:rPr lang="en-US" smtClean="0"/>
              <a:t>1/29/2022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98E91-5C76-4DC9-AAF3-6C7CF46E3529}" type="slidenum">
              <a:rPr lang="en-US" smtClean="0"/>
              <a:t>‹#›</a:t>
            </a:fld>
            <a:endParaRPr lang="en-US"/>
          </a:p>
        </p:txBody>
      </p:sp>
    </p:spTree>
    <p:extLst>
      <p:ext uri="{BB962C8B-B14F-4D97-AF65-F5344CB8AC3E}">
        <p14:creationId xmlns:p14="http://schemas.microsoft.com/office/powerpoint/2010/main" val="253734255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56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DD73-2346-4E48-BB1C-7D5D5CB00162}"/>
              </a:ext>
            </a:extLst>
          </p:cNvPr>
          <p:cNvSpPr>
            <a:spLocks noGrp="1"/>
          </p:cNvSpPr>
          <p:nvPr>
            <p:ph type="title"/>
          </p:nvPr>
        </p:nvSpPr>
        <p:spPr/>
        <p:txBody>
          <a:bodyPr/>
          <a:lstStyle/>
          <a:p>
            <a:r>
              <a:rPr lang="en-US" dirty="0"/>
              <a:t>Width and Height of an Element</a:t>
            </a:r>
            <a:endParaRPr lang="en-GB" dirty="0"/>
          </a:p>
        </p:txBody>
      </p:sp>
      <p:sp>
        <p:nvSpPr>
          <p:cNvPr id="3" name="Content Placeholder 2">
            <a:extLst>
              <a:ext uri="{FF2B5EF4-FFF2-40B4-BE49-F238E27FC236}">
                <a16:creationId xmlns:a16="http://schemas.microsoft.com/office/drawing/2014/main" id="{E27BB8EB-857D-46ED-9DFD-4D1E0BAC3AA8}"/>
              </a:ext>
            </a:extLst>
          </p:cNvPr>
          <p:cNvSpPr>
            <a:spLocks noGrp="1"/>
          </p:cNvSpPr>
          <p:nvPr>
            <p:ph idx="1"/>
          </p:nvPr>
        </p:nvSpPr>
        <p:spPr/>
        <p:txBody>
          <a:bodyPr>
            <a:normAutofit/>
          </a:bodyPr>
          <a:lstStyle/>
          <a:p>
            <a:pPr algn="just"/>
            <a:r>
              <a:rPr lang="en-US" dirty="0"/>
              <a:t>In order to set the width and height of an element correctly in all browsers, you need to know how the box model works.</a:t>
            </a:r>
          </a:p>
          <a:p>
            <a:pPr algn="just"/>
            <a:r>
              <a:rPr lang="en-US" dirty="0"/>
              <a:t>Important: When you set the width and height properties of an element with CSS, you just set the width and height of the content area. To calculate the full size of an element, you must also add padding, borders and margins.</a:t>
            </a:r>
            <a:endParaRPr lang="en-GB" dirty="0"/>
          </a:p>
        </p:txBody>
      </p:sp>
    </p:spTree>
    <p:extLst>
      <p:ext uri="{BB962C8B-B14F-4D97-AF65-F5344CB8AC3E}">
        <p14:creationId xmlns:p14="http://schemas.microsoft.com/office/powerpoint/2010/main" val="34098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B4DB-7476-419D-BE2F-7A9AC960C83C}"/>
              </a:ext>
            </a:extLst>
          </p:cNvPr>
          <p:cNvSpPr>
            <a:spLocks noGrp="1"/>
          </p:cNvSpPr>
          <p:nvPr>
            <p:ph type="title"/>
          </p:nvPr>
        </p:nvSpPr>
        <p:spPr/>
        <p:txBody>
          <a:bodyPr>
            <a:normAutofit/>
          </a:bodyPr>
          <a:lstStyle/>
          <a:p>
            <a:r>
              <a:rPr lang="en-GB" dirty="0"/>
              <a:t>Example</a:t>
            </a:r>
          </a:p>
        </p:txBody>
      </p:sp>
      <p:sp>
        <p:nvSpPr>
          <p:cNvPr id="3" name="Content Placeholder 2">
            <a:extLst>
              <a:ext uri="{FF2B5EF4-FFF2-40B4-BE49-F238E27FC236}">
                <a16:creationId xmlns:a16="http://schemas.microsoft.com/office/drawing/2014/main" id="{91CD4DE1-51F6-4F6D-B187-4C3D0C6B622E}"/>
              </a:ext>
            </a:extLst>
          </p:cNvPr>
          <p:cNvSpPr>
            <a:spLocks noGrp="1"/>
          </p:cNvSpPr>
          <p:nvPr>
            <p:ph idx="1"/>
          </p:nvPr>
        </p:nvSpPr>
        <p:spPr/>
        <p:txBody>
          <a:bodyPr>
            <a:normAutofit/>
          </a:bodyPr>
          <a:lstStyle/>
          <a:p>
            <a:r>
              <a:rPr lang="en-US" dirty="0"/>
              <a:t>This &lt;div&gt; element will have a total width of 350px: </a:t>
            </a:r>
          </a:p>
          <a:p>
            <a:pPr marL="0" indent="0">
              <a:buNone/>
            </a:pPr>
            <a:r>
              <a:rPr lang="en-US" dirty="0"/>
              <a:t>div {</a:t>
            </a:r>
          </a:p>
          <a:p>
            <a:pPr marL="0" indent="0">
              <a:buNone/>
            </a:pPr>
            <a:r>
              <a:rPr lang="en-US" dirty="0"/>
              <a:t>  width: 320px;</a:t>
            </a:r>
          </a:p>
          <a:p>
            <a:pPr marL="0" indent="0">
              <a:buNone/>
            </a:pPr>
            <a:r>
              <a:rPr lang="en-US" dirty="0"/>
              <a:t>  padding: 10px;</a:t>
            </a:r>
          </a:p>
          <a:p>
            <a:pPr marL="0" indent="0">
              <a:buNone/>
            </a:pPr>
            <a:r>
              <a:rPr lang="en-US" dirty="0"/>
              <a:t>  border: 5px solid gray;</a:t>
            </a:r>
          </a:p>
          <a:p>
            <a:pPr marL="0" indent="0">
              <a:buNone/>
            </a:pPr>
            <a:r>
              <a:rPr lang="en-US" dirty="0"/>
              <a:t>  margin: 0;</a:t>
            </a:r>
          </a:p>
          <a:p>
            <a:pPr marL="0" indent="0">
              <a:buNone/>
            </a:pPr>
            <a:r>
              <a:rPr lang="en-US" dirty="0"/>
              <a:t>}</a:t>
            </a:r>
            <a:endParaRPr lang="en-GB" dirty="0"/>
          </a:p>
        </p:txBody>
      </p:sp>
    </p:spTree>
    <p:extLst>
      <p:ext uri="{BB962C8B-B14F-4D97-AF65-F5344CB8AC3E}">
        <p14:creationId xmlns:p14="http://schemas.microsoft.com/office/powerpoint/2010/main" val="412441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C485-4BDB-4B27-846E-BB945EFB2603}"/>
              </a:ext>
            </a:extLst>
          </p:cNvPr>
          <p:cNvSpPr>
            <a:spLocks noGrp="1"/>
          </p:cNvSpPr>
          <p:nvPr>
            <p:ph type="title"/>
          </p:nvPr>
        </p:nvSpPr>
        <p:spPr/>
        <p:txBody>
          <a:bodyPr/>
          <a:lstStyle/>
          <a:p>
            <a:r>
              <a:rPr lang="en-GB" dirty="0"/>
              <a:t>Here is the calculation</a:t>
            </a:r>
          </a:p>
        </p:txBody>
      </p:sp>
      <p:sp>
        <p:nvSpPr>
          <p:cNvPr id="3" name="Content Placeholder 2">
            <a:extLst>
              <a:ext uri="{FF2B5EF4-FFF2-40B4-BE49-F238E27FC236}">
                <a16:creationId xmlns:a16="http://schemas.microsoft.com/office/drawing/2014/main" id="{9AE5AED7-39A6-4337-B97D-792D49580C3D}"/>
              </a:ext>
            </a:extLst>
          </p:cNvPr>
          <p:cNvSpPr>
            <a:spLocks noGrp="1"/>
          </p:cNvSpPr>
          <p:nvPr>
            <p:ph idx="1"/>
          </p:nvPr>
        </p:nvSpPr>
        <p:spPr/>
        <p:txBody>
          <a:bodyPr/>
          <a:lstStyle/>
          <a:p>
            <a:r>
              <a:rPr lang="en-US" dirty="0"/>
              <a:t>320px (width)</a:t>
            </a:r>
          </a:p>
          <a:p>
            <a:r>
              <a:rPr lang="en-US" dirty="0"/>
              <a:t>+ 20px (left + right padding)</a:t>
            </a:r>
          </a:p>
          <a:p>
            <a:r>
              <a:rPr lang="en-US" dirty="0"/>
              <a:t>+ 10px (left + right border)</a:t>
            </a:r>
          </a:p>
          <a:p>
            <a:r>
              <a:rPr lang="en-US" dirty="0"/>
              <a:t>+ 0px (left + right margin)</a:t>
            </a:r>
          </a:p>
          <a:p>
            <a:r>
              <a:rPr lang="en-US" dirty="0"/>
              <a:t>= 350px</a:t>
            </a:r>
            <a:endParaRPr lang="en-GB" dirty="0"/>
          </a:p>
        </p:txBody>
      </p:sp>
    </p:spTree>
    <p:extLst>
      <p:ext uri="{BB962C8B-B14F-4D97-AF65-F5344CB8AC3E}">
        <p14:creationId xmlns:p14="http://schemas.microsoft.com/office/powerpoint/2010/main" val="329094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745A-013F-43DF-9DF1-279992CDB819}"/>
              </a:ext>
            </a:extLst>
          </p:cNvPr>
          <p:cNvSpPr>
            <a:spLocks noGrp="1"/>
          </p:cNvSpPr>
          <p:nvPr>
            <p:ph type="title"/>
          </p:nvPr>
        </p:nvSpPr>
        <p:spPr/>
        <p:txBody>
          <a:bodyPr/>
          <a:lstStyle/>
          <a:p>
            <a:r>
              <a:rPr lang="en-US" dirty="0"/>
              <a:t>Total width of an element </a:t>
            </a:r>
            <a:endParaRPr lang="en-GB" dirty="0"/>
          </a:p>
        </p:txBody>
      </p:sp>
      <p:sp>
        <p:nvSpPr>
          <p:cNvPr id="3" name="Content Placeholder 2">
            <a:extLst>
              <a:ext uri="{FF2B5EF4-FFF2-40B4-BE49-F238E27FC236}">
                <a16:creationId xmlns:a16="http://schemas.microsoft.com/office/drawing/2014/main" id="{DFF4BA91-2F51-483B-A0D9-8BA6830971CB}"/>
              </a:ext>
            </a:extLst>
          </p:cNvPr>
          <p:cNvSpPr>
            <a:spLocks noGrp="1"/>
          </p:cNvSpPr>
          <p:nvPr>
            <p:ph idx="1"/>
          </p:nvPr>
        </p:nvSpPr>
        <p:spPr/>
        <p:txBody>
          <a:bodyPr>
            <a:normAutofit fontScale="92500"/>
          </a:bodyPr>
          <a:lstStyle/>
          <a:p>
            <a:pPr algn="just"/>
            <a:r>
              <a:rPr lang="en-US" dirty="0"/>
              <a:t>The total width of an element should be calculated like this:</a:t>
            </a:r>
          </a:p>
          <a:p>
            <a:pPr algn="just"/>
            <a:r>
              <a:rPr lang="en-US" dirty="0"/>
              <a:t>Total element width = width + left padding + right padding + left border + right border + left margin + right margin</a:t>
            </a:r>
          </a:p>
          <a:p>
            <a:pPr algn="just"/>
            <a:r>
              <a:rPr lang="en-US" dirty="0"/>
              <a:t>The total height of an element should be calculated like this:</a:t>
            </a:r>
          </a:p>
          <a:p>
            <a:pPr algn="just"/>
            <a:r>
              <a:rPr lang="en-US" dirty="0"/>
              <a:t>Total element height = height + top padding + bottom padding + top border + bottom border + top margin + bottom margin</a:t>
            </a:r>
            <a:endParaRPr lang="en-GB" dirty="0"/>
          </a:p>
        </p:txBody>
      </p:sp>
    </p:spTree>
    <p:extLst>
      <p:ext uri="{BB962C8B-B14F-4D97-AF65-F5344CB8AC3E}">
        <p14:creationId xmlns:p14="http://schemas.microsoft.com/office/powerpoint/2010/main" val="4019852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D13D-C1B2-4CBA-9DBE-D449F582072F}"/>
              </a:ext>
            </a:extLst>
          </p:cNvPr>
          <p:cNvSpPr>
            <a:spLocks noGrp="1"/>
          </p:cNvSpPr>
          <p:nvPr>
            <p:ph type="title"/>
          </p:nvPr>
        </p:nvSpPr>
        <p:spPr/>
        <p:txBody>
          <a:bodyPr/>
          <a:lstStyle/>
          <a:p>
            <a:r>
              <a:rPr lang="en-GB" dirty="0"/>
              <a:t>CSS Outline</a:t>
            </a:r>
          </a:p>
        </p:txBody>
      </p:sp>
      <p:sp>
        <p:nvSpPr>
          <p:cNvPr id="3" name="Content Placeholder 2">
            <a:extLst>
              <a:ext uri="{FF2B5EF4-FFF2-40B4-BE49-F238E27FC236}">
                <a16:creationId xmlns:a16="http://schemas.microsoft.com/office/drawing/2014/main" id="{BA0B6B21-7AA8-4EB4-ADE8-8E98BDFE0CE8}"/>
              </a:ext>
            </a:extLst>
          </p:cNvPr>
          <p:cNvSpPr>
            <a:spLocks noGrp="1"/>
          </p:cNvSpPr>
          <p:nvPr>
            <p:ph idx="1"/>
          </p:nvPr>
        </p:nvSpPr>
        <p:spPr/>
        <p:txBody>
          <a:bodyPr/>
          <a:lstStyle/>
          <a:p>
            <a:pPr algn="just"/>
            <a:r>
              <a:rPr lang="en-US" dirty="0"/>
              <a:t>An outline is a line drawn outside the element's border.</a:t>
            </a:r>
          </a:p>
          <a:p>
            <a:pPr algn="just"/>
            <a:r>
              <a:rPr lang="en-US" dirty="0"/>
              <a:t>An outline is a line that is drawn around elements, OUTSIDE the borders, to make the element "stand out".</a:t>
            </a:r>
          </a:p>
          <a:p>
            <a:pPr algn="just"/>
            <a:endParaRPr lang="en-US" dirty="0"/>
          </a:p>
          <a:p>
            <a:pPr algn="just"/>
            <a:endParaRPr lang="en-US" dirty="0"/>
          </a:p>
          <a:p>
            <a:pPr algn="just"/>
            <a:endParaRPr lang="en-GB" dirty="0"/>
          </a:p>
        </p:txBody>
      </p:sp>
    </p:spTree>
    <p:extLst>
      <p:ext uri="{BB962C8B-B14F-4D97-AF65-F5344CB8AC3E}">
        <p14:creationId xmlns:p14="http://schemas.microsoft.com/office/powerpoint/2010/main" val="9470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FD73-9E3B-407D-B61C-9FCCD4B6E4BA}"/>
              </a:ext>
            </a:extLst>
          </p:cNvPr>
          <p:cNvSpPr>
            <a:spLocks noGrp="1"/>
          </p:cNvSpPr>
          <p:nvPr>
            <p:ph type="title"/>
          </p:nvPr>
        </p:nvSpPr>
        <p:spPr/>
        <p:txBody>
          <a:bodyPr>
            <a:normAutofit/>
          </a:bodyPr>
          <a:lstStyle/>
          <a:p>
            <a:r>
              <a:rPr lang="en-US" dirty="0"/>
              <a:t>CSS has the following outline properties:</a:t>
            </a:r>
            <a:endParaRPr lang="en-GB" dirty="0"/>
          </a:p>
        </p:txBody>
      </p:sp>
      <p:graphicFrame>
        <p:nvGraphicFramePr>
          <p:cNvPr id="4" name="Content Placeholder 3">
            <a:extLst>
              <a:ext uri="{FF2B5EF4-FFF2-40B4-BE49-F238E27FC236}">
                <a16:creationId xmlns:a16="http://schemas.microsoft.com/office/drawing/2014/main" id="{9B6D406C-C587-442E-879C-C2FA9FFCCA1C}"/>
              </a:ext>
            </a:extLst>
          </p:cNvPr>
          <p:cNvGraphicFramePr>
            <a:graphicFrameLocks noGrp="1"/>
          </p:cNvGraphicFramePr>
          <p:nvPr>
            <p:ph idx="1"/>
            <p:extLst>
              <p:ext uri="{D42A27DB-BD31-4B8C-83A1-F6EECF244321}">
                <p14:modId xmlns:p14="http://schemas.microsoft.com/office/powerpoint/2010/main" val="1430739117"/>
              </p:ext>
            </p:extLst>
          </p:nvPr>
        </p:nvGraphicFramePr>
        <p:xfrm>
          <a:off x="361950" y="1295400"/>
          <a:ext cx="8582025" cy="540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944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7CF0-01D8-4D41-8DC5-6F3A25363941}"/>
              </a:ext>
            </a:extLst>
          </p:cNvPr>
          <p:cNvSpPr>
            <a:spLocks noGrp="1"/>
          </p:cNvSpPr>
          <p:nvPr>
            <p:ph type="title"/>
          </p:nvPr>
        </p:nvSpPr>
        <p:spPr/>
        <p:txBody>
          <a:bodyPr/>
          <a:lstStyle/>
          <a:p>
            <a:r>
              <a:rPr lang="en-GB" dirty="0"/>
              <a:t>CSS Opacity / Transparency</a:t>
            </a:r>
          </a:p>
        </p:txBody>
      </p:sp>
      <p:sp>
        <p:nvSpPr>
          <p:cNvPr id="3" name="Content Placeholder 2">
            <a:extLst>
              <a:ext uri="{FF2B5EF4-FFF2-40B4-BE49-F238E27FC236}">
                <a16:creationId xmlns:a16="http://schemas.microsoft.com/office/drawing/2014/main" id="{4A709811-A46F-4EC4-9463-8A9C35DAE9CE}"/>
              </a:ext>
            </a:extLst>
          </p:cNvPr>
          <p:cNvSpPr>
            <a:spLocks noGrp="1"/>
          </p:cNvSpPr>
          <p:nvPr>
            <p:ph idx="1"/>
          </p:nvPr>
        </p:nvSpPr>
        <p:spPr>
          <a:xfrm>
            <a:off x="361950" y="1295400"/>
            <a:ext cx="8924925" cy="5400675"/>
          </a:xfrm>
        </p:spPr>
        <p:txBody>
          <a:bodyPr/>
          <a:lstStyle/>
          <a:p>
            <a:r>
              <a:rPr lang="en-US" dirty="0"/>
              <a:t>The opacity property specifies the opacity/transparency of an element.</a:t>
            </a:r>
          </a:p>
          <a:p>
            <a:r>
              <a:rPr lang="en-US" dirty="0"/>
              <a:t>The opacity property can take a value from 0.0 - 1.0. The lower value, the more transparent:</a:t>
            </a:r>
          </a:p>
          <a:p>
            <a:endParaRPr lang="en-GB" dirty="0"/>
          </a:p>
        </p:txBody>
      </p:sp>
    </p:spTree>
    <p:extLst>
      <p:ext uri="{BB962C8B-B14F-4D97-AF65-F5344CB8AC3E}">
        <p14:creationId xmlns:p14="http://schemas.microsoft.com/office/powerpoint/2010/main" val="982471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90EF1-13B1-4F05-83AC-D625A633AEA8}"/>
              </a:ext>
            </a:extLst>
          </p:cNvPr>
          <p:cNvSpPr>
            <a:spLocks noGrp="1"/>
          </p:cNvSpPr>
          <p:nvPr>
            <p:ph type="title"/>
          </p:nvPr>
        </p:nvSpPr>
        <p:spPr/>
        <p:txBody>
          <a:bodyPr/>
          <a:lstStyle/>
          <a:p>
            <a:r>
              <a:rPr lang="en-GB" dirty="0"/>
              <a:t>Opacity </a:t>
            </a:r>
          </a:p>
        </p:txBody>
      </p:sp>
      <p:pic>
        <p:nvPicPr>
          <p:cNvPr id="5" name="Content Placeholder 4">
            <a:extLst>
              <a:ext uri="{FF2B5EF4-FFF2-40B4-BE49-F238E27FC236}">
                <a16:creationId xmlns:a16="http://schemas.microsoft.com/office/drawing/2014/main" id="{2308FA83-85E4-4DCE-B9AC-7BA0D112AAA9}"/>
              </a:ext>
            </a:extLst>
          </p:cNvPr>
          <p:cNvPicPr>
            <a:picLocks noGrp="1" noChangeAspect="1"/>
          </p:cNvPicPr>
          <p:nvPr>
            <p:ph idx="1"/>
          </p:nvPr>
        </p:nvPicPr>
        <p:blipFill>
          <a:blip r:embed="rId2"/>
          <a:stretch>
            <a:fillRect/>
          </a:stretch>
        </p:blipFill>
        <p:spPr>
          <a:xfrm>
            <a:off x="280987" y="2148203"/>
            <a:ext cx="8582025" cy="2561594"/>
          </a:xfrm>
        </p:spPr>
      </p:pic>
    </p:spTree>
    <p:extLst>
      <p:ext uri="{BB962C8B-B14F-4D97-AF65-F5344CB8AC3E}">
        <p14:creationId xmlns:p14="http://schemas.microsoft.com/office/powerpoint/2010/main" val="2482007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2D6A-13F1-4ECA-B4FF-3591B12C465C}"/>
              </a:ext>
            </a:extLst>
          </p:cNvPr>
          <p:cNvSpPr>
            <a:spLocks noGrp="1"/>
          </p:cNvSpPr>
          <p:nvPr>
            <p:ph type="title"/>
          </p:nvPr>
        </p:nvSpPr>
        <p:spPr/>
        <p:txBody>
          <a:bodyPr/>
          <a:lstStyle/>
          <a:p>
            <a:r>
              <a:rPr lang="en-GB" dirty="0"/>
              <a:t>Transparent Hover Effect</a:t>
            </a:r>
          </a:p>
        </p:txBody>
      </p:sp>
      <p:sp>
        <p:nvSpPr>
          <p:cNvPr id="3" name="Content Placeholder 2">
            <a:extLst>
              <a:ext uri="{FF2B5EF4-FFF2-40B4-BE49-F238E27FC236}">
                <a16:creationId xmlns:a16="http://schemas.microsoft.com/office/drawing/2014/main" id="{C2227F4F-2CEA-41D6-A562-A1D3426B2783}"/>
              </a:ext>
            </a:extLst>
          </p:cNvPr>
          <p:cNvSpPr>
            <a:spLocks noGrp="1"/>
          </p:cNvSpPr>
          <p:nvPr>
            <p:ph idx="1"/>
          </p:nvPr>
        </p:nvSpPr>
        <p:spPr/>
        <p:txBody>
          <a:bodyPr/>
          <a:lstStyle/>
          <a:p>
            <a:pPr algn="just"/>
            <a:r>
              <a:rPr lang="en-US" dirty="0"/>
              <a:t>The opacity property is often used together with the :hover selector to change the opacity on mouse-over</a:t>
            </a:r>
            <a:endParaRPr lang="en-GB" dirty="0"/>
          </a:p>
        </p:txBody>
      </p:sp>
    </p:spTree>
    <p:extLst>
      <p:ext uri="{BB962C8B-B14F-4D97-AF65-F5344CB8AC3E}">
        <p14:creationId xmlns:p14="http://schemas.microsoft.com/office/powerpoint/2010/main" val="2596451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61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1ECBC-4CF1-4396-AEAA-CFD058DD54F1}"/>
              </a:ext>
            </a:extLst>
          </p:cNvPr>
          <p:cNvSpPr>
            <a:spLocks noGrp="1"/>
          </p:cNvSpPr>
          <p:nvPr>
            <p:ph idx="1"/>
          </p:nvPr>
        </p:nvSpPr>
        <p:spPr/>
        <p:txBody>
          <a:bodyPr/>
          <a:lstStyle/>
          <a:p>
            <a:r>
              <a:rPr lang="en-IN" dirty="0"/>
              <a:t>Understand </a:t>
            </a:r>
            <a:r>
              <a:rPr lang="en-US" dirty="0"/>
              <a:t>CSS Box Model.</a:t>
            </a:r>
          </a:p>
          <a:p>
            <a:r>
              <a:rPr lang="en-US" dirty="0"/>
              <a:t>Go over opacity property .</a:t>
            </a:r>
            <a:endParaRPr lang="en-IN" dirty="0"/>
          </a:p>
        </p:txBody>
      </p:sp>
    </p:spTree>
    <p:extLst>
      <p:ext uri="{BB962C8B-B14F-4D97-AF65-F5344CB8AC3E}">
        <p14:creationId xmlns:p14="http://schemas.microsoft.com/office/powerpoint/2010/main" val="3479843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92D2-BAE7-4E54-AC0F-60EAC82C495A}"/>
              </a:ext>
            </a:extLst>
          </p:cNvPr>
          <p:cNvSpPr>
            <a:spLocks noGrp="1"/>
          </p:cNvSpPr>
          <p:nvPr>
            <p:ph type="title"/>
          </p:nvPr>
        </p:nvSpPr>
        <p:spPr>
          <a:xfrm>
            <a:off x="361950" y="0"/>
            <a:ext cx="8782050" cy="1041401"/>
          </a:xfrm>
        </p:spPr>
        <p:txBody>
          <a:bodyPr/>
          <a:lstStyle/>
          <a:p>
            <a:r>
              <a:rPr lang="en-US" dirty="0"/>
              <a:t>The CSS Box Model</a:t>
            </a:r>
          </a:p>
        </p:txBody>
      </p:sp>
      <p:sp>
        <p:nvSpPr>
          <p:cNvPr id="3" name="Content Placeholder 2">
            <a:extLst>
              <a:ext uri="{FF2B5EF4-FFF2-40B4-BE49-F238E27FC236}">
                <a16:creationId xmlns:a16="http://schemas.microsoft.com/office/drawing/2014/main" id="{0DF6B372-88C4-44FD-BDB3-038637EBE1F1}"/>
              </a:ext>
            </a:extLst>
          </p:cNvPr>
          <p:cNvSpPr>
            <a:spLocks noGrp="1"/>
          </p:cNvSpPr>
          <p:nvPr>
            <p:ph idx="1"/>
          </p:nvPr>
        </p:nvSpPr>
        <p:spPr/>
        <p:txBody>
          <a:bodyPr/>
          <a:lstStyle/>
          <a:p>
            <a:pPr algn="just"/>
            <a:r>
              <a:rPr lang="en-US" dirty="0"/>
              <a:t>In CSS, the term "box model" is used when talking about design and layout.</a:t>
            </a:r>
          </a:p>
          <a:p>
            <a:pPr algn="just"/>
            <a:r>
              <a:rPr lang="en-US" dirty="0"/>
              <a:t>The CSS box model is essentially a box that wraps around every HTML element. It consists of: margins, borders, padding, and the actual content.</a:t>
            </a:r>
          </a:p>
          <a:p>
            <a:pPr algn="just"/>
            <a:r>
              <a:rPr lang="en-US" dirty="0"/>
              <a:t> The components that can be depicted on the web page consist of one or more than one rectangular box</a:t>
            </a:r>
          </a:p>
        </p:txBody>
      </p:sp>
    </p:spTree>
    <p:extLst>
      <p:ext uri="{BB962C8B-B14F-4D97-AF65-F5344CB8AC3E}">
        <p14:creationId xmlns:p14="http://schemas.microsoft.com/office/powerpoint/2010/main" val="421314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9BC8-4110-4CF3-91E3-1FA3E38AAF8B}"/>
              </a:ext>
            </a:extLst>
          </p:cNvPr>
          <p:cNvSpPr>
            <a:spLocks noGrp="1"/>
          </p:cNvSpPr>
          <p:nvPr>
            <p:ph type="title"/>
          </p:nvPr>
        </p:nvSpPr>
        <p:spPr/>
        <p:txBody>
          <a:bodyPr/>
          <a:lstStyle/>
          <a:p>
            <a:r>
              <a:rPr lang="en-GB" dirty="0"/>
              <a:t>Example </a:t>
            </a:r>
          </a:p>
        </p:txBody>
      </p:sp>
      <p:pic>
        <p:nvPicPr>
          <p:cNvPr id="5" name="Content Placeholder 4">
            <a:extLst>
              <a:ext uri="{FF2B5EF4-FFF2-40B4-BE49-F238E27FC236}">
                <a16:creationId xmlns:a16="http://schemas.microsoft.com/office/drawing/2014/main" id="{6A4A6F1F-5AF5-4CE5-9B17-832E137597D1}"/>
              </a:ext>
            </a:extLst>
          </p:cNvPr>
          <p:cNvPicPr>
            <a:picLocks noGrp="1" noChangeAspect="1"/>
          </p:cNvPicPr>
          <p:nvPr>
            <p:ph idx="1"/>
          </p:nvPr>
        </p:nvPicPr>
        <p:blipFill>
          <a:blip r:embed="rId2"/>
          <a:stretch>
            <a:fillRect/>
          </a:stretch>
        </p:blipFill>
        <p:spPr>
          <a:xfrm>
            <a:off x="361950" y="1902139"/>
            <a:ext cx="8582025" cy="4187197"/>
          </a:xfrm>
        </p:spPr>
      </p:pic>
    </p:spTree>
    <p:extLst>
      <p:ext uri="{BB962C8B-B14F-4D97-AF65-F5344CB8AC3E}">
        <p14:creationId xmlns:p14="http://schemas.microsoft.com/office/powerpoint/2010/main" val="122260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231CF-B124-41FB-A1F5-80FD41003D8D}"/>
              </a:ext>
            </a:extLst>
          </p:cNvPr>
          <p:cNvSpPr>
            <a:spLocks noGrp="1"/>
          </p:cNvSpPr>
          <p:nvPr>
            <p:ph type="title"/>
          </p:nvPr>
        </p:nvSpPr>
        <p:spPr/>
        <p:txBody>
          <a:bodyPr/>
          <a:lstStyle/>
          <a:p>
            <a:r>
              <a:rPr lang="en-GB" dirty="0"/>
              <a:t>CSS box model </a:t>
            </a:r>
          </a:p>
        </p:txBody>
      </p:sp>
      <p:sp>
        <p:nvSpPr>
          <p:cNvPr id="3" name="Content Placeholder 2">
            <a:extLst>
              <a:ext uri="{FF2B5EF4-FFF2-40B4-BE49-F238E27FC236}">
                <a16:creationId xmlns:a16="http://schemas.microsoft.com/office/drawing/2014/main" id="{C42B0177-3406-470E-BA80-B3F4C3051FF0}"/>
              </a:ext>
            </a:extLst>
          </p:cNvPr>
          <p:cNvSpPr>
            <a:spLocks noGrp="1"/>
          </p:cNvSpPr>
          <p:nvPr>
            <p:ph idx="1"/>
          </p:nvPr>
        </p:nvSpPr>
        <p:spPr/>
        <p:txBody>
          <a:bodyPr/>
          <a:lstStyle/>
          <a:p>
            <a:pPr algn="just"/>
            <a:r>
              <a:rPr lang="en-US" dirty="0"/>
              <a:t>A CSS box model is a compartment that includes numerous assets, such as edge, border, padding and material. It is used to develop the design and structure of a web page. It can be used as a set of tools to personalize the layout of different components. According to the CSS box model, the web browser supplies each element as a square prism.</a:t>
            </a:r>
            <a:endParaRPr lang="en-GB" dirty="0"/>
          </a:p>
        </p:txBody>
      </p:sp>
    </p:spTree>
    <p:extLst>
      <p:ext uri="{BB962C8B-B14F-4D97-AF65-F5344CB8AC3E}">
        <p14:creationId xmlns:p14="http://schemas.microsoft.com/office/powerpoint/2010/main" val="249362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5D4B-7859-4881-83D1-12DACF67B195}"/>
              </a:ext>
            </a:extLst>
          </p:cNvPr>
          <p:cNvSpPr>
            <a:spLocks noGrp="1"/>
          </p:cNvSpPr>
          <p:nvPr>
            <p:ph type="title"/>
          </p:nvPr>
        </p:nvSpPr>
        <p:spPr/>
        <p:txBody>
          <a:bodyPr/>
          <a:lstStyle/>
          <a:p>
            <a:r>
              <a:rPr lang="en-GB" dirty="0"/>
              <a:t>CSS box model </a:t>
            </a:r>
          </a:p>
        </p:txBody>
      </p:sp>
      <p:pic>
        <p:nvPicPr>
          <p:cNvPr id="4" name="Content Placeholder 3">
            <a:extLst>
              <a:ext uri="{FF2B5EF4-FFF2-40B4-BE49-F238E27FC236}">
                <a16:creationId xmlns:a16="http://schemas.microsoft.com/office/drawing/2014/main" id="{4ADA133A-D2A5-4B6B-8F8D-75614C6073E6}"/>
              </a:ext>
            </a:extLst>
          </p:cNvPr>
          <p:cNvPicPr>
            <a:picLocks noGrp="1" noChangeAspect="1"/>
          </p:cNvPicPr>
          <p:nvPr>
            <p:ph idx="1"/>
          </p:nvPr>
        </p:nvPicPr>
        <p:blipFill>
          <a:blip r:embed="rId2"/>
          <a:stretch>
            <a:fillRect/>
          </a:stretch>
        </p:blipFill>
        <p:spPr>
          <a:xfrm>
            <a:off x="2008683" y="1394638"/>
            <a:ext cx="5366478" cy="5313081"/>
          </a:xfrm>
          <a:prstGeom prst="rect">
            <a:avLst/>
          </a:prstGeom>
        </p:spPr>
      </p:pic>
    </p:spTree>
    <p:extLst>
      <p:ext uri="{BB962C8B-B14F-4D97-AF65-F5344CB8AC3E}">
        <p14:creationId xmlns:p14="http://schemas.microsoft.com/office/powerpoint/2010/main" val="77288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9BC8-4110-4CF3-91E3-1FA3E38AAF8B}"/>
              </a:ext>
            </a:extLst>
          </p:cNvPr>
          <p:cNvSpPr>
            <a:spLocks noGrp="1"/>
          </p:cNvSpPr>
          <p:nvPr>
            <p:ph type="title"/>
          </p:nvPr>
        </p:nvSpPr>
        <p:spPr/>
        <p:txBody>
          <a:bodyPr/>
          <a:lstStyle/>
          <a:p>
            <a:r>
              <a:rPr lang="en-US" dirty="0"/>
              <a:t>Explanation of the different parts:</a:t>
            </a:r>
            <a:endParaRPr lang="en-GB" dirty="0"/>
          </a:p>
        </p:txBody>
      </p:sp>
      <p:sp>
        <p:nvSpPr>
          <p:cNvPr id="6" name="Straight Connector 5">
            <a:extLst>
              <a:ext uri="{FF2B5EF4-FFF2-40B4-BE49-F238E27FC236}">
                <a16:creationId xmlns:a16="http://schemas.microsoft.com/office/drawing/2014/main" id="{15EEA374-619B-4C35-A328-4D23C4BAF833}"/>
              </a:ext>
            </a:extLst>
          </p:cNvPr>
          <p:cNvSpPr/>
          <p:nvPr/>
        </p:nvSpPr>
        <p:spPr>
          <a:xfrm>
            <a:off x="361950" y="6694926"/>
            <a:ext cx="8582025" cy="0"/>
          </a:xfrm>
          <a:prstGeom prst="line">
            <a:avLst/>
          </a:prstGeom>
        </p:spPr>
        <p:style>
          <a:lnRef idx="1">
            <a:schemeClr val="accent1">
              <a:shade val="80000"/>
              <a:hueOff val="0"/>
              <a:satOff val="0"/>
              <a:lumOff val="0"/>
              <a:alphaOff val="0"/>
            </a:schemeClr>
          </a:lnRef>
          <a:fillRef idx="0">
            <a:schemeClr val="accent1">
              <a:shade val="80000"/>
              <a:hueOff val="0"/>
              <a:satOff val="0"/>
              <a:lumOff val="0"/>
              <a:alphaOff val="0"/>
            </a:schemeClr>
          </a:fillRef>
          <a:effectRef idx="0">
            <a:schemeClr val="accent1">
              <a:shade val="80000"/>
              <a:hueOff val="0"/>
              <a:satOff val="0"/>
              <a:lumOff val="0"/>
              <a:alphaOff val="0"/>
            </a:schemeClr>
          </a:effectRef>
          <a:fontRef idx="minor">
            <a:schemeClr val="tx1">
              <a:hueOff val="0"/>
              <a:satOff val="0"/>
              <a:lumOff val="0"/>
              <a:alphaOff val="0"/>
            </a:schemeClr>
          </a:fontRef>
        </p:style>
      </p:sp>
      <p:sp>
        <p:nvSpPr>
          <p:cNvPr id="7" name="Straight Connector 6">
            <a:extLst>
              <a:ext uri="{FF2B5EF4-FFF2-40B4-BE49-F238E27FC236}">
                <a16:creationId xmlns:a16="http://schemas.microsoft.com/office/drawing/2014/main" id="{D20F6890-8325-455F-AB97-A836BBDAF89E}"/>
              </a:ext>
            </a:extLst>
          </p:cNvPr>
          <p:cNvSpPr/>
          <p:nvPr/>
        </p:nvSpPr>
        <p:spPr>
          <a:xfrm>
            <a:off x="361950" y="5329071"/>
            <a:ext cx="8582025" cy="0"/>
          </a:xfrm>
          <a:prstGeom prst="line">
            <a:avLst/>
          </a:prstGeom>
        </p:spPr>
        <p:style>
          <a:lnRef idx="1">
            <a:schemeClr val="accent1">
              <a:shade val="80000"/>
              <a:hueOff val="0"/>
              <a:satOff val="0"/>
              <a:lumOff val="0"/>
              <a:alphaOff val="0"/>
            </a:schemeClr>
          </a:lnRef>
          <a:fillRef idx="0">
            <a:schemeClr val="accent1">
              <a:shade val="80000"/>
              <a:hueOff val="0"/>
              <a:satOff val="0"/>
              <a:lumOff val="0"/>
              <a:alphaOff val="0"/>
            </a:schemeClr>
          </a:fillRef>
          <a:effectRef idx="0">
            <a:schemeClr val="accent1">
              <a:shade val="80000"/>
              <a:hueOff val="0"/>
              <a:satOff val="0"/>
              <a:lumOff val="0"/>
              <a:alphaOff val="0"/>
            </a:schemeClr>
          </a:effectRef>
          <a:fontRef idx="minor">
            <a:schemeClr val="tx1">
              <a:hueOff val="0"/>
              <a:satOff val="0"/>
              <a:lumOff val="0"/>
              <a:alphaOff val="0"/>
            </a:schemeClr>
          </a:fontRef>
        </p:style>
      </p:sp>
      <p:sp>
        <p:nvSpPr>
          <p:cNvPr id="8" name="Straight Connector 7">
            <a:extLst>
              <a:ext uri="{FF2B5EF4-FFF2-40B4-BE49-F238E27FC236}">
                <a16:creationId xmlns:a16="http://schemas.microsoft.com/office/drawing/2014/main" id="{31BB6851-80B8-482E-8E13-87E9EE4EB3CD}"/>
              </a:ext>
            </a:extLst>
          </p:cNvPr>
          <p:cNvSpPr/>
          <p:nvPr/>
        </p:nvSpPr>
        <p:spPr>
          <a:xfrm>
            <a:off x="361950" y="3963217"/>
            <a:ext cx="8582025" cy="0"/>
          </a:xfrm>
          <a:prstGeom prst="line">
            <a:avLst/>
          </a:prstGeom>
        </p:spPr>
        <p:style>
          <a:lnRef idx="1">
            <a:schemeClr val="accent1">
              <a:shade val="80000"/>
              <a:hueOff val="0"/>
              <a:satOff val="0"/>
              <a:lumOff val="0"/>
              <a:alphaOff val="0"/>
            </a:schemeClr>
          </a:lnRef>
          <a:fillRef idx="0">
            <a:schemeClr val="accent1">
              <a:shade val="80000"/>
              <a:hueOff val="0"/>
              <a:satOff val="0"/>
              <a:lumOff val="0"/>
              <a:alphaOff val="0"/>
            </a:schemeClr>
          </a:fillRef>
          <a:effectRef idx="0">
            <a:schemeClr val="accent1">
              <a:shade val="80000"/>
              <a:hueOff val="0"/>
              <a:satOff val="0"/>
              <a:lumOff val="0"/>
              <a:alphaOff val="0"/>
            </a:schemeClr>
          </a:effectRef>
          <a:fontRef idx="minor">
            <a:schemeClr val="tx1">
              <a:hueOff val="0"/>
              <a:satOff val="0"/>
              <a:lumOff val="0"/>
              <a:alphaOff val="0"/>
            </a:schemeClr>
          </a:fontRef>
        </p:style>
      </p:sp>
      <p:sp>
        <p:nvSpPr>
          <p:cNvPr id="9" name="Straight Connector 8">
            <a:extLst>
              <a:ext uri="{FF2B5EF4-FFF2-40B4-BE49-F238E27FC236}">
                <a16:creationId xmlns:a16="http://schemas.microsoft.com/office/drawing/2014/main" id="{C759F0AB-2610-4893-A8B7-C08BFAA739B5}"/>
              </a:ext>
            </a:extLst>
          </p:cNvPr>
          <p:cNvSpPr/>
          <p:nvPr/>
        </p:nvSpPr>
        <p:spPr>
          <a:xfrm>
            <a:off x="361950" y="2597362"/>
            <a:ext cx="8582025" cy="0"/>
          </a:xfrm>
          <a:prstGeom prst="line">
            <a:avLst/>
          </a:prstGeom>
        </p:spPr>
        <p:style>
          <a:lnRef idx="1">
            <a:schemeClr val="accent1">
              <a:shade val="80000"/>
              <a:hueOff val="0"/>
              <a:satOff val="0"/>
              <a:lumOff val="0"/>
              <a:alphaOff val="0"/>
            </a:schemeClr>
          </a:lnRef>
          <a:fillRef idx="0">
            <a:schemeClr val="accent1">
              <a:shade val="80000"/>
              <a:hueOff val="0"/>
              <a:satOff val="0"/>
              <a:lumOff val="0"/>
              <a:alphaOff val="0"/>
            </a:schemeClr>
          </a:fillRef>
          <a:effectRef idx="0">
            <a:schemeClr val="accent1">
              <a:shade val="80000"/>
              <a:hueOff val="0"/>
              <a:satOff val="0"/>
              <a:lumOff val="0"/>
              <a:alphaOff val="0"/>
            </a:schemeClr>
          </a:effectRef>
          <a:fontRef idx="minor">
            <a:schemeClr val="tx1">
              <a:hueOff val="0"/>
              <a:satOff val="0"/>
              <a:lumOff val="0"/>
              <a:alphaOff val="0"/>
            </a:schemeClr>
          </a:fontRef>
        </p:style>
      </p:sp>
      <p:sp>
        <p:nvSpPr>
          <p:cNvPr id="10" name="Freeform: Shape 9">
            <a:extLst>
              <a:ext uri="{FF2B5EF4-FFF2-40B4-BE49-F238E27FC236}">
                <a16:creationId xmlns:a16="http://schemas.microsoft.com/office/drawing/2014/main" id="{FC480007-D1C2-431D-B01D-94A1ED0DA1E8}"/>
              </a:ext>
            </a:extLst>
          </p:cNvPr>
          <p:cNvSpPr/>
          <p:nvPr/>
        </p:nvSpPr>
        <p:spPr>
          <a:xfrm>
            <a:off x="2743200" y="1296548"/>
            <a:ext cx="6200774" cy="1300813"/>
          </a:xfrm>
          <a:custGeom>
            <a:avLst/>
            <a:gdLst>
              <a:gd name="connsiteX0" fmla="*/ 0 w 6350698"/>
              <a:gd name="connsiteY0" fmla="*/ 0 h 1300813"/>
              <a:gd name="connsiteX1" fmla="*/ 6350698 w 6350698"/>
              <a:gd name="connsiteY1" fmla="*/ 0 h 1300813"/>
              <a:gd name="connsiteX2" fmla="*/ 6350698 w 6350698"/>
              <a:gd name="connsiteY2" fmla="*/ 1300813 h 1300813"/>
              <a:gd name="connsiteX3" fmla="*/ 0 w 6350698"/>
              <a:gd name="connsiteY3" fmla="*/ 1300813 h 1300813"/>
              <a:gd name="connsiteX4" fmla="*/ 0 w 6350698"/>
              <a:gd name="connsiteY4" fmla="*/ 0 h 1300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698" h="1300813">
                <a:moveTo>
                  <a:pt x="0" y="0"/>
                </a:moveTo>
                <a:lnTo>
                  <a:pt x="6350698" y="0"/>
                </a:lnTo>
                <a:lnTo>
                  <a:pt x="6350698" y="1300813"/>
                </a:lnTo>
                <a:lnTo>
                  <a:pt x="0" y="13008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ctr" anchorCtr="0">
            <a:noAutofit/>
          </a:bodyPr>
          <a:lstStyle/>
          <a:p>
            <a:pPr marL="0" lvl="0" indent="0" algn="l" defTabSz="1066800">
              <a:lnSpc>
                <a:spcPct val="90000"/>
              </a:lnSpc>
              <a:spcBef>
                <a:spcPct val="0"/>
              </a:spcBef>
              <a:spcAft>
                <a:spcPct val="35000"/>
              </a:spcAft>
              <a:buNone/>
            </a:pPr>
            <a:r>
              <a:rPr lang="en-US" sz="2400" kern="1200" dirty="0"/>
              <a:t>The content of the box, where text and images appear</a:t>
            </a:r>
            <a:endParaRPr lang="en-IN" sz="2400" kern="1200" dirty="0"/>
          </a:p>
        </p:txBody>
      </p:sp>
      <p:sp>
        <p:nvSpPr>
          <p:cNvPr id="11" name="Freeform: Shape 10">
            <a:extLst>
              <a:ext uri="{FF2B5EF4-FFF2-40B4-BE49-F238E27FC236}">
                <a16:creationId xmlns:a16="http://schemas.microsoft.com/office/drawing/2014/main" id="{9BC9337B-D15F-4A1B-9DCC-4FA0CABAA906}"/>
              </a:ext>
            </a:extLst>
          </p:cNvPr>
          <p:cNvSpPr/>
          <p:nvPr/>
        </p:nvSpPr>
        <p:spPr>
          <a:xfrm>
            <a:off x="361950" y="1451031"/>
            <a:ext cx="2231326" cy="1041400"/>
          </a:xfrm>
          <a:custGeom>
            <a:avLst/>
            <a:gdLst>
              <a:gd name="connsiteX0" fmla="*/ 216846 w 2231326"/>
              <a:gd name="connsiteY0" fmla="*/ 0 h 1300813"/>
              <a:gd name="connsiteX1" fmla="*/ 2014480 w 2231326"/>
              <a:gd name="connsiteY1" fmla="*/ 0 h 1300813"/>
              <a:gd name="connsiteX2" fmla="*/ 2231326 w 2231326"/>
              <a:gd name="connsiteY2" fmla="*/ 216846 h 1300813"/>
              <a:gd name="connsiteX3" fmla="*/ 2231326 w 2231326"/>
              <a:gd name="connsiteY3" fmla="*/ 1300813 h 1300813"/>
              <a:gd name="connsiteX4" fmla="*/ 2231326 w 2231326"/>
              <a:gd name="connsiteY4" fmla="*/ 1300813 h 1300813"/>
              <a:gd name="connsiteX5" fmla="*/ 0 w 2231326"/>
              <a:gd name="connsiteY5" fmla="*/ 1300813 h 1300813"/>
              <a:gd name="connsiteX6" fmla="*/ 0 w 2231326"/>
              <a:gd name="connsiteY6" fmla="*/ 1300813 h 1300813"/>
              <a:gd name="connsiteX7" fmla="*/ 0 w 2231326"/>
              <a:gd name="connsiteY7" fmla="*/ 216846 h 1300813"/>
              <a:gd name="connsiteX8" fmla="*/ 216846 w 2231326"/>
              <a:gd name="connsiteY8" fmla="*/ 0 h 1300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1326" h="1300813">
                <a:moveTo>
                  <a:pt x="216846" y="0"/>
                </a:moveTo>
                <a:lnTo>
                  <a:pt x="2014480" y="0"/>
                </a:lnTo>
                <a:cubicBezTo>
                  <a:pt x="2134241" y="0"/>
                  <a:pt x="2231326" y="97085"/>
                  <a:pt x="2231326" y="216846"/>
                </a:cubicBezTo>
                <a:lnTo>
                  <a:pt x="2231326" y="1300813"/>
                </a:lnTo>
                <a:lnTo>
                  <a:pt x="2231326" y="1300813"/>
                </a:lnTo>
                <a:lnTo>
                  <a:pt x="0" y="1300813"/>
                </a:lnTo>
                <a:lnTo>
                  <a:pt x="0" y="1300813"/>
                </a:lnTo>
                <a:lnTo>
                  <a:pt x="0" y="216846"/>
                </a:lnTo>
                <a:cubicBezTo>
                  <a:pt x="0" y="97085"/>
                  <a:pt x="97085" y="0"/>
                  <a:pt x="216846" y="0"/>
                </a:cubicBezTo>
                <a:close/>
              </a:path>
            </a:pathLst>
          </a:custGeom>
        </p:spPr>
        <p:style>
          <a:lnRef idx="1">
            <a:schemeClr val="accent1">
              <a:shade val="80000"/>
              <a:hueOff val="0"/>
              <a:satOff val="0"/>
              <a:lumOff val="0"/>
              <a:alphaOff val="0"/>
            </a:schemeClr>
          </a:lnRef>
          <a:fillRef idx="3">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fontRef>
        </p:style>
        <p:txBody>
          <a:bodyPr spcFirstLastPara="0" vert="horz" wrap="square" lIns="109232" tIns="109232" rIns="109232" bIns="45720" numCol="1" spcCol="1270" anchor="ctr" anchorCtr="0">
            <a:noAutofit/>
          </a:bodyPr>
          <a:lstStyle/>
          <a:p>
            <a:pPr marL="0" lvl="0" indent="0" algn="ctr" defTabSz="1066800">
              <a:lnSpc>
                <a:spcPct val="90000"/>
              </a:lnSpc>
              <a:spcBef>
                <a:spcPct val="0"/>
              </a:spcBef>
              <a:spcAft>
                <a:spcPct val="35000"/>
              </a:spcAft>
              <a:buNone/>
            </a:pPr>
            <a:r>
              <a:rPr lang="en-US" sz="2400" kern="1200" dirty="0"/>
              <a:t>Content </a:t>
            </a:r>
            <a:endParaRPr lang="en-IN" sz="2400" kern="1200" dirty="0"/>
          </a:p>
        </p:txBody>
      </p:sp>
      <p:sp>
        <p:nvSpPr>
          <p:cNvPr id="12" name="Freeform: Shape 11">
            <a:extLst>
              <a:ext uri="{FF2B5EF4-FFF2-40B4-BE49-F238E27FC236}">
                <a16:creationId xmlns:a16="http://schemas.microsoft.com/office/drawing/2014/main" id="{FA8D5F64-2E3A-498B-9741-D47B0448526D}"/>
              </a:ext>
            </a:extLst>
          </p:cNvPr>
          <p:cNvSpPr/>
          <p:nvPr/>
        </p:nvSpPr>
        <p:spPr>
          <a:xfrm>
            <a:off x="2743200" y="2662403"/>
            <a:ext cx="6200774" cy="1300813"/>
          </a:xfrm>
          <a:custGeom>
            <a:avLst/>
            <a:gdLst>
              <a:gd name="connsiteX0" fmla="*/ 0 w 6350698"/>
              <a:gd name="connsiteY0" fmla="*/ 0 h 1300813"/>
              <a:gd name="connsiteX1" fmla="*/ 6350698 w 6350698"/>
              <a:gd name="connsiteY1" fmla="*/ 0 h 1300813"/>
              <a:gd name="connsiteX2" fmla="*/ 6350698 w 6350698"/>
              <a:gd name="connsiteY2" fmla="*/ 1300813 h 1300813"/>
              <a:gd name="connsiteX3" fmla="*/ 0 w 6350698"/>
              <a:gd name="connsiteY3" fmla="*/ 1300813 h 1300813"/>
              <a:gd name="connsiteX4" fmla="*/ 0 w 6350698"/>
              <a:gd name="connsiteY4" fmla="*/ 0 h 1300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698" h="1300813">
                <a:moveTo>
                  <a:pt x="0" y="0"/>
                </a:moveTo>
                <a:lnTo>
                  <a:pt x="6350698" y="0"/>
                </a:lnTo>
                <a:lnTo>
                  <a:pt x="6350698" y="1300813"/>
                </a:lnTo>
                <a:lnTo>
                  <a:pt x="0" y="13008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ctr" anchorCtr="0">
            <a:noAutofit/>
          </a:bodyPr>
          <a:lstStyle/>
          <a:p>
            <a:pPr marL="0" lvl="0" indent="0" algn="l" defTabSz="1066800">
              <a:lnSpc>
                <a:spcPct val="90000"/>
              </a:lnSpc>
              <a:spcBef>
                <a:spcPct val="0"/>
              </a:spcBef>
              <a:spcAft>
                <a:spcPct val="35000"/>
              </a:spcAft>
              <a:buNone/>
            </a:pPr>
            <a:r>
              <a:rPr lang="en-US" sz="2400" kern="1200" dirty="0"/>
              <a:t>Clears an area around the content. The padding is transparent</a:t>
            </a:r>
            <a:endParaRPr lang="en-IN" sz="2400" kern="1200" dirty="0"/>
          </a:p>
        </p:txBody>
      </p:sp>
      <p:sp>
        <p:nvSpPr>
          <p:cNvPr id="13" name="Freeform: Shape 12">
            <a:extLst>
              <a:ext uri="{FF2B5EF4-FFF2-40B4-BE49-F238E27FC236}">
                <a16:creationId xmlns:a16="http://schemas.microsoft.com/office/drawing/2014/main" id="{8287573E-495A-4D7C-A135-3B0FB94F30C8}"/>
              </a:ext>
            </a:extLst>
          </p:cNvPr>
          <p:cNvSpPr/>
          <p:nvPr/>
        </p:nvSpPr>
        <p:spPr>
          <a:xfrm>
            <a:off x="361950" y="2816886"/>
            <a:ext cx="2231326" cy="1041400"/>
          </a:xfrm>
          <a:custGeom>
            <a:avLst/>
            <a:gdLst>
              <a:gd name="connsiteX0" fmla="*/ 216846 w 2231326"/>
              <a:gd name="connsiteY0" fmla="*/ 0 h 1300813"/>
              <a:gd name="connsiteX1" fmla="*/ 2014480 w 2231326"/>
              <a:gd name="connsiteY1" fmla="*/ 0 h 1300813"/>
              <a:gd name="connsiteX2" fmla="*/ 2231326 w 2231326"/>
              <a:gd name="connsiteY2" fmla="*/ 216846 h 1300813"/>
              <a:gd name="connsiteX3" fmla="*/ 2231326 w 2231326"/>
              <a:gd name="connsiteY3" fmla="*/ 1300813 h 1300813"/>
              <a:gd name="connsiteX4" fmla="*/ 2231326 w 2231326"/>
              <a:gd name="connsiteY4" fmla="*/ 1300813 h 1300813"/>
              <a:gd name="connsiteX5" fmla="*/ 0 w 2231326"/>
              <a:gd name="connsiteY5" fmla="*/ 1300813 h 1300813"/>
              <a:gd name="connsiteX6" fmla="*/ 0 w 2231326"/>
              <a:gd name="connsiteY6" fmla="*/ 1300813 h 1300813"/>
              <a:gd name="connsiteX7" fmla="*/ 0 w 2231326"/>
              <a:gd name="connsiteY7" fmla="*/ 216846 h 1300813"/>
              <a:gd name="connsiteX8" fmla="*/ 216846 w 2231326"/>
              <a:gd name="connsiteY8" fmla="*/ 0 h 1300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1326" h="1300813">
                <a:moveTo>
                  <a:pt x="216846" y="0"/>
                </a:moveTo>
                <a:lnTo>
                  <a:pt x="2014480" y="0"/>
                </a:lnTo>
                <a:cubicBezTo>
                  <a:pt x="2134241" y="0"/>
                  <a:pt x="2231326" y="97085"/>
                  <a:pt x="2231326" y="216846"/>
                </a:cubicBezTo>
                <a:lnTo>
                  <a:pt x="2231326" y="1300813"/>
                </a:lnTo>
                <a:lnTo>
                  <a:pt x="2231326" y="1300813"/>
                </a:lnTo>
                <a:lnTo>
                  <a:pt x="0" y="1300813"/>
                </a:lnTo>
                <a:lnTo>
                  <a:pt x="0" y="1300813"/>
                </a:lnTo>
                <a:lnTo>
                  <a:pt x="0" y="216846"/>
                </a:lnTo>
                <a:cubicBezTo>
                  <a:pt x="0" y="97085"/>
                  <a:pt x="97085" y="0"/>
                  <a:pt x="216846" y="0"/>
                </a:cubicBezTo>
                <a:close/>
              </a:path>
            </a:pathLst>
          </a:custGeom>
        </p:spPr>
        <p:style>
          <a:lnRef idx="1">
            <a:schemeClr val="accent1">
              <a:shade val="80000"/>
              <a:hueOff val="116428"/>
              <a:satOff val="-2085"/>
              <a:lumOff val="8862"/>
              <a:alphaOff val="0"/>
            </a:schemeClr>
          </a:lnRef>
          <a:fillRef idx="3">
            <a:schemeClr val="accent1">
              <a:shade val="80000"/>
              <a:hueOff val="116428"/>
              <a:satOff val="-2085"/>
              <a:lumOff val="8862"/>
              <a:alphaOff val="0"/>
            </a:schemeClr>
          </a:fillRef>
          <a:effectRef idx="2">
            <a:schemeClr val="accent1">
              <a:shade val="80000"/>
              <a:hueOff val="116428"/>
              <a:satOff val="-2085"/>
              <a:lumOff val="8862"/>
              <a:alphaOff val="0"/>
            </a:schemeClr>
          </a:effectRef>
          <a:fontRef idx="minor">
            <a:schemeClr val="lt1"/>
          </a:fontRef>
        </p:style>
        <p:txBody>
          <a:bodyPr spcFirstLastPara="0" vert="horz" wrap="square" lIns="109232" tIns="109232" rIns="109232" bIns="45720" numCol="1" spcCol="1270" anchor="ctr" anchorCtr="0">
            <a:noAutofit/>
          </a:bodyPr>
          <a:lstStyle/>
          <a:p>
            <a:pPr marL="0" lvl="0" indent="0" algn="ctr" defTabSz="1066800">
              <a:lnSpc>
                <a:spcPct val="90000"/>
              </a:lnSpc>
              <a:spcBef>
                <a:spcPct val="0"/>
              </a:spcBef>
              <a:spcAft>
                <a:spcPct val="35000"/>
              </a:spcAft>
              <a:buNone/>
            </a:pPr>
            <a:r>
              <a:rPr lang="en-US" sz="2400" kern="1200" dirty="0"/>
              <a:t>Padding</a:t>
            </a:r>
            <a:endParaRPr lang="en-IN" sz="2400" kern="1200" dirty="0"/>
          </a:p>
        </p:txBody>
      </p:sp>
      <p:sp>
        <p:nvSpPr>
          <p:cNvPr id="14" name="Freeform: Shape 13">
            <a:extLst>
              <a:ext uri="{FF2B5EF4-FFF2-40B4-BE49-F238E27FC236}">
                <a16:creationId xmlns:a16="http://schemas.microsoft.com/office/drawing/2014/main" id="{9989C3BE-2D4C-4A55-BBEE-60E476B08F8E}"/>
              </a:ext>
            </a:extLst>
          </p:cNvPr>
          <p:cNvSpPr/>
          <p:nvPr/>
        </p:nvSpPr>
        <p:spPr>
          <a:xfrm>
            <a:off x="2743200" y="4028257"/>
            <a:ext cx="6200774" cy="1300813"/>
          </a:xfrm>
          <a:custGeom>
            <a:avLst/>
            <a:gdLst>
              <a:gd name="connsiteX0" fmla="*/ 0 w 6350698"/>
              <a:gd name="connsiteY0" fmla="*/ 0 h 1300813"/>
              <a:gd name="connsiteX1" fmla="*/ 6350698 w 6350698"/>
              <a:gd name="connsiteY1" fmla="*/ 0 h 1300813"/>
              <a:gd name="connsiteX2" fmla="*/ 6350698 w 6350698"/>
              <a:gd name="connsiteY2" fmla="*/ 1300813 h 1300813"/>
              <a:gd name="connsiteX3" fmla="*/ 0 w 6350698"/>
              <a:gd name="connsiteY3" fmla="*/ 1300813 h 1300813"/>
              <a:gd name="connsiteX4" fmla="*/ 0 w 6350698"/>
              <a:gd name="connsiteY4" fmla="*/ 0 h 1300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698" h="1300813">
                <a:moveTo>
                  <a:pt x="0" y="0"/>
                </a:moveTo>
                <a:lnTo>
                  <a:pt x="6350698" y="0"/>
                </a:lnTo>
                <a:lnTo>
                  <a:pt x="6350698" y="1300813"/>
                </a:lnTo>
                <a:lnTo>
                  <a:pt x="0" y="13008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ctr" anchorCtr="0">
            <a:noAutofit/>
          </a:bodyPr>
          <a:lstStyle/>
          <a:p>
            <a:pPr marL="0" lvl="0" indent="0" algn="l" defTabSz="1066800">
              <a:lnSpc>
                <a:spcPct val="90000"/>
              </a:lnSpc>
              <a:spcBef>
                <a:spcPct val="0"/>
              </a:spcBef>
              <a:spcAft>
                <a:spcPct val="35000"/>
              </a:spcAft>
              <a:buNone/>
            </a:pPr>
            <a:r>
              <a:rPr lang="en-US" sz="2400" kern="1200" dirty="0"/>
              <a:t>A border that goes around the padding and content</a:t>
            </a:r>
            <a:endParaRPr lang="en-IN" sz="2400" kern="1200" dirty="0"/>
          </a:p>
        </p:txBody>
      </p:sp>
      <p:sp>
        <p:nvSpPr>
          <p:cNvPr id="15" name="Freeform: Shape 14">
            <a:extLst>
              <a:ext uri="{FF2B5EF4-FFF2-40B4-BE49-F238E27FC236}">
                <a16:creationId xmlns:a16="http://schemas.microsoft.com/office/drawing/2014/main" id="{933CB6C6-7794-4EDC-AFB9-002DE075D622}"/>
              </a:ext>
            </a:extLst>
          </p:cNvPr>
          <p:cNvSpPr/>
          <p:nvPr/>
        </p:nvSpPr>
        <p:spPr>
          <a:xfrm>
            <a:off x="361950" y="4182740"/>
            <a:ext cx="2231326" cy="1041400"/>
          </a:xfrm>
          <a:custGeom>
            <a:avLst/>
            <a:gdLst>
              <a:gd name="connsiteX0" fmla="*/ 216846 w 2231326"/>
              <a:gd name="connsiteY0" fmla="*/ 0 h 1300813"/>
              <a:gd name="connsiteX1" fmla="*/ 2014480 w 2231326"/>
              <a:gd name="connsiteY1" fmla="*/ 0 h 1300813"/>
              <a:gd name="connsiteX2" fmla="*/ 2231326 w 2231326"/>
              <a:gd name="connsiteY2" fmla="*/ 216846 h 1300813"/>
              <a:gd name="connsiteX3" fmla="*/ 2231326 w 2231326"/>
              <a:gd name="connsiteY3" fmla="*/ 1300813 h 1300813"/>
              <a:gd name="connsiteX4" fmla="*/ 2231326 w 2231326"/>
              <a:gd name="connsiteY4" fmla="*/ 1300813 h 1300813"/>
              <a:gd name="connsiteX5" fmla="*/ 0 w 2231326"/>
              <a:gd name="connsiteY5" fmla="*/ 1300813 h 1300813"/>
              <a:gd name="connsiteX6" fmla="*/ 0 w 2231326"/>
              <a:gd name="connsiteY6" fmla="*/ 1300813 h 1300813"/>
              <a:gd name="connsiteX7" fmla="*/ 0 w 2231326"/>
              <a:gd name="connsiteY7" fmla="*/ 216846 h 1300813"/>
              <a:gd name="connsiteX8" fmla="*/ 216846 w 2231326"/>
              <a:gd name="connsiteY8" fmla="*/ 0 h 1300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1326" h="1300813">
                <a:moveTo>
                  <a:pt x="216846" y="0"/>
                </a:moveTo>
                <a:lnTo>
                  <a:pt x="2014480" y="0"/>
                </a:lnTo>
                <a:cubicBezTo>
                  <a:pt x="2134241" y="0"/>
                  <a:pt x="2231326" y="97085"/>
                  <a:pt x="2231326" y="216846"/>
                </a:cubicBezTo>
                <a:lnTo>
                  <a:pt x="2231326" y="1300813"/>
                </a:lnTo>
                <a:lnTo>
                  <a:pt x="2231326" y="1300813"/>
                </a:lnTo>
                <a:lnTo>
                  <a:pt x="0" y="1300813"/>
                </a:lnTo>
                <a:lnTo>
                  <a:pt x="0" y="1300813"/>
                </a:lnTo>
                <a:lnTo>
                  <a:pt x="0" y="216846"/>
                </a:lnTo>
                <a:cubicBezTo>
                  <a:pt x="0" y="97085"/>
                  <a:pt x="97085" y="0"/>
                  <a:pt x="216846" y="0"/>
                </a:cubicBezTo>
                <a:close/>
              </a:path>
            </a:pathLst>
          </a:custGeom>
        </p:spPr>
        <p:style>
          <a:lnRef idx="1">
            <a:schemeClr val="accent1">
              <a:shade val="80000"/>
              <a:hueOff val="232855"/>
              <a:satOff val="-4171"/>
              <a:lumOff val="17723"/>
              <a:alphaOff val="0"/>
            </a:schemeClr>
          </a:lnRef>
          <a:fillRef idx="3">
            <a:schemeClr val="accent1">
              <a:shade val="80000"/>
              <a:hueOff val="232855"/>
              <a:satOff val="-4171"/>
              <a:lumOff val="17723"/>
              <a:alphaOff val="0"/>
            </a:schemeClr>
          </a:fillRef>
          <a:effectRef idx="2">
            <a:schemeClr val="accent1">
              <a:shade val="80000"/>
              <a:hueOff val="232855"/>
              <a:satOff val="-4171"/>
              <a:lumOff val="17723"/>
              <a:alphaOff val="0"/>
            </a:schemeClr>
          </a:effectRef>
          <a:fontRef idx="minor">
            <a:schemeClr val="lt1"/>
          </a:fontRef>
        </p:style>
        <p:txBody>
          <a:bodyPr spcFirstLastPara="0" vert="horz" wrap="square" lIns="109232" tIns="109232" rIns="109232" bIns="45720" numCol="1" spcCol="1270" anchor="ctr" anchorCtr="0">
            <a:noAutofit/>
          </a:bodyPr>
          <a:lstStyle/>
          <a:p>
            <a:pPr marL="0" lvl="0" indent="0" algn="ctr" defTabSz="1066800">
              <a:lnSpc>
                <a:spcPct val="90000"/>
              </a:lnSpc>
              <a:spcBef>
                <a:spcPct val="0"/>
              </a:spcBef>
              <a:spcAft>
                <a:spcPct val="35000"/>
              </a:spcAft>
              <a:buNone/>
            </a:pPr>
            <a:r>
              <a:rPr lang="en-US" sz="2400" kern="1200" dirty="0"/>
              <a:t>Border</a:t>
            </a:r>
            <a:endParaRPr lang="en-IN" sz="2400" kern="1200" dirty="0"/>
          </a:p>
        </p:txBody>
      </p:sp>
      <p:sp>
        <p:nvSpPr>
          <p:cNvPr id="16" name="Freeform: Shape 15">
            <a:extLst>
              <a:ext uri="{FF2B5EF4-FFF2-40B4-BE49-F238E27FC236}">
                <a16:creationId xmlns:a16="http://schemas.microsoft.com/office/drawing/2014/main" id="{7E8BE16C-8CC5-4FD4-98A2-5FE77BA4ED2F}"/>
              </a:ext>
            </a:extLst>
          </p:cNvPr>
          <p:cNvSpPr/>
          <p:nvPr/>
        </p:nvSpPr>
        <p:spPr>
          <a:xfrm>
            <a:off x="2743200" y="5394112"/>
            <a:ext cx="6200774" cy="1300813"/>
          </a:xfrm>
          <a:custGeom>
            <a:avLst/>
            <a:gdLst>
              <a:gd name="connsiteX0" fmla="*/ 0 w 6350698"/>
              <a:gd name="connsiteY0" fmla="*/ 0 h 1300813"/>
              <a:gd name="connsiteX1" fmla="*/ 6350698 w 6350698"/>
              <a:gd name="connsiteY1" fmla="*/ 0 h 1300813"/>
              <a:gd name="connsiteX2" fmla="*/ 6350698 w 6350698"/>
              <a:gd name="connsiteY2" fmla="*/ 1300813 h 1300813"/>
              <a:gd name="connsiteX3" fmla="*/ 0 w 6350698"/>
              <a:gd name="connsiteY3" fmla="*/ 1300813 h 1300813"/>
              <a:gd name="connsiteX4" fmla="*/ 0 w 6350698"/>
              <a:gd name="connsiteY4" fmla="*/ 0 h 1300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698" h="1300813">
                <a:moveTo>
                  <a:pt x="0" y="0"/>
                </a:moveTo>
                <a:lnTo>
                  <a:pt x="6350698" y="0"/>
                </a:lnTo>
                <a:lnTo>
                  <a:pt x="6350698" y="1300813"/>
                </a:lnTo>
                <a:lnTo>
                  <a:pt x="0" y="13008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ctr" anchorCtr="0">
            <a:noAutofit/>
          </a:bodyPr>
          <a:lstStyle/>
          <a:p>
            <a:pPr marL="0" lvl="0" indent="0" algn="l" defTabSz="1066800">
              <a:lnSpc>
                <a:spcPct val="90000"/>
              </a:lnSpc>
              <a:spcBef>
                <a:spcPct val="0"/>
              </a:spcBef>
              <a:spcAft>
                <a:spcPct val="35000"/>
              </a:spcAft>
              <a:buNone/>
            </a:pPr>
            <a:r>
              <a:rPr lang="en-US" sz="2400" kern="1200" dirty="0"/>
              <a:t>Clears an area outside the border. The margin is transparent</a:t>
            </a:r>
            <a:endParaRPr lang="en-IN" sz="2400" kern="1200" dirty="0"/>
          </a:p>
        </p:txBody>
      </p:sp>
      <p:sp>
        <p:nvSpPr>
          <p:cNvPr id="17" name="Freeform: Shape 16">
            <a:extLst>
              <a:ext uri="{FF2B5EF4-FFF2-40B4-BE49-F238E27FC236}">
                <a16:creationId xmlns:a16="http://schemas.microsoft.com/office/drawing/2014/main" id="{3DD94977-9E82-493F-9AFF-82348618ADF0}"/>
              </a:ext>
            </a:extLst>
          </p:cNvPr>
          <p:cNvSpPr/>
          <p:nvPr/>
        </p:nvSpPr>
        <p:spPr>
          <a:xfrm>
            <a:off x="361950" y="5548595"/>
            <a:ext cx="2231326" cy="1041400"/>
          </a:xfrm>
          <a:custGeom>
            <a:avLst/>
            <a:gdLst>
              <a:gd name="connsiteX0" fmla="*/ 216846 w 2231326"/>
              <a:gd name="connsiteY0" fmla="*/ 0 h 1300813"/>
              <a:gd name="connsiteX1" fmla="*/ 2014480 w 2231326"/>
              <a:gd name="connsiteY1" fmla="*/ 0 h 1300813"/>
              <a:gd name="connsiteX2" fmla="*/ 2231326 w 2231326"/>
              <a:gd name="connsiteY2" fmla="*/ 216846 h 1300813"/>
              <a:gd name="connsiteX3" fmla="*/ 2231326 w 2231326"/>
              <a:gd name="connsiteY3" fmla="*/ 1300813 h 1300813"/>
              <a:gd name="connsiteX4" fmla="*/ 2231326 w 2231326"/>
              <a:gd name="connsiteY4" fmla="*/ 1300813 h 1300813"/>
              <a:gd name="connsiteX5" fmla="*/ 0 w 2231326"/>
              <a:gd name="connsiteY5" fmla="*/ 1300813 h 1300813"/>
              <a:gd name="connsiteX6" fmla="*/ 0 w 2231326"/>
              <a:gd name="connsiteY6" fmla="*/ 1300813 h 1300813"/>
              <a:gd name="connsiteX7" fmla="*/ 0 w 2231326"/>
              <a:gd name="connsiteY7" fmla="*/ 216846 h 1300813"/>
              <a:gd name="connsiteX8" fmla="*/ 216846 w 2231326"/>
              <a:gd name="connsiteY8" fmla="*/ 0 h 1300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1326" h="1300813">
                <a:moveTo>
                  <a:pt x="216846" y="0"/>
                </a:moveTo>
                <a:lnTo>
                  <a:pt x="2014480" y="0"/>
                </a:lnTo>
                <a:cubicBezTo>
                  <a:pt x="2134241" y="0"/>
                  <a:pt x="2231326" y="97085"/>
                  <a:pt x="2231326" y="216846"/>
                </a:cubicBezTo>
                <a:lnTo>
                  <a:pt x="2231326" y="1300813"/>
                </a:lnTo>
                <a:lnTo>
                  <a:pt x="2231326" y="1300813"/>
                </a:lnTo>
                <a:lnTo>
                  <a:pt x="0" y="1300813"/>
                </a:lnTo>
                <a:lnTo>
                  <a:pt x="0" y="1300813"/>
                </a:lnTo>
                <a:lnTo>
                  <a:pt x="0" y="216846"/>
                </a:lnTo>
                <a:cubicBezTo>
                  <a:pt x="0" y="97085"/>
                  <a:pt x="97085" y="0"/>
                  <a:pt x="216846" y="0"/>
                </a:cubicBezTo>
                <a:close/>
              </a:path>
            </a:pathLst>
          </a:custGeom>
        </p:spPr>
        <p:style>
          <a:lnRef idx="1">
            <a:schemeClr val="accent1">
              <a:shade val="80000"/>
              <a:hueOff val="349283"/>
              <a:satOff val="-6256"/>
              <a:lumOff val="26585"/>
              <a:alphaOff val="0"/>
            </a:schemeClr>
          </a:lnRef>
          <a:fillRef idx="3">
            <a:schemeClr val="accent1">
              <a:shade val="80000"/>
              <a:hueOff val="349283"/>
              <a:satOff val="-6256"/>
              <a:lumOff val="26585"/>
              <a:alphaOff val="0"/>
            </a:schemeClr>
          </a:fillRef>
          <a:effectRef idx="2">
            <a:schemeClr val="accent1">
              <a:shade val="80000"/>
              <a:hueOff val="349283"/>
              <a:satOff val="-6256"/>
              <a:lumOff val="26585"/>
              <a:alphaOff val="0"/>
            </a:schemeClr>
          </a:effectRef>
          <a:fontRef idx="minor">
            <a:schemeClr val="lt1"/>
          </a:fontRef>
        </p:style>
        <p:txBody>
          <a:bodyPr spcFirstLastPara="0" vert="horz" wrap="square" lIns="109232" tIns="109232" rIns="109232" bIns="45720" numCol="1" spcCol="1270" anchor="ctr" anchorCtr="0">
            <a:noAutofit/>
          </a:bodyPr>
          <a:lstStyle/>
          <a:p>
            <a:pPr marL="0" lvl="0" indent="0" algn="ctr" defTabSz="1066800">
              <a:lnSpc>
                <a:spcPct val="90000"/>
              </a:lnSpc>
              <a:spcBef>
                <a:spcPct val="0"/>
              </a:spcBef>
              <a:spcAft>
                <a:spcPct val="35000"/>
              </a:spcAft>
              <a:buNone/>
            </a:pPr>
            <a:r>
              <a:rPr lang="en-US" sz="2400" kern="1200"/>
              <a:t>Margin</a:t>
            </a:r>
            <a:endParaRPr lang="en-IN" sz="2400" kern="1200"/>
          </a:p>
        </p:txBody>
      </p:sp>
    </p:spTree>
    <p:extLst>
      <p:ext uri="{BB962C8B-B14F-4D97-AF65-F5344CB8AC3E}">
        <p14:creationId xmlns:p14="http://schemas.microsoft.com/office/powerpoint/2010/main" val="389914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9BC8-4110-4CF3-91E3-1FA3E38AAF8B}"/>
              </a:ext>
            </a:extLst>
          </p:cNvPr>
          <p:cNvSpPr>
            <a:spLocks noGrp="1"/>
          </p:cNvSpPr>
          <p:nvPr>
            <p:ph type="title"/>
          </p:nvPr>
        </p:nvSpPr>
        <p:spPr/>
        <p:txBody>
          <a:bodyPr/>
          <a:lstStyle/>
          <a:p>
            <a:r>
              <a:rPr lang="en-GB" dirty="0"/>
              <a:t>The Box Model </a:t>
            </a:r>
          </a:p>
        </p:txBody>
      </p:sp>
      <p:sp>
        <p:nvSpPr>
          <p:cNvPr id="3" name="Content Placeholder 2">
            <a:extLst>
              <a:ext uri="{FF2B5EF4-FFF2-40B4-BE49-F238E27FC236}">
                <a16:creationId xmlns:a16="http://schemas.microsoft.com/office/drawing/2014/main" id="{35976DB2-B77D-4DE7-995E-8759B7D5D0EB}"/>
              </a:ext>
            </a:extLst>
          </p:cNvPr>
          <p:cNvSpPr>
            <a:spLocks noGrp="1"/>
          </p:cNvSpPr>
          <p:nvPr>
            <p:ph idx="1"/>
          </p:nvPr>
        </p:nvSpPr>
        <p:spPr>
          <a:xfrm>
            <a:off x="280987" y="2869368"/>
            <a:ext cx="8582025" cy="1477780"/>
          </a:xfrm>
          <a:prstGeom prst="round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marL="0" indent="0" algn="just">
              <a:buNone/>
            </a:pPr>
            <a:r>
              <a:rPr lang="en-US" sz="2800" dirty="0">
                <a:solidFill>
                  <a:schemeClr val="bg1"/>
                </a:solidFill>
              </a:rPr>
              <a:t>The box model allows us to add a border around elements, and to define space between elements. </a:t>
            </a:r>
            <a:endParaRPr lang="en-GB" sz="2800" dirty="0">
              <a:solidFill>
                <a:schemeClr val="bg1"/>
              </a:solidFill>
            </a:endParaRPr>
          </a:p>
        </p:txBody>
      </p:sp>
    </p:spTree>
    <p:extLst>
      <p:ext uri="{BB962C8B-B14F-4D97-AF65-F5344CB8AC3E}">
        <p14:creationId xmlns:p14="http://schemas.microsoft.com/office/powerpoint/2010/main" val="289633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3492-405F-4530-8EEC-E13B5BBFFC59}"/>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A3DC66C6-3682-4685-9F9A-6006CABF3A2D}"/>
              </a:ext>
            </a:extLst>
          </p:cNvPr>
          <p:cNvSpPr>
            <a:spLocks noGrp="1"/>
          </p:cNvSpPr>
          <p:nvPr>
            <p:ph idx="1"/>
          </p:nvPr>
        </p:nvSpPr>
        <p:spPr/>
        <p:txBody>
          <a:bodyPr/>
          <a:lstStyle/>
          <a:p>
            <a:pPr marL="0" indent="0">
              <a:buNone/>
            </a:pPr>
            <a:r>
              <a:rPr lang="en-GB" dirty="0"/>
              <a:t>div {</a:t>
            </a:r>
          </a:p>
          <a:p>
            <a:pPr marL="0" indent="0">
              <a:buNone/>
            </a:pPr>
            <a:r>
              <a:rPr lang="en-GB" dirty="0"/>
              <a:t>  width: 300px;</a:t>
            </a:r>
          </a:p>
          <a:p>
            <a:pPr marL="0" indent="0">
              <a:buNone/>
            </a:pPr>
            <a:r>
              <a:rPr lang="en-GB" dirty="0"/>
              <a:t>  border: 15px solid green;</a:t>
            </a:r>
          </a:p>
          <a:p>
            <a:pPr marL="0" indent="0">
              <a:buNone/>
            </a:pPr>
            <a:r>
              <a:rPr lang="en-GB" dirty="0"/>
              <a:t>  padding: 50px;</a:t>
            </a:r>
          </a:p>
          <a:p>
            <a:pPr marL="0" indent="0">
              <a:buNone/>
            </a:pPr>
            <a:r>
              <a:rPr lang="en-GB" dirty="0"/>
              <a:t>  margin: 20px;</a:t>
            </a:r>
          </a:p>
          <a:p>
            <a:pPr marL="0" indent="0">
              <a:buNone/>
            </a:pPr>
            <a:r>
              <a:rPr lang="en-GB" dirty="0"/>
              <a:t>}</a:t>
            </a:r>
          </a:p>
          <a:p>
            <a:endParaRPr lang="en-GB" dirty="0"/>
          </a:p>
        </p:txBody>
      </p:sp>
    </p:spTree>
    <p:extLst>
      <p:ext uri="{BB962C8B-B14F-4D97-AF65-F5344CB8AC3E}">
        <p14:creationId xmlns:p14="http://schemas.microsoft.com/office/powerpoint/2010/main" val="165551224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TotalTime>
  <Words>593</Words>
  <Application>Microsoft Office PowerPoint</Application>
  <PresentationFormat>On-screen Show (4:3)</PresentationFormat>
  <Paragraphs>66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Bahnschrift</vt:lpstr>
      <vt:lpstr>Bahnschrift SemiBold</vt:lpstr>
      <vt:lpstr>1_Office Theme</vt:lpstr>
      <vt:lpstr>PowerPoint Presentation</vt:lpstr>
      <vt:lpstr>PowerPoint Presentation</vt:lpstr>
      <vt:lpstr>The CSS Box Model</vt:lpstr>
      <vt:lpstr>Example </vt:lpstr>
      <vt:lpstr>CSS box model </vt:lpstr>
      <vt:lpstr>CSS box model </vt:lpstr>
      <vt:lpstr>Explanation of the different parts:</vt:lpstr>
      <vt:lpstr>The Box Model </vt:lpstr>
      <vt:lpstr>Example</vt:lpstr>
      <vt:lpstr>Width and Height of an Element</vt:lpstr>
      <vt:lpstr>Example</vt:lpstr>
      <vt:lpstr>Here is the calculation</vt:lpstr>
      <vt:lpstr>Total width of an element </vt:lpstr>
      <vt:lpstr>CSS Outline</vt:lpstr>
      <vt:lpstr>CSS has the following outline properties:</vt:lpstr>
      <vt:lpstr>CSS Opacity / Transparency</vt:lpstr>
      <vt:lpstr>Opacity </vt:lpstr>
      <vt:lpstr>Transparent Hover Effect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43</cp:revision>
  <dcterms:created xsi:type="dcterms:W3CDTF">2020-12-18T18:59:12Z</dcterms:created>
  <dcterms:modified xsi:type="dcterms:W3CDTF">2022-01-29T05:37:09Z</dcterms:modified>
</cp:coreProperties>
</file>