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iR6jAGDRKs4KyPN9ozWRZEzEzF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rgbClr val="FAFAFC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y is Web Technology Important? - Eternal Organizer" id="12" name="Google Shape;12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577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3"/>
          <p:cNvSpPr/>
          <p:nvPr/>
        </p:nvSpPr>
        <p:spPr>
          <a:xfrm>
            <a:off x="-6688" y="0"/>
            <a:ext cx="9144000" cy="6858000"/>
          </a:xfrm>
          <a:prstGeom prst="rect">
            <a:avLst/>
          </a:prstGeom>
          <a:gradFill>
            <a:gsLst>
              <a:gs pos="0">
                <a:srgbClr val="3A6FCD">
                  <a:alpha val="15686"/>
                </a:srgbClr>
              </a:gs>
              <a:gs pos="54000">
                <a:srgbClr val="ED7D31">
                  <a:alpha val="20784"/>
                </a:srgbClr>
              </a:gs>
              <a:gs pos="96000">
                <a:srgbClr val="DBDBDB"/>
              </a:gs>
              <a:gs pos="100000">
                <a:srgbClr val="DBDBD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3"/>
          <p:cNvSpPr/>
          <p:nvPr/>
        </p:nvSpPr>
        <p:spPr>
          <a:xfrm rot="10800000">
            <a:off x="1175712" y="6183220"/>
            <a:ext cx="2916000" cy="540000"/>
          </a:xfrm>
          <a:custGeom>
            <a:rect b="b" l="l" r="r" t="t"/>
            <a:pathLst>
              <a:path extrusionOk="0" h="723275" w="2957219">
                <a:moveTo>
                  <a:pt x="120546" y="0"/>
                </a:moveTo>
                <a:lnTo>
                  <a:pt x="2957219" y="0"/>
                </a:lnTo>
                <a:lnTo>
                  <a:pt x="2946905" y="12994"/>
                </a:lnTo>
                <a:cubicBezTo>
                  <a:pt x="2941686" y="18654"/>
                  <a:pt x="2936856" y="24498"/>
                  <a:pt x="2934930" y="32122"/>
                </a:cubicBezTo>
                <a:cubicBezTo>
                  <a:pt x="2925230" y="70517"/>
                  <a:pt x="2931242" y="112518"/>
                  <a:pt x="2921791" y="150993"/>
                </a:cubicBezTo>
                <a:cubicBezTo>
                  <a:pt x="2919677" y="159595"/>
                  <a:pt x="2908467" y="160599"/>
                  <a:pt x="2902082" y="165851"/>
                </a:cubicBezTo>
                <a:cubicBezTo>
                  <a:pt x="2884372" y="180418"/>
                  <a:pt x="2867043" y="195569"/>
                  <a:pt x="2849525" y="210428"/>
                </a:cubicBezTo>
                <a:lnTo>
                  <a:pt x="2823246" y="232716"/>
                </a:lnTo>
                <a:cubicBezTo>
                  <a:pt x="2816677" y="245098"/>
                  <a:pt x="2809248" y="256948"/>
                  <a:pt x="2803537" y="269863"/>
                </a:cubicBezTo>
                <a:cubicBezTo>
                  <a:pt x="2800441" y="276868"/>
                  <a:pt x="2799631" y="284922"/>
                  <a:pt x="2796968" y="292152"/>
                </a:cubicBezTo>
                <a:cubicBezTo>
                  <a:pt x="2788673" y="314666"/>
                  <a:pt x="2779449" y="336728"/>
                  <a:pt x="2770689" y="359016"/>
                </a:cubicBezTo>
                <a:cubicBezTo>
                  <a:pt x="2768499" y="396163"/>
                  <a:pt x="2769532" y="433734"/>
                  <a:pt x="2764120" y="470458"/>
                </a:cubicBezTo>
                <a:cubicBezTo>
                  <a:pt x="2762821" y="479265"/>
                  <a:pt x="2756292" y="486139"/>
                  <a:pt x="2750980" y="492746"/>
                </a:cubicBezTo>
                <a:cubicBezTo>
                  <a:pt x="2734314" y="513478"/>
                  <a:pt x="2716687" y="533248"/>
                  <a:pt x="2698424" y="552181"/>
                </a:cubicBezTo>
                <a:cubicBezTo>
                  <a:pt x="2647857" y="604601"/>
                  <a:pt x="2657525" y="591809"/>
                  <a:pt x="2669253" y="577881"/>
                </a:cubicBezTo>
                <a:lnTo>
                  <a:pt x="2675444" y="570653"/>
                </a:lnTo>
                <a:lnTo>
                  <a:pt x="2681116" y="564145"/>
                </a:lnTo>
                <a:cubicBezTo>
                  <a:pt x="2681306" y="563907"/>
                  <a:pt x="2679806" y="565600"/>
                  <a:pt x="2677525" y="568223"/>
                </a:cubicBezTo>
                <a:lnTo>
                  <a:pt x="2675444" y="570653"/>
                </a:lnTo>
                <a:lnTo>
                  <a:pt x="2674571" y="571654"/>
                </a:lnTo>
                <a:cubicBezTo>
                  <a:pt x="2670094" y="576756"/>
                  <a:pt x="2663019" y="584790"/>
                  <a:pt x="2652436" y="596758"/>
                </a:cubicBezTo>
                <a:cubicBezTo>
                  <a:pt x="2646936" y="634072"/>
                  <a:pt x="2637908" y="688513"/>
                  <a:pt x="2639297" y="723058"/>
                </a:cubicBezTo>
                <a:lnTo>
                  <a:pt x="2639332" y="723275"/>
                </a:lnTo>
                <a:lnTo>
                  <a:pt x="120546" y="723275"/>
                </a:lnTo>
                <a:cubicBezTo>
                  <a:pt x="53970" y="723275"/>
                  <a:pt x="0" y="669305"/>
                  <a:pt x="0" y="602729"/>
                </a:cubicBezTo>
                <a:lnTo>
                  <a:pt x="0" y="120546"/>
                </a:lnTo>
                <a:cubicBezTo>
                  <a:pt x="0" y="53970"/>
                  <a:pt x="53970" y="0"/>
                  <a:pt x="120546" y="0"/>
                </a:cubicBezTo>
                <a:close/>
              </a:path>
            </a:pathLst>
          </a:custGeom>
          <a:solidFill>
            <a:srgbClr val="E3E3E3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3"/>
          <p:cNvSpPr txBox="1"/>
          <p:nvPr/>
        </p:nvSpPr>
        <p:spPr>
          <a:xfrm>
            <a:off x="1014186" y="6246925"/>
            <a:ext cx="312249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2A3249"/>
                </a:solidFill>
                <a:latin typeface="Arial"/>
                <a:ea typeface="Arial"/>
                <a:cs typeface="Arial"/>
                <a:sym typeface="Arial"/>
              </a:rPr>
              <a:t>Associate Professor</a:t>
            </a:r>
            <a:endParaRPr/>
          </a:p>
        </p:txBody>
      </p:sp>
      <p:sp>
        <p:nvSpPr>
          <p:cNvPr id="16" name="Google Shape;16;p33"/>
          <p:cNvSpPr/>
          <p:nvPr/>
        </p:nvSpPr>
        <p:spPr>
          <a:xfrm>
            <a:off x="0" y="1037060"/>
            <a:ext cx="3028950" cy="830997"/>
          </a:xfrm>
          <a:prstGeom prst="round1Rect">
            <a:avLst>
              <a:gd fmla="val 26743" name="adj"/>
            </a:avLst>
          </a:prstGeom>
          <a:solidFill>
            <a:schemeClr val="lt1"/>
          </a:solidFill>
          <a:ln cap="flat" cmpd="sng" w="38100">
            <a:solidFill>
              <a:srgbClr val="2A3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2A3249"/>
                </a:solidFill>
                <a:latin typeface="Arial"/>
                <a:ea typeface="Arial"/>
                <a:cs typeface="Arial"/>
                <a:sym typeface="Arial"/>
              </a:rPr>
              <a:t>ECAP472</a:t>
            </a:r>
            <a:endParaRPr/>
          </a:p>
        </p:txBody>
      </p:sp>
      <p:grpSp>
        <p:nvGrpSpPr>
          <p:cNvPr id="17" name="Google Shape;17;p33"/>
          <p:cNvGrpSpPr/>
          <p:nvPr/>
        </p:nvGrpSpPr>
        <p:grpSpPr>
          <a:xfrm>
            <a:off x="9542" y="1773019"/>
            <a:ext cx="5251703" cy="1446550"/>
            <a:chOff x="1109436" y="3091879"/>
            <a:chExt cx="4449031" cy="1446550"/>
          </a:xfrm>
        </p:grpSpPr>
        <p:sp>
          <p:nvSpPr>
            <p:cNvPr id="18" name="Google Shape;18;p33"/>
            <p:cNvSpPr/>
            <p:nvPr/>
          </p:nvSpPr>
          <p:spPr>
            <a:xfrm rot="5400000">
              <a:off x="2767547" y="1590638"/>
              <a:ext cx="1132809" cy="4449030"/>
            </a:xfrm>
            <a:prstGeom prst="round1Rect">
              <a:avLst>
                <a:gd fmla="val 28439" name="adj"/>
              </a:avLst>
            </a:prstGeom>
            <a:solidFill>
              <a:srgbClr val="2A3249"/>
            </a:solidFill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3"/>
            <p:cNvSpPr txBox="1"/>
            <p:nvPr/>
          </p:nvSpPr>
          <p:spPr>
            <a:xfrm>
              <a:off x="1109436" y="3091879"/>
              <a:ext cx="4449031" cy="144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00" u="none" cap="small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Web Technologies</a:t>
              </a:r>
              <a:endParaRPr/>
            </a:p>
          </p:txBody>
        </p:sp>
      </p:grpSp>
      <p:grpSp>
        <p:nvGrpSpPr>
          <p:cNvPr id="20" name="Google Shape;20;p33"/>
          <p:cNvGrpSpPr/>
          <p:nvPr/>
        </p:nvGrpSpPr>
        <p:grpSpPr>
          <a:xfrm>
            <a:off x="195423" y="5604518"/>
            <a:ext cx="3947738" cy="546850"/>
            <a:chOff x="426720" y="4559594"/>
            <a:chExt cx="4084544" cy="546850"/>
          </a:xfrm>
        </p:grpSpPr>
        <p:sp>
          <p:nvSpPr>
            <p:cNvPr id="21" name="Google Shape;21;p33"/>
            <p:cNvSpPr/>
            <p:nvPr/>
          </p:nvSpPr>
          <p:spPr>
            <a:xfrm>
              <a:off x="426720" y="4566444"/>
              <a:ext cx="4084544" cy="540000"/>
            </a:xfrm>
            <a:custGeom>
              <a:rect b="b" l="l" r="r" t="t"/>
              <a:pathLst>
                <a:path extrusionOk="0" h="723275" w="2957219">
                  <a:moveTo>
                    <a:pt x="120546" y="0"/>
                  </a:moveTo>
                  <a:lnTo>
                    <a:pt x="2957219" y="0"/>
                  </a:lnTo>
                  <a:lnTo>
                    <a:pt x="2946905" y="12994"/>
                  </a:lnTo>
                  <a:cubicBezTo>
                    <a:pt x="2941686" y="18654"/>
                    <a:pt x="2936856" y="24498"/>
                    <a:pt x="2934930" y="32122"/>
                  </a:cubicBezTo>
                  <a:cubicBezTo>
                    <a:pt x="2925230" y="70517"/>
                    <a:pt x="2931242" y="112518"/>
                    <a:pt x="2921791" y="150993"/>
                  </a:cubicBezTo>
                  <a:cubicBezTo>
                    <a:pt x="2919677" y="159595"/>
                    <a:pt x="2908467" y="160599"/>
                    <a:pt x="2902082" y="165851"/>
                  </a:cubicBezTo>
                  <a:cubicBezTo>
                    <a:pt x="2884372" y="180418"/>
                    <a:pt x="2867043" y="195569"/>
                    <a:pt x="2849525" y="210428"/>
                  </a:cubicBezTo>
                  <a:lnTo>
                    <a:pt x="2823246" y="232716"/>
                  </a:lnTo>
                  <a:cubicBezTo>
                    <a:pt x="2816677" y="245098"/>
                    <a:pt x="2809248" y="256948"/>
                    <a:pt x="2803537" y="269863"/>
                  </a:cubicBezTo>
                  <a:cubicBezTo>
                    <a:pt x="2800441" y="276868"/>
                    <a:pt x="2799631" y="284922"/>
                    <a:pt x="2796968" y="292152"/>
                  </a:cubicBezTo>
                  <a:cubicBezTo>
                    <a:pt x="2788673" y="314666"/>
                    <a:pt x="2779449" y="336728"/>
                    <a:pt x="2770689" y="359016"/>
                  </a:cubicBezTo>
                  <a:cubicBezTo>
                    <a:pt x="2768499" y="396163"/>
                    <a:pt x="2769532" y="433734"/>
                    <a:pt x="2764120" y="470458"/>
                  </a:cubicBezTo>
                  <a:cubicBezTo>
                    <a:pt x="2762821" y="479265"/>
                    <a:pt x="2756292" y="486139"/>
                    <a:pt x="2750980" y="492746"/>
                  </a:cubicBezTo>
                  <a:cubicBezTo>
                    <a:pt x="2734314" y="513478"/>
                    <a:pt x="2716687" y="533248"/>
                    <a:pt x="2698424" y="552181"/>
                  </a:cubicBezTo>
                  <a:cubicBezTo>
                    <a:pt x="2647857" y="604601"/>
                    <a:pt x="2657525" y="591809"/>
                    <a:pt x="2669253" y="577881"/>
                  </a:cubicBezTo>
                  <a:lnTo>
                    <a:pt x="2675444" y="570653"/>
                  </a:lnTo>
                  <a:lnTo>
                    <a:pt x="2681116" y="564145"/>
                  </a:lnTo>
                  <a:cubicBezTo>
                    <a:pt x="2681306" y="563907"/>
                    <a:pt x="2679806" y="565600"/>
                    <a:pt x="2677525" y="568223"/>
                  </a:cubicBezTo>
                  <a:lnTo>
                    <a:pt x="2675444" y="570653"/>
                  </a:lnTo>
                  <a:lnTo>
                    <a:pt x="2674571" y="571654"/>
                  </a:lnTo>
                  <a:cubicBezTo>
                    <a:pt x="2670094" y="576756"/>
                    <a:pt x="2663019" y="584790"/>
                    <a:pt x="2652436" y="596758"/>
                  </a:cubicBezTo>
                  <a:cubicBezTo>
                    <a:pt x="2646936" y="634072"/>
                    <a:pt x="2637908" y="688513"/>
                    <a:pt x="2639297" y="723058"/>
                  </a:cubicBezTo>
                  <a:lnTo>
                    <a:pt x="2639332" y="723275"/>
                  </a:lnTo>
                  <a:lnTo>
                    <a:pt x="120546" y="723275"/>
                  </a:lnTo>
                  <a:cubicBezTo>
                    <a:pt x="53970" y="723275"/>
                    <a:pt x="0" y="669305"/>
                    <a:pt x="0" y="602729"/>
                  </a:cubicBezTo>
                  <a:lnTo>
                    <a:pt x="0" y="120546"/>
                  </a:lnTo>
                  <a:cubicBezTo>
                    <a:pt x="0" y="53970"/>
                    <a:pt x="53970" y="0"/>
                    <a:pt x="120546" y="0"/>
                  </a:cubicBezTo>
                  <a:close/>
                </a:path>
              </a:pathLst>
            </a:custGeom>
            <a:solidFill>
              <a:srgbClr val="2A3249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3"/>
            <p:cNvSpPr txBox="1"/>
            <p:nvPr/>
          </p:nvSpPr>
          <p:spPr>
            <a:xfrm>
              <a:off x="426720" y="4559594"/>
              <a:ext cx="3874494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Dr. Pritpal Singh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4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44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4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5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5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45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4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6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4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7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7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4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rning Outcome">
  <p:cSld name="Learning Outcome">
    <p:bg>
      <p:bgPr>
        <a:blipFill rotWithShape="1">
          <a:blip r:embed="rId2">
            <a:alphaModFix amt="15000"/>
          </a:blip>
          <a:tile algn="tl" flip="none" tx="0" sx="100000" ty="0" sy="100000"/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4"/>
          <p:cNvSpPr/>
          <p:nvPr/>
        </p:nvSpPr>
        <p:spPr>
          <a:xfrm>
            <a:off x="0" y="0"/>
            <a:ext cx="9144000" cy="2171700"/>
          </a:xfrm>
          <a:prstGeom prst="rect">
            <a:avLst/>
          </a:prstGeom>
          <a:gradFill>
            <a:gsLst>
              <a:gs pos="0">
                <a:srgbClr val="9CC2E5"/>
              </a:gs>
              <a:gs pos="39000">
                <a:srgbClr val="174B8B"/>
              </a:gs>
              <a:gs pos="78000">
                <a:srgbClr val="002060"/>
              </a:gs>
              <a:gs pos="100000">
                <a:srgbClr val="002060"/>
              </a:gs>
            </a:gsLst>
            <a:lin ang="10800000" scaled="0"/>
          </a:gra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4"/>
          <p:cNvSpPr txBox="1"/>
          <p:nvPr>
            <p:ph idx="1" type="body"/>
          </p:nvPr>
        </p:nvSpPr>
        <p:spPr>
          <a:xfrm>
            <a:off x="1200148" y="2886075"/>
            <a:ext cx="7315201" cy="3819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3F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3F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Bullseye outline" id="26" name="Google Shape;2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6412" y="38411"/>
            <a:ext cx="2094875" cy="209487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27" name="Google Shape;27;p34"/>
          <p:cNvSpPr txBox="1"/>
          <p:nvPr/>
        </p:nvSpPr>
        <p:spPr>
          <a:xfrm>
            <a:off x="628650" y="2267277"/>
            <a:ext cx="7315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After this lecture, you will be able to</a:t>
            </a:r>
            <a:endParaRPr/>
          </a:p>
        </p:txBody>
      </p:sp>
      <p:sp>
        <p:nvSpPr>
          <p:cNvPr id="28" name="Google Shape;28;p34"/>
          <p:cNvSpPr txBox="1"/>
          <p:nvPr/>
        </p:nvSpPr>
        <p:spPr>
          <a:xfrm>
            <a:off x="628650" y="317200"/>
            <a:ext cx="2800350" cy="1537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ABF1CF"/>
                </a:solidFill>
                <a:latin typeface="Arial"/>
                <a:ea typeface="Arial"/>
                <a:cs typeface="Arial"/>
                <a:sym typeface="Arial"/>
              </a:rPr>
              <a:t>Learning Outcomes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 rotWithShape="1">
          <a:blip r:embed="rId2">
            <a:alphaModFix amt="15000"/>
          </a:blip>
          <a:tile algn="tl" flip="none" tx="0" sx="100000" ty="0" sy="100000"/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5"/>
          <p:cNvSpPr/>
          <p:nvPr/>
        </p:nvSpPr>
        <p:spPr>
          <a:xfrm>
            <a:off x="0" y="1"/>
            <a:ext cx="9144000" cy="10414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5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  <a:defRPr sz="3600">
                <a:solidFill>
                  <a:srgbClr val="ABF1CF"/>
                </a:solidFill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5"/>
          <p:cNvSpPr txBox="1"/>
          <p:nvPr>
            <p:ph idx="1" type="body"/>
          </p:nvPr>
        </p:nvSpPr>
        <p:spPr>
          <a:xfrm>
            <a:off x="361951" y="1295400"/>
            <a:ext cx="8380268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3700" lvl="0" marL="45720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3F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3F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5"/>
          <p:cNvSpPr/>
          <p:nvPr/>
        </p:nvSpPr>
        <p:spPr>
          <a:xfrm>
            <a:off x="0" y="1104901"/>
            <a:ext cx="9144000" cy="360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(While)">
  <p:cSld name="Title and Content (While)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6"/>
          <p:cNvSpPr/>
          <p:nvPr/>
        </p:nvSpPr>
        <p:spPr>
          <a:xfrm>
            <a:off x="0" y="1"/>
            <a:ext cx="9144000" cy="10414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6"/>
          <p:cNvSpPr/>
          <p:nvPr/>
        </p:nvSpPr>
        <p:spPr>
          <a:xfrm>
            <a:off x="0" y="1104901"/>
            <a:ext cx="9144000" cy="360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6"/>
          <p:cNvSpPr txBox="1"/>
          <p:nvPr>
            <p:ph type="title"/>
          </p:nvPr>
        </p:nvSpPr>
        <p:spPr>
          <a:xfrm>
            <a:off x="361950" y="0"/>
            <a:ext cx="8782050" cy="1032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  <a:defRPr sz="3600">
                <a:solidFill>
                  <a:srgbClr val="ABF1CF"/>
                </a:solidFill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37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type="blank">
  <p:cSld name="BLANK">
    <p:bg>
      <p:bgPr>
        <a:blipFill>
          <a:blip r:embed="rId2">
            <a:alphaModFix amt="15000"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gradFill>
          <a:gsLst>
            <a:gs pos="0">
              <a:srgbClr val="002060"/>
            </a:gs>
            <a:gs pos="31000">
              <a:srgbClr val="002060"/>
            </a:gs>
            <a:gs pos="56648">
              <a:srgbClr val="25467F"/>
            </a:gs>
            <a:gs pos="84000">
              <a:srgbClr val="284982"/>
            </a:gs>
            <a:gs pos="100000">
              <a:srgbClr val="4F72A3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/>
          <p:nvPr/>
        </p:nvSpPr>
        <p:spPr>
          <a:xfrm>
            <a:off x="1620711" y="2967335"/>
            <a:ext cx="590257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That’s all for now…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9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3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0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40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4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1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1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41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41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41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4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w3schools.com/charsets/ref_utf_punctuation.asp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Advantage &amp; Disadvantage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10"/>
          <p:cNvSpPr txBox="1"/>
          <p:nvPr>
            <p:ph idx="1" type="body"/>
          </p:nvPr>
        </p:nvSpPr>
        <p:spPr>
          <a:xfrm>
            <a:off x="365759" y="1266093"/>
            <a:ext cx="8412481" cy="5591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To display a less than sign (&lt;) we must write: </a:t>
            </a:r>
            <a:r>
              <a:rPr b="1" lang="en-US">
                <a:solidFill>
                  <a:srgbClr val="FF0000"/>
                </a:solidFill>
              </a:rPr>
              <a:t>&amp;lt;</a:t>
            </a:r>
            <a:r>
              <a:rPr lang="en-US">
                <a:solidFill>
                  <a:srgbClr val="FF0000"/>
                </a:solidFill>
              </a:rPr>
              <a:t> or </a:t>
            </a:r>
            <a:r>
              <a:rPr b="1" lang="en-US">
                <a:solidFill>
                  <a:srgbClr val="FF0000"/>
                </a:solidFill>
              </a:rPr>
              <a:t>&amp;#60</a:t>
            </a:r>
            <a:r>
              <a:rPr b="1" lang="en-US"/>
              <a:t>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600"/>
              <a:buChar char="•"/>
            </a:pPr>
            <a:r>
              <a:rPr b="1" lang="en-US">
                <a:solidFill>
                  <a:srgbClr val="FF0000"/>
                </a:solidFill>
              </a:rPr>
              <a:t>Advantage of using an entity name</a:t>
            </a:r>
            <a:r>
              <a:rPr b="1" lang="en-US"/>
              <a:t>:</a:t>
            </a:r>
            <a:r>
              <a:rPr lang="en-US"/>
              <a:t> An entity name is easy to remember.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600"/>
              <a:buChar char="•"/>
            </a:pPr>
            <a:r>
              <a:rPr b="1" lang="en-US">
                <a:solidFill>
                  <a:srgbClr val="FF0000"/>
                </a:solidFill>
              </a:rPr>
              <a:t>Disadvantage of using an entity name</a:t>
            </a:r>
            <a:r>
              <a:rPr b="1" lang="en-US"/>
              <a:t>:</a:t>
            </a:r>
            <a:r>
              <a:rPr lang="en-US"/>
              <a:t> Browsers may not support all entity names, but the support for entity numbers is good.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Non-breaking Space</a:t>
            </a:r>
            <a:br>
              <a:rPr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11"/>
          <p:cNvSpPr txBox="1"/>
          <p:nvPr>
            <p:ph idx="1" type="body"/>
          </p:nvPr>
        </p:nvSpPr>
        <p:spPr>
          <a:xfrm>
            <a:off x="361951" y="1295400"/>
            <a:ext cx="8380268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Char char="•"/>
            </a:pPr>
            <a:r>
              <a:rPr lang="en-US">
                <a:solidFill>
                  <a:srgbClr val="FF0000"/>
                </a:solidFill>
              </a:rPr>
              <a:t>A commonly used entity in HTML is the non-breaking space: </a:t>
            </a:r>
            <a:r>
              <a:rPr b="1" lang="en-US">
                <a:solidFill>
                  <a:srgbClr val="FF0000"/>
                </a:solidFill>
              </a:rPr>
              <a:t>&amp;nbsp;</a:t>
            </a:r>
            <a:endParaRPr>
              <a:solidFill>
                <a:srgbClr val="FF0000"/>
              </a:solidFill>
            </a:endParaRPr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A non-breaking space is a space that will not break into a new line.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Two words separated by a non-breaking space will stick together (not break into a new line). This is handy when breaking the words might be disruptive.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Non-breaking Space</a:t>
            </a:r>
            <a:br>
              <a:rPr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165" name="Google Shape;165;p12"/>
          <p:cNvSpPr txBox="1"/>
          <p:nvPr>
            <p:ph idx="1" type="body"/>
          </p:nvPr>
        </p:nvSpPr>
        <p:spPr>
          <a:xfrm>
            <a:off x="361951" y="1295400"/>
            <a:ext cx="8380268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Examples: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§ 10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10 km/h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10 PM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600"/>
              <a:buChar char="•"/>
            </a:pPr>
            <a:r>
              <a:rPr lang="en-US">
                <a:solidFill>
                  <a:srgbClr val="FF0000"/>
                </a:solidFill>
              </a:rPr>
              <a:t>The non-breaking hyphen (</a:t>
            </a:r>
            <a:r>
              <a:rPr lang="en-US" u="sng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&amp;#8209;</a:t>
            </a:r>
            <a:r>
              <a:rPr lang="en-US">
                <a:solidFill>
                  <a:srgbClr val="FF0000"/>
                </a:solidFill>
              </a:rPr>
              <a:t>) is used to define a hyphen character (‑) that does not break into a new line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/>
          <p:nvPr>
            <p:ph type="title"/>
          </p:nvPr>
        </p:nvSpPr>
        <p:spPr>
          <a:xfrm>
            <a:off x="361950" y="0"/>
            <a:ext cx="8782050" cy="1032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ct val="100000"/>
              <a:buFont typeface="Arial"/>
              <a:buNone/>
            </a:pPr>
            <a:r>
              <a:rPr lang="en-US"/>
              <a:t>HTML processors must support following five special characters</a:t>
            </a:r>
            <a:endParaRPr/>
          </a:p>
        </p:txBody>
      </p:sp>
      <p:pic>
        <p:nvPicPr>
          <p:cNvPr id="171" name="Google Shape;171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512" y="1913629"/>
            <a:ext cx="6905625" cy="24860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sp>
        <p:nvSpPr>
          <p:cNvPr id="172" name="Google Shape;172;p13"/>
          <p:cNvSpPr/>
          <p:nvPr/>
        </p:nvSpPr>
        <p:spPr>
          <a:xfrm>
            <a:off x="4217159" y="4353636"/>
            <a:ext cx="423081" cy="1173707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 txBox="1"/>
          <p:nvPr>
            <p:ph type="title"/>
          </p:nvPr>
        </p:nvSpPr>
        <p:spPr>
          <a:xfrm>
            <a:off x="-12" y="0"/>
            <a:ext cx="87822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Symbol Entities</a:t>
            </a:r>
            <a:endParaRPr/>
          </a:p>
        </p:txBody>
      </p:sp>
      <p:pic>
        <p:nvPicPr>
          <p:cNvPr id="178" name="Google Shape;178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9532" y="1516131"/>
            <a:ext cx="6924675" cy="43243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cxnSp>
        <p:nvCxnSpPr>
          <p:cNvPr id="179" name="Google Shape;179;p14"/>
          <p:cNvCxnSpPr/>
          <p:nvPr/>
        </p:nvCxnSpPr>
        <p:spPr>
          <a:xfrm flipH="1" rot="10800000">
            <a:off x="477672" y="3671234"/>
            <a:ext cx="2033400" cy="9963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>
            <p:ph type="title"/>
          </p:nvPr>
        </p:nvSpPr>
        <p:spPr>
          <a:xfrm>
            <a:off x="361950" y="0"/>
            <a:ext cx="8782050" cy="1032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Currency signs </a:t>
            </a:r>
            <a:endParaRPr/>
          </a:p>
        </p:txBody>
      </p:sp>
      <p:pic>
        <p:nvPicPr>
          <p:cNvPr id="185" name="Google Shape;185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6" y="1680408"/>
            <a:ext cx="8582025" cy="463065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/>
          <p:nvPr>
            <p:ph type="title"/>
          </p:nvPr>
        </p:nvSpPr>
        <p:spPr>
          <a:xfrm>
            <a:off x="361950" y="0"/>
            <a:ext cx="8782050" cy="1032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HTML Links - Hyperlinks</a:t>
            </a:r>
            <a:endParaRPr/>
          </a:p>
        </p:txBody>
      </p:sp>
      <p:sp>
        <p:nvSpPr>
          <p:cNvPr id="191" name="Google Shape;191;p16"/>
          <p:cNvSpPr txBox="1"/>
          <p:nvPr>
            <p:ph idx="1" type="body"/>
          </p:nvPr>
        </p:nvSpPr>
        <p:spPr>
          <a:xfrm>
            <a:off x="361951" y="1295400"/>
            <a:ext cx="8402222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Links are found in nearly all web pages. Links allow users to click their way from page to page.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600"/>
              <a:buChar char="•"/>
            </a:pPr>
            <a:r>
              <a:rPr lang="en-US">
                <a:solidFill>
                  <a:srgbClr val="D8D8D8"/>
                </a:solidFill>
              </a:rPr>
              <a:t>HTML links are hyperlinks.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600"/>
              <a:buChar char="•"/>
            </a:pPr>
            <a:r>
              <a:rPr lang="en-US">
                <a:solidFill>
                  <a:srgbClr val="D8D8D8"/>
                </a:solidFill>
              </a:rPr>
              <a:t>You can click on a link and jump to another document.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600"/>
              <a:buChar char="•"/>
            </a:pPr>
            <a:r>
              <a:rPr lang="en-US">
                <a:solidFill>
                  <a:srgbClr val="D8D8D8"/>
                </a:solidFill>
              </a:rPr>
              <a:t>When you move the mouse over a link, the mouse arrow will turn into a little hand.</a:t>
            </a:r>
            <a:endParaRPr/>
          </a:p>
          <a:p>
            <a:pPr indent="-63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/>
          <p:nvPr>
            <p:ph type="title"/>
          </p:nvPr>
        </p:nvSpPr>
        <p:spPr>
          <a:xfrm>
            <a:off x="361950" y="0"/>
            <a:ext cx="8782050" cy="1032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HTML Links - Hyperlinks</a:t>
            </a:r>
            <a:endParaRPr/>
          </a:p>
        </p:txBody>
      </p:sp>
      <p:sp>
        <p:nvSpPr>
          <p:cNvPr id="197" name="Google Shape;197;p17"/>
          <p:cNvSpPr txBox="1"/>
          <p:nvPr>
            <p:ph idx="1" type="body"/>
          </p:nvPr>
        </p:nvSpPr>
        <p:spPr>
          <a:xfrm>
            <a:off x="361951" y="1295400"/>
            <a:ext cx="8402222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Links are found in nearly all web pages. Links allow users to click their way from page to page.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HTML links are hyperlinks.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600"/>
              <a:buChar char="•"/>
            </a:pPr>
            <a:r>
              <a:rPr lang="en-US">
                <a:solidFill>
                  <a:srgbClr val="D8D8D8"/>
                </a:solidFill>
              </a:rPr>
              <a:t>You can click on a link and jump to another document.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600"/>
              <a:buChar char="•"/>
            </a:pPr>
            <a:r>
              <a:rPr lang="en-US">
                <a:solidFill>
                  <a:srgbClr val="D8D8D8"/>
                </a:solidFill>
              </a:rPr>
              <a:t>When you move the mouse over a link, the mouse arrow will turn into a little hand.</a:t>
            </a:r>
            <a:endParaRPr/>
          </a:p>
          <a:p>
            <a:pPr indent="-63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/>
          <p:nvPr>
            <p:ph type="title"/>
          </p:nvPr>
        </p:nvSpPr>
        <p:spPr>
          <a:xfrm>
            <a:off x="361950" y="0"/>
            <a:ext cx="8782050" cy="1032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HTML Links - Hyperlinks</a:t>
            </a:r>
            <a:endParaRPr/>
          </a:p>
        </p:txBody>
      </p:sp>
      <p:sp>
        <p:nvSpPr>
          <p:cNvPr id="203" name="Google Shape;203;p18"/>
          <p:cNvSpPr txBox="1"/>
          <p:nvPr>
            <p:ph idx="1" type="body"/>
          </p:nvPr>
        </p:nvSpPr>
        <p:spPr>
          <a:xfrm>
            <a:off x="361951" y="1295400"/>
            <a:ext cx="8402222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Links are found in nearly all web pages. Links allow users to click their way from page to page.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HTML links are hyperlinks.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You can click on a link and jump to another document.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600"/>
              <a:buChar char="•"/>
            </a:pPr>
            <a:r>
              <a:rPr lang="en-US">
                <a:solidFill>
                  <a:srgbClr val="D8D8D8"/>
                </a:solidFill>
              </a:rPr>
              <a:t>When you move the mouse over a link, the mouse arrow will turn into a little hand.</a:t>
            </a:r>
            <a:endParaRPr/>
          </a:p>
          <a:p>
            <a:pPr indent="-63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 txBox="1"/>
          <p:nvPr>
            <p:ph type="title"/>
          </p:nvPr>
        </p:nvSpPr>
        <p:spPr>
          <a:xfrm>
            <a:off x="361950" y="0"/>
            <a:ext cx="8782050" cy="1032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HTML Links - Hyperlinks</a:t>
            </a:r>
            <a:endParaRPr/>
          </a:p>
        </p:txBody>
      </p:sp>
      <p:sp>
        <p:nvSpPr>
          <p:cNvPr id="209" name="Google Shape;209;p19"/>
          <p:cNvSpPr txBox="1"/>
          <p:nvPr>
            <p:ph idx="1" type="body"/>
          </p:nvPr>
        </p:nvSpPr>
        <p:spPr>
          <a:xfrm>
            <a:off x="361951" y="1295400"/>
            <a:ext cx="8402222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Links are found in nearly all web pages. Links allow users to click their way from page to page.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HTML links are hyperlinks.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You can click on a link and jump to another document.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When you move the mouse over a link, the mouse arrow will turn into a little hand.</a:t>
            </a:r>
            <a:endParaRPr/>
          </a:p>
          <a:p>
            <a:pPr indent="-63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</p:txBody>
      </p:sp>
      <p:pic>
        <p:nvPicPr>
          <p:cNvPr descr="hyperlink_9474598808_o.jpg" id="210" name="Google Shape;21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2499" y="4829321"/>
            <a:ext cx="2368514" cy="1858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1200148" y="2886075"/>
            <a:ext cx="7315201" cy="3819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understand HTML entities 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practical implementation of hyperlinks in Html.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/>
          <p:nvPr>
            <p:ph type="title"/>
          </p:nvPr>
        </p:nvSpPr>
        <p:spPr>
          <a:xfrm>
            <a:off x="361950" y="0"/>
            <a:ext cx="8782050" cy="1032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HTML Links - Syntax</a:t>
            </a:r>
            <a:endParaRPr/>
          </a:p>
        </p:txBody>
      </p:sp>
      <p:sp>
        <p:nvSpPr>
          <p:cNvPr id="216" name="Google Shape;216;p20"/>
          <p:cNvSpPr txBox="1"/>
          <p:nvPr>
            <p:ph idx="1" type="body"/>
          </p:nvPr>
        </p:nvSpPr>
        <p:spPr>
          <a:xfrm>
            <a:off x="361950" y="1295400"/>
            <a:ext cx="8374087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Char char="•"/>
            </a:pPr>
            <a:r>
              <a:rPr lang="en-US">
                <a:solidFill>
                  <a:srgbClr val="FF0000"/>
                </a:solidFill>
              </a:rPr>
              <a:t>The HTML &lt;a&gt; tag defines a hyperlink. It has the following syntax</a:t>
            </a:r>
            <a:r>
              <a:rPr lang="en-US"/>
              <a:t>: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600"/>
              <a:buChar char="•"/>
            </a:pPr>
            <a:r>
              <a:rPr lang="en-US">
                <a:solidFill>
                  <a:srgbClr val="FF0000"/>
                </a:solidFill>
              </a:rPr>
              <a:t>&lt;a</a:t>
            </a:r>
            <a:r>
              <a:rPr lang="en-US"/>
              <a:t> href="</a:t>
            </a:r>
            <a:r>
              <a:rPr i="1" lang="en-US"/>
              <a:t>url</a:t>
            </a:r>
            <a:r>
              <a:rPr lang="en-US"/>
              <a:t>"&gt;</a:t>
            </a:r>
            <a:r>
              <a:rPr i="1" lang="en-US"/>
              <a:t>link text</a:t>
            </a:r>
            <a:r>
              <a:rPr lang="en-US">
                <a:solidFill>
                  <a:srgbClr val="FF0000"/>
                </a:solidFill>
              </a:rPr>
              <a:t>&lt;/a&gt;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The most important attribute of the &lt;a&gt; element is the href attribute, which indicates the link's destination.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/>
          <p:nvPr>
            <p:ph type="title"/>
          </p:nvPr>
        </p:nvSpPr>
        <p:spPr>
          <a:xfrm>
            <a:off x="361950" y="0"/>
            <a:ext cx="8782050" cy="1032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HTML Links - Syntax</a:t>
            </a:r>
            <a:endParaRPr/>
          </a:p>
        </p:txBody>
      </p:sp>
      <p:sp>
        <p:nvSpPr>
          <p:cNvPr id="222" name="Google Shape;222;p21"/>
          <p:cNvSpPr txBox="1"/>
          <p:nvPr>
            <p:ph idx="1" type="body"/>
          </p:nvPr>
        </p:nvSpPr>
        <p:spPr>
          <a:xfrm>
            <a:off x="361950" y="1295400"/>
            <a:ext cx="8374087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The </a:t>
            </a:r>
            <a:r>
              <a:rPr i="1" lang="en-US"/>
              <a:t>link text</a:t>
            </a:r>
            <a:r>
              <a:rPr lang="en-US"/>
              <a:t> is the part that will be visible to the reader.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Clicking on the link text, will send the reader to the specified URL address.</a:t>
            </a:r>
            <a:endParaRPr/>
          </a:p>
          <a:p>
            <a:pPr indent="-63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/>
          <p:nvPr/>
        </p:nvSpPr>
        <p:spPr>
          <a:xfrm>
            <a:off x="928048" y="3070746"/>
            <a:ext cx="7383438" cy="211540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2"/>
          <p:cNvSpPr txBox="1"/>
          <p:nvPr>
            <p:ph type="title"/>
          </p:nvPr>
        </p:nvSpPr>
        <p:spPr>
          <a:xfrm>
            <a:off x="361950" y="0"/>
            <a:ext cx="8782050" cy="1032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ct val="100000"/>
              <a:buFont typeface="Arial"/>
              <a:buNone/>
            </a:pPr>
            <a:br>
              <a:rPr lang="en-US"/>
            </a:br>
            <a:r>
              <a:rPr lang="en-US"/>
              <a:t>Example</a:t>
            </a:r>
            <a:br>
              <a:rPr lang="en-US"/>
            </a:br>
            <a:endParaRPr/>
          </a:p>
        </p:txBody>
      </p:sp>
      <p:sp>
        <p:nvSpPr>
          <p:cNvPr id="229" name="Google Shape;229;p22"/>
          <p:cNvSpPr txBox="1"/>
          <p:nvPr>
            <p:ph idx="1" type="body"/>
          </p:nvPr>
        </p:nvSpPr>
        <p:spPr>
          <a:xfrm>
            <a:off x="351692" y="1041009"/>
            <a:ext cx="8370277" cy="5816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35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This example shows how to create a link to W3Schools.com.</a:t>
            </a:r>
            <a:endParaRPr/>
          </a:p>
          <a:p>
            <a:pPr indent="-63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/>
              <a:t>              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600"/>
              <a:buNone/>
            </a:pPr>
            <a:r>
              <a:rPr lang="en-US">
                <a:solidFill>
                  <a:srgbClr val="F2F2F2"/>
                </a:solidFill>
              </a:rPr>
              <a:t>   </a:t>
            </a:r>
            <a:r>
              <a:rPr lang="en-US" sz="2400">
                <a:solidFill>
                  <a:srgbClr val="F2F2F2"/>
                </a:solidFill>
              </a:rPr>
              <a:t>&lt;a href="https://www.w3schools.com/"&gt;Visit  W3Schools.com!&lt;/a&gt;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/>
          <p:nvPr>
            <p:ph type="title"/>
          </p:nvPr>
        </p:nvSpPr>
        <p:spPr>
          <a:xfrm>
            <a:off x="361950" y="0"/>
            <a:ext cx="8782050" cy="1032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By default</a:t>
            </a:r>
            <a:endParaRPr/>
          </a:p>
        </p:txBody>
      </p:sp>
      <p:sp>
        <p:nvSpPr>
          <p:cNvPr id="235" name="Google Shape;235;p23"/>
          <p:cNvSpPr txBox="1"/>
          <p:nvPr>
            <p:ph idx="1" type="body"/>
          </p:nvPr>
        </p:nvSpPr>
        <p:spPr>
          <a:xfrm>
            <a:off x="361951" y="1295400"/>
            <a:ext cx="8402222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By default, links will appear as follows in all browsers</a:t>
            </a:r>
            <a:r>
              <a:rPr lang="en-US"/>
              <a:t>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600"/>
              <a:buChar char="•"/>
            </a:pPr>
            <a:r>
              <a:rPr lang="en-US" u="sng">
                <a:solidFill>
                  <a:srgbClr val="2F5496"/>
                </a:solidFill>
              </a:rPr>
              <a:t>An unvisited link is underlined and blue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600"/>
              <a:buChar char="•"/>
            </a:pPr>
            <a:r>
              <a:rPr lang="en-US" u="sng">
                <a:solidFill>
                  <a:srgbClr val="7030A0"/>
                </a:solidFill>
              </a:rPr>
              <a:t>A visited link is underlined and purple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600"/>
              <a:buChar char="•"/>
            </a:pPr>
            <a:r>
              <a:rPr lang="en-US" u="sng">
                <a:solidFill>
                  <a:srgbClr val="FF0000"/>
                </a:solidFill>
              </a:rPr>
              <a:t>An active link is underlined and red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 txBox="1"/>
          <p:nvPr>
            <p:ph type="title"/>
          </p:nvPr>
        </p:nvSpPr>
        <p:spPr>
          <a:xfrm>
            <a:off x="361950" y="0"/>
            <a:ext cx="8782050" cy="1032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ct val="100000"/>
              <a:buFont typeface="Arial"/>
              <a:buNone/>
            </a:pPr>
            <a:br>
              <a:rPr lang="en-US"/>
            </a:br>
            <a:r>
              <a:rPr lang="en-US"/>
              <a:t>HTML Links - The target Attribute</a:t>
            </a:r>
            <a:br>
              <a:rPr lang="en-US"/>
            </a:br>
            <a:endParaRPr/>
          </a:p>
        </p:txBody>
      </p:sp>
      <p:sp>
        <p:nvSpPr>
          <p:cNvPr id="241" name="Google Shape;241;p24"/>
          <p:cNvSpPr txBox="1"/>
          <p:nvPr>
            <p:ph idx="1" type="body"/>
          </p:nvPr>
        </p:nvSpPr>
        <p:spPr>
          <a:xfrm>
            <a:off x="361951" y="1295400"/>
            <a:ext cx="8430358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By default, the linked page will be displayed in the current browser window. To change this, you must specify another target for the link.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The target attribute specifies where to open the linked document.</a:t>
            </a:r>
            <a:endParaRPr/>
          </a:p>
          <a:p>
            <a:pPr indent="-63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title"/>
          </p:nvPr>
        </p:nvSpPr>
        <p:spPr>
          <a:xfrm>
            <a:off x="361950" y="0"/>
            <a:ext cx="8782050" cy="1032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Target attribute</a:t>
            </a:r>
            <a:endParaRPr/>
          </a:p>
        </p:txBody>
      </p:sp>
      <p:sp>
        <p:nvSpPr>
          <p:cNvPr id="247" name="Google Shape;247;p25"/>
          <p:cNvSpPr txBox="1"/>
          <p:nvPr>
            <p:ph idx="1" type="body"/>
          </p:nvPr>
        </p:nvSpPr>
        <p:spPr>
          <a:xfrm>
            <a:off x="361951" y="1295400"/>
            <a:ext cx="8402222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The target attribute can have one of the following values: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_self - Default. Opens the document in the same window/tab as it was clicked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_blank - Opens the document in a new window or tab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_parent - Opens the document in the parent frame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_top - Opens the document in the full body of the window</a:t>
            </a:r>
            <a:endParaRPr/>
          </a:p>
          <a:p>
            <a:pPr indent="-635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title"/>
          </p:nvPr>
        </p:nvSpPr>
        <p:spPr>
          <a:xfrm>
            <a:off x="361950" y="0"/>
            <a:ext cx="8782050" cy="1032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Absolute URLs vs. Relative URLs</a:t>
            </a:r>
            <a:endParaRPr/>
          </a:p>
        </p:txBody>
      </p:sp>
      <p:sp>
        <p:nvSpPr>
          <p:cNvPr id="253" name="Google Shape;253;p26"/>
          <p:cNvSpPr txBox="1"/>
          <p:nvPr>
            <p:ph idx="1" type="body"/>
          </p:nvPr>
        </p:nvSpPr>
        <p:spPr>
          <a:xfrm>
            <a:off x="361950" y="1420837"/>
            <a:ext cx="8582025" cy="5275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Example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1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&lt;</a:t>
            </a:r>
            <a:r>
              <a:rPr lang="en-US">
                <a:solidFill>
                  <a:srgbClr val="FF0000"/>
                </a:solidFill>
              </a:rPr>
              <a:t>h2&gt;Absolute URLs&lt;/h2&gt;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&lt;p&gt;&lt;a href="https://www.w3.org/"&gt;W3C&lt;/a&gt;&lt;/p&gt;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&lt;p&gt;&lt;a href="https://www.google.com/"&gt;Google&lt;/a&gt;&lt;/p&gt;</a:t>
            </a:r>
            <a:br>
              <a:rPr lang="en-US">
                <a:solidFill>
                  <a:srgbClr val="FF0000"/>
                </a:solidFill>
              </a:rPr>
            </a:br>
            <a:br>
              <a:rPr lang="en-US"/>
            </a:br>
            <a:r>
              <a:rPr lang="en-US">
                <a:solidFill>
                  <a:srgbClr val="0070C0"/>
                </a:solidFill>
              </a:rPr>
              <a:t>&lt;h2&gt;Relative URLs&lt;/h2&gt;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70C0"/>
                </a:solidFill>
              </a:rPr>
              <a:t>&lt;p&gt;&lt;a href="html_images.asp"&gt;HTML Images&lt;/a&gt;&lt;/p&gt;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70C0"/>
                </a:solidFill>
              </a:rPr>
              <a:t>&lt;p&gt;&lt;a href="/css/default.asp"&gt;CSS Tutorial&lt;/a&gt;&lt;/p&gt;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/>
          <p:nvPr>
            <p:ph type="title"/>
          </p:nvPr>
        </p:nvSpPr>
        <p:spPr>
          <a:xfrm>
            <a:off x="361950" y="0"/>
            <a:ext cx="8782050" cy="1032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Absolute URLs vs. Relative URLs</a:t>
            </a:r>
            <a:endParaRPr/>
          </a:p>
        </p:txBody>
      </p:sp>
      <p:sp>
        <p:nvSpPr>
          <p:cNvPr id="259" name="Google Shape;259;p27"/>
          <p:cNvSpPr txBox="1"/>
          <p:nvPr>
            <p:ph idx="1" type="body"/>
          </p:nvPr>
        </p:nvSpPr>
        <p:spPr>
          <a:xfrm>
            <a:off x="361950" y="1295400"/>
            <a:ext cx="8374087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A local link (a link to a page within the same website) is specified with a </a:t>
            </a:r>
            <a:r>
              <a:rPr b="1" lang="en-US"/>
              <a:t>relative URL</a:t>
            </a:r>
            <a:r>
              <a:rPr lang="en-US"/>
              <a:t> (without the "https://www" part):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>
            <p:ph type="title"/>
          </p:nvPr>
        </p:nvSpPr>
        <p:spPr>
          <a:xfrm>
            <a:off x="361950" y="0"/>
            <a:ext cx="8782050" cy="1032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HTML Links - Use an Image as a Link</a:t>
            </a:r>
            <a:endParaRPr/>
          </a:p>
        </p:txBody>
      </p:sp>
      <p:sp>
        <p:nvSpPr>
          <p:cNvPr id="265" name="Google Shape;265;p28"/>
          <p:cNvSpPr txBox="1"/>
          <p:nvPr>
            <p:ph idx="1" type="body"/>
          </p:nvPr>
        </p:nvSpPr>
        <p:spPr>
          <a:xfrm>
            <a:off x="361950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sz="2800">
                <a:solidFill>
                  <a:srgbClr val="FF0000"/>
                </a:solidFill>
              </a:rPr>
              <a:t>To use an image as a link, just put the &lt;img&gt; tag inside the &lt;a&gt; tag:</a:t>
            </a:r>
            <a:endParaRPr sz="28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/>
              <a:t>  </a:t>
            </a:r>
            <a:r>
              <a:rPr lang="en-US" sz="2800"/>
              <a:t>Example</a:t>
            </a:r>
            <a:endParaRPr/>
          </a:p>
          <a:p>
            <a:pPr indent="0" lvl="1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&lt;a href="default.asp"&gt;</a:t>
            </a:r>
            <a:br>
              <a:rPr lang="en-US" sz="2600"/>
            </a:br>
            <a:r>
              <a:rPr lang="en-US" sz="2600"/>
              <a:t>&lt;img src="smiley.gif" alt="HTMLtutorial" style="width:42px;height:42px;"&gt;</a:t>
            </a:r>
            <a:br>
              <a:rPr lang="en-US" sz="2600"/>
            </a:br>
            <a:r>
              <a:rPr lang="en-US" sz="2600"/>
              <a:t>&lt;/a&gt;</a:t>
            </a:r>
            <a:endParaRPr/>
          </a:p>
          <a:p>
            <a:pPr indent="-63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>
            <p:ph type="title"/>
          </p:nvPr>
        </p:nvSpPr>
        <p:spPr>
          <a:xfrm>
            <a:off x="245660" y="0"/>
            <a:ext cx="8898339" cy="1032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Link Titles</a:t>
            </a:r>
            <a:endParaRPr/>
          </a:p>
        </p:txBody>
      </p:sp>
      <p:sp>
        <p:nvSpPr>
          <p:cNvPr id="271" name="Google Shape;271;p29"/>
          <p:cNvSpPr txBox="1"/>
          <p:nvPr>
            <p:ph idx="1" type="body"/>
          </p:nvPr>
        </p:nvSpPr>
        <p:spPr>
          <a:xfrm>
            <a:off x="407963" y="1240810"/>
            <a:ext cx="8370277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The title attribute specifies extra information about an element. The information is most often shown as a tooltip text when the mouse moves over the element.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/>
              <a:t>Example</a:t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&lt;a href="https://www.w3schools.com/html/" title="Go to W3Schools HTML section"&gt;Visit our HTML Tutorial&lt;/a&gt;</a:t>
            </a:r>
            <a:endParaRPr/>
          </a:p>
          <a:p>
            <a:pPr indent="-635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HTML Entities</a:t>
            </a:r>
            <a:endParaRPr/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361950" y="1295400"/>
            <a:ext cx="8360019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Char char="•"/>
            </a:pPr>
            <a:r>
              <a:rPr lang="en-US">
                <a:solidFill>
                  <a:srgbClr val="FF0000"/>
                </a:solidFill>
              </a:rPr>
              <a:t>Reserved characters in HTML must be replaced with character entities. 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600"/>
              <a:buChar char="•"/>
            </a:pPr>
            <a:r>
              <a:rPr lang="en-US">
                <a:solidFill>
                  <a:srgbClr val="D8D8D8"/>
                </a:solidFill>
              </a:rPr>
              <a:t>Some characters are reserved in HTML.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600"/>
              <a:buChar char="•"/>
            </a:pPr>
            <a:r>
              <a:rPr lang="en-US">
                <a:solidFill>
                  <a:srgbClr val="D8D8D8"/>
                </a:solidFill>
              </a:rPr>
              <a:t>If you use the less than (&lt;) or greater than (&gt;) signs in your text, the browser might mix them with tags.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600"/>
              <a:buChar char="•"/>
            </a:pPr>
            <a:r>
              <a:rPr lang="en-US">
                <a:solidFill>
                  <a:srgbClr val="D8D8D8"/>
                </a:solidFill>
              </a:rPr>
              <a:t>Character entities are used to display reserved characters in HTML.</a:t>
            </a:r>
            <a:endParaRPr/>
          </a:p>
          <a:p>
            <a:pPr indent="-635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nd with red strings" id="276" name="Google Shape;276;p30"/>
          <p:cNvPicPr preferRelativeResize="0"/>
          <p:nvPr/>
        </p:nvPicPr>
        <p:blipFill rotWithShape="1">
          <a:blip r:embed="rId3">
            <a:alphaModFix/>
          </a:blip>
          <a:srcRect b="-1" l="7492" r="3506" t="0"/>
          <a:stretch/>
        </p:blipFill>
        <p:spPr>
          <a:xfrm>
            <a:off x="20" y="10"/>
            <a:ext cx="9143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0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12192000">
                <a:moveTo>
                  <a:pt x="643467" y="643467"/>
                </a:moveTo>
                <a:lnTo>
                  <a:pt x="643467" y="6214533"/>
                </a:lnTo>
                <a:lnTo>
                  <a:pt x="11548533" y="6214533"/>
                </a:lnTo>
                <a:lnTo>
                  <a:pt x="11548533" y="64346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8815B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478631" y="627698"/>
            <a:ext cx="8186737" cy="5602605"/>
          </a:xfrm>
          <a:prstGeom prst="rect">
            <a:avLst/>
          </a:prstGeom>
          <a:noFill/>
          <a:ln cap="sq" cmpd="dbl" w="444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0"/>
          <p:cNvSpPr txBox="1"/>
          <p:nvPr>
            <p:ph idx="4294967295" type="body"/>
          </p:nvPr>
        </p:nvSpPr>
        <p:spPr>
          <a:xfrm>
            <a:off x="561975" y="1295400"/>
            <a:ext cx="8582025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</a:pPr>
            <a:r>
              <a:rPr lang="en-US" sz="9600"/>
              <a:t>Practical </a:t>
            </a:r>
            <a:endParaRPr sz="9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HTML Entities</a:t>
            </a:r>
            <a:endParaRPr/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361950" y="1295400"/>
            <a:ext cx="8360019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Char char="•"/>
            </a:pPr>
            <a:r>
              <a:rPr lang="en-US">
                <a:solidFill>
                  <a:srgbClr val="FF0000"/>
                </a:solidFill>
              </a:rPr>
              <a:t>Reserved characters in HTML must be replaced with character entities. 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Some characters are reserved in HTML.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600"/>
              <a:buChar char="•"/>
            </a:pPr>
            <a:r>
              <a:rPr lang="en-US">
                <a:solidFill>
                  <a:srgbClr val="D8D8D8"/>
                </a:solidFill>
              </a:rPr>
              <a:t>If you use the less than (&lt;) or greater than (&gt;) signs in your text, the browser might mix them with tags.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600"/>
              <a:buChar char="•"/>
            </a:pPr>
            <a:r>
              <a:rPr lang="en-US">
                <a:solidFill>
                  <a:srgbClr val="D8D8D8"/>
                </a:solidFill>
              </a:rPr>
              <a:t>Character entities are used to display reserved characters in HTML.</a:t>
            </a:r>
            <a:endParaRPr/>
          </a:p>
          <a:p>
            <a:pPr indent="-635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HTML Entities</a:t>
            </a:r>
            <a:endParaRPr/>
          </a:p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361950" y="1295400"/>
            <a:ext cx="8360019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Char char="•"/>
            </a:pPr>
            <a:r>
              <a:rPr lang="en-US">
                <a:solidFill>
                  <a:srgbClr val="FF0000"/>
                </a:solidFill>
              </a:rPr>
              <a:t>Reserved characters in HTML must be replaced with character entities. 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Some characters are reserved in HTML.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600"/>
              <a:buChar char="•"/>
            </a:pPr>
            <a:r>
              <a:rPr lang="en-US">
                <a:solidFill>
                  <a:srgbClr val="FF0000"/>
                </a:solidFill>
              </a:rPr>
              <a:t>If you use the less than (&lt;) or greater than (&gt;) signs in your text, the browser might mix them with tags</a:t>
            </a:r>
            <a:r>
              <a:rPr lang="en-US"/>
              <a:t>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600"/>
              <a:buChar char="•"/>
            </a:pPr>
            <a:r>
              <a:rPr lang="en-US">
                <a:solidFill>
                  <a:srgbClr val="D8D8D8"/>
                </a:solidFill>
              </a:rPr>
              <a:t>Character entities are used to display reserved characters in HTML.</a:t>
            </a:r>
            <a:endParaRPr/>
          </a:p>
          <a:p>
            <a:pPr indent="-635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HTML Entities</a:t>
            </a:r>
            <a:endParaRPr/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361950" y="1295400"/>
            <a:ext cx="8360019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Char char="•"/>
            </a:pPr>
            <a:r>
              <a:rPr lang="en-US">
                <a:solidFill>
                  <a:srgbClr val="FF0000"/>
                </a:solidFill>
              </a:rPr>
              <a:t>Reserved characters in HTML must be replaced with character entities. 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Some characters are reserved in HTML.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600"/>
              <a:buChar char="•"/>
            </a:pPr>
            <a:r>
              <a:rPr lang="en-US">
                <a:solidFill>
                  <a:srgbClr val="FF0000"/>
                </a:solidFill>
              </a:rPr>
              <a:t>If you use the less than (&lt;) or greater than (&gt;) signs in your text, the browser might mix them with tags</a:t>
            </a:r>
            <a:r>
              <a:rPr lang="en-US"/>
              <a:t>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600"/>
              <a:buChar char="•"/>
            </a:pPr>
            <a:r>
              <a:rPr lang="en-US">
                <a:solidFill>
                  <a:srgbClr val="0070C0"/>
                </a:solidFill>
              </a:rPr>
              <a:t>Character entities are used to display reserved characters in HTML</a:t>
            </a:r>
            <a:r>
              <a:rPr lang="en-US"/>
              <a:t>.</a:t>
            </a:r>
            <a:endParaRPr/>
          </a:p>
          <a:p>
            <a:pPr indent="-635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</p:txBody>
      </p:sp>
      <p:cxnSp>
        <p:nvCxnSpPr>
          <p:cNvPr id="129" name="Google Shape;129;p6"/>
          <p:cNvCxnSpPr/>
          <p:nvPr/>
        </p:nvCxnSpPr>
        <p:spPr>
          <a:xfrm rot="10800000">
            <a:off x="3725842" y="5636527"/>
            <a:ext cx="750625" cy="382136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F1CF"/>
              </a:buClr>
              <a:buSzPts val="3600"/>
              <a:buFont typeface="Arial"/>
              <a:buNone/>
            </a:pPr>
            <a:r>
              <a:rPr lang="en-US"/>
              <a:t>A character entity  </a:t>
            </a:r>
            <a:endParaRPr/>
          </a:p>
        </p:txBody>
      </p:sp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361951" y="1295400"/>
            <a:ext cx="8380268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/>
              <a:t>A character entity looks like this:</a:t>
            </a:r>
            <a:endParaRPr/>
          </a:p>
          <a:p>
            <a:pPr indent="-228600" lvl="0" marL="22860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600"/>
              <a:buNone/>
            </a:pPr>
            <a:r>
              <a:rPr lang="en-US" sz="3600">
                <a:solidFill>
                  <a:srgbClr val="FF0000"/>
                </a:solidFill>
              </a:rPr>
              <a:t>&amp;</a:t>
            </a:r>
            <a:r>
              <a:rPr i="1" lang="en-US" sz="3600">
                <a:solidFill>
                  <a:srgbClr val="FF0000"/>
                </a:solidFill>
              </a:rPr>
              <a:t>entity_name</a:t>
            </a:r>
            <a:r>
              <a:rPr lang="en-US" sz="3600">
                <a:solidFill>
                  <a:srgbClr val="FF0000"/>
                </a:solidFill>
              </a:rPr>
              <a:t>;</a:t>
            </a:r>
            <a:endParaRPr/>
          </a:p>
          <a:p>
            <a:pPr indent="-228600" lvl="0" marL="22860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600"/>
              <a:buNone/>
            </a:pPr>
            <a:r>
              <a:rPr lang="en-US" sz="3600">
                <a:solidFill>
                  <a:srgbClr val="FF0000"/>
                </a:solidFill>
              </a:rPr>
              <a:t>OR</a:t>
            </a:r>
            <a:endParaRPr/>
          </a:p>
          <a:p>
            <a:pPr indent="-228600" lvl="0" marL="22860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600"/>
              <a:buNone/>
            </a:pPr>
            <a:r>
              <a:rPr lang="en-US" sz="3600">
                <a:solidFill>
                  <a:srgbClr val="FF0000"/>
                </a:solidFill>
              </a:rPr>
              <a:t>&amp;#</a:t>
            </a:r>
            <a:r>
              <a:rPr i="1" lang="en-US" sz="3600">
                <a:solidFill>
                  <a:srgbClr val="FF0000"/>
                </a:solidFill>
              </a:rPr>
              <a:t>entity_number</a:t>
            </a:r>
            <a:r>
              <a:rPr lang="en-US"/>
              <a:t>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Advantage &amp; Disadvantage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8"/>
          <p:cNvSpPr txBox="1"/>
          <p:nvPr>
            <p:ph idx="1" type="body"/>
          </p:nvPr>
        </p:nvSpPr>
        <p:spPr>
          <a:xfrm>
            <a:off x="365759" y="1266093"/>
            <a:ext cx="8412481" cy="5591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To display a less than sign (&lt;) we must write: </a:t>
            </a:r>
            <a:r>
              <a:rPr b="1" lang="en-US">
                <a:solidFill>
                  <a:srgbClr val="FF0000"/>
                </a:solidFill>
              </a:rPr>
              <a:t>&amp;lt;</a:t>
            </a:r>
            <a:r>
              <a:rPr lang="en-US">
                <a:solidFill>
                  <a:srgbClr val="FF0000"/>
                </a:solidFill>
              </a:rPr>
              <a:t> or </a:t>
            </a:r>
            <a:r>
              <a:rPr b="1" lang="en-US">
                <a:solidFill>
                  <a:srgbClr val="FF0000"/>
                </a:solidFill>
              </a:rPr>
              <a:t>&amp;#60</a:t>
            </a:r>
            <a:r>
              <a:rPr b="1" lang="en-US"/>
              <a:t>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600"/>
              <a:buChar char="•"/>
            </a:pPr>
            <a:r>
              <a:rPr b="1" lang="en-US">
                <a:solidFill>
                  <a:srgbClr val="D8D8D8"/>
                </a:solidFill>
              </a:rPr>
              <a:t>Advantage of using an entity name:</a:t>
            </a:r>
            <a:r>
              <a:rPr lang="en-US">
                <a:solidFill>
                  <a:srgbClr val="D8D8D8"/>
                </a:solidFill>
              </a:rPr>
              <a:t> An entity name is easy to remember.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600"/>
              <a:buChar char="•"/>
            </a:pPr>
            <a:r>
              <a:rPr b="1" lang="en-US">
                <a:solidFill>
                  <a:srgbClr val="D8D8D8"/>
                </a:solidFill>
              </a:rPr>
              <a:t>Disadvantage of using an entity name:</a:t>
            </a:r>
            <a:r>
              <a:rPr lang="en-US">
                <a:solidFill>
                  <a:srgbClr val="D8D8D8"/>
                </a:solidFill>
              </a:rPr>
              <a:t> Browsers may not support all entity names, but the support for entity numbers is good.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>
            <p:ph type="title"/>
          </p:nvPr>
        </p:nvSpPr>
        <p:spPr>
          <a:xfrm>
            <a:off x="361950" y="1"/>
            <a:ext cx="878205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Advantage &amp; Disadvantage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7" name="Google Shape;147;p9"/>
          <p:cNvSpPr txBox="1"/>
          <p:nvPr>
            <p:ph idx="1" type="body"/>
          </p:nvPr>
        </p:nvSpPr>
        <p:spPr>
          <a:xfrm>
            <a:off x="365759" y="1266093"/>
            <a:ext cx="8412481" cy="5591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To display a less than sign (&lt;) we must write: </a:t>
            </a:r>
            <a:r>
              <a:rPr b="1" lang="en-US">
                <a:solidFill>
                  <a:srgbClr val="FF0000"/>
                </a:solidFill>
              </a:rPr>
              <a:t>&amp;lt;</a:t>
            </a:r>
            <a:r>
              <a:rPr lang="en-US">
                <a:solidFill>
                  <a:srgbClr val="FF0000"/>
                </a:solidFill>
              </a:rPr>
              <a:t> or </a:t>
            </a:r>
            <a:r>
              <a:rPr b="1" lang="en-US">
                <a:solidFill>
                  <a:srgbClr val="FF0000"/>
                </a:solidFill>
              </a:rPr>
              <a:t>&amp;#60</a:t>
            </a:r>
            <a:r>
              <a:rPr b="1" lang="en-US"/>
              <a:t>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600"/>
              <a:buChar char="•"/>
            </a:pPr>
            <a:r>
              <a:rPr b="1" lang="en-US">
                <a:solidFill>
                  <a:srgbClr val="FF0000"/>
                </a:solidFill>
              </a:rPr>
              <a:t>Advantage of using an entity name</a:t>
            </a:r>
            <a:r>
              <a:rPr b="1" lang="en-US"/>
              <a:t>:</a:t>
            </a:r>
            <a:r>
              <a:rPr lang="en-US"/>
              <a:t> An entity name is easy to remember.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600"/>
              <a:buChar char="•"/>
            </a:pPr>
            <a:r>
              <a:rPr b="1" lang="en-US">
                <a:solidFill>
                  <a:srgbClr val="D8D8D8"/>
                </a:solidFill>
              </a:rPr>
              <a:t>Disadvantage of using an entity name:</a:t>
            </a:r>
            <a:r>
              <a:rPr lang="en-US">
                <a:solidFill>
                  <a:srgbClr val="D8D8D8"/>
                </a:solidFill>
              </a:rPr>
              <a:t> Browsers may not support all entity names, but the support for entity numbers is good.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2020-12-18T18:59:12Z</dcterms:created>
  <dc:creator>Sonu Singh Rajpoot</dc:creator>
</cp:coreProperties>
</file>