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yajMrhxKmnpXi1PktuPBYVN20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26"/>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26"/>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6"/>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6"/>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GB" sz="2200" u="none" cap="none" strike="noStrike">
                <a:solidFill>
                  <a:srgbClr val="2A3249"/>
                </a:solidFill>
                <a:latin typeface="Arial"/>
                <a:ea typeface="Arial"/>
                <a:cs typeface="Arial"/>
                <a:sym typeface="Arial"/>
              </a:rPr>
              <a:t>Associate Professor</a:t>
            </a:r>
            <a:endParaRPr/>
          </a:p>
        </p:txBody>
      </p:sp>
      <p:sp>
        <p:nvSpPr>
          <p:cNvPr id="16" name="Google Shape;16;p26"/>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4800" u="none" cap="none" strike="noStrike">
                <a:solidFill>
                  <a:srgbClr val="2A3249"/>
                </a:solidFill>
                <a:latin typeface="Arial"/>
                <a:ea typeface="Arial"/>
                <a:cs typeface="Arial"/>
                <a:sym typeface="Arial"/>
              </a:rPr>
              <a:t>ECAP472</a:t>
            </a:r>
            <a:endParaRPr/>
          </a:p>
        </p:txBody>
      </p:sp>
      <p:grpSp>
        <p:nvGrpSpPr>
          <p:cNvPr id="17" name="Google Shape;17;p26"/>
          <p:cNvGrpSpPr/>
          <p:nvPr/>
        </p:nvGrpSpPr>
        <p:grpSpPr>
          <a:xfrm>
            <a:off x="9542" y="1773019"/>
            <a:ext cx="5251703" cy="1446550"/>
            <a:chOff x="1109436" y="3091879"/>
            <a:chExt cx="4449031" cy="1446550"/>
          </a:xfrm>
        </p:grpSpPr>
        <p:sp>
          <p:nvSpPr>
            <p:cNvPr id="18" name="Google Shape;18;p26"/>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6"/>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GB" sz="4400" u="none" cap="small" strike="noStrike">
                  <a:solidFill>
                    <a:schemeClr val="lt1"/>
                  </a:solidFill>
                  <a:latin typeface="Arial"/>
                  <a:ea typeface="Arial"/>
                  <a:cs typeface="Arial"/>
                  <a:sym typeface="Arial"/>
                </a:rPr>
                <a:t>Web Technologies</a:t>
              </a:r>
              <a:endParaRPr/>
            </a:p>
          </p:txBody>
        </p:sp>
      </p:grpSp>
      <p:grpSp>
        <p:nvGrpSpPr>
          <p:cNvPr id="20" name="Google Shape;20;p26"/>
          <p:cNvGrpSpPr/>
          <p:nvPr/>
        </p:nvGrpSpPr>
        <p:grpSpPr>
          <a:xfrm>
            <a:off x="195423" y="5604518"/>
            <a:ext cx="3947738" cy="546850"/>
            <a:chOff x="426720" y="4559594"/>
            <a:chExt cx="4084544" cy="546850"/>
          </a:xfrm>
        </p:grpSpPr>
        <p:sp>
          <p:nvSpPr>
            <p:cNvPr id="21" name="Google Shape;21;p26"/>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6"/>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0"/>
          <p:cNvSpPr/>
          <p:nvPr>
            <p:ph idx="2" type="pic"/>
          </p:nvPr>
        </p:nvSpPr>
        <p:spPr>
          <a:xfrm>
            <a:off x="3887391" y="987426"/>
            <a:ext cx="4629150" cy="4873625"/>
          </a:xfrm>
          <a:prstGeom prst="rect">
            <a:avLst/>
          </a:prstGeom>
          <a:noFill/>
          <a:ln>
            <a:noFill/>
          </a:ln>
        </p:spPr>
      </p:sp>
      <p:sp>
        <p:nvSpPr>
          <p:cNvPr id="80" name="Google Shape;80;p4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type="obj">
  <p:cSld name="OBJECT">
    <p:spTree>
      <p:nvGrpSpPr>
        <p:cNvPr id="102" name="Shape 102"/>
        <p:cNvGrpSpPr/>
        <p:nvPr/>
      </p:nvGrpSpPr>
      <p:grpSpPr>
        <a:xfrm>
          <a:off x="0" y="0"/>
          <a:ext cx="0" cy="0"/>
          <a:chOff x="0" y="0"/>
          <a:chExt cx="0" cy="0"/>
        </a:xfrm>
      </p:grpSpPr>
      <p:sp>
        <p:nvSpPr>
          <p:cNvPr id="103" name="Google Shape;103;p31"/>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31"/>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31"/>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lt1"/>
              </a:buClr>
              <a:buSzPts val="2600"/>
              <a:buChar char="•"/>
              <a:defRPr sz="2600"/>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27"/>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7"/>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27"/>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27"/>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rgbClr val="002060"/>
                </a:solidFill>
                <a:latin typeface="Arial"/>
                <a:ea typeface="Arial"/>
                <a:cs typeface="Arial"/>
                <a:sym typeface="Arial"/>
              </a:rPr>
              <a:t>After this lecture, you will be able to</a:t>
            </a:r>
            <a:endParaRPr/>
          </a:p>
        </p:txBody>
      </p:sp>
      <p:sp>
        <p:nvSpPr>
          <p:cNvPr id="28" name="Google Shape;28;p27"/>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GB"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28"/>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chemeClr val="dk1"/>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4" name="Shape 34"/>
        <p:cNvGrpSpPr/>
        <p:nvPr/>
      </p:nvGrpSpPr>
      <p:grpSpPr>
        <a:xfrm>
          <a:off x="0" y="0"/>
          <a:ext cx="0" cy="0"/>
          <a:chOff x="0" y="0"/>
          <a:chExt cx="0" cy="0"/>
        </a:xfrm>
      </p:grpSpPr>
      <p:sp>
        <p:nvSpPr>
          <p:cNvPr id="35" name="Google Shape;35;p30"/>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30"/>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30"/>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40" name="Shape 40"/>
        <p:cNvGrpSpPr/>
        <p:nvPr/>
      </p:nvGrpSpPr>
      <p:grpSpPr>
        <a:xfrm>
          <a:off x="0" y="0"/>
          <a:ext cx="0" cy="0"/>
          <a:chOff x="0" y="0"/>
          <a:chExt cx="0" cy="0"/>
        </a:xfrm>
      </p:grpSpPr>
      <p:sp>
        <p:nvSpPr>
          <p:cNvPr id="41" name="Google Shape;41;p33"/>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99" name="Google Shape;99;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0" name="Google Shape;100;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Arial"/>
                <a:ea typeface="Arial"/>
                <a:cs typeface="Arial"/>
                <a:sym typeface="Arial"/>
              </a:defRPr>
            </a:lvl1pPr>
            <a:lvl2pPr indent="0" lvl="1" marL="0" marR="0" rtl="0" algn="r">
              <a:spcBef>
                <a:spcPts val="0"/>
              </a:spcBef>
              <a:buNone/>
              <a:defRPr b="0" sz="1200" u="none">
                <a:solidFill>
                  <a:schemeClr val="lt1"/>
                </a:solidFill>
                <a:latin typeface="Arial"/>
                <a:ea typeface="Arial"/>
                <a:cs typeface="Arial"/>
                <a:sym typeface="Arial"/>
              </a:defRPr>
            </a:lvl2pPr>
            <a:lvl3pPr indent="0" lvl="2" marL="0" marR="0" rtl="0" algn="r">
              <a:spcBef>
                <a:spcPts val="0"/>
              </a:spcBef>
              <a:buNone/>
              <a:defRPr b="0" sz="1200" u="none">
                <a:solidFill>
                  <a:schemeClr val="lt1"/>
                </a:solidFill>
                <a:latin typeface="Arial"/>
                <a:ea typeface="Arial"/>
                <a:cs typeface="Arial"/>
                <a:sym typeface="Arial"/>
              </a:defRPr>
            </a:lvl3pPr>
            <a:lvl4pPr indent="0" lvl="3" marL="0" marR="0" rtl="0" algn="r">
              <a:spcBef>
                <a:spcPts val="0"/>
              </a:spcBef>
              <a:buNone/>
              <a:defRPr b="0" sz="1200" u="none">
                <a:solidFill>
                  <a:schemeClr val="lt1"/>
                </a:solidFill>
                <a:latin typeface="Arial"/>
                <a:ea typeface="Arial"/>
                <a:cs typeface="Arial"/>
                <a:sym typeface="Arial"/>
              </a:defRPr>
            </a:lvl4pPr>
            <a:lvl5pPr indent="0" lvl="4" marL="0" marR="0" rtl="0" algn="r">
              <a:spcBef>
                <a:spcPts val="0"/>
              </a:spcBef>
              <a:buNone/>
              <a:defRPr b="0" sz="1200" u="none">
                <a:solidFill>
                  <a:schemeClr val="lt1"/>
                </a:solidFill>
                <a:latin typeface="Arial"/>
                <a:ea typeface="Arial"/>
                <a:cs typeface="Arial"/>
                <a:sym typeface="Arial"/>
              </a:defRPr>
            </a:lvl5pPr>
            <a:lvl6pPr indent="0" lvl="5" marL="0" marR="0" rtl="0" algn="r">
              <a:spcBef>
                <a:spcPts val="0"/>
              </a:spcBef>
              <a:buNone/>
              <a:defRPr b="0" sz="1200" u="none">
                <a:solidFill>
                  <a:schemeClr val="lt1"/>
                </a:solidFill>
                <a:latin typeface="Arial"/>
                <a:ea typeface="Arial"/>
                <a:cs typeface="Arial"/>
                <a:sym typeface="Arial"/>
              </a:defRPr>
            </a:lvl6pPr>
            <a:lvl7pPr indent="0" lvl="6" marL="0" marR="0" rtl="0" algn="r">
              <a:spcBef>
                <a:spcPts val="0"/>
              </a:spcBef>
              <a:buNone/>
              <a:defRPr b="0" sz="1200" u="none">
                <a:solidFill>
                  <a:schemeClr val="lt1"/>
                </a:solidFill>
                <a:latin typeface="Arial"/>
                <a:ea typeface="Arial"/>
                <a:cs typeface="Arial"/>
                <a:sym typeface="Arial"/>
              </a:defRPr>
            </a:lvl7pPr>
            <a:lvl8pPr indent="0" lvl="7" marL="0" marR="0" rtl="0" algn="r">
              <a:spcBef>
                <a:spcPts val="0"/>
              </a:spcBef>
              <a:buNone/>
              <a:defRPr b="0" sz="1200" u="none">
                <a:solidFill>
                  <a:schemeClr val="lt1"/>
                </a:solidFill>
                <a:latin typeface="Arial"/>
                <a:ea typeface="Arial"/>
                <a:cs typeface="Arial"/>
                <a:sym typeface="Arial"/>
              </a:defRPr>
            </a:lvl8pPr>
            <a:lvl9pPr indent="0" lvl="8" marL="0" marR="0" rtl="0" algn="r">
              <a:spcBef>
                <a:spcPts val="0"/>
              </a:spcBef>
              <a:buNone/>
              <a:defRPr b="0" sz="12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br>
              <a:rPr b="1" i="0" lang="en-GB">
                <a:solidFill>
                  <a:schemeClr val="lt1"/>
                </a:solidFill>
              </a:rPr>
            </a:br>
            <a:r>
              <a:rPr b="1" i="0" lang="en-GB">
                <a:solidFill>
                  <a:schemeClr val="lt1"/>
                </a:solidFill>
              </a:rPr>
              <a:t>Phrasing Content</a:t>
            </a:r>
            <a:br>
              <a:rPr b="1" i="0" lang="en-GB">
                <a:solidFill>
                  <a:schemeClr val="lt1"/>
                </a:solidFill>
              </a:rPr>
            </a:br>
            <a:endParaRPr>
              <a:solidFill>
                <a:schemeClr val="lt1"/>
              </a:solidFill>
            </a:endParaRPr>
          </a:p>
        </p:txBody>
      </p:sp>
      <p:sp>
        <p:nvSpPr>
          <p:cNvPr id="169" name="Google Shape;169;p10"/>
          <p:cNvSpPr txBox="1"/>
          <p:nvPr>
            <p:ph idx="1" type="body"/>
          </p:nvPr>
        </p:nvSpPr>
        <p:spPr>
          <a:xfrm>
            <a:off x="361951" y="1295400"/>
            <a:ext cx="8430358"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b="0" i="0" lang="en-GB"/>
              <a:t>Phrasing content refers to those small pieces of texts that are surrounded by other texts. For example, links. A link is often surrounded by texts.</a:t>
            </a:r>
            <a:endParaRPr/>
          </a:p>
          <a:p>
            <a:pPr indent="-228600" lvl="0" marL="228600" rtl="0" algn="just">
              <a:lnSpc>
                <a:spcPct val="150000"/>
              </a:lnSpc>
              <a:spcBef>
                <a:spcPts val="1000"/>
              </a:spcBef>
              <a:spcAft>
                <a:spcPts val="0"/>
              </a:spcAft>
              <a:buClr>
                <a:schemeClr val="dk1"/>
              </a:buClr>
              <a:buSzPts val="2600"/>
              <a:buChar char="•"/>
            </a:pPr>
            <a:r>
              <a:rPr b="0" i="0" lang="en-GB"/>
              <a:t>Element that contains phrasing content should contain either text or embedded content. Elements that contain this type of contents are inline level and must have end tag.</a:t>
            </a:r>
            <a:endParaRPr/>
          </a:p>
          <a:p>
            <a:pPr indent="-63500" lvl="0" marL="228600" rtl="0" algn="just">
              <a:lnSpc>
                <a:spcPct val="90000"/>
              </a:lnSpc>
              <a:spcBef>
                <a:spcPts val="1000"/>
              </a:spcBef>
              <a:spcAft>
                <a:spcPts val="0"/>
              </a:spcAft>
              <a:buClr>
                <a:schemeClr val="dk1"/>
              </a:buClr>
              <a:buSzPts val="2600"/>
              <a:buNone/>
            </a:pPr>
            <a:r>
              <a:t/>
            </a:r>
            <a:endParaRPr>
              <a:latin typeface="Arial"/>
              <a:ea typeface="Arial"/>
              <a:cs typeface="Arial"/>
              <a:sym typeface="Arial"/>
            </a:endParaRPr>
          </a:p>
        </p:txBody>
      </p:sp>
      <p:pic>
        <p:nvPicPr>
          <p:cNvPr descr="HTML Content Model Diagram" id="170" name="Google Shape;170;p10"/>
          <p:cNvPicPr preferRelativeResize="0"/>
          <p:nvPr/>
        </p:nvPicPr>
        <p:blipFill rotWithShape="1">
          <a:blip r:embed="rId3">
            <a:alphaModFix/>
          </a:blip>
          <a:srcRect b="0" l="0" r="0" t="0"/>
          <a:stretch/>
        </p:blipFill>
        <p:spPr>
          <a:xfrm>
            <a:off x="5908431" y="5037794"/>
            <a:ext cx="2936484" cy="1661211"/>
          </a:xfrm>
          <a:prstGeom prst="rect">
            <a:avLst/>
          </a:prstGeom>
          <a:noFill/>
          <a:ln>
            <a:noFill/>
          </a:ln>
        </p:spPr>
      </p:pic>
      <p:cxnSp>
        <p:nvCxnSpPr>
          <p:cNvPr id="171" name="Google Shape;171;p10"/>
          <p:cNvCxnSpPr/>
          <p:nvPr/>
        </p:nvCxnSpPr>
        <p:spPr>
          <a:xfrm>
            <a:off x="4903030" y="5109355"/>
            <a:ext cx="2076450" cy="24765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GB">
                <a:solidFill>
                  <a:schemeClr val="lt1"/>
                </a:solidFill>
              </a:rPr>
              <a:t>Embedded Content</a:t>
            </a:r>
            <a:endParaRPr/>
          </a:p>
        </p:txBody>
      </p:sp>
      <p:sp>
        <p:nvSpPr>
          <p:cNvPr id="177" name="Google Shape;177;p11"/>
          <p:cNvSpPr txBox="1"/>
          <p:nvPr>
            <p:ph idx="1" type="body"/>
          </p:nvPr>
        </p:nvSpPr>
        <p:spPr>
          <a:xfrm>
            <a:off x="361951" y="1295400"/>
            <a:ext cx="8416290"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GB"/>
              <a:t>Embedded content embeds resources from other sources or add contents from another mark-up languages. Example, image video etc.</a:t>
            </a:r>
            <a:endParaRPr/>
          </a:p>
        </p:txBody>
      </p:sp>
      <p:pic>
        <p:nvPicPr>
          <p:cNvPr descr="HTML Content Model Diagram" id="178" name="Google Shape;178;p11"/>
          <p:cNvPicPr preferRelativeResize="0"/>
          <p:nvPr/>
        </p:nvPicPr>
        <p:blipFill rotWithShape="1">
          <a:blip r:embed="rId3">
            <a:alphaModFix/>
          </a:blip>
          <a:srcRect b="0" l="0" r="0" t="0"/>
          <a:stretch/>
        </p:blipFill>
        <p:spPr>
          <a:xfrm>
            <a:off x="4829175" y="4315587"/>
            <a:ext cx="3467100" cy="1961388"/>
          </a:xfrm>
          <a:prstGeom prst="rect">
            <a:avLst/>
          </a:prstGeom>
          <a:noFill/>
          <a:ln>
            <a:noFill/>
          </a:ln>
        </p:spPr>
      </p:pic>
      <p:cxnSp>
        <p:nvCxnSpPr>
          <p:cNvPr id="179" name="Google Shape;179;p11"/>
          <p:cNvCxnSpPr/>
          <p:nvPr/>
        </p:nvCxnSpPr>
        <p:spPr>
          <a:xfrm flipH="1" rot="10800000">
            <a:off x="4095750" y="5296281"/>
            <a:ext cx="1895475" cy="7560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GB">
                <a:solidFill>
                  <a:schemeClr val="lt1"/>
                </a:solidFill>
              </a:rPr>
              <a:t>Embedded Content</a:t>
            </a:r>
            <a:endParaRPr/>
          </a:p>
        </p:txBody>
      </p:sp>
      <p:sp>
        <p:nvSpPr>
          <p:cNvPr id="185" name="Google Shape;185;p12"/>
          <p:cNvSpPr txBox="1"/>
          <p:nvPr>
            <p:ph idx="1" type="body"/>
          </p:nvPr>
        </p:nvSpPr>
        <p:spPr>
          <a:xfrm>
            <a:off x="361951" y="1295400"/>
            <a:ext cx="8416290"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GB"/>
              <a:t>The HTML elements that can contain embedded content are-</a:t>
            </a:r>
            <a:endParaRPr/>
          </a:p>
          <a:p>
            <a:pPr indent="-228600" lvl="0" marL="228600" rtl="0" algn="just">
              <a:lnSpc>
                <a:spcPct val="150000"/>
              </a:lnSpc>
              <a:spcBef>
                <a:spcPts val="1000"/>
              </a:spcBef>
              <a:spcAft>
                <a:spcPts val="0"/>
              </a:spcAft>
              <a:buClr>
                <a:srgbClr val="FF0000"/>
              </a:buClr>
              <a:buSzPts val="2600"/>
              <a:buChar char="•"/>
            </a:pPr>
            <a:r>
              <a:rPr lang="en-GB">
                <a:solidFill>
                  <a:srgbClr val="FF0000"/>
                </a:solidFill>
              </a:rPr>
              <a:t>audio, canvas, embed, iframe, img, math, object, svg, video</a:t>
            </a:r>
            <a:endParaRPr/>
          </a:p>
        </p:txBody>
      </p:sp>
      <p:pic>
        <p:nvPicPr>
          <p:cNvPr descr="HTML Content Model Diagram" id="186" name="Google Shape;186;p12"/>
          <p:cNvPicPr preferRelativeResize="0"/>
          <p:nvPr/>
        </p:nvPicPr>
        <p:blipFill rotWithShape="1">
          <a:blip r:embed="rId3">
            <a:alphaModFix/>
          </a:blip>
          <a:srcRect b="0" l="0" r="0" t="0"/>
          <a:stretch/>
        </p:blipFill>
        <p:spPr>
          <a:xfrm>
            <a:off x="4829175" y="4315587"/>
            <a:ext cx="3467100" cy="1961388"/>
          </a:xfrm>
          <a:prstGeom prst="rect">
            <a:avLst/>
          </a:prstGeom>
          <a:noFill/>
          <a:ln>
            <a:noFill/>
          </a:ln>
        </p:spPr>
      </p:pic>
      <p:cxnSp>
        <p:nvCxnSpPr>
          <p:cNvPr id="187" name="Google Shape;187;p12"/>
          <p:cNvCxnSpPr/>
          <p:nvPr/>
        </p:nvCxnSpPr>
        <p:spPr>
          <a:xfrm flipH="1" rot="10800000">
            <a:off x="4095750" y="5296281"/>
            <a:ext cx="1895475" cy="7560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br>
              <a:rPr b="1" i="0" lang="en-GB">
                <a:solidFill>
                  <a:schemeClr val="lt1"/>
                </a:solidFill>
              </a:rPr>
            </a:br>
            <a:r>
              <a:rPr b="1" i="0" lang="en-GB">
                <a:solidFill>
                  <a:schemeClr val="lt1"/>
                </a:solidFill>
              </a:rPr>
              <a:t>Interactive Content</a:t>
            </a:r>
            <a:br>
              <a:rPr b="1" i="0" lang="en-GB">
                <a:solidFill>
                  <a:schemeClr val="lt1"/>
                </a:solidFill>
              </a:rPr>
            </a:br>
            <a:endParaRPr>
              <a:solidFill>
                <a:schemeClr val="lt1"/>
              </a:solidFill>
            </a:endParaRPr>
          </a:p>
        </p:txBody>
      </p:sp>
      <p:sp>
        <p:nvSpPr>
          <p:cNvPr id="193" name="Google Shape;193;p13"/>
          <p:cNvSpPr txBox="1"/>
          <p:nvPr>
            <p:ph idx="1" type="body"/>
          </p:nvPr>
        </p:nvSpPr>
        <p:spPr>
          <a:xfrm>
            <a:off x="379828" y="1181100"/>
            <a:ext cx="8297447"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b="0" i="0" lang="en-GB"/>
              <a:t>The contents in the web page that can interact with users are interactive content. For example, links, button etc. Interactive contents are seen inside form.</a:t>
            </a:r>
            <a:endParaRPr/>
          </a:p>
          <a:p>
            <a:pPr indent="-63500" lvl="0" marL="228600" rtl="0" algn="just">
              <a:lnSpc>
                <a:spcPct val="90000"/>
              </a:lnSpc>
              <a:spcBef>
                <a:spcPts val="1000"/>
              </a:spcBef>
              <a:spcAft>
                <a:spcPts val="0"/>
              </a:spcAft>
              <a:buClr>
                <a:schemeClr val="dk1"/>
              </a:buClr>
              <a:buSzPts val="2600"/>
              <a:buNone/>
            </a:pPr>
            <a:r>
              <a:t/>
            </a:r>
            <a:endParaRPr/>
          </a:p>
        </p:txBody>
      </p:sp>
      <p:pic>
        <p:nvPicPr>
          <p:cNvPr descr="HTML Content Model Diagram" id="194" name="Google Shape;194;p13"/>
          <p:cNvPicPr preferRelativeResize="0"/>
          <p:nvPr/>
        </p:nvPicPr>
        <p:blipFill rotWithShape="1">
          <a:blip r:embed="rId3">
            <a:alphaModFix/>
          </a:blip>
          <a:srcRect b="0" l="0" r="0" t="0"/>
          <a:stretch/>
        </p:blipFill>
        <p:spPr>
          <a:xfrm>
            <a:off x="4906181" y="4528287"/>
            <a:ext cx="3467100" cy="1961388"/>
          </a:xfrm>
          <a:prstGeom prst="rect">
            <a:avLst/>
          </a:prstGeom>
          <a:noFill/>
          <a:ln>
            <a:noFill/>
          </a:ln>
        </p:spPr>
      </p:pic>
      <p:cxnSp>
        <p:nvCxnSpPr>
          <p:cNvPr id="195" name="Google Shape;195;p13"/>
          <p:cNvCxnSpPr/>
          <p:nvPr/>
        </p:nvCxnSpPr>
        <p:spPr>
          <a:xfrm flipH="1" rot="10800000">
            <a:off x="3375879" y="5127542"/>
            <a:ext cx="2009775" cy="409575"/>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br>
              <a:rPr b="0" i="0" lang="en-GB">
                <a:solidFill>
                  <a:schemeClr val="lt1"/>
                </a:solidFill>
              </a:rPr>
            </a:br>
            <a:r>
              <a:rPr b="0" i="0" lang="en-GB">
                <a:solidFill>
                  <a:schemeClr val="lt1"/>
                </a:solidFill>
              </a:rPr>
              <a:t>Difference between HTML and HTML5?</a:t>
            </a:r>
            <a:br>
              <a:rPr b="0" i="0" lang="en-GB">
                <a:solidFill>
                  <a:schemeClr val="lt1"/>
                </a:solidFill>
              </a:rPr>
            </a:br>
            <a:endParaRPr/>
          </a:p>
        </p:txBody>
      </p:sp>
      <p:sp>
        <p:nvSpPr>
          <p:cNvPr id="201" name="Google Shape;201;p14"/>
          <p:cNvSpPr txBox="1"/>
          <p:nvPr>
            <p:ph idx="1" type="body"/>
          </p:nvPr>
        </p:nvSpPr>
        <p:spPr>
          <a:xfrm>
            <a:off x="361950" y="1295400"/>
            <a:ext cx="838815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2600"/>
              <a:buFont typeface="Arial"/>
              <a:buChar char="•"/>
            </a:pPr>
            <a:r>
              <a:rPr b="0" i="0" lang="en-GB">
                <a:solidFill>
                  <a:srgbClr val="000000"/>
                </a:solidFill>
              </a:rPr>
              <a:t>HTML5 supports both </a:t>
            </a:r>
            <a:r>
              <a:rPr b="1" i="0" lang="en-GB">
                <a:solidFill>
                  <a:srgbClr val="FF0000"/>
                </a:solidFill>
              </a:rPr>
              <a:t>audio</a:t>
            </a:r>
            <a:r>
              <a:rPr b="0" i="0" lang="en-GB">
                <a:solidFill>
                  <a:srgbClr val="FF0000"/>
                </a:solidFill>
              </a:rPr>
              <a:t> and </a:t>
            </a:r>
            <a:r>
              <a:rPr b="1" i="0" lang="en-GB">
                <a:solidFill>
                  <a:srgbClr val="FF0000"/>
                </a:solidFill>
              </a:rPr>
              <a:t>video</a:t>
            </a:r>
            <a:r>
              <a:rPr b="0" i="0" lang="en-GB">
                <a:solidFill>
                  <a:srgbClr val="FF0000"/>
                </a:solidFill>
              </a:rPr>
              <a:t> .</a:t>
            </a:r>
            <a:endParaRPr/>
          </a:p>
          <a:p>
            <a:pPr indent="-228600" lvl="0" marL="228600" rtl="0" algn="just">
              <a:lnSpc>
                <a:spcPct val="150000"/>
              </a:lnSpc>
              <a:spcBef>
                <a:spcPts val="1000"/>
              </a:spcBef>
              <a:spcAft>
                <a:spcPts val="0"/>
              </a:spcAft>
              <a:buClr>
                <a:srgbClr val="000000"/>
              </a:buClr>
              <a:buSzPts val="2600"/>
              <a:buFont typeface="Arial"/>
              <a:buChar char="•"/>
            </a:pPr>
            <a:r>
              <a:rPr b="0" i="0" lang="en-GB">
                <a:solidFill>
                  <a:srgbClr val="000000"/>
                </a:solidFill>
              </a:rPr>
              <a:t>HTML cannot allow JavaScript to run within the web browser, while </a:t>
            </a:r>
            <a:r>
              <a:rPr b="1" i="0" lang="en-GB">
                <a:solidFill>
                  <a:srgbClr val="FF0000"/>
                </a:solidFill>
              </a:rPr>
              <a:t>HTML5</a:t>
            </a:r>
            <a:r>
              <a:rPr b="0" i="0" lang="en-GB">
                <a:solidFill>
                  <a:srgbClr val="FF0000"/>
                </a:solidFill>
              </a:rPr>
              <a:t> provides full support for running JavaScript</a:t>
            </a:r>
            <a:r>
              <a:rPr b="0" i="0" lang="en-GB">
                <a:solidFill>
                  <a:srgbClr val="000000"/>
                </a:solidFill>
              </a:rPr>
              <a:t>.</a:t>
            </a:r>
            <a:endParaRPr/>
          </a:p>
          <a:p>
            <a:pPr indent="-228600" lvl="0" marL="228600" rtl="0" algn="just">
              <a:lnSpc>
                <a:spcPct val="150000"/>
              </a:lnSpc>
              <a:spcBef>
                <a:spcPts val="1000"/>
              </a:spcBef>
              <a:spcAft>
                <a:spcPts val="0"/>
              </a:spcAft>
              <a:buClr>
                <a:srgbClr val="FF0000"/>
              </a:buClr>
              <a:buSzPts val="2600"/>
              <a:buFont typeface="Arial"/>
              <a:buChar char="•"/>
            </a:pPr>
            <a:r>
              <a:rPr b="0" i="0" lang="en-GB">
                <a:solidFill>
                  <a:srgbClr val="FF0000"/>
                </a:solidFill>
              </a:rPr>
              <a:t>In </a:t>
            </a:r>
            <a:r>
              <a:rPr b="1" i="0" lang="en-GB">
                <a:solidFill>
                  <a:srgbClr val="FF0000"/>
                </a:solidFill>
              </a:rPr>
              <a:t>HTML5</a:t>
            </a:r>
            <a:r>
              <a:rPr b="0" i="0" lang="en-GB">
                <a:solidFill>
                  <a:srgbClr val="FF0000"/>
                </a:solidFill>
              </a:rPr>
              <a:t>, inline </a:t>
            </a:r>
            <a:r>
              <a:rPr b="1" i="0" lang="en-GB">
                <a:solidFill>
                  <a:srgbClr val="FF0000"/>
                </a:solidFill>
              </a:rPr>
              <a:t>mathML</a:t>
            </a:r>
            <a:r>
              <a:rPr b="0" i="0" lang="en-GB">
                <a:solidFill>
                  <a:srgbClr val="FF0000"/>
                </a:solidFill>
              </a:rPr>
              <a:t> and </a:t>
            </a:r>
            <a:r>
              <a:rPr b="1" i="0" lang="en-GB">
                <a:solidFill>
                  <a:srgbClr val="FF0000"/>
                </a:solidFill>
              </a:rPr>
              <a:t>SVG</a:t>
            </a:r>
            <a:r>
              <a:rPr b="0" i="0" lang="en-GB">
                <a:solidFill>
                  <a:srgbClr val="FF0000"/>
                </a:solidFill>
              </a:rPr>
              <a:t> can be used in a text</a:t>
            </a:r>
            <a:r>
              <a:rPr b="0" i="0" lang="en-GB">
                <a:solidFill>
                  <a:srgbClr val="000000"/>
                </a:solidFill>
              </a:rPr>
              <a:t>, while in HTML it is not possible.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0" i="0" lang="en-GB">
                <a:solidFill>
                  <a:schemeClr val="lt1"/>
                </a:solidFill>
              </a:rPr>
              <a:t> </a:t>
            </a:r>
            <a:br>
              <a:rPr b="0" i="0" lang="en-GB">
                <a:solidFill>
                  <a:schemeClr val="lt1"/>
                </a:solidFill>
              </a:rPr>
            </a:br>
            <a:br>
              <a:rPr b="0" i="0" lang="en-GB">
                <a:solidFill>
                  <a:schemeClr val="lt1"/>
                </a:solidFill>
              </a:rPr>
            </a:br>
            <a:r>
              <a:rPr b="0" i="0" lang="en-GB">
                <a:solidFill>
                  <a:schemeClr val="lt1"/>
                </a:solidFill>
              </a:rPr>
              <a:t>The HTML &lt;audio&gt; Element</a:t>
            </a:r>
            <a:br>
              <a:rPr b="0" i="0" lang="en-GB">
                <a:solidFill>
                  <a:schemeClr val="lt1"/>
                </a:solidFill>
              </a:rPr>
            </a:br>
            <a:br>
              <a:rPr b="0" i="0" lang="en-GB">
                <a:solidFill>
                  <a:schemeClr val="lt1"/>
                </a:solidFill>
              </a:rPr>
            </a:br>
            <a:endParaRPr>
              <a:solidFill>
                <a:schemeClr val="lt1"/>
              </a:solidFill>
            </a:endParaRPr>
          </a:p>
        </p:txBody>
      </p:sp>
      <p:sp>
        <p:nvSpPr>
          <p:cNvPr id="207" name="Google Shape;207;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600"/>
              <a:buChar char="•"/>
            </a:pPr>
            <a:r>
              <a:rPr lang="en-GB"/>
              <a:t>To play an audio file in HTML, use the &lt;audio&gt; element:</a:t>
            </a:r>
            <a:endParaRPr/>
          </a:p>
          <a:p>
            <a:pPr indent="0" lvl="0" marL="0" rtl="0" algn="l">
              <a:lnSpc>
                <a:spcPct val="150000"/>
              </a:lnSpc>
              <a:spcBef>
                <a:spcPts val="1000"/>
              </a:spcBef>
              <a:spcAft>
                <a:spcPts val="0"/>
              </a:spcAft>
              <a:buClr>
                <a:schemeClr val="dk1"/>
              </a:buClr>
              <a:buSzPts val="2600"/>
              <a:buNone/>
            </a:pPr>
            <a:r>
              <a:t/>
            </a:r>
            <a:endParaRPr/>
          </a:p>
          <a:p>
            <a:pPr indent="0" lvl="0" marL="0" rtl="0" algn="l">
              <a:lnSpc>
                <a:spcPct val="150000"/>
              </a:lnSpc>
              <a:spcBef>
                <a:spcPts val="1000"/>
              </a:spcBef>
              <a:spcAft>
                <a:spcPts val="0"/>
              </a:spcAft>
              <a:buClr>
                <a:schemeClr val="dk1"/>
              </a:buClr>
              <a:buSzPts val="2600"/>
              <a:buNone/>
            </a:pPr>
            <a:r>
              <a:rPr lang="en-GB"/>
              <a:t>&lt;audio controls&gt;</a:t>
            </a:r>
            <a:endParaRPr/>
          </a:p>
          <a:p>
            <a:pPr indent="0" lvl="0" marL="0" rtl="0" algn="l">
              <a:lnSpc>
                <a:spcPct val="150000"/>
              </a:lnSpc>
              <a:spcBef>
                <a:spcPts val="1000"/>
              </a:spcBef>
              <a:spcAft>
                <a:spcPts val="0"/>
              </a:spcAft>
              <a:buClr>
                <a:schemeClr val="dk1"/>
              </a:buClr>
              <a:buSzPts val="2600"/>
              <a:buNone/>
            </a:pPr>
            <a:r>
              <a:rPr lang="en-GB"/>
              <a:t>  &lt;source src="horse.ogg" type="audio/ogg"&gt;</a:t>
            </a:r>
            <a:endParaRPr/>
          </a:p>
          <a:p>
            <a:pPr indent="0" lvl="0" marL="0" rtl="0" algn="l">
              <a:lnSpc>
                <a:spcPct val="150000"/>
              </a:lnSpc>
              <a:spcBef>
                <a:spcPts val="1000"/>
              </a:spcBef>
              <a:spcAft>
                <a:spcPts val="0"/>
              </a:spcAft>
              <a:buClr>
                <a:schemeClr val="dk1"/>
              </a:buClr>
              <a:buSzPts val="2600"/>
              <a:buNone/>
            </a:pPr>
            <a:r>
              <a:rPr lang="en-GB"/>
              <a:t>  &lt;source src="horse.mp3" type="audio/mpeg"&gt;</a:t>
            </a:r>
            <a:endParaRPr/>
          </a:p>
          <a:p>
            <a:pPr indent="0" lvl="0" marL="0" rtl="0" algn="l">
              <a:lnSpc>
                <a:spcPct val="150000"/>
              </a:lnSpc>
              <a:spcBef>
                <a:spcPts val="1000"/>
              </a:spcBef>
              <a:spcAft>
                <a:spcPts val="0"/>
              </a:spcAft>
              <a:buClr>
                <a:schemeClr val="dk1"/>
              </a:buClr>
              <a:buSzPts val="2600"/>
              <a:buNone/>
            </a:pPr>
            <a:r>
              <a:rPr lang="en-GB"/>
              <a:t>Your browser does not support the audio element.</a:t>
            </a:r>
            <a:endParaRPr/>
          </a:p>
          <a:p>
            <a:pPr indent="0" lvl="0" marL="0" rtl="0" algn="l">
              <a:lnSpc>
                <a:spcPct val="150000"/>
              </a:lnSpc>
              <a:spcBef>
                <a:spcPts val="1000"/>
              </a:spcBef>
              <a:spcAft>
                <a:spcPts val="0"/>
              </a:spcAft>
              <a:buClr>
                <a:schemeClr val="dk1"/>
              </a:buClr>
              <a:buSzPts val="2600"/>
              <a:buNone/>
            </a:pPr>
            <a:r>
              <a:rPr lang="en-GB"/>
              <a:t>&lt;/audio&gt;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GB" sz="3200">
                <a:solidFill>
                  <a:schemeClr val="lt1"/>
                </a:solidFill>
              </a:rPr>
              <a:t>HTML Audio - How It Works</a:t>
            </a:r>
            <a:endParaRPr sz="3200">
              <a:solidFill>
                <a:schemeClr val="lt1"/>
              </a:solidFill>
            </a:endParaRPr>
          </a:p>
        </p:txBody>
      </p:sp>
      <p:sp>
        <p:nvSpPr>
          <p:cNvPr id="213" name="Google Shape;213;p16"/>
          <p:cNvSpPr txBox="1"/>
          <p:nvPr>
            <p:ph idx="1" type="body"/>
          </p:nvPr>
        </p:nvSpPr>
        <p:spPr>
          <a:xfrm>
            <a:off x="361951" y="1295400"/>
            <a:ext cx="8430358"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chemeClr val="dk1"/>
              </a:buClr>
              <a:buSzPts val="2600"/>
              <a:buChar char="•"/>
            </a:pPr>
            <a:r>
              <a:rPr lang="en-GB"/>
              <a:t>The controls attribute adds audio controls, like play, pause, and volume.</a:t>
            </a:r>
            <a:endParaRPr/>
          </a:p>
          <a:p>
            <a:pPr indent="-228600" lvl="0" marL="228600" rtl="0" algn="just">
              <a:lnSpc>
                <a:spcPct val="150000"/>
              </a:lnSpc>
              <a:spcBef>
                <a:spcPts val="1000"/>
              </a:spcBef>
              <a:spcAft>
                <a:spcPts val="0"/>
              </a:spcAft>
              <a:buClr>
                <a:schemeClr val="dk1"/>
              </a:buClr>
              <a:buSzPts val="2600"/>
              <a:buChar char="•"/>
            </a:pPr>
            <a:r>
              <a:rPr lang="en-GB"/>
              <a:t>The &lt;source&gt; element allows you to specify alternative audio files which the browser may choose from. The browser will use the first recognized format.</a:t>
            </a:r>
            <a:endParaRPr/>
          </a:p>
          <a:p>
            <a:pPr indent="-228600" lvl="0" marL="228600" rtl="0" algn="just">
              <a:lnSpc>
                <a:spcPct val="150000"/>
              </a:lnSpc>
              <a:spcBef>
                <a:spcPts val="1000"/>
              </a:spcBef>
              <a:spcAft>
                <a:spcPts val="0"/>
              </a:spcAft>
              <a:buClr>
                <a:schemeClr val="dk1"/>
              </a:buClr>
              <a:buSzPts val="2600"/>
              <a:buChar char="•"/>
            </a:pPr>
            <a:r>
              <a:rPr lang="en-GB"/>
              <a:t>The text between the &lt;audio&gt; and &lt;/audio&gt; tags will only be displayed in browsers that do not support the &lt;audio&gt; element.</a:t>
            </a:r>
            <a:endParaRPr/>
          </a:p>
          <a:p>
            <a:pPr indent="-63500" lvl="0" marL="228600" rtl="0" algn="l">
              <a:lnSpc>
                <a:spcPct val="90000"/>
              </a:lnSpc>
              <a:spcBef>
                <a:spcPts val="1000"/>
              </a:spcBef>
              <a:spcAft>
                <a:spcPts val="0"/>
              </a:spcAft>
              <a:buClr>
                <a:schemeClr val="dk1"/>
              </a:buClr>
              <a:buSzPts val="2600"/>
              <a:buNone/>
            </a:pPr>
            <a:r>
              <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0" i="0" lang="en-GB">
                <a:solidFill>
                  <a:schemeClr val="lt1"/>
                </a:solidFill>
              </a:rPr>
              <a:t>HTML &lt;audio&gt; Autoplay</a:t>
            </a:r>
            <a:endParaRPr>
              <a:solidFill>
                <a:schemeClr val="lt1"/>
              </a:solidFill>
            </a:endParaRPr>
          </a:p>
        </p:txBody>
      </p:sp>
      <p:sp>
        <p:nvSpPr>
          <p:cNvPr id="219" name="Google Shape;219;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Char char="•"/>
            </a:pPr>
            <a:r>
              <a:rPr lang="en-GB"/>
              <a:t>To start an audio file automatically, use the autoplay attribute:</a:t>
            </a:r>
            <a:endParaRPr/>
          </a:p>
          <a:p>
            <a:pPr indent="-75882" lvl="0" marL="228600" rtl="0" algn="l">
              <a:lnSpc>
                <a:spcPct val="150000"/>
              </a:lnSpc>
              <a:spcBef>
                <a:spcPts val="1000"/>
              </a:spcBef>
              <a:spcAft>
                <a:spcPts val="0"/>
              </a:spcAft>
              <a:buClr>
                <a:schemeClr val="dk1"/>
              </a:buClr>
              <a:buSzPct val="100000"/>
              <a:buNone/>
            </a:pPr>
            <a:r>
              <a:t/>
            </a:r>
            <a:endParaRPr/>
          </a:p>
          <a:p>
            <a:pPr indent="0" lvl="0" marL="0" rtl="0" algn="l">
              <a:lnSpc>
                <a:spcPct val="150000"/>
              </a:lnSpc>
              <a:spcBef>
                <a:spcPts val="1000"/>
              </a:spcBef>
              <a:spcAft>
                <a:spcPts val="0"/>
              </a:spcAft>
              <a:buClr>
                <a:schemeClr val="dk1"/>
              </a:buClr>
              <a:buSzPct val="100000"/>
              <a:buNone/>
            </a:pPr>
            <a:r>
              <a:rPr lang="en-GB"/>
              <a:t>Example</a:t>
            </a:r>
            <a:endParaRPr/>
          </a:p>
          <a:p>
            <a:pPr indent="0" lvl="0" marL="0" rtl="0" algn="l">
              <a:lnSpc>
                <a:spcPct val="150000"/>
              </a:lnSpc>
              <a:spcBef>
                <a:spcPts val="1000"/>
              </a:spcBef>
              <a:spcAft>
                <a:spcPts val="0"/>
              </a:spcAft>
              <a:buClr>
                <a:schemeClr val="dk1"/>
              </a:buClr>
              <a:buSzPct val="100000"/>
              <a:buNone/>
            </a:pPr>
            <a:r>
              <a:rPr lang="en-GB"/>
              <a:t>&lt;audio controls autoplay&gt;</a:t>
            </a:r>
            <a:endParaRPr/>
          </a:p>
          <a:p>
            <a:pPr indent="0" lvl="0" marL="0" rtl="0" algn="l">
              <a:lnSpc>
                <a:spcPct val="150000"/>
              </a:lnSpc>
              <a:spcBef>
                <a:spcPts val="1000"/>
              </a:spcBef>
              <a:spcAft>
                <a:spcPts val="0"/>
              </a:spcAft>
              <a:buClr>
                <a:schemeClr val="dk1"/>
              </a:buClr>
              <a:buSzPct val="100000"/>
              <a:buNone/>
            </a:pPr>
            <a:r>
              <a:rPr lang="en-GB"/>
              <a:t>  &lt;source src="horse.ogg" type="audio/ogg"&gt;</a:t>
            </a:r>
            <a:endParaRPr/>
          </a:p>
          <a:p>
            <a:pPr indent="0" lvl="0" marL="0" rtl="0" algn="l">
              <a:lnSpc>
                <a:spcPct val="150000"/>
              </a:lnSpc>
              <a:spcBef>
                <a:spcPts val="1000"/>
              </a:spcBef>
              <a:spcAft>
                <a:spcPts val="0"/>
              </a:spcAft>
              <a:buClr>
                <a:schemeClr val="dk1"/>
              </a:buClr>
              <a:buSzPct val="100000"/>
              <a:buNone/>
            </a:pPr>
            <a:r>
              <a:rPr lang="en-GB"/>
              <a:t>  &lt;source src="horse.mp3" type="audio/mpeg"&gt;</a:t>
            </a:r>
            <a:endParaRPr/>
          </a:p>
          <a:p>
            <a:pPr indent="0" lvl="0" marL="0" rtl="0" algn="l">
              <a:lnSpc>
                <a:spcPct val="150000"/>
              </a:lnSpc>
              <a:spcBef>
                <a:spcPts val="1000"/>
              </a:spcBef>
              <a:spcAft>
                <a:spcPts val="0"/>
              </a:spcAft>
              <a:buClr>
                <a:schemeClr val="dk1"/>
              </a:buClr>
              <a:buSzPct val="100000"/>
              <a:buNone/>
            </a:pPr>
            <a:r>
              <a:rPr lang="en-GB"/>
              <a:t>Your browser does not support the audio element.</a:t>
            </a:r>
            <a:endParaRPr/>
          </a:p>
          <a:p>
            <a:pPr indent="0" lvl="0" marL="0" rtl="0" algn="l">
              <a:lnSpc>
                <a:spcPct val="150000"/>
              </a:lnSpc>
              <a:spcBef>
                <a:spcPts val="1000"/>
              </a:spcBef>
              <a:spcAft>
                <a:spcPts val="0"/>
              </a:spcAft>
              <a:buClr>
                <a:schemeClr val="dk1"/>
              </a:buClr>
              <a:buSzPct val="100000"/>
              <a:buNone/>
            </a:pPr>
            <a:r>
              <a:rPr lang="en-GB"/>
              <a:t>&lt;/audio&gt;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HTML Audio Formats</a:t>
            </a:r>
            <a:endParaRPr/>
          </a:p>
        </p:txBody>
      </p:sp>
      <p:sp>
        <p:nvSpPr>
          <p:cNvPr id="225" name="Google Shape;225;p18"/>
          <p:cNvSpPr txBox="1"/>
          <p:nvPr>
            <p:ph idx="1" type="body"/>
          </p:nvPr>
        </p:nvSpPr>
        <p:spPr>
          <a:xfrm>
            <a:off x="361950" y="1295400"/>
            <a:ext cx="84444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Clr>
                <a:schemeClr val="dk1"/>
              </a:buClr>
              <a:buSzPct val="100000"/>
              <a:buChar char="•"/>
            </a:pPr>
            <a:r>
              <a:rPr lang="en-GB"/>
              <a:t>There are three supported audio formats: MP3, WAV, and OGG. The browser support for the different formats is: </a:t>
            </a:r>
            <a:endParaRPr/>
          </a:p>
          <a:p>
            <a:pPr indent="-75882" lvl="0" marL="228600" rtl="0" algn="just">
              <a:lnSpc>
                <a:spcPct val="150000"/>
              </a:lnSpc>
              <a:spcBef>
                <a:spcPts val="1000"/>
              </a:spcBef>
              <a:spcAft>
                <a:spcPts val="0"/>
              </a:spcAft>
              <a:buClr>
                <a:schemeClr val="dk1"/>
              </a:buClr>
              <a:buSzPct val="100000"/>
              <a:buNone/>
            </a:pPr>
            <a:r>
              <a:t/>
            </a:r>
            <a:endParaRPr/>
          </a:p>
          <a:p>
            <a:pPr indent="-228600" lvl="0" marL="228600" rtl="0" algn="just">
              <a:lnSpc>
                <a:spcPct val="150000"/>
              </a:lnSpc>
              <a:spcBef>
                <a:spcPts val="1000"/>
              </a:spcBef>
              <a:spcAft>
                <a:spcPts val="0"/>
              </a:spcAft>
              <a:buClr>
                <a:schemeClr val="dk1"/>
              </a:buClr>
              <a:buSzPct val="100000"/>
              <a:buChar char="•"/>
            </a:pPr>
            <a:r>
              <a:rPr lang="en-GB"/>
              <a:t>Browser	MP3	WAV	OGG</a:t>
            </a:r>
            <a:endParaRPr/>
          </a:p>
          <a:p>
            <a:pPr indent="-228600" lvl="0" marL="228600" rtl="0" algn="just">
              <a:lnSpc>
                <a:spcPct val="150000"/>
              </a:lnSpc>
              <a:spcBef>
                <a:spcPts val="1000"/>
              </a:spcBef>
              <a:spcAft>
                <a:spcPts val="0"/>
              </a:spcAft>
              <a:buClr>
                <a:schemeClr val="dk1"/>
              </a:buClr>
              <a:buSzPct val="100000"/>
              <a:buChar char="•"/>
            </a:pPr>
            <a:r>
              <a:rPr lang="en-GB"/>
              <a:t>Edge/IE	YES	YES*	YES*</a:t>
            </a:r>
            <a:endParaRPr/>
          </a:p>
          <a:p>
            <a:pPr indent="-228600" lvl="0" marL="228600" rtl="0" algn="just">
              <a:lnSpc>
                <a:spcPct val="150000"/>
              </a:lnSpc>
              <a:spcBef>
                <a:spcPts val="1000"/>
              </a:spcBef>
              <a:spcAft>
                <a:spcPts val="0"/>
              </a:spcAft>
              <a:buClr>
                <a:schemeClr val="dk1"/>
              </a:buClr>
              <a:buSzPct val="100000"/>
              <a:buChar char="•"/>
            </a:pPr>
            <a:r>
              <a:rPr lang="en-GB"/>
              <a:t>Chrome	YES	YES	YES</a:t>
            </a:r>
            <a:endParaRPr/>
          </a:p>
          <a:p>
            <a:pPr indent="-228600" lvl="0" marL="228600" rtl="0" algn="just">
              <a:lnSpc>
                <a:spcPct val="150000"/>
              </a:lnSpc>
              <a:spcBef>
                <a:spcPts val="1000"/>
              </a:spcBef>
              <a:spcAft>
                <a:spcPts val="0"/>
              </a:spcAft>
              <a:buClr>
                <a:schemeClr val="dk1"/>
              </a:buClr>
              <a:buSzPct val="100000"/>
              <a:buChar char="•"/>
            </a:pPr>
            <a:r>
              <a:rPr lang="en-GB"/>
              <a:t>Firefox	YES	YES	YES</a:t>
            </a:r>
            <a:endParaRPr/>
          </a:p>
          <a:p>
            <a:pPr indent="-228600" lvl="0" marL="228600" rtl="0" algn="just">
              <a:lnSpc>
                <a:spcPct val="150000"/>
              </a:lnSpc>
              <a:spcBef>
                <a:spcPts val="1000"/>
              </a:spcBef>
              <a:spcAft>
                <a:spcPts val="0"/>
              </a:spcAft>
              <a:buClr>
                <a:schemeClr val="dk1"/>
              </a:buClr>
              <a:buSzPct val="100000"/>
              <a:buChar char="•"/>
            </a:pPr>
            <a:r>
              <a:rPr lang="en-GB"/>
              <a:t>Safari	YES	YES	NO</a:t>
            </a:r>
            <a:endParaRPr/>
          </a:p>
          <a:p>
            <a:pPr indent="-228600" lvl="0" marL="228600" rtl="0" algn="just">
              <a:lnSpc>
                <a:spcPct val="150000"/>
              </a:lnSpc>
              <a:spcBef>
                <a:spcPts val="1000"/>
              </a:spcBef>
              <a:spcAft>
                <a:spcPts val="0"/>
              </a:spcAft>
              <a:buClr>
                <a:schemeClr val="dk1"/>
              </a:buClr>
              <a:buSzPct val="100000"/>
              <a:buChar char="•"/>
            </a:pPr>
            <a:r>
              <a:rPr lang="en-GB"/>
              <a:t>Opera	YES	YES	YES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HTML Video</a:t>
            </a:r>
            <a:endParaRPr/>
          </a:p>
        </p:txBody>
      </p:sp>
      <p:sp>
        <p:nvSpPr>
          <p:cNvPr id="231" name="Google Shape;231;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600"/>
              <a:buChar char="•"/>
            </a:pPr>
            <a:r>
              <a:rPr lang="en-GB"/>
              <a:t>The HTML &lt;video&gt; element is used to show a video on a web page.</a:t>
            </a:r>
            <a:endParaRPr/>
          </a:p>
          <a:p>
            <a:pPr indent="-228600" lvl="0" marL="228600" rtl="0" algn="l">
              <a:lnSpc>
                <a:spcPct val="150000"/>
              </a:lnSpc>
              <a:spcBef>
                <a:spcPts val="1000"/>
              </a:spcBef>
              <a:spcAft>
                <a:spcPts val="0"/>
              </a:spcAft>
              <a:buClr>
                <a:schemeClr val="dk1"/>
              </a:buClr>
              <a:buSzPts val="2600"/>
              <a:buChar char="•"/>
            </a:pPr>
            <a:r>
              <a:rPr lang="en-GB"/>
              <a:t>To show a video in HTML, use the &lt;video&gt; element:</a:t>
            </a:r>
            <a:endParaRPr/>
          </a:p>
          <a:p>
            <a:pPr indent="-228600" lvl="0" marL="228600" rtl="0" algn="l">
              <a:lnSpc>
                <a:spcPct val="150000"/>
              </a:lnSpc>
              <a:spcBef>
                <a:spcPts val="1000"/>
              </a:spcBef>
              <a:spcAft>
                <a:spcPts val="0"/>
              </a:spcAft>
              <a:buClr>
                <a:schemeClr val="dk1"/>
              </a:buClr>
              <a:buSzPts val="2600"/>
              <a:buChar char="•"/>
            </a:pPr>
            <a:r>
              <a:rPr lang="en-GB"/>
              <a:t>Example</a:t>
            </a:r>
            <a:endParaRPr/>
          </a:p>
          <a:p>
            <a:pPr indent="-228600" lvl="0" marL="228600" rtl="0" algn="l">
              <a:lnSpc>
                <a:spcPct val="150000"/>
              </a:lnSpc>
              <a:spcBef>
                <a:spcPts val="1000"/>
              </a:spcBef>
              <a:spcAft>
                <a:spcPts val="0"/>
              </a:spcAft>
              <a:buClr>
                <a:schemeClr val="dk1"/>
              </a:buClr>
              <a:buSzPts val="2600"/>
              <a:buChar char="•"/>
            </a:pPr>
            <a:r>
              <a:rPr lang="en-GB"/>
              <a:t>&lt;video width="320" height="240" controls&gt;</a:t>
            </a:r>
            <a:endParaRPr/>
          </a:p>
          <a:p>
            <a:pPr indent="-228600" lvl="0" marL="228600" rtl="0" algn="l">
              <a:lnSpc>
                <a:spcPct val="150000"/>
              </a:lnSpc>
              <a:spcBef>
                <a:spcPts val="1000"/>
              </a:spcBef>
              <a:spcAft>
                <a:spcPts val="0"/>
              </a:spcAft>
              <a:buClr>
                <a:schemeClr val="dk1"/>
              </a:buClr>
              <a:buSzPts val="2600"/>
              <a:buChar char="•"/>
            </a:pPr>
            <a:r>
              <a:rPr lang="en-GB"/>
              <a:t>  &lt;source src="movie.mp4" type="video/mp4"&gt;</a:t>
            </a:r>
            <a:endParaRPr/>
          </a:p>
          <a:p>
            <a:pPr indent="-228600" lvl="0" marL="228600" rtl="0" algn="l">
              <a:lnSpc>
                <a:spcPct val="150000"/>
              </a:lnSpc>
              <a:spcBef>
                <a:spcPts val="1000"/>
              </a:spcBef>
              <a:spcAft>
                <a:spcPts val="0"/>
              </a:spcAft>
              <a:buClr>
                <a:schemeClr val="dk1"/>
              </a:buClr>
              <a:buSzPts val="2600"/>
              <a:buChar char="•"/>
            </a:pPr>
            <a:r>
              <a:rPr lang="en-GB"/>
              <a:t>  &lt;source src="movie.ogg" type="video/ogg"&gt;</a:t>
            </a:r>
            <a:endParaRPr/>
          </a:p>
          <a:p>
            <a:pPr indent="-228600" lvl="0" marL="228600" rtl="0" algn="l">
              <a:lnSpc>
                <a:spcPct val="150000"/>
              </a:lnSpc>
              <a:spcBef>
                <a:spcPts val="1000"/>
              </a:spcBef>
              <a:spcAft>
                <a:spcPts val="0"/>
              </a:spcAft>
              <a:buClr>
                <a:schemeClr val="dk1"/>
              </a:buClr>
              <a:buSzPts val="2600"/>
              <a:buChar char="•"/>
            </a:pPr>
            <a:r>
              <a:rPr lang="en-GB"/>
              <a:t>&lt;/video&gt;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GB"/>
              <a:t>understand HTML content models.</a:t>
            </a:r>
            <a:endParaRPr/>
          </a:p>
          <a:p>
            <a:pPr indent="-228600" lvl="0" marL="228600" rtl="0" algn="l">
              <a:lnSpc>
                <a:spcPct val="150000"/>
              </a:lnSpc>
              <a:spcBef>
                <a:spcPts val="1000"/>
              </a:spcBef>
              <a:spcAft>
                <a:spcPts val="0"/>
              </a:spcAft>
              <a:buClr>
                <a:srgbClr val="002060"/>
              </a:buClr>
              <a:buSzPts val="2800"/>
              <a:buChar char="•"/>
            </a:pPr>
            <a:r>
              <a:rPr lang="en-GB"/>
              <a:t>insert multimedia files in webpage.</a:t>
            </a:r>
            <a:endParaRPr/>
          </a:p>
          <a:p>
            <a:pPr indent="0" lvl="0" marL="0" rtl="0" algn="l">
              <a:lnSpc>
                <a:spcPct val="150000"/>
              </a:lnSpc>
              <a:spcBef>
                <a:spcPts val="100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How it Works</a:t>
            </a:r>
            <a:endParaRPr/>
          </a:p>
        </p:txBody>
      </p:sp>
      <p:sp>
        <p:nvSpPr>
          <p:cNvPr id="237" name="Google Shape;237;p20"/>
          <p:cNvSpPr txBox="1"/>
          <p:nvPr>
            <p:ph idx="1" type="body"/>
          </p:nvPr>
        </p:nvSpPr>
        <p:spPr>
          <a:xfrm>
            <a:off x="361950" y="1295400"/>
            <a:ext cx="838815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200000"/>
              </a:lnSpc>
              <a:spcBef>
                <a:spcPts val="0"/>
              </a:spcBef>
              <a:spcAft>
                <a:spcPts val="0"/>
              </a:spcAft>
              <a:buClr>
                <a:schemeClr val="dk1"/>
              </a:buClr>
              <a:buSzPts val="2600"/>
              <a:buChar char="•"/>
            </a:pPr>
            <a:r>
              <a:rPr lang="en-GB"/>
              <a:t>The controls attribute adds video controls, like play, pause, and volume.</a:t>
            </a:r>
            <a:endParaRPr/>
          </a:p>
          <a:p>
            <a:pPr indent="-228600" lvl="0" marL="228600" rtl="0" algn="just">
              <a:lnSpc>
                <a:spcPct val="200000"/>
              </a:lnSpc>
              <a:spcBef>
                <a:spcPts val="1000"/>
              </a:spcBef>
              <a:spcAft>
                <a:spcPts val="0"/>
              </a:spcAft>
              <a:buClr>
                <a:schemeClr val="dk1"/>
              </a:buClr>
              <a:buSzPts val="2600"/>
              <a:buChar char="•"/>
            </a:pPr>
            <a:r>
              <a:rPr lang="en-GB"/>
              <a:t>It is a good idea to always include width and height attributes. If height and width are not set, the page might flicker while the video loads.</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How it Works</a:t>
            </a:r>
            <a:endParaRPr/>
          </a:p>
        </p:txBody>
      </p:sp>
      <p:sp>
        <p:nvSpPr>
          <p:cNvPr id="243" name="Google Shape;243;p21"/>
          <p:cNvSpPr txBox="1"/>
          <p:nvPr>
            <p:ph idx="1" type="body"/>
          </p:nvPr>
        </p:nvSpPr>
        <p:spPr>
          <a:xfrm>
            <a:off x="361950" y="1295400"/>
            <a:ext cx="838815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GB"/>
              <a:t>The &lt;source&gt; element allows you to specify alternative video files which the browser may choose from. The browser will use the first recognized format.</a:t>
            </a:r>
            <a:endParaRPr/>
          </a:p>
          <a:p>
            <a:pPr indent="-228600" lvl="0" marL="228600" rtl="0" algn="just">
              <a:lnSpc>
                <a:spcPct val="150000"/>
              </a:lnSpc>
              <a:spcBef>
                <a:spcPts val="1000"/>
              </a:spcBef>
              <a:spcAft>
                <a:spcPts val="0"/>
              </a:spcAft>
              <a:buClr>
                <a:schemeClr val="dk1"/>
              </a:buClr>
              <a:buSzPts val="2600"/>
              <a:buChar char="•"/>
            </a:pPr>
            <a:r>
              <a:rPr lang="en-GB"/>
              <a:t>The text between the &lt;video&gt; and &lt;/video&gt; tags will only be displayed in browsers that do not support the &lt;video&gt; element.</a:t>
            </a:r>
            <a:endParaRPr/>
          </a:p>
          <a:p>
            <a:pPr indent="-63500" lvl="0" marL="228600" rtl="0" algn="l">
              <a:lnSpc>
                <a:spcPct val="90000"/>
              </a:lnSpc>
              <a:spcBef>
                <a:spcPts val="1000"/>
              </a:spcBef>
              <a:spcAft>
                <a:spcPts val="0"/>
              </a:spcAft>
              <a:buClr>
                <a:schemeClr val="dk1"/>
              </a:buClr>
              <a:buSzPts val="2600"/>
              <a:buNone/>
            </a:pPr>
            <a:r>
              <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HTML &lt;video&gt; Autoplay</a:t>
            </a:r>
            <a:endParaRPr/>
          </a:p>
        </p:txBody>
      </p:sp>
      <p:sp>
        <p:nvSpPr>
          <p:cNvPr id="249" name="Google Shape;249;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600"/>
              <a:buChar char="•"/>
            </a:pPr>
            <a:r>
              <a:rPr lang="en-GB"/>
              <a:t>To start a video automatically, use the autoplay attribute:</a:t>
            </a:r>
            <a:endParaRPr/>
          </a:p>
          <a:p>
            <a:pPr indent="-63500" lvl="0" marL="228600" rtl="0" algn="l">
              <a:lnSpc>
                <a:spcPct val="150000"/>
              </a:lnSpc>
              <a:spcBef>
                <a:spcPts val="1000"/>
              </a:spcBef>
              <a:spcAft>
                <a:spcPts val="0"/>
              </a:spcAft>
              <a:buClr>
                <a:schemeClr val="dk1"/>
              </a:buClr>
              <a:buSzPts val="2600"/>
              <a:buNone/>
            </a:pPr>
            <a:r>
              <a:t/>
            </a:r>
            <a:endParaRPr/>
          </a:p>
          <a:p>
            <a:pPr indent="0" lvl="0" marL="0" rtl="0" algn="l">
              <a:lnSpc>
                <a:spcPct val="150000"/>
              </a:lnSpc>
              <a:spcBef>
                <a:spcPts val="1000"/>
              </a:spcBef>
              <a:spcAft>
                <a:spcPts val="0"/>
              </a:spcAft>
              <a:buClr>
                <a:schemeClr val="dk1"/>
              </a:buClr>
              <a:buSzPts val="2600"/>
              <a:buNone/>
            </a:pPr>
            <a:r>
              <a:rPr lang="en-GB"/>
              <a:t>Example</a:t>
            </a:r>
            <a:endParaRPr/>
          </a:p>
          <a:p>
            <a:pPr indent="0" lvl="0" marL="0" rtl="0" algn="l">
              <a:lnSpc>
                <a:spcPct val="150000"/>
              </a:lnSpc>
              <a:spcBef>
                <a:spcPts val="1000"/>
              </a:spcBef>
              <a:spcAft>
                <a:spcPts val="0"/>
              </a:spcAft>
              <a:buClr>
                <a:schemeClr val="dk1"/>
              </a:buClr>
              <a:buSzPts val="2600"/>
              <a:buNone/>
            </a:pPr>
            <a:r>
              <a:rPr lang="en-GB"/>
              <a:t>&lt;video width="320" height="240" autoplay&gt;</a:t>
            </a:r>
            <a:endParaRPr/>
          </a:p>
          <a:p>
            <a:pPr indent="0" lvl="0" marL="0" rtl="0" algn="l">
              <a:lnSpc>
                <a:spcPct val="150000"/>
              </a:lnSpc>
              <a:spcBef>
                <a:spcPts val="1000"/>
              </a:spcBef>
              <a:spcAft>
                <a:spcPts val="0"/>
              </a:spcAft>
              <a:buClr>
                <a:schemeClr val="dk1"/>
              </a:buClr>
              <a:buSzPts val="2600"/>
              <a:buNone/>
            </a:pPr>
            <a:r>
              <a:rPr lang="en-GB"/>
              <a:t>  &lt;source src="movie.mp4" type="video/mp4"&gt;</a:t>
            </a:r>
            <a:endParaRPr/>
          </a:p>
          <a:p>
            <a:pPr indent="0" lvl="0" marL="0" rtl="0" algn="l">
              <a:lnSpc>
                <a:spcPct val="150000"/>
              </a:lnSpc>
              <a:spcBef>
                <a:spcPts val="1000"/>
              </a:spcBef>
              <a:spcAft>
                <a:spcPts val="0"/>
              </a:spcAft>
              <a:buClr>
                <a:schemeClr val="dk1"/>
              </a:buClr>
              <a:buSzPts val="2600"/>
              <a:buNone/>
            </a:pPr>
            <a:r>
              <a:rPr lang="en-GB"/>
              <a:t>  </a:t>
            </a:r>
            <a:endParaRPr/>
          </a:p>
          <a:p>
            <a:pPr indent="0" lvl="0" marL="0" rtl="0" algn="l">
              <a:lnSpc>
                <a:spcPct val="150000"/>
              </a:lnSpc>
              <a:spcBef>
                <a:spcPts val="1000"/>
              </a:spcBef>
              <a:spcAft>
                <a:spcPts val="0"/>
              </a:spcAft>
              <a:buClr>
                <a:schemeClr val="dk1"/>
              </a:buClr>
              <a:buSzPts val="2600"/>
              <a:buNone/>
            </a:pPr>
            <a:r>
              <a:rPr lang="en-GB"/>
              <a:t>&lt;/video&gt;</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3"/>
          <p:cNvSpPr/>
          <p:nvPr/>
        </p:nvSpPr>
        <p:spPr>
          <a:xfrm>
            <a:off x="1143" y="0"/>
            <a:ext cx="9141714"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ines intersecting at pushpin" id="255" name="Google Shape;255;p23"/>
          <p:cNvPicPr preferRelativeResize="0"/>
          <p:nvPr/>
        </p:nvPicPr>
        <p:blipFill rotWithShape="1">
          <a:blip r:embed="rId3">
            <a:alphaModFix/>
          </a:blip>
          <a:srcRect b="2" l="10983" r="1" t="0"/>
          <a:stretch/>
        </p:blipFill>
        <p:spPr>
          <a:xfrm>
            <a:off x="20" y="1282"/>
            <a:ext cx="9143980" cy="6856718"/>
          </a:xfrm>
          <a:prstGeom prst="rect">
            <a:avLst/>
          </a:prstGeom>
          <a:noFill/>
          <a:ln>
            <a:noFill/>
          </a:ln>
        </p:spPr>
      </p:pic>
      <p:sp>
        <p:nvSpPr>
          <p:cNvPr id="256" name="Google Shape;256;p23"/>
          <p:cNvSpPr txBox="1"/>
          <p:nvPr>
            <p:ph idx="4294967295" type="body"/>
          </p:nvPr>
        </p:nvSpPr>
        <p:spPr>
          <a:xfrm>
            <a:off x="294689" y="648286"/>
            <a:ext cx="8582025" cy="540067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GB" sz="4400"/>
              <a:t>Practical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0" lang="en-GB">
                <a:solidFill>
                  <a:schemeClr val="lt1"/>
                </a:solidFill>
              </a:rPr>
              <a:t>Content Model</a:t>
            </a:r>
            <a:endParaRPr>
              <a:solidFill>
                <a:schemeClr val="lt1"/>
              </a:solidFill>
            </a:endParaRPr>
          </a:p>
        </p:txBody>
      </p:sp>
      <p:sp>
        <p:nvSpPr>
          <p:cNvPr id="121" name="Google Shape;121;p3"/>
          <p:cNvSpPr txBox="1"/>
          <p:nvPr>
            <p:ph idx="1" type="body"/>
          </p:nvPr>
        </p:nvSpPr>
        <p:spPr>
          <a:xfrm>
            <a:off x="361951" y="1295400"/>
            <a:ext cx="840222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FF0000"/>
              </a:buClr>
              <a:buSzPts val="2400"/>
              <a:buChar char="•"/>
            </a:pPr>
            <a:r>
              <a:rPr b="0" lang="en-GB" sz="2400">
                <a:solidFill>
                  <a:srgbClr val="FF0000"/>
                </a:solidFill>
              </a:rPr>
              <a:t>Content Model </a:t>
            </a:r>
            <a:r>
              <a:rPr b="0" lang="en-GB" sz="2400"/>
              <a:t>refers to the set of rules that define what type of content each element is allowed to have. Mostly, this translates into what other elements are allowed to be nested inside which other elements.</a:t>
            </a:r>
            <a:endParaRPr/>
          </a:p>
          <a:p>
            <a:pPr indent="-228600" lvl="0" marL="228600" rtl="0" algn="just">
              <a:lnSpc>
                <a:spcPct val="150000"/>
              </a:lnSpc>
              <a:spcBef>
                <a:spcPts val="1000"/>
              </a:spcBef>
              <a:spcAft>
                <a:spcPts val="0"/>
              </a:spcAft>
              <a:buClr>
                <a:srgbClr val="D8D8D8"/>
              </a:buClr>
              <a:buSzPts val="2400"/>
              <a:buChar char="•"/>
            </a:pPr>
            <a:r>
              <a:rPr b="0" i="0" lang="en-GB" sz="2400">
                <a:solidFill>
                  <a:srgbClr val="D8D8D8"/>
                </a:solidFill>
              </a:rPr>
              <a:t>Prior to the modern HTML specification, HTML elements were either </a:t>
            </a:r>
            <a:r>
              <a:rPr b="0" i="1" lang="en-GB" sz="2400">
                <a:solidFill>
                  <a:srgbClr val="D8D8D8"/>
                </a:solidFill>
              </a:rPr>
              <a:t>block-level</a:t>
            </a:r>
            <a:r>
              <a:rPr b="0" i="0" lang="en-GB" sz="2400">
                <a:solidFill>
                  <a:srgbClr val="D8D8D8"/>
                </a:solidFill>
              </a:rPr>
              <a:t> or </a:t>
            </a:r>
            <a:r>
              <a:rPr b="0" i="1" lang="en-GB" sz="2400">
                <a:solidFill>
                  <a:srgbClr val="D8D8D8"/>
                </a:solidFill>
              </a:rPr>
              <a:t>inline</a:t>
            </a:r>
            <a:r>
              <a:rPr b="0" i="0" lang="en-GB" sz="2400">
                <a:solidFill>
                  <a:srgbClr val="D8D8D8"/>
                </a:solidFill>
              </a:rPr>
              <a:t> elements. Modern HTML specification split these two content models into seven models</a:t>
            </a:r>
            <a:endParaRPr sz="2400">
              <a:solidFill>
                <a:srgbClr val="D8D8D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0" lang="en-GB">
                <a:solidFill>
                  <a:schemeClr val="lt1"/>
                </a:solidFill>
              </a:rPr>
              <a:t>Content Model</a:t>
            </a:r>
            <a:endParaRPr>
              <a:solidFill>
                <a:schemeClr val="lt1"/>
              </a:solidFill>
            </a:endParaRPr>
          </a:p>
        </p:txBody>
      </p:sp>
      <p:sp>
        <p:nvSpPr>
          <p:cNvPr id="127" name="Google Shape;127;p4"/>
          <p:cNvSpPr txBox="1"/>
          <p:nvPr>
            <p:ph idx="1" type="body"/>
          </p:nvPr>
        </p:nvSpPr>
        <p:spPr>
          <a:xfrm>
            <a:off x="361951" y="1295400"/>
            <a:ext cx="840222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FF0000"/>
              </a:buClr>
              <a:buSzPts val="2400"/>
              <a:buChar char="•"/>
            </a:pPr>
            <a:r>
              <a:rPr b="0" lang="en-GB" sz="2400">
                <a:solidFill>
                  <a:srgbClr val="FF0000"/>
                </a:solidFill>
              </a:rPr>
              <a:t>Content Model </a:t>
            </a:r>
            <a:r>
              <a:rPr b="0" lang="en-GB" sz="2400"/>
              <a:t>refers to the set of rules that define what type of content each element is allowed to have. Mostly, this translates into what other elements are allowed to be nested inside which other elements.</a:t>
            </a:r>
            <a:endParaRPr/>
          </a:p>
          <a:p>
            <a:pPr indent="-228600" lvl="0" marL="228600" rtl="0" algn="just">
              <a:lnSpc>
                <a:spcPct val="150000"/>
              </a:lnSpc>
              <a:spcBef>
                <a:spcPts val="1000"/>
              </a:spcBef>
              <a:spcAft>
                <a:spcPts val="0"/>
              </a:spcAft>
              <a:buClr>
                <a:srgbClr val="FF0000"/>
              </a:buClr>
              <a:buSzPts val="2400"/>
              <a:buChar char="•"/>
            </a:pPr>
            <a:r>
              <a:rPr b="0" i="0" lang="en-GB" sz="2400">
                <a:solidFill>
                  <a:srgbClr val="FF0000"/>
                </a:solidFill>
              </a:rPr>
              <a:t>Prior to the modern HTML specification, HTML elements were either </a:t>
            </a:r>
            <a:r>
              <a:rPr b="0" i="1" lang="en-GB" sz="2400">
                <a:solidFill>
                  <a:srgbClr val="FF0000"/>
                </a:solidFill>
              </a:rPr>
              <a:t>block-level</a:t>
            </a:r>
            <a:r>
              <a:rPr b="0" i="0" lang="en-GB" sz="2400">
                <a:solidFill>
                  <a:srgbClr val="FF0000"/>
                </a:solidFill>
              </a:rPr>
              <a:t> or </a:t>
            </a:r>
            <a:r>
              <a:rPr b="0" i="1" lang="en-GB" sz="2400">
                <a:solidFill>
                  <a:srgbClr val="FF0000"/>
                </a:solidFill>
              </a:rPr>
              <a:t>inline</a:t>
            </a:r>
            <a:r>
              <a:rPr b="0" i="0" lang="en-GB" sz="2400">
                <a:solidFill>
                  <a:srgbClr val="FF0000"/>
                </a:solidFill>
              </a:rPr>
              <a:t> elements. Modern HTML specification split these two content models into seven models</a:t>
            </a:r>
            <a:endParaRPr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Roboto"/>
              <a:buNone/>
            </a:pPr>
            <a:br>
              <a:rPr b="0" i="0" lang="en-GB">
                <a:solidFill>
                  <a:schemeClr val="lt1"/>
                </a:solidFill>
                <a:latin typeface="Roboto"/>
                <a:ea typeface="Roboto"/>
                <a:cs typeface="Roboto"/>
                <a:sym typeface="Roboto"/>
              </a:rPr>
            </a:br>
            <a:r>
              <a:rPr b="0" i="0" lang="en-GB">
                <a:solidFill>
                  <a:schemeClr val="lt1"/>
                </a:solidFill>
              </a:rPr>
              <a:t>In HTML5, there are seven content models</a:t>
            </a:r>
            <a:br>
              <a:rPr b="0" i="0" lang="en-GB">
                <a:solidFill>
                  <a:schemeClr val="lt1"/>
                </a:solidFill>
              </a:rPr>
            </a:br>
            <a:endParaRPr>
              <a:solidFill>
                <a:schemeClr val="lt1"/>
              </a:solidFill>
            </a:endParaRPr>
          </a:p>
        </p:txBody>
      </p:sp>
      <p:sp>
        <p:nvSpPr>
          <p:cNvPr id="133" name="Google Shape;133;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600"/>
              <a:buFont typeface="Arial"/>
              <a:buAutoNum type="arabicPeriod"/>
            </a:pPr>
            <a:r>
              <a:rPr b="0" i="0" lang="en-GB"/>
              <a:t>Metadata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Flow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Sectioning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Heading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Phrasing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Embedded content</a:t>
            </a:r>
            <a:endParaRPr/>
          </a:p>
          <a:p>
            <a:pPr indent="-228600" lvl="0" marL="228600" rtl="0" algn="l">
              <a:lnSpc>
                <a:spcPct val="150000"/>
              </a:lnSpc>
              <a:spcBef>
                <a:spcPts val="1000"/>
              </a:spcBef>
              <a:spcAft>
                <a:spcPts val="0"/>
              </a:spcAft>
              <a:buClr>
                <a:schemeClr val="dk1"/>
              </a:buClr>
              <a:buSzPts val="2600"/>
              <a:buFont typeface="Arial"/>
              <a:buAutoNum type="arabicPeriod"/>
            </a:pPr>
            <a:r>
              <a:rPr b="0" i="0" lang="en-GB"/>
              <a:t>Interactive content</a:t>
            </a:r>
            <a:endParaRPr/>
          </a:p>
          <a:p>
            <a:pPr indent="-63500" lvl="0" marL="228600" rtl="0" algn="l">
              <a:lnSpc>
                <a:spcPct val="150000"/>
              </a:lnSpc>
              <a:spcBef>
                <a:spcPts val="1000"/>
              </a:spcBef>
              <a:spcAft>
                <a:spcPts val="0"/>
              </a:spcAft>
              <a:buClr>
                <a:schemeClr val="dk1"/>
              </a:buClr>
              <a:buSzPts val="260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6"/>
          <p:cNvSpPr txBox="1"/>
          <p:nvPr>
            <p:ph type="title"/>
          </p:nvPr>
        </p:nvSpPr>
        <p:spPr>
          <a:xfrm>
            <a:off x="480060" y="5661293"/>
            <a:ext cx="8183880" cy="64008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b="1" i="0" lang="en-GB">
                <a:solidFill>
                  <a:schemeClr val="lt1"/>
                </a:solidFill>
              </a:rPr>
              <a:t>Modern HTML Content Models</a:t>
            </a:r>
            <a:endParaRPr/>
          </a:p>
        </p:txBody>
      </p:sp>
      <p:pic>
        <p:nvPicPr>
          <p:cNvPr descr="HTML Content Model Diagram" id="139" name="Google Shape;139;p6"/>
          <p:cNvPicPr preferRelativeResize="0"/>
          <p:nvPr/>
        </p:nvPicPr>
        <p:blipFill rotWithShape="1">
          <a:blip r:embed="rId3">
            <a:alphaModFix/>
          </a:blip>
          <a:srcRect b="-1" l="1624" r="2656" t="0"/>
          <a:stretch/>
        </p:blipFill>
        <p:spPr>
          <a:xfrm>
            <a:off x="480060" y="640080"/>
            <a:ext cx="8183880" cy="4836795"/>
          </a:xfrm>
          <a:prstGeom prst="rect">
            <a:avLst/>
          </a:prstGeom>
          <a:noFill/>
          <a:ln cap="flat" cmpd="sng" w="19050">
            <a:solidFill>
              <a:schemeClr val="lt1"/>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br>
              <a:rPr b="1" i="0" lang="en-GB">
                <a:solidFill>
                  <a:schemeClr val="lt1"/>
                </a:solidFill>
              </a:rPr>
            </a:br>
            <a:r>
              <a:rPr b="1" i="0" lang="en-GB">
                <a:solidFill>
                  <a:schemeClr val="lt1"/>
                </a:solidFill>
              </a:rPr>
              <a:t>Metadata Content</a:t>
            </a:r>
            <a:br>
              <a:rPr b="1" i="0" lang="en-GB">
                <a:solidFill>
                  <a:schemeClr val="lt1"/>
                </a:solidFill>
              </a:rPr>
            </a:br>
            <a:endParaRPr>
              <a:solidFill>
                <a:schemeClr val="lt1"/>
              </a:solidFill>
            </a:endParaRPr>
          </a:p>
        </p:txBody>
      </p:sp>
      <p:sp>
        <p:nvSpPr>
          <p:cNvPr id="145" name="Google Shape;145;p7"/>
          <p:cNvSpPr txBox="1"/>
          <p:nvPr>
            <p:ph idx="1" type="body"/>
          </p:nvPr>
        </p:nvSpPr>
        <p:spPr>
          <a:xfrm>
            <a:off x="361950" y="1295400"/>
            <a:ext cx="84444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b="0" i="0" lang="en-GB"/>
              <a:t>Metadata content is responsible for setting up the presentation (look) or behavior to the rest of the HTML page. It can also set up the relationship of the HTML document with other documents.</a:t>
            </a:r>
            <a:endParaRPr/>
          </a:p>
          <a:p>
            <a:pPr indent="-76200" lvl="0" marL="228600" rtl="0" algn="just">
              <a:lnSpc>
                <a:spcPct val="90000"/>
              </a:lnSpc>
              <a:spcBef>
                <a:spcPts val="1000"/>
              </a:spcBef>
              <a:spcAft>
                <a:spcPts val="0"/>
              </a:spcAft>
              <a:buClr>
                <a:schemeClr val="dk1"/>
              </a:buClr>
              <a:buSzPts val="2400"/>
              <a:buNone/>
            </a:pPr>
            <a:r>
              <a:t/>
            </a:r>
            <a:endParaRPr sz="2400">
              <a:latin typeface="Arial"/>
              <a:ea typeface="Arial"/>
              <a:cs typeface="Arial"/>
              <a:sym typeface="Arial"/>
            </a:endParaRPr>
          </a:p>
        </p:txBody>
      </p:sp>
      <p:pic>
        <p:nvPicPr>
          <p:cNvPr descr="HTML Content Model Diagram" id="146" name="Google Shape;146;p7"/>
          <p:cNvPicPr preferRelativeResize="0"/>
          <p:nvPr/>
        </p:nvPicPr>
        <p:blipFill rotWithShape="1">
          <a:blip r:embed="rId3">
            <a:alphaModFix/>
          </a:blip>
          <a:srcRect b="0" l="0" r="0" t="0"/>
          <a:stretch/>
        </p:blipFill>
        <p:spPr>
          <a:xfrm>
            <a:off x="4053400" y="3855175"/>
            <a:ext cx="4429125" cy="2505619"/>
          </a:xfrm>
          <a:prstGeom prst="rect">
            <a:avLst/>
          </a:prstGeom>
          <a:noFill/>
          <a:ln>
            <a:noFill/>
          </a:ln>
        </p:spPr>
      </p:pic>
      <p:cxnSp>
        <p:nvCxnSpPr>
          <p:cNvPr id="147" name="Google Shape;147;p7"/>
          <p:cNvCxnSpPr/>
          <p:nvPr/>
        </p:nvCxnSpPr>
        <p:spPr>
          <a:xfrm flipH="1" rot="10800000">
            <a:off x="2902634" y="6136298"/>
            <a:ext cx="1219200" cy="4191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br>
              <a:rPr b="1" i="0" lang="en-GB">
                <a:solidFill>
                  <a:schemeClr val="lt1"/>
                </a:solidFill>
              </a:rPr>
            </a:br>
            <a:r>
              <a:rPr b="1" i="0" lang="en-GB">
                <a:solidFill>
                  <a:schemeClr val="lt1"/>
                </a:solidFill>
              </a:rPr>
              <a:t>Flow Content</a:t>
            </a:r>
            <a:br>
              <a:rPr b="1" i="0" lang="en-GB">
                <a:solidFill>
                  <a:srgbClr val="00387D"/>
                </a:solidFill>
                <a:latin typeface="Roboto"/>
                <a:ea typeface="Roboto"/>
                <a:cs typeface="Roboto"/>
                <a:sym typeface="Roboto"/>
              </a:rPr>
            </a:br>
            <a:endParaRPr/>
          </a:p>
        </p:txBody>
      </p:sp>
      <p:sp>
        <p:nvSpPr>
          <p:cNvPr id="153" name="Google Shape;153;p8"/>
          <p:cNvSpPr txBox="1"/>
          <p:nvPr>
            <p:ph idx="1" type="body"/>
          </p:nvPr>
        </p:nvSpPr>
        <p:spPr>
          <a:xfrm>
            <a:off x="361951" y="1295400"/>
            <a:ext cx="8430358"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b="0" i="0" lang="en-GB"/>
              <a:t>Most contents of HTML document are in this type. These contents influence other contents to flow.</a:t>
            </a:r>
            <a:endParaRPr/>
          </a:p>
          <a:p>
            <a:pPr indent="-228600" lvl="0" marL="228600" rtl="0" algn="just">
              <a:lnSpc>
                <a:spcPct val="150000"/>
              </a:lnSpc>
              <a:spcBef>
                <a:spcPts val="1000"/>
              </a:spcBef>
              <a:spcAft>
                <a:spcPts val="0"/>
              </a:spcAft>
              <a:buClr>
                <a:schemeClr val="dk1"/>
              </a:buClr>
              <a:buSzPts val="2600"/>
              <a:buChar char="•"/>
            </a:pPr>
            <a:r>
              <a:rPr b="0" i="0" lang="en-GB"/>
              <a:t>Sectioning content represents a section in the current document. Each sectioning content potentially has a heading content and footer.</a:t>
            </a:r>
            <a:endParaRPr/>
          </a:p>
        </p:txBody>
      </p:sp>
      <p:pic>
        <p:nvPicPr>
          <p:cNvPr descr="HTML Content Model Diagram" id="154" name="Google Shape;154;p8"/>
          <p:cNvPicPr preferRelativeResize="0"/>
          <p:nvPr/>
        </p:nvPicPr>
        <p:blipFill rotWithShape="1">
          <a:blip r:embed="rId3">
            <a:alphaModFix/>
          </a:blip>
          <a:srcRect b="0" l="0" r="0" t="0"/>
          <a:stretch/>
        </p:blipFill>
        <p:spPr>
          <a:xfrm>
            <a:off x="4248443" y="4376765"/>
            <a:ext cx="4194077" cy="2372650"/>
          </a:xfrm>
          <a:prstGeom prst="rect">
            <a:avLst/>
          </a:prstGeom>
          <a:noFill/>
          <a:ln>
            <a:noFill/>
          </a:ln>
        </p:spPr>
      </p:pic>
      <p:cxnSp>
        <p:nvCxnSpPr>
          <p:cNvPr id="155" name="Google Shape;155;p8"/>
          <p:cNvCxnSpPr/>
          <p:nvPr/>
        </p:nvCxnSpPr>
        <p:spPr>
          <a:xfrm>
            <a:off x="5708845" y="3680421"/>
            <a:ext cx="438150" cy="695325"/>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br>
              <a:rPr b="1" i="0" lang="en-GB" sz="2800">
                <a:solidFill>
                  <a:schemeClr val="lt1"/>
                </a:solidFill>
              </a:rPr>
            </a:br>
            <a:r>
              <a:rPr b="1" i="0" lang="en-GB" sz="2800">
                <a:solidFill>
                  <a:schemeClr val="lt1"/>
                </a:solidFill>
              </a:rPr>
              <a:t>Heading Content</a:t>
            </a:r>
            <a:br>
              <a:rPr b="1" i="0" lang="en-GB" sz="2800">
                <a:solidFill>
                  <a:schemeClr val="lt1"/>
                </a:solidFill>
              </a:rPr>
            </a:br>
            <a:endParaRPr sz="2800">
              <a:solidFill>
                <a:schemeClr val="lt1"/>
              </a:solidFill>
            </a:endParaRPr>
          </a:p>
        </p:txBody>
      </p:sp>
      <p:sp>
        <p:nvSpPr>
          <p:cNvPr id="161" name="Google Shape;161;p9"/>
          <p:cNvSpPr txBox="1"/>
          <p:nvPr>
            <p:ph idx="1" type="body"/>
          </p:nvPr>
        </p:nvSpPr>
        <p:spPr>
          <a:xfrm>
            <a:off x="361951" y="1295400"/>
            <a:ext cx="8416290"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GB"/>
              <a:t>Heading content is the titles or headers of a section in the document.</a:t>
            </a:r>
            <a:endParaRPr/>
          </a:p>
          <a:p>
            <a:pPr indent="-228600" lvl="0" marL="228600" rtl="0" algn="just">
              <a:lnSpc>
                <a:spcPct val="150000"/>
              </a:lnSpc>
              <a:spcBef>
                <a:spcPts val="1000"/>
              </a:spcBef>
              <a:spcAft>
                <a:spcPts val="0"/>
              </a:spcAft>
              <a:buClr>
                <a:schemeClr val="dk1"/>
              </a:buClr>
              <a:buSzPts val="2600"/>
              <a:buChar char="•"/>
            </a:pPr>
            <a:r>
              <a:rPr lang="en-GB"/>
              <a:t>The HTML elements that can contain heading content are-</a:t>
            </a:r>
            <a:endParaRPr/>
          </a:p>
          <a:p>
            <a:pPr indent="-228600" lvl="0" marL="228600" rtl="0" algn="just">
              <a:lnSpc>
                <a:spcPct val="150000"/>
              </a:lnSpc>
              <a:spcBef>
                <a:spcPts val="1000"/>
              </a:spcBef>
              <a:spcAft>
                <a:spcPts val="0"/>
              </a:spcAft>
              <a:buClr>
                <a:schemeClr val="dk1"/>
              </a:buClr>
              <a:buSzPts val="2600"/>
              <a:buChar char="•"/>
            </a:pPr>
            <a:r>
              <a:rPr lang="en-GB"/>
              <a:t>h1,h2, h3, h4, h5, h6, hgroup</a:t>
            </a:r>
            <a:endParaRPr/>
          </a:p>
        </p:txBody>
      </p:sp>
      <p:pic>
        <p:nvPicPr>
          <p:cNvPr descr="HTML Content Model Diagram" id="162" name="Google Shape;162;p9"/>
          <p:cNvPicPr preferRelativeResize="0"/>
          <p:nvPr/>
        </p:nvPicPr>
        <p:blipFill rotWithShape="1">
          <a:blip r:embed="rId3">
            <a:alphaModFix/>
          </a:blip>
          <a:srcRect b="0" l="0" r="0" t="0"/>
          <a:stretch/>
        </p:blipFill>
        <p:spPr>
          <a:xfrm>
            <a:off x="4829175" y="4315587"/>
            <a:ext cx="3467100" cy="1961388"/>
          </a:xfrm>
          <a:prstGeom prst="rect">
            <a:avLst/>
          </a:prstGeom>
          <a:noFill/>
          <a:ln>
            <a:noFill/>
          </a:ln>
        </p:spPr>
      </p:pic>
      <p:cxnSp>
        <p:nvCxnSpPr>
          <p:cNvPr id="163" name="Google Shape;163;p9"/>
          <p:cNvCxnSpPr/>
          <p:nvPr/>
        </p:nvCxnSpPr>
        <p:spPr>
          <a:xfrm flipH="1">
            <a:off x="7629525" y="3790950"/>
            <a:ext cx="447675" cy="74295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