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R/SQbtD1IbFCt4CR2WCLLY5+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E7F8FB-30D3-4D75-92AC-D3857346C351}">
  <a:tblStyle styleId="{BAE7F8FB-30D3-4D75-92AC-D3857346C3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24"/>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24"/>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4"/>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4"/>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24"/>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24"/>
          <p:cNvGrpSpPr/>
          <p:nvPr/>
        </p:nvGrpSpPr>
        <p:grpSpPr>
          <a:xfrm>
            <a:off x="9542" y="1773019"/>
            <a:ext cx="5251703" cy="1446550"/>
            <a:chOff x="1109436" y="3091879"/>
            <a:chExt cx="4449031" cy="1446550"/>
          </a:xfrm>
        </p:grpSpPr>
        <p:sp>
          <p:nvSpPr>
            <p:cNvPr id="18" name="Google Shape;18;p24"/>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4"/>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24"/>
          <p:cNvGrpSpPr/>
          <p:nvPr/>
        </p:nvGrpSpPr>
        <p:grpSpPr>
          <a:xfrm>
            <a:off x="195423" y="5604518"/>
            <a:ext cx="3947738" cy="546850"/>
            <a:chOff x="426720" y="4559594"/>
            <a:chExt cx="4084544" cy="546850"/>
          </a:xfrm>
        </p:grpSpPr>
        <p:sp>
          <p:nvSpPr>
            <p:cNvPr id="21" name="Google Shape;21;p24"/>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4"/>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3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6"/>
          <p:cNvSpPr/>
          <p:nvPr>
            <p:ph idx="2" type="pic"/>
          </p:nvPr>
        </p:nvSpPr>
        <p:spPr>
          <a:xfrm>
            <a:off x="3887391" y="987426"/>
            <a:ext cx="4629150" cy="4873625"/>
          </a:xfrm>
          <a:prstGeom prst="rect">
            <a:avLst/>
          </a:prstGeom>
          <a:noFill/>
          <a:ln>
            <a:noFill/>
          </a:ln>
        </p:spPr>
      </p:sp>
      <p:sp>
        <p:nvSpPr>
          <p:cNvPr id="80" name="Google Shape;80;p3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3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25"/>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5"/>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25"/>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25"/>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25"/>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26"/>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27"/>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28"/>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28"/>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28"/>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361950" y="1"/>
            <a:ext cx="8559026"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Window/Document Events</a:t>
            </a:r>
            <a:endParaRPr/>
          </a:p>
        </p:txBody>
      </p:sp>
      <p:graphicFrame>
        <p:nvGraphicFramePr>
          <p:cNvPr id="152" name="Google Shape;152;p10"/>
          <p:cNvGraphicFramePr/>
          <p:nvPr/>
        </p:nvGraphicFramePr>
        <p:xfrm>
          <a:off x="361950" y="1260087"/>
          <a:ext cx="3000000" cy="3000000"/>
        </p:xfrm>
        <a:graphic>
          <a:graphicData uri="http://schemas.openxmlformats.org/drawingml/2006/table">
            <a:tbl>
              <a:tblPr>
                <a:noFill/>
                <a:tableStyleId>{BAE7F8FB-30D3-4D75-92AC-D3857346C351}</a:tableStyleId>
              </a:tblPr>
              <a:tblGrid>
                <a:gridCol w="2872150"/>
                <a:gridCol w="2843425"/>
                <a:gridCol w="2843425"/>
              </a:tblGrid>
              <a:tr h="721100">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Event Performed</a:t>
                      </a:r>
                      <a:endParaRPr/>
                    </a:p>
                  </a:txBody>
                  <a:tcPr marT="76200" marB="76200" marR="76200" marL="76200">
                    <a:lnL cap="flat" cmpd="sng" w="9525">
                      <a:solidFill>
                        <a:srgbClr val="C09737"/>
                      </a:solidFill>
                      <a:prstDash val="solid"/>
                      <a:round/>
                      <a:headEnd len="sm" w="sm" type="none"/>
                      <a:tailEnd len="sm" w="sm" type="none"/>
                    </a:lnL>
                    <a:lnR cap="flat" cmpd="sng" w="9525">
                      <a:solidFill>
                        <a:srgbClr val="C09737"/>
                      </a:solidFill>
                      <a:prstDash val="solid"/>
                      <a:round/>
                      <a:headEnd len="sm" w="sm" type="none"/>
                      <a:tailEnd len="sm" w="sm" type="none"/>
                    </a:lnR>
                    <a:lnT cap="flat" cmpd="sng" w="9525">
                      <a:solidFill>
                        <a:srgbClr val="C0973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Event Handler</a:t>
                      </a:r>
                      <a:endParaRPr/>
                    </a:p>
                  </a:txBody>
                  <a:tcPr marT="76200" marB="76200" marR="76200" marL="76200">
                    <a:lnL cap="flat" cmpd="sng" w="9525">
                      <a:solidFill>
                        <a:srgbClr val="C09737"/>
                      </a:solidFill>
                      <a:prstDash val="solid"/>
                      <a:round/>
                      <a:headEnd len="sm" w="sm" type="none"/>
                      <a:tailEnd len="sm" w="sm" type="none"/>
                    </a:lnL>
                    <a:lnR cap="flat" cmpd="sng" w="9525">
                      <a:solidFill>
                        <a:srgbClr val="C09737"/>
                      </a:solidFill>
                      <a:prstDash val="solid"/>
                      <a:round/>
                      <a:headEnd len="sm" w="sm" type="none"/>
                      <a:tailEnd len="sm" w="sm" type="none"/>
                    </a:lnR>
                    <a:lnT cap="flat" cmpd="sng" w="9525">
                      <a:solidFill>
                        <a:srgbClr val="C0973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Description</a:t>
                      </a:r>
                      <a:endParaRPr/>
                    </a:p>
                  </a:txBody>
                  <a:tcPr marT="76200" marB="76200" marR="76200" marL="76200">
                    <a:lnL cap="flat" cmpd="sng" w="9525">
                      <a:solidFill>
                        <a:srgbClr val="C09737"/>
                      </a:solidFill>
                      <a:prstDash val="solid"/>
                      <a:round/>
                      <a:headEnd len="sm" w="sm" type="none"/>
                      <a:tailEnd len="sm" w="sm" type="none"/>
                    </a:lnL>
                    <a:lnR cap="flat" cmpd="sng" w="9525">
                      <a:solidFill>
                        <a:srgbClr val="C09737"/>
                      </a:solidFill>
                      <a:prstDash val="solid"/>
                      <a:round/>
                      <a:headEnd len="sm" w="sm" type="none"/>
                      <a:tailEnd len="sm" w="sm" type="none"/>
                    </a:lnR>
                    <a:lnT cap="flat" cmpd="sng" w="9525">
                      <a:solidFill>
                        <a:srgbClr val="C0973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562400">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load</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onload</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When the browser finishes the loading of the page</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562400">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unload</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onunload</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When the visitor leaves the current webpage, the browser unloads it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562400">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resize</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onresize</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When the visitor resizes the window of the browser</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Cookies</a:t>
            </a:r>
            <a:endParaRPr/>
          </a:p>
        </p:txBody>
      </p:sp>
      <p:sp>
        <p:nvSpPr>
          <p:cNvPr id="158" name="Google Shape;158;p11"/>
          <p:cNvSpPr txBox="1"/>
          <p:nvPr>
            <p:ph idx="1" type="body"/>
          </p:nvPr>
        </p:nvSpPr>
        <p:spPr>
          <a:xfrm>
            <a:off x="361950" y="1226634"/>
            <a:ext cx="8582025" cy="546944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 cookie is an amount of information that persists between a server-side and a client-side. A web browser stores this information at the time of browsing.</a:t>
            </a:r>
            <a:endParaRPr/>
          </a:p>
          <a:p>
            <a:pPr indent="-228600" lvl="0" marL="228600" rtl="0" algn="just">
              <a:lnSpc>
                <a:spcPct val="150000"/>
              </a:lnSpc>
              <a:spcBef>
                <a:spcPts val="1000"/>
              </a:spcBef>
              <a:spcAft>
                <a:spcPts val="0"/>
              </a:spcAft>
              <a:buSzPts val="2600"/>
              <a:buChar char="•"/>
            </a:pPr>
            <a:r>
              <a:rPr lang="en-US"/>
              <a:t>A cookie contains the information as a string generally in the form of a name-value pair separated by semi-colons. It maintains the state of a user and remembers the user's information among all the web pages.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Cookies Works?</a:t>
            </a:r>
            <a:endParaRPr/>
          </a:p>
        </p:txBody>
      </p:sp>
      <p:sp>
        <p:nvSpPr>
          <p:cNvPr id="164" name="Google Shape;164;p12"/>
          <p:cNvSpPr txBox="1"/>
          <p:nvPr>
            <p:ph idx="1" type="body"/>
          </p:nvPr>
        </p:nvSpPr>
        <p:spPr>
          <a:xfrm>
            <a:off x="361950" y="1215484"/>
            <a:ext cx="8582025" cy="548059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When a user sends a request to the server, then each of that request is treated as a new request sent by the different user.</a:t>
            </a:r>
            <a:endParaRPr/>
          </a:p>
          <a:p>
            <a:pPr indent="-228600" lvl="0" marL="228600" rtl="0" algn="just">
              <a:lnSpc>
                <a:spcPct val="150000"/>
              </a:lnSpc>
              <a:spcBef>
                <a:spcPts val="1000"/>
              </a:spcBef>
              <a:spcAft>
                <a:spcPts val="0"/>
              </a:spcAft>
              <a:buSzPts val="2600"/>
              <a:buChar char="•"/>
            </a:pPr>
            <a:r>
              <a:rPr lang="en-US"/>
              <a:t>So, to recognize the old user, we need to add the cookie with the response from the server.</a:t>
            </a:r>
            <a:endParaRPr/>
          </a:p>
          <a:p>
            <a:pPr indent="-228600" lvl="0" marL="228600" rtl="0" algn="just">
              <a:lnSpc>
                <a:spcPct val="150000"/>
              </a:lnSpc>
              <a:spcBef>
                <a:spcPts val="1000"/>
              </a:spcBef>
              <a:spcAft>
                <a:spcPts val="0"/>
              </a:spcAft>
              <a:buSzPts val="2600"/>
              <a:buChar char="•"/>
            </a:pPr>
            <a:r>
              <a:rPr lang="en-US"/>
              <a:t>browser at the client-side.</a:t>
            </a:r>
            <a:endParaRPr/>
          </a:p>
          <a:p>
            <a:pPr indent="-228600" lvl="0" marL="228600" rtl="0" algn="just">
              <a:lnSpc>
                <a:spcPct val="150000"/>
              </a:lnSpc>
              <a:spcBef>
                <a:spcPts val="1000"/>
              </a:spcBef>
              <a:spcAft>
                <a:spcPts val="0"/>
              </a:spcAft>
              <a:buSzPts val="2600"/>
              <a:buChar char="•"/>
            </a:pPr>
            <a:r>
              <a:rPr lang="en-US"/>
              <a:t>Now, whenever a user sends a request to the server, the cookie is added with that request automatically. Due to the cookie, the server recognizes the users.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to Create a Cookie in JavaScript?</a:t>
            </a:r>
            <a:endParaRPr/>
          </a:p>
        </p:txBody>
      </p:sp>
      <p:sp>
        <p:nvSpPr>
          <p:cNvPr id="170" name="Google Shape;170;p13"/>
          <p:cNvSpPr txBox="1"/>
          <p:nvPr>
            <p:ph idx="1" type="body"/>
          </p:nvPr>
        </p:nvSpPr>
        <p:spPr>
          <a:xfrm>
            <a:off x="361950" y="1215484"/>
            <a:ext cx="8582025" cy="548059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In JavaScript, we can create, read, update and delete a cookie by using document.cookie property.</a:t>
            </a:r>
            <a:endParaRPr/>
          </a:p>
          <a:p>
            <a:pPr indent="-228600" lvl="0" marL="228600" rtl="0" algn="just">
              <a:lnSpc>
                <a:spcPct val="150000"/>
              </a:lnSpc>
              <a:spcBef>
                <a:spcPts val="1000"/>
              </a:spcBef>
              <a:spcAft>
                <a:spcPts val="0"/>
              </a:spcAft>
              <a:buSzPts val="2800"/>
              <a:buChar char="•"/>
            </a:pPr>
            <a:r>
              <a:rPr lang="en-US" sz="2800"/>
              <a:t>The following syntax is used to create a cookie:</a:t>
            </a:r>
            <a:endParaRPr/>
          </a:p>
          <a:p>
            <a:pPr indent="-228600" lvl="0" marL="228600" rtl="0" algn="just">
              <a:lnSpc>
                <a:spcPct val="150000"/>
              </a:lnSpc>
              <a:spcBef>
                <a:spcPts val="1000"/>
              </a:spcBef>
              <a:spcAft>
                <a:spcPts val="0"/>
              </a:spcAft>
              <a:buSzPts val="2800"/>
              <a:buChar char="•"/>
            </a:pPr>
            <a:r>
              <a:rPr b="0" i="0" lang="en-US" sz="2800">
                <a:solidFill>
                  <a:srgbClr val="FF0000"/>
                </a:solidFill>
              </a:rPr>
              <a:t>document.cookie</a:t>
            </a:r>
            <a:r>
              <a:rPr b="0" i="0" lang="en-US" sz="2800">
                <a:solidFill>
                  <a:srgbClr val="000000"/>
                </a:solidFill>
              </a:rPr>
              <a:t>=</a:t>
            </a:r>
            <a:r>
              <a:rPr b="0" i="0" lang="en-US" sz="2800">
                <a:solidFill>
                  <a:srgbClr val="0000FF"/>
                </a:solidFill>
              </a:rPr>
              <a:t>"name=value"</a:t>
            </a:r>
            <a:r>
              <a:rPr b="0" i="0" lang="en-US" sz="2800">
                <a:solidFill>
                  <a:srgbClr val="000000"/>
                </a:solidFill>
              </a:rPr>
              <a:t>;  </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are Cookies?</a:t>
            </a:r>
            <a:endParaRPr/>
          </a:p>
        </p:txBody>
      </p:sp>
      <p:sp>
        <p:nvSpPr>
          <p:cNvPr id="176" name="Google Shape;176;p14"/>
          <p:cNvSpPr txBox="1"/>
          <p:nvPr>
            <p:ph idx="1" type="body"/>
          </p:nvPr>
        </p:nvSpPr>
        <p:spPr>
          <a:xfrm>
            <a:off x="361950" y="1215484"/>
            <a:ext cx="8582025" cy="548059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Cookies are data, stored in small text files, on your computer.</a:t>
            </a:r>
            <a:endParaRPr/>
          </a:p>
          <a:p>
            <a:pPr indent="-228600" lvl="0" marL="228600" rtl="0" algn="just">
              <a:lnSpc>
                <a:spcPct val="150000"/>
              </a:lnSpc>
              <a:spcBef>
                <a:spcPts val="1000"/>
              </a:spcBef>
              <a:spcAft>
                <a:spcPts val="0"/>
              </a:spcAft>
              <a:buSzPts val="2800"/>
              <a:buChar char="•"/>
            </a:pPr>
            <a:r>
              <a:rPr lang="en-US" sz="2800"/>
              <a:t>When a web server has sent a web page to a browser, the connection is shut down, and the server forgets everything about the user.</a:t>
            </a:r>
            <a:endParaRPr/>
          </a:p>
          <a:p>
            <a:pPr indent="-228600" lvl="0" marL="228600" rtl="0" algn="just">
              <a:lnSpc>
                <a:spcPct val="150000"/>
              </a:lnSpc>
              <a:spcBef>
                <a:spcPts val="1000"/>
              </a:spcBef>
              <a:spcAft>
                <a:spcPts val="0"/>
              </a:spcAft>
              <a:buSzPts val="2800"/>
              <a:buChar char="•"/>
            </a:pPr>
            <a:r>
              <a:rPr lang="en-US" sz="2800"/>
              <a:t>Cookies were invented to solve the problem "how to remember information about the user":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are Cookies?</a:t>
            </a:r>
            <a:endParaRPr/>
          </a:p>
        </p:txBody>
      </p:sp>
      <p:sp>
        <p:nvSpPr>
          <p:cNvPr id="182" name="Google Shape;182;p15"/>
          <p:cNvSpPr txBox="1"/>
          <p:nvPr>
            <p:ph idx="1" type="body"/>
          </p:nvPr>
        </p:nvSpPr>
        <p:spPr>
          <a:xfrm>
            <a:off x="361950" y="1215484"/>
            <a:ext cx="8582025" cy="548059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When a user visits a web page, his/her name can be stored in a cookie.</a:t>
            </a:r>
            <a:endParaRPr/>
          </a:p>
          <a:p>
            <a:pPr indent="-228600" lvl="0" marL="228600" rtl="0" algn="just">
              <a:lnSpc>
                <a:spcPct val="150000"/>
              </a:lnSpc>
              <a:spcBef>
                <a:spcPts val="1000"/>
              </a:spcBef>
              <a:spcAft>
                <a:spcPts val="0"/>
              </a:spcAft>
              <a:buSzPts val="2800"/>
              <a:buChar char="•"/>
            </a:pPr>
            <a:r>
              <a:rPr lang="en-US" sz="2800"/>
              <a:t>Next time the user visits the page, the cookie "remembers" his/her name.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a Cookie with JavaScript</a:t>
            </a:r>
            <a:endParaRPr/>
          </a:p>
        </p:txBody>
      </p:sp>
      <p:sp>
        <p:nvSpPr>
          <p:cNvPr id="188" name="Google Shape;188;p16"/>
          <p:cNvSpPr txBox="1"/>
          <p:nvPr>
            <p:ph idx="1" type="body"/>
          </p:nvPr>
        </p:nvSpPr>
        <p:spPr>
          <a:xfrm>
            <a:off x="361950" y="1204332"/>
            <a:ext cx="8582025" cy="549174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JavaScript can create, read, and delete cookies with the document.cookie property.</a:t>
            </a:r>
            <a:endParaRPr/>
          </a:p>
          <a:p>
            <a:pPr indent="-228600" lvl="0" marL="228600" rtl="0" algn="just">
              <a:lnSpc>
                <a:spcPct val="150000"/>
              </a:lnSpc>
              <a:spcBef>
                <a:spcPts val="1000"/>
              </a:spcBef>
              <a:spcAft>
                <a:spcPts val="0"/>
              </a:spcAft>
              <a:buSzPts val="2800"/>
              <a:buChar char="•"/>
            </a:pPr>
            <a:r>
              <a:rPr lang="en-US" sz="2800"/>
              <a:t>With JavaScript, a cookie can be created like this:</a:t>
            </a:r>
            <a:endParaRPr/>
          </a:p>
          <a:p>
            <a:pPr indent="-228600" lvl="0" marL="228600" rtl="0" algn="just">
              <a:lnSpc>
                <a:spcPct val="150000"/>
              </a:lnSpc>
              <a:spcBef>
                <a:spcPts val="1000"/>
              </a:spcBef>
              <a:spcAft>
                <a:spcPts val="0"/>
              </a:spcAft>
              <a:buSzPts val="2800"/>
              <a:buChar char="•"/>
            </a:pPr>
            <a:r>
              <a:rPr b="0" i="0" lang="en-US" sz="2800">
                <a:solidFill>
                  <a:srgbClr val="000000"/>
                </a:solidFill>
              </a:rPr>
              <a:t>document.cookie = </a:t>
            </a:r>
            <a:r>
              <a:rPr b="0" i="0" lang="en-US" sz="2800">
                <a:solidFill>
                  <a:srgbClr val="A52A2A"/>
                </a:solidFill>
              </a:rPr>
              <a:t>"username=John Doe"</a:t>
            </a:r>
            <a:r>
              <a:rPr b="0" i="0" lang="en-US" sz="2800">
                <a:solidFill>
                  <a:srgbClr val="000000"/>
                </a:solidFill>
              </a:rPr>
              <a:t>;</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a Cookie with JavaScript</a:t>
            </a:r>
            <a:endParaRPr/>
          </a:p>
        </p:txBody>
      </p:sp>
      <p:sp>
        <p:nvSpPr>
          <p:cNvPr id="194" name="Google Shape;194;p17"/>
          <p:cNvSpPr txBox="1"/>
          <p:nvPr>
            <p:ph idx="1" type="body"/>
          </p:nvPr>
        </p:nvSpPr>
        <p:spPr>
          <a:xfrm>
            <a:off x="361950" y="1226634"/>
            <a:ext cx="8582025" cy="546944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You can also add an expiry date (in UTC time). By default, the cookie is deleted when the browser is closed:</a:t>
            </a:r>
            <a:endParaRPr/>
          </a:p>
          <a:p>
            <a:pPr indent="-228600" lvl="0" marL="228600" rtl="0" algn="just">
              <a:lnSpc>
                <a:spcPct val="150000"/>
              </a:lnSpc>
              <a:spcBef>
                <a:spcPts val="1000"/>
              </a:spcBef>
              <a:spcAft>
                <a:spcPts val="0"/>
              </a:spcAft>
              <a:buSzPts val="2800"/>
              <a:buChar char="•"/>
            </a:pPr>
            <a:r>
              <a:rPr b="0" i="0" lang="en-US" sz="2800">
                <a:solidFill>
                  <a:srgbClr val="000000"/>
                </a:solidFill>
              </a:rPr>
              <a:t>document.cookie = </a:t>
            </a:r>
            <a:r>
              <a:rPr b="0" i="0" lang="en-US" sz="2800">
                <a:solidFill>
                  <a:srgbClr val="A52A2A"/>
                </a:solidFill>
              </a:rPr>
              <a:t>"username=John Doe; expires=Thu, 18 Dec 2013 12:00:00 UTC"</a:t>
            </a:r>
            <a:r>
              <a:rPr b="0" i="0" lang="en-US" sz="2800">
                <a:solidFill>
                  <a:srgbClr val="000000"/>
                </a:solidFill>
              </a:rPr>
              <a:t>;</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Read a Cookie with JavaScript</a:t>
            </a:r>
            <a:endParaRPr/>
          </a:p>
        </p:txBody>
      </p:sp>
      <p:sp>
        <p:nvSpPr>
          <p:cNvPr id="200" name="Google Shape;200;p18"/>
          <p:cNvSpPr txBox="1"/>
          <p:nvPr>
            <p:ph idx="1" type="body"/>
          </p:nvPr>
        </p:nvSpPr>
        <p:spPr>
          <a:xfrm>
            <a:off x="361950" y="1204332"/>
            <a:ext cx="8582025" cy="549174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With JavaScript, cookies can be read like this:</a:t>
            </a:r>
            <a:endParaRPr/>
          </a:p>
          <a:p>
            <a:pPr indent="-228600" lvl="0" marL="228600" rtl="0" algn="just">
              <a:lnSpc>
                <a:spcPct val="150000"/>
              </a:lnSpc>
              <a:spcBef>
                <a:spcPts val="1000"/>
              </a:spcBef>
              <a:spcAft>
                <a:spcPts val="0"/>
              </a:spcAft>
              <a:buSzPts val="2800"/>
              <a:buChar char="•"/>
            </a:pPr>
            <a:r>
              <a:rPr lang="en-US" sz="2800"/>
              <a:t>let x = document.cookie;</a:t>
            </a:r>
            <a:endParaRPr/>
          </a:p>
          <a:p>
            <a:pPr indent="-228600" lvl="0" marL="228600" rtl="0" algn="just">
              <a:lnSpc>
                <a:spcPct val="150000"/>
              </a:lnSpc>
              <a:spcBef>
                <a:spcPts val="1000"/>
              </a:spcBef>
              <a:spcAft>
                <a:spcPts val="0"/>
              </a:spcAft>
              <a:buSzPts val="2800"/>
              <a:buChar char="•"/>
            </a:pPr>
            <a:r>
              <a:rPr lang="en-US" sz="2800"/>
              <a:t>document.cookie will return all cookies in one string much like: cookie1=value; cookie2=value; cookie3=value;</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Cookie String</a:t>
            </a:r>
            <a:endParaRPr/>
          </a:p>
        </p:txBody>
      </p:sp>
      <p:sp>
        <p:nvSpPr>
          <p:cNvPr id="206" name="Google Shape;206;p19"/>
          <p:cNvSpPr txBox="1"/>
          <p:nvPr>
            <p:ph idx="1" type="body"/>
          </p:nvPr>
        </p:nvSpPr>
        <p:spPr>
          <a:xfrm>
            <a:off x="361950" y="1237786"/>
            <a:ext cx="8582025" cy="545829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rgbClr val="002060"/>
              </a:buClr>
              <a:buSzPct val="100000"/>
              <a:buChar char="•"/>
            </a:pPr>
            <a:r>
              <a:rPr lang="en-US"/>
              <a:t>The document.cookie property looks like a normal text string. But it is not.</a:t>
            </a:r>
            <a:endParaRPr/>
          </a:p>
          <a:p>
            <a:pPr indent="-228600" lvl="0" marL="228600" rtl="0" algn="l">
              <a:lnSpc>
                <a:spcPct val="150000"/>
              </a:lnSpc>
              <a:spcBef>
                <a:spcPts val="1000"/>
              </a:spcBef>
              <a:spcAft>
                <a:spcPts val="0"/>
              </a:spcAft>
              <a:buClr>
                <a:srgbClr val="002060"/>
              </a:buClr>
              <a:buSzPct val="100000"/>
              <a:buChar char="•"/>
            </a:pPr>
            <a:r>
              <a:rPr lang="en-US"/>
              <a:t>Even if you write a whole cookie string to document.cookie, when you read it out again, you can only see the name-value pair of it.</a:t>
            </a:r>
            <a:endParaRPr/>
          </a:p>
          <a:p>
            <a:pPr indent="-228600" lvl="0" marL="228600" rtl="0" algn="l">
              <a:lnSpc>
                <a:spcPct val="150000"/>
              </a:lnSpc>
              <a:spcBef>
                <a:spcPts val="1000"/>
              </a:spcBef>
              <a:spcAft>
                <a:spcPts val="0"/>
              </a:spcAft>
              <a:buClr>
                <a:srgbClr val="002060"/>
              </a:buClr>
              <a:buSzPct val="100000"/>
              <a:buChar char="•"/>
            </a:pPr>
            <a:r>
              <a:rPr lang="en-US"/>
              <a:t>If you set a new cookie, older cookies are not overwritten. The new cookie is added to document.cookie, so if you read document.cookie again you will get something like:</a:t>
            </a:r>
            <a:endParaRPr/>
          </a:p>
          <a:p>
            <a:pPr indent="-228600" lvl="0" marL="228600" rtl="0" algn="l">
              <a:lnSpc>
                <a:spcPct val="150000"/>
              </a:lnSpc>
              <a:spcBef>
                <a:spcPts val="1000"/>
              </a:spcBef>
              <a:spcAft>
                <a:spcPts val="0"/>
              </a:spcAft>
              <a:buClr>
                <a:srgbClr val="002060"/>
              </a:buClr>
              <a:buSzPct val="100000"/>
              <a:buChar char="•"/>
            </a:pPr>
            <a:r>
              <a:rPr lang="en-US"/>
              <a:t>cookie1 = value; cookie2 =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1200148" y="2886075"/>
            <a:ext cx="7531257"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a:t>understand concept of JavaScript events,</a:t>
            </a:r>
            <a:endParaRPr/>
          </a:p>
          <a:p>
            <a:pPr indent="-228600" lvl="0" marL="228600" rtl="0" algn="l">
              <a:lnSpc>
                <a:spcPct val="150000"/>
              </a:lnSpc>
              <a:spcBef>
                <a:spcPts val="1000"/>
              </a:spcBef>
              <a:spcAft>
                <a:spcPts val="0"/>
              </a:spcAft>
              <a:buClr>
                <a:srgbClr val="002060"/>
              </a:buClr>
              <a:buSzPts val="2800"/>
              <a:buChar char="•"/>
            </a:pPr>
            <a:r>
              <a:rPr lang="en-US"/>
              <a:t>understand concept of  JavaScript cookies.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Advantages of Cookies:-</a:t>
            </a:r>
            <a:endParaRPr/>
          </a:p>
        </p:txBody>
      </p:sp>
      <p:sp>
        <p:nvSpPr>
          <p:cNvPr id="212" name="Google Shape;212;p20"/>
          <p:cNvSpPr txBox="1"/>
          <p:nvPr>
            <p:ph idx="1" type="body"/>
          </p:nvPr>
        </p:nvSpPr>
        <p:spPr>
          <a:xfrm>
            <a:off x="361950" y="1182030"/>
            <a:ext cx="8582025" cy="5514046"/>
          </a:xfrm>
          <a:prstGeom prst="rect">
            <a:avLst/>
          </a:prstGeom>
          <a:noFill/>
          <a:ln>
            <a:noFill/>
          </a:ln>
        </p:spPr>
        <p:txBody>
          <a:bodyPr anchorCtr="0" anchor="t" bIns="45700" lIns="91425" spcFirstLastPara="1" rIns="91425" wrap="square" tIns="45700">
            <a:normAutofit/>
          </a:bodyPr>
          <a:lstStyle/>
          <a:p>
            <a:pPr indent="-346075" lvl="0" marL="346075" rtl="0" algn="just">
              <a:lnSpc>
                <a:spcPct val="150000"/>
              </a:lnSpc>
              <a:spcBef>
                <a:spcPts val="0"/>
              </a:spcBef>
              <a:spcAft>
                <a:spcPts val="0"/>
              </a:spcAft>
              <a:buSzPts val="2800"/>
              <a:buFont typeface="Arial"/>
              <a:buAutoNum type="arabicPeriod"/>
            </a:pPr>
            <a:r>
              <a:rPr lang="en-US" sz="2800"/>
              <a:t>Cookies do not require any server resources since they are stored on the client.</a:t>
            </a:r>
            <a:endParaRPr/>
          </a:p>
          <a:p>
            <a:pPr indent="-346075" lvl="0" marL="346075" rtl="0" algn="just">
              <a:lnSpc>
                <a:spcPct val="150000"/>
              </a:lnSpc>
              <a:spcBef>
                <a:spcPts val="1000"/>
              </a:spcBef>
              <a:spcAft>
                <a:spcPts val="0"/>
              </a:spcAft>
              <a:buSzPts val="2800"/>
              <a:buFont typeface="Arial"/>
              <a:buAutoNum type="arabicPeriod"/>
            </a:pPr>
            <a:r>
              <a:rPr lang="en-US" sz="2800"/>
              <a:t>Cookies are easy to implement.</a:t>
            </a:r>
            <a:endParaRPr/>
          </a:p>
          <a:p>
            <a:pPr indent="-346075" lvl="0" marL="346075" rtl="0" algn="just">
              <a:lnSpc>
                <a:spcPct val="150000"/>
              </a:lnSpc>
              <a:spcBef>
                <a:spcPts val="1000"/>
              </a:spcBef>
              <a:spcAft>
                <a:spcPts val="0"/>
              </a:spcAft>
              <a:buSzPts val="2800"/>
              <a:buFont typeface="Arial"/>
              <a:buAutoNum type="arabicPeriod"/>
            </a:pPr>
            <a:r>
              <a:rPr lang="en-US" sz="2800"/>
              <a:t>You can configure cookies to expire when the browser session ends (session cookies) or they can exist for a specified length of time on the client computer (persistent cookies).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Disadvantages of Cookies:-</a:t>
            </a:r>
            <a:endParaRPr/>
          </a:p>
        </p:txBody>
      </p:sp>
      <p:sp>
        <p:nvSpPr>
          <p:cNvPr id="218" name="Google Shape;218;p21"/>
          <p:cNvSpPr txBox="1"/>
          <p:nvPr>
            <p:ph idx="1" type="body"/>
          </p:nvPr>
        </p:nvSpPr>
        <p:spPr>
          <a:xfrm>
            <a:off x="361950" y="1193180"/>
            <a:ext cx="8582025" cy="5502895"/>
          </a:xfrm>
          <a:prstGeom prst="rect">
            <a:avLst/>
          </a:prstGeom>
          <a:noFill/>
          <a:ln>
            <a:noFill/>
          </a:ln>
        </p:spPr>
        <p:txBody>
          <a:bodyPr anchorCtr="0" anchor="t" bIns="45700" lIns="91425" spcFirstLastPara="1" rIns="91425" wrap="square" tIns="45700">
            <a:normAutofit/>
          </a:bodyPr>
          <a:lstStyle/>
          <a:p>
            <a:pPr indent="-346075" lvl="0" marL="346075" rtl="0" algn="just">
              <a:lnSpc>
                <a:spcPct val="150000"/>
              </a:lnSpc>
              <a:spcBef>
                <a:spcPts val="0"/>
              </a:spcBef>
              <a:spcAft>
                <a:spcPts val="0"/>
              </a:spcAft>
              <a:buSzPts val="2800"/>
              <a:buFont typeface="Arial"/>
              <a:buAutoNum type="arabicPeriod"/>
            </a:pPr>
            <a:r>
              <a:rPr lang="en-US" sz="2800"/>
              <a:t>Users can delete a cookies.</a:t>
            </a:r>
            <a:endParaRPr/>
          </a:p>
          <a:p>
            <a:pPr indent="-346075" lvl="0" marL="346075" rtl="0" algn="just">
              <a:lnSpc>
                <a:spcPct val="150000"/>
              </a:lnSpc>
              <a:spcBef>
                <a:spcPts val="1000"/>
              </a:spcBef>
              <a:spcAft>
                <a:spcPts val="0"/>
              </a:spcAft>
              <a:buSzPts val="2800"/>
              <a:buFont typeface="Arial"/>
              <a:buAutoNum type="arabicPeriod"/>
            </a:pPr>
            <a:r>
              <a:rPr lang="en-US" sz="2800"/>
              <a:t>Users browser can refuse cookies,so your code has to anticipate that possibility.</a:t>
            </a:r>
            <a:endParaRPr/>
          </a:p>
          <a:p>
            <a:pPr indent="-346075" lvl="0" marL="346075" rtl="0" algn="just">
              <a:lnSpc>
                <a:spcPct val="150000"/>
              </a:lnSpc>
              <a:spcBef>
                <a:spcPts val="1000"/>
              </a:spcBef>
              <a:spcAft>
                <a:spcPts val="0"/>
              </a:spcAft>
              <a:buSzPts val="2800"/>
              <a:buFont typeface="Arial"/>
              <a:buAutoNum type="arabicPeriod"/>
            </a:pPr>
            <a:r>
              <a:rPr lang="en-US" sz="2800"/>
              <a:t>Cookies exist as plain text on the client machine and they may pose a possible security risk as anyone can open and tamper with cookies.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Web Applications</a:t>
            </a:r>
            <a:endParaRPr/>
          </a:p>
        </p:txBody>
      </p:sp>
      <p:sp>
        <p:nvSpPr>
          <p:cNvPr id="110" name="Google Shape;110;p3"/>
          <p:cNvSpPr txBox="1"/>
          <p:nvPr>
            <p:ph idx="1" type="body"/>
          </p:nvPr>
        </p:nvSpPr>
        <p:spPr>
          <a:xfrm>
            <a:off x="361950" y="1226634"/>
            <a:ext cx="8582025" cy="546944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As browsers and personal computers have continued to improve, JavaScript gained the ability to create robust web applications.</a:t>
            </a:r>
            <a:endParaRPr/>
          </a:p>
          <a:p>
            <a:pPr indent="-228600" lvl="0" marL="228600" rtl="0" algn="just">
              <a:lnSpc>
                <a:spcPct val="150000"/>
              </a:lnSpc>
              <a:spcBef>
                <a:spcPts val="1000"/>
              </a:spcBef>
              <a:spcAft>
                <a:spcPts val="0"/>
              </a:spcAft>
              <a:buSzPts val="2600"/>
              <a:buChar char="•"/>
            </a:pPr>
            <a:r>
              <a:rPr lang="en-US"/>
              <a:t>Consider applications like Google Maps. If you want to explore a map in Google Maps, all you have to do is click and drag with the mouse. You will see the part of the map that is less detailed and then fills itself in. That’s the work of JavaScript behind the scene.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Games</a:t>
            </a:r>
            <a:endParaRPr/>
          </a:p>
        </p:txBody>
      </p:sp>
      <p:sp>
        <p:nvSpPr>
          <p:cNvPr id="116" name="Google Shape;116;p4"/>
          <p:cNvSpPr txBox="1"/>
          <p:nvPr>
            <p:ph idx="1" type="body"/>
          </p:nvPr>
        </p:nvSpPr>
        <p:spPr>
          <a:xfrm>
            <a:off x="361950" y="1226634"/>
            <a:ext cx="8582025" cy="546944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While the browser hasn’t been the traditional games platform in the past, recently it has become robust for games. Additionally, with the addition of HTML5 canvas, the level of complexity that is possible in the browser-based games has increased exponentially.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JavaScript Projects?</a:t>
            </a:r>
            <a:endParaRPr/>
          </a:p>
        </p:txBody>
      </p:sp>
      <p:sp>
        <p:nvSpPr>
          <p:cNvPr id="122" name="Google Shape;122;p5"/>
          <p:cNvSpPr txBox="1"/>
          <p:nvPr>
            <p:ph idx="1" type="body"/>
          </p:nvPr>
        </p:nvSpPr>
        <p:spPr>
          <a:xfrm>
            <a:off x="361950" y="1204332"/>
            <a:ext cx="8582025" cy="549174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Good knowledge of JavaScript can get you a range of challenging and interesting career options like developing mobile and desktop apps, building dynamic websites from scratch.</a:t>
            </a:r>
            <a:endParaRPr/>
          </a:p>
          <a:p>
            <a:pPr indent="-228600" lvl="0" marL="228600" rtl="0" algn="just">
              <a:lnSpc>
                <a:spcPct val="150000"/>
              </a:lnSpc>
              <a:spcBef>
                <a:spcPts val="1000"/>
              </a:spcBef>
              <a:spcAft>
                <a:spcPts val="0"/>
              </a:spcAft>
              <a:buSzPts val="2800"/>
              <a:buChar char="•"/>
            </a:pPr>
            <a:r>
              <a:rPr lang="en-US" sz="2800"/>
              <a:t>If you follow a bit of HTML &amp; CSS, you will understand most of the Javascript projects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61950" y="1"/>
            <a:ext cx="8582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Events</a:t>
            </a:r>
            <a:endParaRPr/>
          </a:p>
        </p:txBody>
      </p:sp>
      <p:sp>
        <p:nvSpPr>
          <p:cNvPr id="128" name="Google Shape;128;p6"/>
          <p:cNvSpPr txBox="1"/>
          <p:nvPr>
            <p:ph idx="1" type="body"/>
          </p:nvPr>
        </p:nvSpPr>
        <p:spPr>
          <a:xfrm>
            <a:off x="361950" y="1226634"/>
            <a:ext cx="8582025" cy="546944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a:t>The change in the state of an object is known as an Event. In html, there are various events which represents that some activity is performed by the user or by the browser. When javascript code is included in HTML, js react over these events and allow the execution. This process of reacting over the events is called Event Handling. Thus, js handles the HTML events via Event Handlers.</a:t>
            </a:r>
            <a:endParaRPr/>
          </a:p>
          <a:p>
            <a:pPr indent="-228600" lvl="0" marL="228600" rtl="0" algn="just">
              <a:lnSpc>
                <a:spcPct val="150000"/>
              </a:lnSpc>
              <a:spcBef>
                <a:spcPts val="1000"/>
              </a:spcBef>
              <a:spcAft>
                <a:spcPts val="0"/>
              </a:spcAft>
              <a:buSzPct val="100000"/>
              <a:buChar char="•"/>
            </a:pPr>
            <a:r>
              <a:rPr lang="en-US"/>
              <a:t>For example, when a user clicks over the browser, add js code, which will execute the task to be performed on the event.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361950" y="0"/>
            <a:ext cx="8514423"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Mouse Events:</a:t>
            </a:r>
            <a:endParaRPr/>
          </a:p>
        </p:txBody>
      </p:sp>
      <p:graphicFrame>
        <p:nvGraphicFramePr>
          <p:cNvPr id="134" name="Google Shape;134;p7"/>
          <p:cNvGraphicFramePr/>
          <p:nvPr/>
        </p:nvGraphicFramePr>
        <p:xfrm>
          <a:off x="361950" y="1182029"/>
          <a:ext cx="3000000" cy="3000000"/>
        </p:xfrm>
        <a:graphic>
          <a:graphicData uri="http://schemas.openxmlformats.org/drawingml/2006/table">
            <a:tbl>
              <a:tblPr>
                <a:noFill/>
                <a:tableStyleId>{BAE7F8FB-30D3-4D75-92AC-D3857346C351}</a:tableStyleId>
              </a:tblPr>
              <a:tblGrid>
                <a:gridCol w="2838150"/>
                <a:gridCol w="2838150"/>
                <a:gridCol w="2838150"/>
              </a:tblGrid>
              <a:tr h="410225">
                <a:tc>
                  <a:txBody>
                    <a:bodyPr/>
                    <a:lstStyle/>
                    <a:p>
                      <a:pPr indent="0" lvl="0" marL="0" marR="0" rtl="0" algn="ctr">
                        <a:spcBef>
                          <a:spcPts val="0"/>
                        </a:spcBef>
                        <a:spcAft>
                          <a:spcPts val="0"/>
                        </a:spcAft>
                        <a:buNone/>
                      </a:pPr>
                      <a:r>
                        <a:rPr lang="en-US" sz="1800" u="none" cap="none" strike="noStrike">
                          <a:solidFill>
                            <a:srgbClr val="000000"/>
                          </a:solidFill>
                          <a:latin typeface="Arial"/>
                          <a:ea typeface="Arial"/>
                          <a:cs typeface="Arial"/>
                          <a:sym typeface="Arial"/>
                        </a:rPr>
                        <a:t>Event Performed</a:t>
                      </a:r>
                      <a:endParaRPr/>
                    </a:p>
                  </a:txBody>
                  <a:tcPr marT="48750" marB="48750" marR="48750" marL="48750">
                    <a:lnL cap="flat" cmpd="sng" w="9525">
                      <a:solidFill>
                        <a:srgbClr val="70476D"/>
                      </a:solidFill>
                      <a:prstDash val="solid"/>
                      <a:round/>
                      <a:headEnd len="sm" w="sm" type="none"/>
                      <a:tailEnd len="sm" w="sm" type="none"/>
                    </a:lnL>
                    <a:lnR cap="flat" cmpd="sng" w="9525">
                      <a:solidFill>
                        <a:srgbClr val="70476D"/>
                      </a:solidFill>
                      <a:prstDash val="solid"/>
                      <a:round/>
                      <a:headEnd len="sm" w="sm" type="none"/>
                      <a:tailEnd len="sm" w="sm" type="none"/>
                    </a:lnR>
                    <a:lnT cap="flat" cmpd="sng" w="9525">
                      <a:solidFill>
                        <a:srgbClr val="70476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ctr">
                        <a:spcBef>
                          <a:spcPts val="0"/>
                        </a:spcBef>
                        <a:spcAft>
                          <a:spcPts val="0"/>
                        </a:spcAft>
                        <a:buNone/>
                      </a:pPr>
                      <a:r>
                        <a:rPr lang="en-US" sz="1800" u="none" cap="none" strike="noStrike">
                          <a:solidFill>
                            <a:srgbClr val="000000"/>
                          </a:solidFill>
                          <a:latin typeface="Arial"/>
                          <a:ea typeface="Arial"/>
                          <a:cs typeface="Arial"/>
                          <a:sym typeface="Arial"/>
                        </a:rPr>
                        <a:t>Event Handler</a:t>
                      </a:r>
                      <a:endParaRPr/>
                    </a:p>
                  </a:txBody>
                  <a:tcPr marT="48750" marB="48750" marR="48750" marL="48750">
                    <a:lnL cap="flat" cmpd="sng" w="9525">
                      <a:solidFill>
                        <a:srgbClr val="70476D"/>
                      </a:solidFill>
                      <a:prstDash val="solid"/>
                      <a:round/>
                      <a:headEnd len="sm" w="sm" type="none"/>
                      <a:tailEnd len="sm" w="sm" type="none"/>
                    </a:lnL>
                    <a:lnR cap="flat" cmpd="sng" w="9525">
                      <a:solidFill>
                        <a:srgbClr val="70476D"/>
                      </a:solidFill>
                      <a:prstDash val="solid"/>
                      <a:round/>
                      <a:headEnd len="sm" w="sm" type="none"/>
                      <a:tailEnd len="sm" w="sm" type="none"/>
                    </a:lnR>
                    <a:lnT cap="flat" cmpd="sng" w="9525">
                      <a:solidFill>
                        <a:srgbClr val="70476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ctr">
                        <a:spcBef>
                          <a:spcPts val="0"/>
                        </a:spcBef>
                        <a:spcAft>
                          <a:spcPts val="0"/>
                        </a:spcAft>
                        <a:buNone/>
                      </a:pPr>
                      <a:r>
                        <a:rPr lang="en-US" sz="1800" u="none" cap="none" strike="noStrike">
                          <a:solidFill>
                            <a:srgbClr val="000000"/>
                          </a:solidFill>
                          <a:latin typeface="Arial"/>
                          <a:ea typeface="Arial"/>
                          <a:cs typeface="Arial"/>
                          <a:sym typeface="Arial"/>
                        </a:rPr>
                        <a:t>Description</a:t>
                      </a:r>
                      <a:endParaRPr/>
                    </a:p>
                  </a:txBody>
                  <a:tcPr marT="48750" marB="48750" marR="48750" marL="48750">
                    <a:lnL cap="flat" cmpd="sng" w="9525">
                      <a:solidFill>
                        <a:srgbClr val="70476D"/>
                      </a:solidFill>
                      <a:prstDash val="solid"/>
                      <a:round/>
                      <a:headEnd len="sm" w="sm" type="none"/>
                      <a:tailEnd len="sm" w="sm" type="none"/>
                    </a:lnL>
                    <a:lnR cap="flat" cmpd="sng" w="9525">
                      <a:solidFill>
                        <a:srgbClr val="70476D"/>
                      </a:solidFill>
                      <a:prstDash val="solid"/>
                      <a:round/>
                      <a:headEnd len="sm" w="sm" type="none"/>
                      <a:tailEnd len="sm" w="sm" type="none"/>
                    </a:lnR>
                    <a:lnT cap="flat" cmpd="sng" w="9525">
                      <a:solidFill>
                        <a:srgbClr val="70476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659025">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click</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onclick</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mouse click on an element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56775">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mouseover</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onmouseover</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the cursor of the mouse comes over the element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56775">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mouseout</a:t>
                      </a:r>
                      <a:endParaRPr sz="1800" u="none" cap="none" strike="noStrike">
                        <a:solidFill>
                          <a:srgbClr val="333333"/>
                        </a:solidFill>
                        <a:latin typeface="Arial"/>
                        <a:ea typeface="Arial"/>
                        <a:cs typeface="Arial"/>
                        <a:sym typeface="Arial"/>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onmouseout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the cursor of the mouse leaves an element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56775">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mousedown</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onmousedown</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the mouse button is pressed over the element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56775">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mouseup</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onmouseup</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the mouse button is released over the element</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701550">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mousemove</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onmousemove</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ctr">
                        <a:spcBef>
                          <a:spcPts val="0"/>
                        </a:spcBef>
                        <a:spcAft>
                          <a:spcPts val="0"/>
                        </a:spcAft>
                        <a:buNone/>
                      </a:pPr>
                      <a:r>
                        <a:rPr lang="en-US" sz="1800" u="none" cap="none" strike="noStrike">
                          <a:solidFill>
                            <a:srgbClr val="333333"/>
                          </a:solidFill>
                          <a:latin typeface="Arial"/>
                          <a:ea typeface="Arial"/>
                          <a:cs typeface="Arial"/>
                          <a:sym typeface="Arial"/>
                        </a:rPr>
                        <a:t>When the mouse movement takes place.</a:t>
                      </a:r>
                      <a:endParaRPr/>
                    </a:p>
                  </a:txBody>
                  <a:tcPr marT="32500" marB="32500" marR="32500" marL="325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0"/>
          </a:blip>
          <a:tile algn="tl" flip="none" tx="0" sx="100000" ty="0" sy="100000"/>
        </a:blipFill>
      </p:bgPr>
    </p:bg>
    <p:spTree>
      <p:nvGrpSpPr>
        <p:cNvPr id="138" name="Shape 138"/>
        <p:cNvGrpSpPr/>
        <p:nvPr/>
      </p:nvGrpSpPr>
      <p:grpSpPr>
        <a:xfrm>
          <a:off x="0" y="0"/>
          <a:ext cx="0" cy="0"/>
          <a:chOff x="0" y="0"/>
          <a:chExt cx="0" cy="0"/>
        </a:xfrm>
      </p:grpSpPr>
      <p:sp>
        <p:nvSpPr>
          <p:cNvPr id="139" name="Google Shape;139;p8"/>
          <p:cNvSpPr txBox="1"/>
          <p:nvPr>
            <p:ph type="title"/>
          </p:nvPr>
        </p:nvSpPr>
        <p:spPr>
          <a:xfrm>
            <a:off x="361950" y="1"/>
            <a:ext cx="8525572"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Keyboard events:</a:t>
            </a:r>
            <a:endParaRPr/>
          </a:p>
        </p:txBody>
      </p:sp>
      <p:graphicFrame>
        <p:nvGraphicFramePr>
          <p:cNvPr id="140" name="Google Shape;140;p8"/>
          <p:cNvGraphicFramePr/>
          <p:nvPr/>
        </p:nvGraphicFramePr>
        <p:xfrm>
          <a:off x="361950" y="1773044"/>
          <a:ext cx="3000000" cy="3000000"/>
        </p:xfrm>
        <a:graphic>
          <a:graphicData uri="http://schemas.openxmlformats.org/drawingml/2006/table">
            <a:tbl>
              <a:tblPr>
                <a:noFill/>
                <a:tableStyleId>{BAE7F8FB-30D3-4D75-92AC-D3857346C351}</a:tableStyleId>
              </a:tblPr>
              <a:tblGrid>
                <a:gridCol w="2648575"/>
                <a:gridCol w="2648575"/>
                <a:gridCol w="2648575"/>
              </a:tblGrid>
              <a:tr h="1283750">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Event Performed</a:t>
                      </a:r>
                      <a:endParaRPr/>
                    </a:p>
                  </a:txBody>
                  <a:tcPr marT="76200" marB="76200" marR="76200" marL="76200">
                    <a:lnL cap="flat" cmpd="sng" w="9525">
                      <a:solidFill>
                        <a:srgbClr val="B0D9EF"/>
                      </a:solidFill>
                      <a:prstDash val="solid"/>
                      <a:round/>
                      <a:headEnd len="sm" w="sm" type="none"/>
                      <a:tailEnd len="sm" w="sm" type="none"/>
                    </a:lnL>
                    <a:lnR cap="flat" cmpd="sng" w="9525">
                      <a:solidFill>
                        <a:srgbClr val="B0D9EF"/>
                      </a:solidFill>
                      <a:prstDash val="solid"/>
                      <a:round/>
                      <a:headEnd len="sm" w="sm" type="none"/>
                      <a:tailEnd len="sm" w="sm" type="none"/>
                    </a:lnR>
                    <a:lnT cap="flat" cmpd="sng" w="9525">
                      <a:solidFill>
                        <a:srgbClr val="B0D9E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Event Handler</a:t>
                      </a:r>
                      <a:endParaRPr/>
                    </a:p>
                  </a:txBody>
                  <a:tcPr marT="76200" marB="76200" marR="76200" marL="76200">
                    <a:lnL cap="flat" cmpd="sng" w="9525">
                      <a:solidFill>
                        <a:srgbClr val="B0D9EF"/>
                      </a:solidFill>
                      <a:prstDash val="solid"/>
                      <a:round/>
                      <a:headEnd len="sm" w="sm" type="none"/>
                      <a:tailEnd len="sm" w="sm" type="none"/>
                    </a:lnL>
                    <a:lnR cap="flat" cmpd="sng" w="9525">
                      <a:solidFill>
                        <a:srgbClr val="B0D9EF"/>
                      </a:solidFill>
                      <a:prstDash val="solid"/>
                      <a:round/>
                      <a:headEnd len="sm" w="sm" type="none"/>
                      <a:tailEnd len="sm" w="sm" type="none"/>
                    </a:lnR>
                    <a:lnT cap="flat" cmpd="sng" w="9525">
                      <a:solidFill>
                        <a:srgbClr val="B0D9E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400" u="none" cap="none" strike="noStrike">
                          <a:solidFill>
                            <a:srgbClr val="000000"/>
                          </a:solidFill>
                          <a:latin typeface="Arial"/>
                          <a:ea typeface="Arial"/>
                          <a:cs typeface="Arial"/>
                          <a:sym typeface="Arial"/>
                        </a:rPr>
                        <a:t>Description</a:t>
                      </a:r>
                      <a:endParaRPr/>
                    </a:p>
                  </a:txBody>
                  <a:tcPr marT="76200" marB="76200" marR="76200" marL="76200">
                    <a:lnL cap="flat" cmpd="sng" w="9525">
                      <a:solidFill>
                        <a:srgbClr val="B0D9EF"/>
                      </a:solidFill>
                      <a:prstDash val="solid"/>
                      <a:round/>
                      <a:headEnd len="sm" w="sm" type="none"/>
                      <a:tailEnd len="sm" w="sm" type="none"/>
                    </a:lnL>
                    <a:lnR cap="flat" cmpd="sng" w="9525">
                      <a:solidFill>
                        <a:srgbClr val="B0D9EF"/>
                      </a:solidFill>
                      <a:prstDash val="solid"/>
                      <a:round/>
                      <a:headEnd len="sm" w="sm" type="none"/>
                      <a:tailEnd len="sm" w="sm" type="none"/>
                    </a:lnR>
                    <a:lnT cap="flat" cmpd="sng" w="9525">
                      <a:solidFill>
                        <a:srgbClr val="B0D9E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2195425">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Keydown &amp; Keyup</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Onkeydown &amp; onkeyup</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400" u="none" cap="none" strike="noStrike">
                          <a:solidFill>
                            <a:srgbClr val="333333"/>
                          </a:solidFill>
                          <a:latin typeface="Arial"/>
                          <a:ea typeface="Arial"/>
                          <a:cs typeface="Arial"/>
                          <a:sym typeface="Arial"/>
                        </a:rPr>
                        <a:t>When the user press and then release the key</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361950" y="1"/>
            <a:ext cx="8537632"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Form Events:</a:t>
            </a:r>
            <a:endParaRPr/>
          </a:p>
        </p:txBody>
      </p:sp>
      <p:graphicFrame>
        <p:nvGraphicFramePr>
          <p:cNvPr id="146" name="Google Shape;146;p9"/>
          <p:cNvGraphicFramePr/>
          <p:nvPr/>
        </p:nvGraphicFramePr>
        <p:xfrm>
          <a:off x="361950" y="1248938"/>
          <a:ext cx="3000000" cy="3000000"/>
        </p:xfrm>
        <a:graphic>
          <a:graphicData uri="http://schemas.openxmlformats.org/drawingml/2006/table">
            <a:tbl>
              <a:tblPr>
                <a:noFill/>
                <a:tableStyleId>{BAE7F8FB-30D3-4D75-92AC-D3857346C351}</a:tableStyleId>
              </a:tblPr>
              <a:tblGrid>
                <a:gridCol w="2232525"/>
                <a:gridCol w="3152550"/>
                <a:gridCol w="3152550"/>
              </a:tblGrid>
              <a:tr h="599900">
                <a:tc>
                  <a:txBody>
                    <a:bodyPr/>
                    <a:lstStyle/>
                    <a:p>
                      <a:pPr indent="0" lvl="0" marL="0" marR="0" rtl="0" algn="l">
                        <a:spcBef>
                          <a:spcPts val="0"/>
                        </a:spcBef>
                        <a:spcAft>
                          <a:spcPts val="0"/>
                        </a:spcAft>
                        <a:buNone/>
                      </a:pPr>
                      <a:r>
                        <a:rPr lang="en-US" sz="2000" u="none" cap="none" strike="noStrike">
                          <a:solidFill>
                            <a:srgbClr val="000000"/>
                          </a:solidFill>
                          <a:latin typeface="Arial"/>
                          <a:ea typeface="Arial"/>
                          <a:cs typeface="Arial"/>
                          <a:sym typeface="Arial"/>
                        </a:rPr>
                        <a:t>Event Performed</a:t>
                      </a:r>
                      <a:endParaRPr/>
                    </a:p>
                  </a:txBody>
                  <a:tcPr marT="76200" marB="76200" marR="76200" marL="76200">
                    <a:lnL cap="flat" cmpd="sng" w="9525">
                      <a:solidFill>
                        <a:srgbClr val="A0EDB2"/>
                      </a:solidFill>
                      <a:prstDash val="solid"/>
                      <a:round/>
                      <a:headEnd len="sm" w="sm" type="none"/>
                      <a:tailEnd len="sm" w="sm" type="none"/>
                    </a:lnL>
                    <a:lnR cap="flat" cmpd="sng" w="9525">
                      <a:solidFill>
                        <a:srgbClr val="A0EDB2"/>
                      </a:solidFill>
                      <a:prstDash val="solid"/>
                      <a:round/>
                      <a:headEnd len="sm" w="sm" type="none"/>
                      <a:tailEnd len="sm" w="sm" type="none"/>
                    </a:lnR>
                    <a:lnT cap="flat" cmpd="sng" w="9525">
                      <a:solidFill>
                        <a:srgbClr val="A0EDB2"/>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000" u="none" cap="none" strike="noStrike">
                          <a:solidFill>
                            <a:srgbClr val="000000"/>
                          </a:solidFill>
                          <a:latin typeface="Arial"/>
                          <a:ea typeface="Arial"/>
                          <a:cs typeface="Arial"/>
                          <a:sym typeface="Arial"/>
                        </a:rPr>
                        <a:t>Event Handler</a:t>
                      </a:r>
                      <a:endParaRPr/>
                    </a:p>
                  </a:txBody>
                  <a:tcPr marT="76200" marB="76200" marR="76200" marL="76200">
                    <a:lnL cap="flat" cmpd="sng" w="9525">
                      <a:solidFill>
                        <a:srgbClr val="A0EDB2"/>
                      </a:solidFill>
                      <a:prstDash val="solid"/>
                      <a:round/>
                      <a:headEnd len="sm" w="sm" type="none"/>
                      <a:tailEnd len="sm" w="sm" type="none"/>
                    </a:lnL>
                    <a:lnR cap="flat" cmpd="sng" w="9525">
                      <a:solidFill>
                        <a:srgbClr val="A0EDB2"/>
                      </a:solidFill>
                      <a:prstDash val="solid"/>
                      <a:round/>
                      <a:headEnd len="sm" w="sm" type="none"/>
                      <a:tailEnd len="sm" w="sm" type="none"/>
                    </a:lnR>
                    <a:lnT cap="flat" cmpd="sng" w="9525">
                      <a:solidFill>
                        <a:srgbClr val="A0EDB2"/>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2000" u="none" cap="none" strike="noStrike">
                          <a:solidFill>
                            <a:srgbClr val="000000"/>
                          </a:solidFill>
                          <a:latin typeface="Arial"/>
                          <a:ea typeface="Arial"/>
                          <a:cs typeface="Arial"/>
                          <a:sym typeface="Arial"/>
                        </a:rPr>
                        <a:t>Description</a:t>
                      </a:r>
                      <a:endParaRPr/>
                    </a:p>
                  </a:txBody>
                  <a:tcPr marT="76200" marB="76200" marR="76200" marL="76200">
                    <a:lnL cap="flat" cmpd="sng" w="9525">
                      <a:solidFill>
                        <a:srgbClr val="A0EDB2"/>
                      </a:solidFill>
                      <a:prstDash val="solid"/>
                      <a:round/>
                      <a:headEnd len="sm" w="sm" type="none"/>
                      <a:tailEnd len="sm" w="sm" type="none"/>
                    </a:lnL>
                    <a:lnR cap="flat" cmpd="sng" w="9525">
                      <a:solidFill>
                        <a:srgbClr val="A0EDB2"/>
                      </a:solidFill>
                      <a:prstDash val="solid"/>
                      <a:round/>
                      <a:headEnd len="sm" w="sm" type="none"/>
                      <a:tailEnd len="sm" w="sm" type="none"/>
                    </a:lnR>
                    <a:lnT cap="flat" cmpd="sng" w="9525">
                      <a:solidFill>
                        <a:srgbClr val="A0EDB2"/>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914125">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focus</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onfocus</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When the user focuses on an element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14125">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submit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onsubmit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When the user submits the form</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14125">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blur</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onblur</a:t>
                      </a:r>
                      <a:endParaRPr sz="2000" u="none" cap="none" strike="noStrike">
                        <a:solidFill>
                          <a:srgbClr val="333333"/>
                        </a:solidFill>
                        <a:latin typeface="Arial"/>
                        <a:ea typeface="Arial"/>
                        <a:cs typeface="Arial"/>
                        <a:sym typeface="Arial"/>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When the focus is away from a form element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664625">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change</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onchange</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u="none" cap="none" strike="noStrike">
                          <a:solidFill>
                            <a:srgbClr val="333333"/>
                          </a:solidFill>
                          <a:latin typeface="Arial"/>
                          <a:ea typeface="Arial"/>
                          <a:cs typeface="Arial"/>
                          <a:sym typeface="Arial"/>
                        </a:rPr>
                        <a:t>When the user modifies or changes the value of a form element</a:t>
                      </a:r>
                      <a:endParaRPr/>
                    </a:p>
                  </a:txBody>
                  <a:tcPr marT="50800" marB="50800" marR="50800" marL="508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