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1" r:id="rId3"/>
    <p:sldId id="353" r:id="rId4"/>
    <p:sldId id="370" r:id="rId5"/>
    <p:sldId id="371" r:id="rId6"/>
    <p:sldId id="408" r:id="rId7"/>
    <p:sldId id="347" r:id="rId8"/>
    <p:sldId id="386" r:id="rId9"/>
    <p:sldId id="407" r:id="rId10"/>
    <p:sldId id="348" r:id="rId11"/>
    <p:sldId id="349" r:id="rId12"/>
    <p:sldId id="350" r:id="rId13"/>
    <p:sldId id="351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3" r:id="rId22"/>
    <p:sldId id="294" r:id="rId23"/>
    <p:sldId id="26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8682"/>
    <a:srgbClr val="9BABC8"/>
    <a:srgbClr val="ABD1CE"/>
    <a:srgbClr val="E6E6E6"/>
    <a:srgbClr val="F4F4F5"/>
    <a:srgbClr val="E0FBAC"/>
    <a:srgbClr val="F0FEC9"/>
    <a:srgbClr val="FFCDCD"/>
    <a:srgbClr val="84AAA9"/>
    <a:srgbClr val="4B6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2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74094-E989-4920-9054-21C08E3A084B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0538-3EBE-4525-8D34-A97B839C7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27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5043E0D4-01EE-8E7D-28AA-F2F48AC203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3A37CF6B-552D-9BFE-0D8B-B403EE93AE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2DDA7-5E86-10B4-59D5-18230B624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C204D3-31E6-427A-8048-6B769AB9B0C4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F1FD454-F543-4D52-A9A6-1EC33353A7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23717"/>
          <a:stretch>
            <a:fillRect/>
          </a:stretch>
        </p:blipFill>
        <p:spPr>
          <a:xfrm>
            <a:off x="0" y="0"/>
            <a:ext cx="7645372" cy="6858000"/>
          </a:xfrm>
          <a:custGeom>
            <a:avLst/>
            <a:gdLst>
              <a:gd name="connsiteX0" fmla="*/ 0 w 7645372"/>
              <a:gd name="connsiteY0" fmla="*/ 0 h 6858000"/>
              <a:gd name="connsiteX1" fmla="*/ 7645372 w 7645372"/>
              <a:gd name="connsiteY1" fmla="*/ 0 h 6858000"/>
              <a:gd name="connsiteX2" fmla="*/ 4392253 w 7645372"/>
              <a:gd name="connsiteY2" fmla="*/ 6858000 h 6858000"/>
              <a:gd name="connsiteX3" fmla="*/ 0 w 7645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372" h="6858000">
                <a:moveTo>
                  <a:pt x="0" y="0"/>
                </a:moveTo>
                <a:lnTo>
                  <a:pt x="7645372" y="0"/>
                </a:lnTo>
                <a:lnTo>
                  <a:pt x="439225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1"/>
            <a:ext cx="9144000" cy="6868918"/>
          </a:xfrm>
          <a:prstGeom prst="rect">
            <a:avLst/>
          </a:prstGeom>
          <a:solidFill>
            <a:srgbClr val="5A918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name="connsiteX0" fmla="*/ 5086350 w 7429500"/>
              <a:gd name="connsiteY0" fmla="*/ 0 h 6858000"/>
              <a:gd name="connsiteX1" fmla="*/ 7429500 w 7429500"/>
              <a:gd name="connsiteY1" fmla="*/ 0 h 6858000"/>
              <a:gd name="connsiteX2" fmla="*/ 7429500 w 7429500"/>
              <a:gd name="connsiteY2" fmla="*/ 6858000 h 6858000"/>
              <a:gd name="connsiteX3" fmla="*/ 5086350 w 7429500"/>
              <a:gd name="connsiteY3" fmla="*/ 6858000 h 6858000"/>
              <a:gd name="connsiteX4" fmla="*/ 0 w 74295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0" h="68580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59198" y="-207855"/>
            <a:ext cx="891957" cy="6381752"/>
          </a:xfrm>
          <a:prstGeom prst="round2SameRect">
            <a:avLst>
              <a:gd name="adj1" fmla="val 8391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5000">
                <a:srgbClr val="CDD9E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4400">
              <a:latin typeface="Bahnschrift SemiBold" panose="020B0502040204020203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name="connsiteX0" fmla="*/ 0 w 377716"/>
              <a:gd name="connsiteY0" fmla="*/ 482420 h 661591"/>
              <a:gd name="connsiteX1" fmla="*/ 0 w 377716"/>
              <a:gd name="connsiteY1" fmla="*/ 0 h 661591"/>
              <a:gd name="connsiteX2" fmla="*/ 377716 w 377716"/>
              <a:gd name="connsiteY2" fmla="*/ 661591 h 661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716" h="661591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4400"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235950" y="2659856"/>
            <a:ext cx="3486852" cy="646331"/>
          </a:xfrm>
          <a:prstGeom prst="rect">
            <a:avLst/>
          </a:prstGeom>
          <a:noFill/>
        </p:spPr>
        <p:txBody>
          <a:bodyPr wrap="none" tIns="0" bIns="91440" rtlCol="0" anchor="ctr">
            <a:spAutoFit/>
          </a:bodyPr>
          <a:lstStyle/>
          <a:p>
            <a:r>
              <a:rPr lang="en-US" sz="3600" dirty="0">
                <a:solidFill>
                  <a:srgbClr val="283F3D"/>
                </a:solidFill>
                <a:latin typeface="Bahnschrift SemiBold" panose="020B0502040204020203" pitchFamily="34" charset="0"/>
              </a:rPr>
              <a:t>Analytical Skills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name="connsiteX0" fmla="*/ 394187 w 4584969"/>
              <a:gd name="connsiteY0" fmla="*/ 0 h 830997"/>
              <a:gd name="connsiteX1" fmla="*/ 4446467 w 4584969"/>
              <a:gd name="connsiteY1" fmla="*/ 0 h 830997"/>
              <a:gd name="connsiteX2" fmla="*/ 4584969 w 4584969"/>
              <a:gd name="connsiteY2" fmla="*/ 138502 h 830997"/>
              <a:gd name="connsiteX3" fmla="*/ 4584969 w 4584969"/>
              <a:gd name="connsiteY3" fmla="*/ 692495 h 830997"/>
              <a:gd name="connsiteX4" fmla="*/ 4446467 w 4584969"/>
              <a:gd name="connsiteY4" fmla="*/ 830997 h 830997"/>
              <a:gd name="connsiteX5" fmla="*/ 0 w 4584969"/>
              <a:gd name="connsiteY5" fmla="*/ 830997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4969" h="830997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4400"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283F3D"/>
                </a:solidFill>
                <a:latin typeface="Bahnschrift SemiBold" panose="020B0502040204020203" pitchFamily="34" charset="0"/>
              </a:rPr>
              <a:t>Dr. Nitesh Kumar Panday </a:t>
            </a:r>
          </a:p>
          <a:p>
            <a:pPr algn="r"/>
            <a:r>
              <a:rPr lang="en-US" sz="2000" dirty="0">
                <a:solidFill>
                  <a:srgbClr val="283F3D"/>
                </a:solidFill>
                <a:latin typeface="Bahnschrift SemiBold" panose="020B0502040204020203" pitchFamily="34" charset="0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5770D-423E-4CBB-B0F4-07D6A3FA965D}" type="datetimeFigureOut">
              <a:rPr lang="en-US" smtClean="0"/>
              <a:pPr>
                <a:defRPr/>
              </a:pPr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9E4BAF-1EEA-4D5B-8298-78DEAA6617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83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E9A7F-8660-CEF2-C797-180F9A94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83EA8-0551-416B-81E8-5F0E5DB9BA9D}" type="datetimeFigureOut">
              <a:rPr lang="en-US"/>
              <a:pPr>
                <a:defRPr/>
              </a:pPr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30138-DDCC-44E9-674B-5984774C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1A19E-E5DB-1C6B-1ADF-985D67EA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6EE07E-6E3E-47EC-92B6-CDC8A1E7E6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71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498682"/>
              </a:gs>
              <a:gs pos="41000">
                <a:srgbClr val="7BB7B3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498682"/>
              </a:gs>
              <a:gs pos="100000">
                <a:srgbClr val="4986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67000">
              <a:srgbClr val="698685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3D62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6FF3AA-C50F-42E9-9041-C3F7E7988DD1}"/>
              </a:ext>
            </a:extLst>
          </p:cNvPr>
          <p:cNvGrpSpPr/>
          <p:nvPr userDrawn="1"/>
        </p:nvGrpSpPr>
        <p:grpSpPr>
          <a:xfrm>
            <a:off x="1529895" y="2282371"/>
            <a:ext cx="6037944" cy="2293258"/>
            <a:chOff x="1529895" y="2282371"/>
            <a:chExt cx="6037944" cy="229325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D0141E-891B-4C49-A1C4-D9497F151474}"/>
                </a:ext>
              </a:extLst>
            </p:cNvPr>
            <p:cNvSpPr/>
            <p:nvPr userDrawn="1"/>
          </p:nvSpPr>
          <p:spPr>
            <a:xfrm>
              <a:off x="1529895" y="2703285"/>
              <a:ext cx="6037944" cy="1451430"/>
            </a:xfrm>
            <a:custGeom>
              <a:avLst/>
              <a:gdLst>
                <a:gd name="connsiteX0" fmla="*/ 3018972 w 6037944"/>
                <a:gd name="connsiteY0" fmla="*/ 0 h 1451430"/>
                <a:gd name="connsiteX1" fmla="*/ 6037944 w 6037944"/>
                <a:gd name="connsiteY1" fmla="*/ 725715 h 1451430"/>
                <a:gd name="connsiteX2" fmla="*/ 3018972 w 6037944"/>
                <a:gd name="connsiteY2" fmla="*/ 1451430 h 1451430"/>
                <a:gd name="connsiteX3" fmla="*/ 0 w 6037944"/>
                <a:gd name="connsiteY3" fmla="*/ 725715 h 1451430"/>
                <a:gd name="connsiteX4" fmla="*/ 3018972 w 6037944"/>
                <a:gd name="connsiteY4" fmla="*/ 0 h 145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7944" h="1451430">
                  <a:moveTo>
                    <a:pt x="3018972" y="0"/>
                  </a:moveTo>
                  <a:cubicBezTo>
                    <a:pt x="4686304" y="0"/>
                    <a:pt x="6037944" y="324914"/>
                    <a:pt x="6037944" y="725715"/>
                  </a:cubicBezTo>
                  <a:cubicBezTo>
                    <a:pt x="6037944" y="1126516"/>
                    <a:pt x="4686304" y="1451430"/>
                    <a:pt x="3018972" y="1451430"/>
                  </a:cubicBezTo>
                  <a:cubicBezTo>
                    <a:pt x="1351640" y="1451430"/>
                    <a:pt x="0" y="1126516"/>
                    <a:pt x="0" y="725715"/>
                  </a:cubicBezTo>
                  <a:cubicBezTo>
                    <a:pt x="0" y="324914"/>
                    <a:pt x="1351640" y="0"/>
                    <a:pt x="301897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81908F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731520" rtlCol="0" anchor="ctr">
              <a:noAutofit/>
            </a:bodyPr>
            <a:lstStyle/>
            <a:p>
              <a:pPr lvl="0"/>
              <a:endParaRPr lang="en-US" sz="3600" dirty="0">
                <a:solidFill>
                  <a:srgbClr val="4B8985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8AD4718-0501-403B-AFBC-33331BEC043B}"/>
                </a:ext>
              </a:extLst>
            </p:cNvPr>
            <p:cNvSpPr/>
            <p:nvPr userDrawn="1"/>
          </p:nvSpPr>
          <p:spPr>
            <a:xfrm>
              <a:off x="1529895" y="2282371"/>
              <a:ext cx="6037944" cy="1146629"/>
            </a:xfrm>
            <a:custGeom>
              <a:avLst/>
              <a:gdLst>
                <a:gd name="connsiteX0" fmla="*/ 3018972 w 6037944"/>
                <a:gd name="connsiteY0" fmla="*/ 0 h 1146629"/>
                <a:gd name="connsiteX1" fmla="*/ 6037944 w 6037944"/>
                <a:gd name="connsiteY1" fmla="*/ 1146629 h 1146629"/>
                <a:gd name="connsiteX2" fmla="*/ 3018972 w 6037944"/>
                <a:gd name="connsiteY2" fmla="*/ 420914 h 1146629"/>
                <a:gd name="connsiteX3" fmla="*/ 0 w 6037944"/>
                <a:gd name="connsiteY3" fmla="*/ 1146629 h 1146629"/>
                <a:gd name="connsiteX4" fmla="*/ 3018972 w 6037944"/>
                <a:gd name="connsiteY4" fmla="*/ 0 h 114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7944" h="1146629">
                  <a:moveTo>
                    <a:pt x="3018972" y="0"/>
                  </a:moveTo>
                  <a:cubicBezTo>
                    <a:pt x="4686304" y="0"/>
                    <a:pt x="6037944" y="513363"/>
                    <a:pt x="6037944" y="1146629"/>
                  </a:cubicBezTo>
                  <a:cubicBezTo>
                    <a:pt x="6037944" y="745828"/>
                    <a:pt x="4686304" y="420914"/>
                    <a:pt x="3018972" y="420914"/>
                  </a:cubicBezTo>
                  <a:cubicBezTo>
                    <a:pt x="1351640" y="420914"/>
                    <a:pt x="0" y="745828"/>
                    <a:pt x="0" y="1146629"/>
                  </a:cubicBezTo>
                  <a:cubicBezTo>
                    <a:pt x="0" y="513363"/>
                    <a:pt x="1351640" y="0"/>
                    <a:pt x="301897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81908F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/>
              <a:endParaRPr lang="en-US" sz="3600" dirty="0">
                <a:solidFill>
                  <a:srgbClr val="4B8985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8861B3F-8E45-4BA3-97F7-23CB90BE0433}"/>
                </a:ext>
              </a:extLst>
            </p:cNvPr>
            <p:cNvSpPr/>
            <p:nvPr userDrawn="1"/>
          </p:nvSpPr>
          <p:spPr>
            <a:xfrm>
              <a:off x="1529895" y="3429000"/>
              <a:ext cx="6037944" cy="1146629"/>
            </a:xfrm>
            <a:custGeom>
              <a:avLst/>
              <a:gdLst>
                <a:gd name="connsiteX0" fmla="*/ 0 w 6037944"/>
                <a:gd name="connsiteY0" fmla="*/ 0 h 1146629"/>
                <a:gd name="connsiteX1" fmla="*/ 3018972 w 6037944"/>
                <a:gd name="connsiteY1" fmla="*/ 725715 h 1146629"/>
                <a:gd name="connsiteX2" fmla="*/ 6037944 w 6037944"/>
                <a:gd name="connsiteY2" fmla="*/ 0 h 1146629"/>
                <a:gd name="connsiteX3" fmla="*/ 3018972 w 6037944"/>
                <a:gd name="connsiteY3" fmla="*/ 1146629 h 1146629"/>
                <a:gd name="connsiteX4" fmla="*/ 0 w 6037944"/>
                <a:gd name="connsiteY4" fmla="*/ 0 h 114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7944" h="1146629">
                  <a:moveTo>
                    <a:pt x="0" y="0"/>
                  </a:moveTo>
                  <a:cubicBezTo>
                    <a:pt x="0" y="400801"/>
                    <a:pt x="1351640" y="725715"/>
                    <a:pt x="3018972" y="725715"/>
                  </a:cubicBezTo>
                  <a:cubicBezTo>
                    <a:pt x="4686304" y="725715"/>
                    <a:pt x="6037944" y="400801"/>
                    <a:pt x="6037944" y="0"/>
                  </a:cubicBezTo>
                  <a:cubicBezTo>
                    <a:pt x="6037944" y="633266"/>
                    <a:pt x="4686304" y="1146629"/>
                    <a:pt x="3018972" y="1146629"/>
                  </a:cubicBezTo>
                  <a:cubicBezTo>
                    <a:pt x="1351640" y="1146629"/>
                    <a:pt x="0" y="633266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81908F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/>
              <a:endParaRPr lang="en-US" sz="3600" dirty="0">
                <a:solidFill>
                  <a:srgbClr val="4B8985"/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551365" y="3105835"/>
            <a:ext cx="399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935" y="171750"/>
            <a:ext cx="8900811" cy="4449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Q.4. </a:t>
            </a:r>
            <a:r>
              <a:rPr lang="en-US" sz="2400" dirty="0">
                <a:latin typeface="Bahnschrift" panose="020B0502040204020203" pitchFamily="34" charset="0"/>
              </a:rPr>
              <a:t>An item was sold at a price after giving two successive discount of 30% and 50 %. If the selling price of the item was Rs 448, then what was the marked price of the item?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[A] 840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[B] 1280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[C] 1140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[D] 1640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56793-42DE-DFCA-A269-230ABAFE651E}"/>
              </a:ext>
            </a:extLst>
          </p:cNvPr>
          <p:cNvSpPr txBox="1"/>
          <p:nvPr/>
        </p:nvSpPr>
        <p:spPr>
          <a:xfrm>
            <a:off x="146935" y="5098494"/>
            <a:ext cx="127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060" y="85123"/>
            <a:ext cx="8871936" cy="389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Q.5. </a:t>
            </a:r>
            <a:r>
              <a:rPr lang="en-US" sz="2400" dirty="0">
                <a:latin typeface="Bahnschrift" panose="020B0502040204020203" pitchFamily="34" charset="0"/>
              </a:rPr>
              <a:t>If after giving a discount of 12%, a profit of 10% was made on an article, then by what % was the price marked up?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ahnschrif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[A] 20%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[B] 25%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[C] 32.5%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[D] 35%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130DA-A148-64A7-511C-26092B86489B}"/>
              </a:ext>
            </a:extLst>
          </p:cNvPr>
          <p:cNvSpPr txBox="1"/>
          <p:nvPr/>
        </p:nvSpPr>
        <p:spPr>
          <a:xfrm>
            <a:off x="118060" y="4896476"/>
            <a:ext cx="127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685" y="165349"/>
            <a:ext cx="8843059" cy="389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Q.6.</a:t>
            </a:r>
            <a:r>
              <a:rPr lang="en-US" sz="2400" dirty="0">
                <a:latin typeface="Bahnschrift" panose="020B0502040204020203" pitchFamily="34" charset="0"/>
              </a:rPr>
              <a:t> The cost price of a table is Rs 330. It is sold for a profit of Rs 30 after giving 10% discount find its marked price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ahnschrif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[A] Rs.400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[B] Rs.380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[C] Rs.420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[D] None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28B7C-204E-5A6E-17E2-31864783ADE2}"/>
              </a:ext>
            </a:extLst>
          </p:cNvPr>
          <p:cNvSpPr txBox="1"/>
          <p:nvPr/>
        </p:nvSpPr>
        <p:spPr>
          <a:xfrm>
            <a:off x="127685" y="5013434"/>
            <a:ext cx="127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561" y="94749"/>
            <a:ext cx="8785308" cy="4449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Q.7.</a:t>
            </a:r>
            <a:r>
              <a:rPr lang="en-US" sz="2400" dirty="0">
                <a:latin typeface="Bahnschrift" panose="020B0502040204020203" pitchFamily="34" charset="0"/>
              </a:rPr>
              <a:t> A sold a table to B at a profit of 15%. Later on, B sold it back to A at a profit of 20%, thereby gaining Rs. 69. How much did A pay for the table originally?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ahnschrif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[A] Rs.300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[B] Rs.320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[C] Rs.345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[D] Rs.350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36E210-817D-5C32-36B4-562C1E8EFB3D}"/>
              </a:ext>
            </a:extLst>
          </p:cNvPr>
          <p:cNvSpPr txBox="1"/>
          <p:nvPr/>
        </p:nvSpPr>
        <p:spPr>
          <a:xfrm>
            <a:off x="156561" y="5077229"/>
            <a:ext cx="127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F1C8-EE38-C76A-6A13-A087F04285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6253" y="156410"/>
            <a:ext cx="8903368" cy="4495800"/>
          </a:xfrm>
        </p:spPr>
        <p:txBody>
          <a:bodyPr>
            <a:normAutofit/>
          </a:bodyPr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Q.8.</a:t>
            </a:r>
            <a:r>
              <a:rPr lang="en-US" sz="2400" dirty="0">
                <a:latin typeface="Bahnschrift" panose="020B0502040204020203" pitchFamily="34" charset="0"/>
              </a:rPr>
              <a:t> Buy 5 articles get 3 articles free. Find discount percent.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33.33%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12.5%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37.5%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60%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42BFD-63DC-6891-2E63-AA7B4287A109}"/>
              </a:ext>
            </a:extLst>
          </p:cNvPr>
          <p:cNvSpPr txBox="1"/>
          <p:nvPr/>
        </p:nvSpPr>
        <p:spPr>
          <a:xfrm>
            <a:off x="96253" y="4864578"/>
            <a:ext cx="127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71187-4F4B-D870-6864-DF738AC2CAD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60388" y="117909"/>
            <a:ext cx="8800732" cy="449580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Q.9. </a:t>
            </a:r>
            <a:r>
              <a:rPr lang="en-US" sz="2400" dirty="0">
                <a:latin typeface="Bahnschrift" panose="020B0502040204020203" pitchFamily="34" charset="0"/>
              </a:rPr>
              <a:t>Buy 2 articles get 1 article free. Find discount percent.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50%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33.33%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20%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25%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A068D-79DD-B6DD-9312-2A134A417BF3}"/>
              </a:ext>
            </a:extLst>
          </p:cNvPr>
          <p:cNvSpPr txBox="1"/>
          <p:nvPr/>
        </p:nvSpPr>
        <p:spPr>
          <a:xfrm>
            <a:off x="160388" y="4613709"/>
            <a:ext cx="127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21AFD-A4B0-1EF8-38BB-0A081205A5E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2261" y="108284"/>
            <a:ext cx="8916235" cy="44958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Q.10.</a:t>
            </a:r>
            <a:r>
              <a:rPr lang="en-US" sz="2400" dirty="0">
                <a:latin typeface="Bahnschrift" panose="020B0502040204020203" pitchFamily="34" charset="0"/>
              </a:rPr>
              <a:t>  A retailer purchase 70 pens at the mark price of 56 pens and sell them to a customer at their MP. Find the profit percent of shopkeeper.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25%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20%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33.33%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16.66%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A5E2C-B7A1-00DE-74E5-B749FE067D5E}"/>
              </a:ext>
            </a:extLst>
          </p:cNvPr>
          <p:cNvSpPr txBox="1"/>
          <p:nvPr/>
        </p:nvSpPr>
        <p:spPr>
          <a:xfrm>
            <a:off x="112261" y="5226085"/>
            <a:ext cx="127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079D-185F-ECDA-76DF-612674111DA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2260" y="117910"/>
            <a:ext cx="8887360" cy="4495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Q.11.</a:t>
            </a:r>
            <a:r>
              <a:rPr lang="en-US" sz="2400" dirty="0">
                <a:latin typeface="Bahnschrift" panose="020B0502040204020203" pitchFamily="34" charset="0"/>
              </a:rPr>
              <a:t>  A retailer purchase 40 pens at the mark price of 36 pens and sell them at a discount of 1 %. Find the profit percent of shopkeeper.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20%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15%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10%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None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A2BA0-4BB4-4D7F-02CA-D00232BFE21D}"/>
              </a:ext>
            </a:extLst>
          </p:cNvPr>
          <p:cNvSpPr txBox="1"/>
          <p:nvPr/>
        </p:nvSpPr>
        <p:spPr>
          <a:xfrm>
            <a:off x="112260" y="5034699"/>
            <a:ext cx="127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021D-D63A-0218-8CBC-69CB1C579DE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2262" y="98659"/>
            <a:ext cx="8877734" cy="4495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Q.12.</a:t>
            </a:r>
            <a:r>
              <a:rPr lang="en-US" sz="2400" dirty="0">
                <a:latin typeface="Bahnschrift" panose="020B0502040204020203" pitchFamily="34" charset="0"/>
              </a:rPr>
              <a:t>  By how much percent a shopkeeper should mark his goods above its CP so that he will gain 10% profit after giving 30% discount.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200/7%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400/7%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100%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None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C10D69-A08F-C6D3-8CF3-AFDAF5B078DC}"/>
              </a:ext>
            </a:extLst>
          </p:cNvPr>
          <p:cNvSpPr txBox="1"/>
          <p:nvPr/>
        </p:nvSpPr>
        <p:spPr>
          <a:xfrm>
            <a:off x="112262" y="5087862"/>
            <a:ext cx="127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7B5CF-258B-921C-D2A2-137F6E2BBD5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2260" y="117910"/>
            <a:ext cx="8896985" cy="4495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Q.13.</a:t>
            </a:r>
            <a:r>
              <a:rPr lang="en-US" sz="2400" dirty="0">
                <a:latin typeface="Bahnschrift" panose="020B0502040204020203" pitchFamily="34" charset="0"/>
              </a:rPr>
              <a:t>  By how much percent a shopkeeper should mark his goods above its CP so that he will gain 10% profit after giving 10% discount.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200/9 %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110/9 %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100/9 %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None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C1D207-56E4-6127-1936-430D4C6EC477}"/>
              </a:ext>
            </a:extLst>
          </p:cNvPr>
          <p:cNvSpPr txBox="1"/>
          <p:nvPr/>
        </p:nvSpPr>
        <p:spPr>
          <a:xfrm>
            <a:off x="112260" y="5247351"/>
            <a:ext cx="127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 algn="just"/>
            <a:r>
              <a:rPr lang="en-US" dirty="0"/>
              <a:t>Understand discount in profit and loss.</a:t>
            </a:r>
          </a:p>
          <a:p>
            <a:pPr marL="361950" indent="-361950" algn="just"/>
            <a:r>
              <a:rPr lang="en-US" dirty="0"/>
              <a:t>Able to solve problems based on discount.</a:t>
            </a:r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D59EC-7F7F-547D-C334-02F543B196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638" y="156410"/>
            <a:ext cx="8810358" cy="4495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Q.14.</a:t>
            </a:r>
            <a:r>
              <a:rPr lang="en-US" sz="2400" dirty="0">
                <a:latin typeface="Bahnschrift" panose="020B0502040204020203" pitchFamily="34" charset="0"/>
              </a:rPr>
              <a:t> A shopkeeper gives 10% discount on an article and earn 20% profit then find his profit percent if he will give 20% discount on the same article.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16.66%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5.66%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6.66%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None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892BF0-73CD-1AA9-4BA2-DFB0E4641051}"/>
              </a:ext>
            </a:extLst>
          </p:cNvPr>
          <p:cNvSpPr txBox="1"/>
          <p:nvPr/>
        </p:nvSpPr>
        <p:spPr>
          <a:xfrm>
            <a:off x="179638" y="5374941"/>
            <a:ext cx="127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0F78F-BD0E-E44F-97E1-E7F8302F7CC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31512" y="108284"/>
            <a:ext cx="8800732" cy="4495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Q.15.</a:t>
            </a:r>
            <a:r>
              <a:rPr lang="en-US" sz="2400" dirty="0">
                <a:latin typeface="Bahnschrift" panose="020B0502040204020203" pitchFamily="34" charset="0"/>
              </a:rPr>
              <a:t>  A shopkeeper give 1 article free of every purchase of 15 article and also gives a discount of 4 % and after all that his profit percent is 35%. Find CP:MP.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3:2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4:5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3:4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2:3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399C4-A9B1-5868-7B42-10FBEAD95EBA}"/>
              </a:ext>
            </a:extLst>
          </p:cNvPr>
          <p:cNvSpPr txBox="1"/>
          <p:nvPr/>
        </p:nvSpPr>
        <p:spPr>
          <a:xfrm>
            <a:off x="131512" y="5183555"/>
            <a:ext cx="127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D4B8-42B4-1E10-6FC3-C96F5C58AEE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886" y="108284"/>
            <a:ext cx="8887359" cy="4495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Q.16. </a:t>
            </a:r>
            <a:r>
              <a:rPr lang="en-US" sz="2400" dirty="0">
                <a:latin typeface="Bahnschrift" panose="020B0502040204020203" pitchFamily="34" charset="0"/>
              </a:rPr>
              <a:t>A shopkeeper give 4 articles free of every purchase of 12 articles and also gives a discount of 20 % and after all that his profit percent is 20%. Find CP:MP.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[A] 1:2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[B] 2:1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[C] 5:7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[D] 3:2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54311-E36C-E0F6-BAF4-05502A902D9B}"/>
              </a:ext>
            </a:extLst>
          </p:cNvPr>
          <p:cNvSpPr txBox="1"/>
          <p:nvPr/>
        </p:nvSpPr>
        <p:spPr>
          <a:xfrm>
            <a:off x="121886" y="5449369"/>
            <a:ext cx="127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6">
            <a:extLst>
              <a:ext uri="{FF2B5EF4-FFF2-40B4-BE49-F238E27FC236}">
                <a16:creationId xmlns:a16="http://schemas.microsoft.com/office/drawing/2014/main" id="{F29ADB59-EAF8-CEBE-B5AE-AD82233F9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61347"/>
            <a:ext cx="8915400" cy="500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IN" sz="24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Mark up    +ve a or b value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IN" sz="24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Discount    -ve a or b value</a:t>
            </a:r>
          </a:p>
          <a:p>
            <a:pPr>
              <a:lnSpc>
                <a:spcPct val="150000"/>
              </a:lnSpc>
              <a:defRPr/>
            </a:pPr>
            <a:endParaRPr lang="en-IN" sz="24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IN" sz="24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Following are the few cases in which this formula is applied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IN" sz="24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Mark up and discount</a:t>
            </a:r>
            <a:endParaRPr lang="en-IN" sz="24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lnSpc>
                <a:spcPct val="150000"/>
              </a:lnSpc>
              <a:defRPr/>
            </a:pPr>
            <a:r>
              <a:rPr lang="en-IN" sz="24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Profit/loss % = M – D – MD/100</a:t>
            </a:r>
          </a:p>
          <a:p>
            <a:pPr marL="514350" indent="-514350">
              <a:lnSpc>
                <a:spcPct val="150000"/>
              </a:lnSpc>
              <a:defRPr/>
            </a:pPr>
            <a:endParaRPr lang="en-IN" sz="24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IN" sz="2400" b="1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Discount and discount</a:t>
            </a:r>
            <a:endParaRPr lang="en-IN" sz="24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lnSpc>
                <a:spcPct val="150000"/>
              </a:lnSpc>
              <a:defRPr/>
            </a:pPr>
            <a:r>
              <a:rPr lang="en-IN" sz="24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Loss % =  – D1 – D2 + D1D2/100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C5855-F61E-C51D-208E-5E345BE7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3600" b="1" dirty="0">
                <a:ea typeface="Verdana" pitchFamily="34" charset="0"/>
                <a:cs typeface="Verdana" pitchFamily="34" charset="0"/>
              </a:rPr>
              <a:t>Application of successive increase/ decrease in discount problems (a + b + ab/100)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>
            <a:extLst>
              <a:ext uri="{FF2B5EF4-FFF2-40B4-BE49-F238E27FC236}">
                <a16:creationId xmlns:a16="http://schemas.microsoft.com/office/drawing/2014/main" id="{106F0A10-C812-120C-93CB-12F1D9080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86" y="1551697"/>
            <a:ext cx="8702566" cy="555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Example: </a:t>
            </a:r>
            <a:r>
              <a:rPr lang="en-IN" alt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1 </a:t>
            </a:r>
            <a:r>
              <a:rPr lang="en-IN" altLang="en-US" sz="2400" dirty="0">
                <a:latin typeface="Bahnschrift" panose="020B0502040204020203" pitchFamily="34" charset="0"/>
              </a:rPr>
              <a:t>bought a car at Rs 1lakh and marked up the cost by 25% and sold it at a discount of 4%. What is my profit or loss?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400" b="1" dirty="0">
                <a:latin typeface="Bahnschrift" panose="020B0502040204020203" pitchFamily="34" charset="0"/>
              </a:rPr>
              <a:t>Profit % = a + b + ab/100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 dirty="0">
                <a:latin typeface="Bahnschrift" panose="020B0502040204020203" pitchFamily="34" charset="0"/>
              </a:rPr>
              <a:t>Here </a:t>
            </a:r>
            <a:r>
              <a:rPr lang="en-US" altLang="en-US" sz="2400" b="1" dirty="0">
                <a:latin typeface="Bahnschrift" panose="020B0502040204020203" pitchFamily="34" charset="0"/>
              </a:rPr>
              <a:t>a = 25 </a:t>
            </a:r>
            <a:r>
              <a:rPr lang="en-US" altLang="en-US" sz="2400" dirty="0">
                <a:latin typeface="Bahnschrift" panose="020B0502040204020203" pitchFamily="34" charset="0"/>
              </a:rPr>
              <a:t>, </a:t>
            </a:r>
            <a:r>
              <a:rPr lang="en-US" altLang="en-US" sz="2400" b="1" dirty="0">
                <a:latin typeface="Bahnschrift" panose="020B0502040204020203" pitchFamily="34" charset="0"/>
              </a:rPr>
              <a:t>b = -4</a:t>
            </a:r>
            <a:endParaRPr lang="en-US" altLang="en-US" sz="2400" dirty="0">
              <a:latin typeface="Bahnschrift" panose="020B0502040204020203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 dirty="0">
                <a:latin typeface="Bahnschrift" panose="020B0502040204020203" pitchFamily="34" charset="0"/>
              </a:rPr>
              <a:t>Profit % = 25 – 4 + (25)(-4)/100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 dirty="0">
                <a:latin typeface="Bahnschrift" panose="020B0502040204020203" pitchFamily="34" charset="0"/>
              </a:rPr>
              <a:t>	  = 25 – 4 – 100/100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 dirty="0">
                <a:latin typeface="Bahnschrift" panose="020B0502040204020203" pitchFamily="34" charset="0"/>
              </a:rPr>
              <a:t>	  = 25 – 4 – 1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 dirty="0">
                <a:latin typeface="Bahnschrift" panose="020B0502040204020203" pitchFamily="34" charset="0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  = 20 % 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sz="2400" dirty="0">
              <a:latin typeface="Bahnschrif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25389-2F3F-A395-9DF4-47A457B2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just"/>
            <a:r>
              <a:rPr lang="en-US" altLang="en-US" sz="3200" b="1" dirty="0"/>
              <a:t>If the marked price/ discount is given and profit is unknown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>
            <a:extLst>
              <a:ext uri="{FF2B5EF4-FFF2-40B4-BE49-F238E27FC236}">
                <a16:creationId xmlns:a16="http://schemas.microsoft.com/office/drawing/2014/main" id="{91CF34E6-8633-F7BB-DA3D-6436C8C2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76" y="1325563"/>
            <a:ext cx="8852933" cy="442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3200" b="1" dirty="0">
                <a:solidFill>
                  <a:srgbClr val="FF0000"/>
                </a:solidFill>
                <a:latin typeface="Bahnschrift" panose="020B0502040204020203" pitchFamily="34" charset="0"/>
              </a:rPr>
              <a:t>Example: 2 </a:t>
            </a:r>
            <a:r>
              <a:rPr lang="en-IN" altLang="en-US" sz="3200" dirty="0">
                <a:latin typeface="Bahnschrift" panose="020B0502040204020203" pitchFamily="34" charset="0"/>
              </a:rPr>
              <a:t>A tradesman marks his goods at such a price that after allowing a discount of 15% he makes a profit of 2%. Find the marked price of an article if the original price is Rs. 750.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3200" dirty="0">
                <a:latin typeface="Bahnschrift" panose="020B0502040204020203" pitchFamily="34" charset="0"/>
              </a:rPr>
              <a:t>Profit = a + b + ab/100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93951-7534-D78A-4BCA-A5B056F7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325563"/>
          </a:xfrm>
        </p:spPr>
        <p:txBody>
          <a:bodyPr>
            <a:normAutofit/>
          </a:bodyPr>
          <a:lstStyle/>
          <a:p>
            <a:pPr algn="just"/>
            <a:r>
              <a:rPr lang="en-US" altLang="en-US" sz="3200" b="1" dirty="0"/>
              <a:t>If the profit is given and marked price/ discount is unknown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>
            <a:extLst>
              <a:ext uri="{FF2B5EF4-FFF2-40B4-BE49-F238E27FC236}">
                <a16:creationId xmlns:a16="http://schemas.microsoft.com/office/drawing/2014/main" id="{91CF34E6-8633-F7BB-DA3D-6436C8C2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76" y="1325563"/>
            <a:ext cx="8852933" cy="517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800" dirty="0">
                <a:latin typeface="Bahnschrift" panose="020B0502040204020203" pitchFamily="34" charset="0"/>
              </a:rPr>
              <a:t>Here </a:t>
            </a:r>
            <a:r>
              <a:rPr lang="en-IN" altLang="en-US" sz="2800" b="1" dirty="0">
                <a:latin typeface="Bahnschrift" panose="020B0502040204020203" pitchFamily="34" charset="0"/>
              </a:rPr>
              <a:t>profit = 2% </a:t>
            </a:r>
            <a:r>
              <a:rPr lang="en-IN" altLang="en-US" sz="2800" dirty="0">
                <a:latin typeface="Bahnschrift" panose="020B0502040204020203" pitchFamily="34" charset="0"/>
              </a:rPr>
              <a:t>, </a:t>
            </a:r>
            <a:r>
              <a:rPr lang="en-IN" altLang="en-US" sz="2800" b="1" dirty="0">
                <a:latin typeface="Bahnschrift" panose="020B0502040204020203" pitchFamily="34" charset="0"/>
              </a:rPr>
              <a:t>b = -15%</a:t>
            </a:r>
            <a:endParaRPr lang="en-IN" altLang="en-US" sz="2800" dirty="0">
              <a:latin typeface="Bahnschrift" panose="020B0502040204020203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IN" altLang="en-US" sz="2800" dirty="0">
                <a:latin typeface="Bahnschrift" panose="020B0502040204020203" pitchFamily="34" charset="0"/>
              </a:rPr>
              <a:t>2 = a – 15 – 15a/100</a:t>
            </a:r>
          </a:p>
          <a:p>
            <a:pPr eaLnBrk="1" hangingPunct="1">
              <a:lnSpc>
                <a:spcPct val="150000"/>
              </a:lnSpc>
            </a:pPr>
            <a:r>
              <a:rPr lang="en-IN" altLang="en-US" sz="2800" dirty="0">
                <a:latin typeface="Bahnschrift" panose="020B0502040204020203" pitchFamily="34" charset="0"/>
              </a:rPr>
              <a:t>17 = a – 15a/100</a:t>
            </a:r>
          </a:p>
          <a:p>
            <a:pPr eaLnBrk="1" hangingPunct="1">
              <a:lnSpc>
                <a:spcPct val="150000"/>
              </a:lnSpc>
            </a:pPr>
            <a:r>
              <a:rPr lang="en-IN" altLang="en-US" sz="2800" dirty="0">
                <a:latin typeface="Bahnschrift" panose="020B0502040204020203" pitchFamily="34" charset="0"/>
              </a:rPr>
              <a:t>17 = 85a/100</a:t>
            </a:r>
          </a:p>
          <a:p>
            <a:pPr eaLnBrk="1" hangingPunct="1">
              <a:lnSpc>
                <a:spcPct val="150000"/>
              </a:lnSpc>
            </a:pPr>
            <a:r>
              <a:rPr lang="en-IN" altLang="en-US" sz="2800" dirty="0">
                <a:latin typeface="Bahnschrift" panose="020B0502040204020203" pitchFamily="34" charset="0"/>
              </a:rPr>
              <a:t>a = 100 * 85/17</a:t>
            </a:r>
          </a:p>
          <a:p>
            <a:pPr eaLnBrk="1" hangingPunct="1">
              <a:lnSpc>
                <a:spcPct val="150000"/>
              </a:lnSpc>
            </a:pPr>
            <a:r>
              <a:rPr lang="en-IN" altLang="en-US" sz="2800" dirty="0">
                <a:latin typeface="Bahnschrift" panose="020B0502040204020203" pitchFamily="34" charset="0"/>
              </a:rPr>
              <a:t>a = 20 %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Bahnschrift" panose="020B0502040204020203" pitchFamily="34" charset="0"/>
              </a:rPr>
              <a:t>Marked price = 750 + 20% of 750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Bahnschrift" panose="020B0502040204020203" pitchFamily="34" charset="0"/>
              </a:rPr>
              <a:t>	          = 750 + 150 </a:t>
            </a:r>
            <a:r>
              <a:rPr lang="en-US" altLang="en-US" sz="2800" b="1" dirty="0">
                <a:latin typeface="Bahnschrift" panose="020B0502040204020203" pitchFamily="34" charset="0"/>
              </a:rPr>
              <a:t>= </a:t>
            </a:r>
            <a:r>
              <a:rPr lang="en-US" altLang="en-US" sz="2800" b="1" dirty="0">
                <a:solidFill>
                  <a:srgbClr val="FF0000"/>
                </a:solidFill>
                <a:latin typeface="Bahnschrift" panose="020B0502040204020203" pitchFamily="34" charset="0"/>
              </a:rPr>
              <a:t>Rs 900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93951-7534-D78A-4BCA-A5B056F7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325563"/>
          </a:xfrm>
        </p:spPr>
        <p:txBody>
          <a:bodyPr>
            <a:normAutofit/>
          </a:bodyPr>
          <a:lstStyle/>
          <a:p>
            <a:pPr algn="just"/>
            <a:r>
              <a:rPr lang="en-US" altLang="en-US" sz="3200" b="1" dirty="0"/>
              <a:t>If the profit is given and marked price/ discount is unknown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1388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065" y="1350680"/>
            <a:ext cx="8871935" cy="3341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Q.1. </a:t>
            </a:r>
            <a:r>
              <a:rPr lang="en-US" sz="2400" dirty="0">
                <a:latin typeface="Bahnschrift" panose="020B0502040204020203" pitchFamily="34" charset="0"/>
              </a:rPr>
              <a:t>A bag marked at Rs80 is sold for Rs68. The rate of discount is: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[A] 20%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[B] 15%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[C] 17 (11/17)%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[D] 12%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4CDAC-AE9C-A8BF-B4A6-111C5BDC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Problems on Discount: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0150E-61AF-A010-5C1B-382E3C0D0710}"/>
              </a:ext>
            </a:extLst>
          </p:cNvPr>
          <p:cNvSpPr txBox="1"/>
          <p:nvPr/>
        </p:nvSpPr>
        <p:spPr>
          <a:xfrm>
            <a:off x="272065" y="5045655"/>
            <a:ext cx="127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>
            <a:extLst>
              <a:ext uri="{FF2B5EF4-FFF2-40B4-BE49-F238E27FC236}">
                <a16:creationId xmlns:a16="http://schemas.microsoft.com/office/drawing/2014/main" id="{02C7138F-4BD6-16C0-4C8D-2C350C1DE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83" y="504497"/>
            <a:ext cx="8686799" cy="555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Q.2. </a:t>
            </a:r>
            <a:r>
              <a:rPr lang="en-IN" sz="24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A trader gives 20% additional discount on the discounted price, after giving an initial discount of 25% on the labelled price of an item. The final sale price of the item is Rs.840.. Find the labelled price.</a:t>
            </a:r>
            <a:endParaRPr lang="en-US" altLang="en-US" sz="24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en-US" sz="24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 algn="just">
              <a:lnSpc>
                <a:spcPct val="150000"/>
              </a:lnSpc>
              <a:buFontTx/>
              <a:buAutoNum type="alphaUcPeriod"/>
              <a:defRPr/>
            </a:pPr>
            <a:r>
              <a:rPr lang="en-IN" sz="24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Rs 1260</a:t>
            </a:r>
            <a:endParaRPr lang="en-US" altLang="en-US" sz="24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 algn="just">
              <a:lnSpc>
                <a:spcPct val="150000"/>
              </a:lnSpc>
              <a:buFontTx/>
              <a:buAutoNum type="alphaUcPeriod"/>
              <a:defRPr/>
            </a:pPr>
            <a:r>
              <a:rPr lang="en-IN" sz="24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Rs 1400</a:t>
            </a:r>
            <a:endParaRPr lang="en-US" altLang="en-US" sz="24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 algn="just">
              <a:lnSpc>
                <a:spcPct val="150000"/>
              </a:lnSpc>
              <a:buFontTx/>
              <a:buAutoNum type="alphaUcPeriod"/>
              <a:defRPr/>
            </a:pPr>
            <a:r>
              <a:rPr lang="en-IN" sz="24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Rs 1680</a:t>
            </a:r>
            <a:endParaRPr lang="en-US" altLang="en-US" sz="24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 algn="just">
              <a:lnSpc>
                <a:spcPct val="150000"/>
              </a:lnSpc>
              <a:buFontTx/>
              <a:buAutoNum type="alphaUcPeriod"/>
              <a:defRPr/>
            </a:pPr>
            <a:r>
              <a:rPr lang="en-US" altLang="en-US" sz="24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None </a:t>
            </a:r>
            <a:r>
              <a:rPr lang="en-IN" sz="2400" dirty="0">
                <a:latin typeface="Bahnschrift" panose="020B0502040204020203" pitchFamily="34" charset="0"/>
                <a:ea typeface="Verdana" pitchFamily="34" charset="0"/>
                <a:cs typeface="Verdana" pitchFamily="34" charset="0"/>
              </a:rPr>
              <a:t>of these</a:t>
            </a:r>
            <a:endParaRPr lang="en-US" altLang="en-US" sz="24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en-US" sz="2400" dirty="0">
              <a:latin typeface="Bahnschrift" panose="020B0502040204020203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C86A47-B7C2-5F23-F416-7070F27C4E6B}"/>
              </a:ext>
            </a:extLst>
          </p:cNvPr>
          <p:cNvSpPr txBox="1"/>
          <p:nvPr/>
        </p:nvSpPr>
        <p:spPr>
          <a:xfrm>
            <a:off x="236483" y="5600059"/>
            <a:ext cx="127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>
            <a:extLst>
              <a:ext uri="{FF2B5EF4-FFF2-40B4-BE49-F238E27FC236}">
                <a16:creationId xmlns:a16="http://schemas.microsoft.com/office/drawing/2014/main" id="{3201E926-0B4C-5060-B037-C52796D69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03" y="299545"/>
            <a:ext cx="8513379" cy="500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  <a:cs typeface="Times New Roman" pitchFamily="18" charset="0"/>
              </a:rPr>
              <a:t>Q 3. </a:t>
            </a:r>
            <a:r>
              <a:rPr lang="en-IN" sz="2400" dirty="0">
                <a:latin typeface="Bahnschrift" panose="020B0502040204020203" pitchFamily="34" charset="0"/>
                <a:cs typeface="Times New Roman" pitchFamily="18" charset="0"/>
              </a:rPr>
              <a:t>A tradesman allows a discount of 15% on the written price. How much above the cost price must he mark his goods to gain 70%?</a:t>
            </a:r>
            <a:endParaRPr lang="en-US" sz="2400" dirty="0">
              <a:latin typeface="Bahnschrift" panose="020B0502040204020203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 2" pitchFamily="18" charset="2"/>
              <a:buNone/>
              <a:defRPr/>
            </a:pPr>
            <a:endParaRPr lang="en-US" sz="2400" dirty="0">
              <a:latin typeface="Bahnschrift" panose="020B0502040204020203" pitchFamily="34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 2" pitchFamily="18" charset="2"/>
              <a:buAutoNum type="alphaLcParenR"/>
              <a:defRPr/>
            </a:pPr>
            <a:r>
              <a:rPr lang="en-IN" sz="2400" dirty="0">
                <a:latin typeface="Bahnschrift" panose="020B0502040204020203" pitchFamily="34" charset="0"/>
                <a:cs typeface="Times New Roman" pitchFamily="18" charset="0"/>
              </a:rPr>
              <a:t>100% of CP </a:t>
            </a:r>
          </a:p>
          <a:p>
            <a:pPr marL="457200" indent="-457200">
              <a:lnSpc>
                <a:spcPct val="150000"/>
              </a:lnSpc>
              <a:buFont typeface="Wingdings 2" pitchFamily="18" charset="2"/>
              <a:buAutoNum type="alphaLcParenR"/>
              <a:defRPr/>
            </a:pPr>
            <a:r>
              <a:rPr lang="en-IN" sz="2400" dirty="0">
                <a:latin typeface="Bahnschrift" panose="020B0502040204020203" pitchFamily="34" charset="0"/>
                <a:cs typeface="Times New Roman" pitchFamily="18" charset="0"/>
              </a:rPr>
              <a:t>200% of CP</a:t>
            </a:r>
            <a:endParaRPr lang="en-US" sz="2400" dirty="0">
              <a:latin typeface="Bahnschrift" panose="020B0502040204020203" pitchFamily="34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 2" pitchFamily="18" charset="2"/>
              <a:buAutoNum type="alphaLcParenR"/>
              <a:defRPr/>
            </a:pPr>
            <a:r>
              <a:rPr lang="en-IN" sz="2400" dirty="0">
                <a:latin typeface="Bahnschrift" panose="020B0502040204020203" pitchFamily="34" charset="0"/>
                <a:cs typeface="Times New Roman" pitchFamily="18" charset="0"/>
              </a:rPr>
              <a:t>85% of CP</a:t>
            </a:r>
            <a:endParaRPr lang="en-US" sz="2400" dirty="0">
              <a:latin typeface="Bahnschrift" panose="020B0502040204020203" pitchFamily="34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 2" pitchFamily="18" charset="2"/>
              <a:buAutoNum type="alphaLcParenR"/>
              <a:defRPr/>
            </a:pPr>
            <a:r>
              <a:rPr lang="en-IN" sz="2400" dirty="0">
                <a:latin typeface="Bahnschrift" panose="020B0502040204020203" pitchFamily="34" charset="0"/>
                <a:cs typeface="Times New Roman" pitchFamily="18" charset="0"/>
              </a:rPr>
              <a:t>185% of CP</a:t>
            </a:r>
            <a:endParaRPr lang="en-US" sz="2400" dirty="0">
              <a:latin typeface="Bahnschrift" panose="020B0502040204020203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 2" pitchFamily="18" charset="2"/>
              <a:buNone/>
              <a:defRPr/>
            </a:pPr>
            <a:endParaRPr lang="en-US" sz="2400" dirty="0">
              <a:latin typeface="Bahnschrift" panose="020B0502040204020203" pitchFamily="34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07C1C-2900-6650-4F75-E377A0074A2B}"/>
              </a:ext>
            </a:extLst>
          </p:cNvPr>
          <p:cNvSpPr txBox="1"/>
          <p:nvPr/>
        </p:nvSpPr>
        <p:spPr>
          <a:xfrm>
            <a:off x="409903" y="5302774"/>
            <a:ext cx="127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Ans.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</TotalTime>
  <Words>1198</Words>
  <Application>Microsoft Office PowerPoint</Application>
  <PresentationFormat>On-screen Show (4:3)</PresentationFormat>
  <Paragraphs>137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Bahnschrift</vt:lpstr>
      <vt:lpstr>Bahnschrift SemiBold</vt:lpstr>
      <vt:lpstr>Calibri</vt:lpstr>
      <vt:lpstr>Calibri Light</vt:lpstr>
      <vt:lpstr>Wingdings</vt:lpstr>
      <vt:lpstr>Wingdings 2</vt:lpstr>
      <vt:lpstr>Office Theme</vt:lpstr>
      <vt:lpstr>PowerPoint Presentation</vt:lpstr>
      <vt:lpstr>PowerPoint Presentation</vt:lpstr>
      <vt:lpstr>Application of successive increase/ decrease in discount problems (a + b + ab/100)</vt:lpstr>
      <vt:lpstr>If the marked price/ discount is given and profit is unknown</vt:lpstr>
      <vt:lpstr>If the profit is given and marked price/ discount is unknown</vt:lpstr>
      <vt:lpstr>If the profit is given and marked price/ discount is unknown</vt:lpstr>
      <vt:lpstr>Problems on Discount: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NITESH KUMAR PANDAY</cp:lastModifiedBy>
  <cp:revision>21</cp:revision>
  <dcterms:created xsi:type="dcterms:W3CDTF">2021-05-13T17:45:44Z</dcterms:created>
  <dcterms:modified xsi:type="dcterms:W3CDTF">2023-05-28T06:23:01Z</dcterms:modified>
</cp:coreProperties>
</file>