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9" r:id="rId2"/>
    <p:sldId id="261" r:id="rId3"/>
    <p:sldId id="264" r:id="rId4"/>
    <p:sldId id="294" r:id="rId5"/>
    <p:sldId id="279" r:id="rId6"/>
    <p:sldId id="280" r:id="rId7"/>
    <p:sldId id="282" r:id="rId8"/>
    <p:sldId id="283" r:id="rId9"/>
    <p:sldId id="295" r:id="rId10"/>
    <p:sldId id="291" r:id="rId11"/>
    <p:sldId id="284" r:id="rId12"/>
    <p:sldId id="285" r:id="rId13"/>
    <p:sldId id="290" r:id="rId14"/>
    <p:sldId id="29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682"/>
    <a:srgbClr val="9BABC8"/>
    <a:srgbClr val="ABD1CE"/>
    <a:srgbClr val="E6E6E6"/>
    <a:srgbClr val="F4F4F5"/>
    <a:srgbClr val="E0FBAC"/>
    <a:srgbClr val="F0FEC9"/>
    <a:srgbClr val="FFCDCD"/>
    <a:srgbClr val="84AAA9"/>
    <a:srgbClr val="4B6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F1FD454-F543-4D52-A9A6-1EC33353A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23717"/>
          <a:stretch>
            <a:fillRect/>
          </a:stretch>
        </p:blipFill>
        <p:spPr>
          <a:xfrm>
            <a:off x="0" y="0"/>
            <a:ext cx="7645372" cy="6858000"/>
          </a:xfrm>
          <a:custGeom>
            <a:avLst/>
            <a:gdLst>
              <a:gd name="connsiteX0" fmla="*/ 0 w 7645372"/>
              <a:gd name="connsiteY0" fmla="*/ 0 h 6858000"/>
              <a:gd name="connsiteX1" fmla="*/ 7645372 w 7645372"/>
              <a:gd name="connsiteY1" fmla="*/ 0 h 6858000"/>
              <a:gd name="connsiteX2" fmla="*/ 4392253 w 7645372"/>
              <a:gd name="connsiteY2" fmla="*/ 6858000 h 6858000"/>
              <a:gd name="connsiteX3" fmla="*/ 0 w 7645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372" h="6858000">
                <a:moveTo>
                  <a:pt x="0" y="0"/>
                </a:moveTo>
                <a:lnTo>
                  <a:pt x="7645372" y="0"/>
                </a:lnTo>
                <a:lnTo>
                  <a:pt x="439225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1"/>
            <a:ext cx="9144000" cy="6868918"/>
          </a:xfrm>
          <a:prstGeom prst="rect">
            <a:avLst/>
          </a:prstGeom>
          <a:solidFill>
            <a:srgbClr val="5A91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name="connsiteX0" fmla="*/ 5086350 w 7429500"/>
              <a:gd name="connsiteY0" fmla="*/ 0 h 6858000"/>
              <a:gd name="connsiteX1" fmla="*/ 7429500 w 7429500"/>
              <a:gd name="connsiteY1" fmla="*/ 0 h 6858000"/>
              <a:gd name="connsiteX2" fmla="*/ 7429500 w 7429500"/>
              <a:gd name="connsiteY2" fmla="*/ 6858000 h 6858000"/>
              <a:gd name="connsiteX3" fmla="*/ 5086350 w 7429500"/>
              <a:gd name="connsiteY3" fmla="*/ 6858000 h 6858000"/>
              <a:gd name="connsiteX4" fmla="*/ 0 w 74295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0" h="68580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59198" y="-207855"/>
            <a:ext cx="891957" cy="6381752"/>
          </a:xfrm>
          <a:prstGeom prst="round2SameRect">
            <a:avLst>
              <a:gd name="adj1" fmla="val 8391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5000">
                <a:srgbClr val="CDD9E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name="connsiteX0" fmla="*/ 0 w 377716"/>
              <a:gd name="connsiteY0" fmla="*/ 482420 h 661591"/>
              <a:gd name="connsiteX1" fmla="*/ 0 w 377716"/>
              <a:gd name="connsiteY1" fmla="*/ 0 h 661591"/>
              <a:gd name="connsiteX2" fmla="*/ 377716 w 377716"/>
              <a:gd name="connsiteY2" fmla="*/ 661591 h 66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16" h="661591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235950" y="2659856"/>
            <a:ext cx="3486852" cy="646331"/>
          </a:xfrm>
          <a:prstGeom prst="rect">
            <a:avLst/>
          </a:prstGeom>
          <a:noFill/>
        </p:spPr>
        <p:txBody>
          <a:bodyPr wrap="none" tIns="0" bIns="91440" rtlCol="0" anchor="ctr">
            <a:spAutoFit/>
          </a:bodyPr>
          <a:lstStyle/>
          <a:p>
            <a:r>
              <a:rPr lang="en-US" sz="36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Analytical Skills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name="connsiteX0" fmla="*/ 394187 w 4584969"/>
              <a:gd name="connsiteY0" fmla="*/ 0 h 830997"/>
              <a:gd name="connsiteX1" fmla="*/ 4446467 w 4584969"/>
              <a:gd name="connsiteY1" fmla="*/ 0 h 830997"/>
              <a:gd name="connsiteX2" fmla="*/ 4584969 w 4584969"/>
              <a:gd name="connsiteY2" fmla="*/ 138502 h 830997"/>
              <a:gd name="connsiteX3" fmla="*/ 4584969 w 4584969"/>
              <a:gd name="connsiteY3" fmla="*/ 692495 h 830997"/>
              <a:gd name="connsiteX4" fmla="*/ 4446467 w 4584969"/>
              <a:gd name="connsiteY4" fmla="*/ 830997 h 830997"/>
              <a:gd name="connsiteX5" fmla="*/ 0 w 4584969"/>
              <a:gd name="connsiteY5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969" h="830997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Dr. Nitesh Kumar Panday </a:t>
            </a:r>
          </a:p>
          <a:p>
            <a:pPr algn="r"/>
            <a:r>
              <a:rPr lang="en-US" sz="20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0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41000">
                <a:srgbClr val="7BB7B3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100000">
                <a:srgbClr val="4986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67000">
              <a:srgbClr val="698685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3D62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6FF3AA-C50F-42E9-9041-C3F7E7988DD1}"/>
              </a:ext>
            </a:extLst>
          </p:cNvPr>
          <p:cNvGrpSpPr/>
          <p:nvPr userDrawn="1"/>
        </p:nvGrpSpPr>
        <p:grpSpPr>
          <a:xfrm>
            <a:off x="1529895" y="2282371"/>
            <a:ext cx="6037944" cy="2293258"/>
            <a:chOff x="1529895" y="2282371"/>
            <a:chExt cx="6037944" cy="22932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D0141E-891B-4C49-A1C4-D9497F151474}"/>
                </a:ext>
              </a:extLst>
            </p:cNvPr>
            <p:cNvSpPr/>
            <p:nvPr userDrawn="1"/>
          </p:nvSpPr>
          <p:spPr>
            <a:xfrm>
              <a:off x="1529895" y="2703285"/>
              <a:ext cx="6037944" cy="1451430"/>
            </a:xfrm>
            <a:custGeom>
              <a:avLst/>
              <a:gdLst>
                <a:gd name="connsiteX0" fmla="*/ 3018972 w 6037944"/>
                <a:gd name="connsiteY0" fmla="*/ 0 h 1451430"/>
                <a:gd name="connsiteX1" fmla="*/ 6037944 w 6037944"/>
                <a:gd name="connsiteY1" fmla="*/ 725715 h 1451430"/>
                <a:gd name="connsiteX2" fmla="*/ 3018972 w 6037944"/>
                <a:gd name="connsiteY2" fmla="*/ 1451430 h 1451430"/>
                <a:gd name="connsiteX3" fmla="*/ 0 w 6037944"/>
                <a:gd name="connsiteY3" fmla="*/ 725715 h 1451430"/>
                <a:gd name="connsiteX4" fmla="*/ 3018972 w 6037944"/>
                <a:gd name="connsiteY4" fmla="*/ 0 h 14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451430">
                  <a:moveTo>
                    <a:pt x="3018972" y="0"/>
                  </a:moveTo>
                  <a:cubicBezTo>
                    <a:pt x="4686304" y="0"/>
                    <a:pt x="6037944" y="324914"/>
                    <a:pt x="6037944" y="725715"/>
                  </a:cubicBezTo>
                  <a:cubicBezTo>
                    <a:pt x="6037944" y="1126516"/>
                    <a:pt x="4686304" y="1451430"/>
                    <a:pt x="3018972" y="1451430"/>
                  </a:cubicBezTo>
                  <a:cubicBezTo>
                    <a:pt x="1351640" y="1451430"/>
                    <a:pt x="0" y="1126516"/>
                    <a:pt x="0" y="725715"/>
                  </a:cubicBezTo>
                  <a:cubicBezTo>
                    <a:pt x="0" y="324914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31520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AD4718-0501-403B-AFBC-33331BEC043B}"/>
                </a:ext>
              </a:extLst>
            </p:cNvPr>
            <p:cNvSpPr/>
            <p:nvPr userDrawn="1"/>
          </p:nvSpPr>
          <p:spPr>
            <a:xfrm>
              <a:off x="1529895" y="2282371"/>
              <a:ext cx="6037944" cy="1146629"/>
            </a:xfrm>
            <a:custGeom>
              <a:avLst/>
              <a:gdLst>
                <a:gd name="connsiteX0" fmla="*/ 3018972 w 6037944"/>
                <a:gd name="connsiteY0" fmla="*/ 0 h 1146629"/>
                <a:gd name="connsiteX1" fmla="*/ 6037944 w 6037944"/>
                <a:gd name="connsiteY1" fmla="*/ 1146629 h 1146629"/>
                <a:gd name="connsiteX2" fmla="*/ 3018972 w 6037944"/>
                <a:gd name="connsiteY2" fmla="*/ 420914 h 1146629"/>
                <a:gd name="connsiteX3" fmla="*/ 0 w 6037944"/>
                <a:gd name="connsiteY3" fmla="*/ 1146629 h 1146629"/>
                <a:gd name="connsiteX4" fmla="*/ 3018972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3018972" y="0"/>
                  </a:moveTo>
                  <a:cubicBezTo>
                    <a:pt x="4686304" y="0"/>
                    <a:pt x="6037944" y="513363"/>
                    <a:pt x="6037944" y="1146629"/>
                  </a:cubicBezTo>
                  <a:cubicBezTo>
                    <a:pt x="6037944" y="745828"/>
                    <a:pt x="4686304" y="420914"/>
                    <a:pt x="3018972" y="420914"/>
                  </a:cubicBezTo>
                  <a:cubicBezTo>
                    <a:pt x="1351640" y="420914"/>
                    <a:pt x="0" y="745828"/>
                    <a:pt x="0" y="1146629"/>
                  </a:cubicBezTo>
                  <a:cubicBezTo>
                    <a:pt x="0" y="513363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8861B3F-8E45-4BA3-97F7-23CB90BE0433}"/>
                </a:ext>
              </a:extLst>
            </p:cNvPr>
            <p:cNvSpPr/>
            <p:nvPr userDrawn="1"/>
          </p:nvSpPr>
          <p:spPr>
            <a:xfrm>
              <a:off x="1529895" y="3429000"/>
              <a:ext cx="6037944" cy="1146629"/>
            </a:xfrm>
            <a:custGeom>
              <a:avLst/>
              <a:gdLst>
                <a:gd name="connsiteX0" fmla="*/ 0 w 6037944"/>
                <a:gd name="connsiteY0" fmla="*/ 0 h 1146629"/>
                <a:gd name="connsiteX1" fmla="*/ 3018972 w 6037944"/>
                <a:gd name="connsiteY1" fmla="*/ 725715 h 1146629"/>
                <a:gd name="connsiteX2" fmla="*/ 6037944 w 6037944"/>
                <a:gd name="connsiteY2" fmla="*/ 0 h 1146629"/>
                <a:gd name="connsiteX3" fmla="*/ 3018972 w 6037944"/>
                <a:gd name="connsiteY3" fmla="*/ 1146629 h 1146629"/>
                <a:gd name="connsiteX4" fmla="*/ 0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0" y="0"/>
                  </a:moveTo>
                  <a:cubicBezTo>
                    <a:pt x="0" y="400801"/>
                    <a:pt x="1351640" y="725715"/>
                    <a:pt x="3018972" y="725715"/>
                  </a:cubicBezTo>
                  <a:cubicBezTo>
                    <a:pt x="4686304" y="725715"/>
                    <a:pt x="6037944" y="400801"/>
                    <a:pt x="6037944" y="0"/>
                  </a:cubicBezTo>
                  <a:cubicBezTo>
                    <a:pt x="6037944" y="633266"/>
                    <a:pt x="4686304" y="1146629"/>
                    <a:pt x="3018972" y="1146629"/>
                  </a:cubicBezTo>
                  <a:cubicBezTo>
                    <a:pt x="1351640" y="1146629"/>
                    <a:pt x="0" y="63326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551365" y="3105835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88689-D368-0D9E-A120-D49A8267C554}"/>
              </a:ext>
            </a:extLst>
          </p:cNvPr>
          <p:cNvSpPr txBox="1"/>
          <p:nvPr/>
        </p:nvSpPr>
        <p:spPr>
          <a:xfrm>
            <a:off x="182880" y="365760"/>
            <a:ext cx="8826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Q.8.</a:t>
            </a:r>
            <a:r>
              <a:rPr lang="en-US" sz="2400" dirty="0">
                <a:latin typeface="Bahnschrift" panose="020B0502040204020203" pitchFamily="34" charset="0"/>
              </a:rPr>
              <a:t> In an Election between two candidates one got 65% of the votes and won by 300 votes. Find total no. of votes.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1200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1500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1800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1000</a:t>
            </a:r>
          </a:p>
          <a:p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4E4DF-CAF5-958F-561D-4180F8C75E91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(D)</a:t>
            </a:r>
          </a:p>
        </p:txBody>
      </p:sp>
    </p:spTree>
    <p:extLst>
      <p:ext uri="{BB962C8B-B14F-4D97-AF65-F5344CB8AC3E}">
        <p14:creationId xmlns:p14="http://schemas.microsoft.com/office/powerpoint/2010/main" val="39867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26696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Q.9.</a:t>
            </a:r>
            <a:r>
              <a:rPr lang="en-IN" sz="2400" dirty="0">
                <a:latin typeface="Bahnschrift" panose="020B0502040204020203" pitchFamily="34" charset="0"/>
              </a:rPr>
              <a:t> In a election of 2 candidate the candidate who gets 40% of the total votes defeated by 80 votes. Find total number of votes.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D6A0A-B4E3-6068-808A-7AF3548DDB4B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117071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Q.10.</a:t>
            </a:r>
            <a:r>
              <a:rPr lang="en-IN" sz="2400" dirty="0">
                <a:latin typeface="Bahnschrift" panose="020B0502040204020203" pitchFamily="34" charset="0"/>
              </a:rPr>
              <a:t> In a election of 2 candidate 12 % of the voters did not cast their votes. The winner by getting 45% of the total votes, defeated his rival by 2000 votes. Find the total number of voters.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100000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58437-DBC0-CCB7-AE8D-1CE565AA5896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C64124-6300-4DAE-CF74-301F1D96EFD3}"/>
              </a:ext>
            </a:extLst>
          </p:cNvPr>
          <p:cNvSpPr txBox="1"/>
          <p:nvPr/>
        </p:nvSpPr>
        <p:spPr>
          <a:xfrm>
            <a:off x="182880" y="67375"/>
            <a:ext cx="8778240" cy="391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Q.11.</a:t>
            </a:r>
            <a:r>
              <a:rPr lang="en-US" sz="2400" dirty="0">
                <a:latin typeface="Bahnschrift" panose="020B0502040204020203" pitchFamily="34" charset="0"/>
              </a:rPr>
              <a:t> In an Election, 10% persons didn't cast their votes and 10% found to be invalid.  The winner got 54% of valid votes and won by 1620 votes. Find total number of votes?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12500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17500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25000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35000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D2374-CB15-F1F4-BF8A-03FF2614C100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  <p:extLst>
      <p:ext uri="{BB962C8B-B14F-4D97-AF65-F5344CB8AC3E}">
        <p14:creationId xmlns:p14="http://schemas.microsoft.com/office/powerpoint/2010/main" val="22724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DED601-B47A-0CEE-EDB1-4D80F98B505A}"/>
              </a:ext>
            </a:extLst>
          </p:cNvPr>
          <p:cNvSpPr txBox="1"/>
          <p:nvPr/>
        </p:nvSpPr>
        <p:spPr>
          <a:xfrm>
            <a:off x="144379" y="163629"/>
            <a:ext cx="88937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Q.12.</a:t>
            </a:r>
            <a:r>
              <a:rPr lang="en-US" sz="2400" dirty="0">
                <a:latin typeface="Bahnschrift" panose="020B0502040204020203" pitchFamily="34" charset="0"/>
              </a:rPr>
              <a:t> In an election two candidates participated. 20% voters did not cast their votes, out of which 600 votes declared invalid and the winner get 75% of valid votes and wins by 1500 votes. Find the number of total votes.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3600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3000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4000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4500</a:t>
            </a:r>
          </a:p>
          <a:p>
            <a:pPr algn="just"/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053CD-1695-26BF-770F-8AEF9C7B8EF6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(D)</a:t>
            </a:r>
          </a:p>
        </p:txBody>
      </p:sp>
    </p:spTree>
    <p:extLst>
      <p:ext uri="{BB962C8B-B14F-4D97-AF65-F5344CB8AC3E}">
        <p14:creationId xmlns:p14="http://schemas.microsoft.com/office/powerpoint/2010/main" val="40735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solve application based questions of percentage.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based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AE544-16E7-9DC2-5F6F-07B6420758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8364" y="1325563"/>
            <a:ext cx="8467274" cy="4962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Q.1. </a:t>
            </a:r>
            <a:r>
              <a:rPr lang="en-US" sz="2400" dirty="0"/>
              <a:t>In an Exam, 70% candidates passed in English, 65% in mathematics and 27% failed in both. If 248 candidates was pass in both the subjects, then What was the total number of students?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(a) 300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(b) 400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(c)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(d) 600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B0450-DCD8-F718-0CD6-1F76D0D06266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5CE68-4AD2-2424-BAFC-884849DBFA4D}"/>
              </a:ext>
            </a:extLst>
          </p:cNvPr>
          <p:cNvSpPr txBox="1"/>
          <p:nvPr/>
        </p:nvSpPr>
        <p:spPr>
          <a:xfrm>
            <a:off x="158817" y="144379"/>
            <a:ext cx="8826366" cy="352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Q.2.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i="0" dirty="0">
                <a:effectLst/>
                <a:latin typeface="Bahnschrift" panose="020B0502040204020203" pitchFamily="34" charset="0"/>
              </a:rPr>
              <a:t>The value of a washing machine depreciates at the rate of 10% every year. If its present value is Rs. 8748, then what was the price of the washing machine three years ago?</a:t>
            </a:r>
          </a:p>
          <a:p>
            <a:pPr algn="just"/>
            <a:endParaRPr lang="en-US" sz="2400" dirty="0">
              <a:latin typeface="Bahnschrift" panose="020B0502040204020203" pitchFamily="34" charset="0"/>
            </a:endParaRPr>
          </a:p>
          <a:p>
            <a:pPr algn="just"/>
            <a:r>
              <a:rPr lang="en-US" sz="2400" dirty="0">
                <a:latin typeface="Bahnschrift" panose="020B0502040204020203" pitchFamily="34" charset="0"/>
              </a:rPr>
              <a:t>(a) Rs. 10000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Rs. 11000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Rs. 12000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Rs. 13000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D8BB7-ECFA-8234-1A28-AD76C31B1260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  <p:extLst>
      <p:ext uri="{BB962C8B-B14F-4D97-AF65-F5344CB8AC3E}">
        <p14:creationId xmlns:p14="http://schemas.microsoft.com/office/powerpoint/2010/main" val="40231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32575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Q.3.</a:t>
            </a:r>
            <a:r>
              <a:rPr lang="en-IN" sz="2400" dirty="0">
                <a:latin typeface="Bahnschrift" panose="020B0502040204020203" pitchFamily="34" charset="0"/>
              </a:rPr>
              <a:t> The population of a town is 50,000. It increases by 10% in the first year and 12% in the second year. What will be the population after 2 years. 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61600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72700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84600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78CC5-60C7-FB0D-631F-EBA60A2CD6CE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165197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Q.4.</a:t>
            </a:r>
            <a:r>
              <a:rPr lang="en-IN" sz="2400" dirty="0">
                <a:latin typeface="Bahnschrift" panose="020B0502040204020203" pitchFamily="34" charset="0"/>
              </a:rPr>
              <a:t> The current population of a town is 28,000.During the last 2 years the population increased at the rate of 16% and 20% per year. The population 2 years ago was (approximately) 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24000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22000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18000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37788-9964-BEEE-63FD-A7EF549BA0C6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19" y="184448"/>
            <a:ext cx="8683228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Q.5.</a:t>
            </a:r>
            <a:r>
              <a:rPr lang="en-IN" sz="2400" dirty="0">
                <a:latin typeface="Bahnschrift" panose="020B0502040204020203" pitchFamily="34" charset="0"/>
              </a:rPr>
              <a:t> Raju invest 65% of his investment in a machine and 20% of his investment on raw material. If he has Rs. 6000 balance. Find the total money he had.   </a:t>
            </a: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30000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60000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DEDE7-BBF5-6048-D43A-668E55C70F4A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95" y="136320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Q.6.</a:t>
            </a:r>
            <a:r>
              <a:rPr lang="en-IN" sz="2400" dirty="0">
                <a:latin typeface="Bahnschrift" panose="020B0502040204020203" pitchFamily="34" charset="0"/>
              </a:rPr>
              <a:t> Raju spend 40% of his salary on house rent. On the remaining 10% spend on travel. On remaining 16(2/3) % spend on food and remaining is saved . </a:t>
            </a:r>
            <a:r>
              <a:rPr lang="en-US" sz="2400" dirty="0">
                <a:latin typeface="Bahnschrift" panose="020B0502040204020203" pitchFamily="34" charset="0"/>
              </a:rPr>
              <a:t>If he saved Rs.2250, then </a:t>
            </a:r>
            <a:r>
              <a:rPr lang="en-IN" sz="2400" dirty="0">
                <a:latin typeface="Bahnschrift" panose="020B0502040204020203" pitchFamily="34" charset="0"/>
              </a:rPr>
              <a:t>find the money he spent on food.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600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C6801-8879-7737-3168-C2DE42FFD1B4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2176E-06B9-E5F9-C2E8-22E2D980152C}"/>
              </a:ext>
            </a:extLst>
          </p:cNvPr>
          <p:cNvSpPr txBox="1"/>
          <p:nvPr/>
        </p:nvSpPr>
        <p:spPr>
          <a:xfrm>
            <a:off x="192505" y="182880"/>
            <a:ext cx="870123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Q.7.</a:t>
            </a:r>
            <a:r>
              <a:rPr lang="en-US" sz="2400" dirty="0">
                <a:latin typeface="Bahnschrift" panose="020B0502040204020203" pitchFamily="34" charset="0"/>
              </a:rPr>
              <a:t> In a library 20% of the books are in Hindi, 50% of the remaining in English and 30% of the remaining are in French and rest 6300 books are in regional language. Then find the number of books in library.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20000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22500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35000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15000</a:t>
            </a:r>
          </a:p>
          <a:p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F37C5-0200-5712-84F9-D390624BDC50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  <p:extLst>
      <p:ext uri="{BB962C8B-B14F-4D97-AF65-F5344CB8AC3E}">
        <p14:creationId xmlns:p14="http://schemas.microsoft.com/office/powerpoint/2010/main" val="13306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738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Application based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NITESH KUMAR PANDAY</cp:lastModifiedBy>
  <cp:revision>19</cp:revision>
  <dcterms:created xsi:type="dcterms:W3CDTF">2021-05-13T17:45:44Z</dcterms:created>
  <dcterms:modified xsi:type="dcterms:W3CDTF">2023-05-23T06:18:17Z</dcterms:modified>
</cp:coreProperties>
</file>