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9" r:id="rId2"/>
    <p:sldId id="261" r:id="rId3"/>
    <p:sldId id="258" r:id="rId4"/>
    <p:sldId id="348" r:id="rId5"/>
    <p:sldId id="260" r:id="rId6"/>
    <p:sldId id="349" r:id="rId7"/>
    <p:sldId id="289" r:id="rId8"/>
    <p:sldId id="304" r:id="rId9"/>
    <p:sldId id="305" r:id="rId10"/>
    <p:sldId id="307" r:id="rId11"/>
    <p:sldId id="308" r:id="rId12"/>
    <p:sldId id="309" r:id="rId13"/>
    <p:sldId id="310" r:id="rId14"/>
    <p:sldId id="350" r:id="rId15"/>
    <p:sldId id="351" r:id="rId16"/>
    <p:sldId id="265" r:id="rId17"/>
    <p:sldId id="288" r:id="rId18"/>
    <p:sldId id="352" r:id="rId19"/>
    <p:sldId id="312" r:id="rId20"/>
    <p:sldId id="314" r:id="rId21"/>
    <p:sldId id="315" r:id="rId22"/>
    <p:sldId id="316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46E8C-40B6-7A52-08AE-E6ED96239765}"/>
              </a:ext>
            </a:extLst>
          </p:cNvPr>
          <p:cNvSpPr/>
          <p:nvPr/>
        </p:nvSpPr>
        <p:spPr>
          <a:xfrm>
            <a:off x="511065" y="1564893"/>
            <a:ext cx="8121869" cy="4646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3.555% of 80 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10% of 80 = 8       1% of 80 = 0.8  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3% of 80 = 2.4    5% of 80 = 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0.5% of 80 = 0.4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0.05% of 80 = 0.04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0.005% of 80 = 0.004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3.555% of 80 = 2.844</a:t>
            </a:r>
          </a:p>
          <a:p>
            <a:pPr>
              <a:lnSpc>
                <a:spcPct val="150000"/>
              </a:lnSpc>
            </a:pPr>
            <a:b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Try 5.333% of 60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D3A98E-58E1-9873-8275-602640BF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2.ii) Shortcut 2: Decimal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82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E3D99B-6336-5329-8A33-1161C58216E9}"/>
              </a:ext>
            </a:extLst>
          </p:cNvPr>
          <p:cNvSpPr/>
          <p:nvPr/>
        </p:nvSpPr>
        <p:spPr>
          <a:xfrm>
            <a:off x="328448" y="1400503"/>
            <a:ext cx="8001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How do you solve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12.5% of 80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 = ?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10% + 2% + 0.5% 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How much time will the following question take? 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12.5% of 8.8 = 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Now this 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16.66% of 3.6 = 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12.5% of 80 = ?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1 = 100%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1/2 = 50%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1/4 = 25%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1/8 = 12.5%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∴ 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12.5% of 80 = 1/8 of 80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	          	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= 10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61F75-9E18-998E-17FC-0A27B5C1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2.iii) Shortcut 3: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0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1A022-DD20-76C0-D8B5-6D82C12DF9A5}"/>
              </a:ext>
            </a:extLst>
          </p:cNvPr>
          <p:cNvSpPr/>
          <p:nvPr/>
        </p:nvSpPr>
        <p:spPr>
          <a:xfrm>
            <a:off x="344213" y="186559"/>
            <a:ext cx="86263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Similarly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12.5% of 8.8 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= 1/8 of 8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= 1.1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16.66% of 3.6 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= 1/6 of 3.6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= 0.6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Lets learn to convert few more fraction values</a:t>
            </a:r>
            <a:endParaRPr lang="en-US" sz="2000" b="1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     = 100%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1/2 = 50%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1/3 = 33.33%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1/4 = 25% (half of ½)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1/5 = 20%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1/6 = 16.66% (half of 1/3)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1/7 = 14.28%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1/8 = 12.5% (half of ¼)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1/9 = 11.11% (1/3</a:t>
            </a:r>
            <a:r>
              <a:rPr lang="en-US" sz="2000" b="1" baseline="30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rd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of 1/3)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1/10 = 10%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1/11 = 9.09% 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i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Note: 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1/9 x will be in the multiples of 11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1/11 x will be in the multiples of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3CDF1-E5E6-517E-9E43-856467F18893}"/>
              </a:ext>
            </a:extLst>
          </p:cNvPr>
          <p:cNvSpPr txBox="1"/>
          <p:nvPr/>
        </p:nvSpPr>
        <p:spPr>
          <a:xfrm>
            <a:off x="344213" y="5511094"/>
            <a:ext cx="8626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1/9 = 11.11%, 2/9= 22.22%, 3/9= 33.33%.........</a:t>
            </a:r>
          </a:p>
          <a:p>
            <a:endParaRPr lang="en-US" sz="18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1/11 = 9.09% 2/11= 18.18%, 3/11= 27.27%..........</a:t>
            </a:r>
          </a:p>
          <a:p>
            <a:endParaRPr lang="en-US" sz="18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604FC-D33D-E034-E235-6EFA098414B9}"/>
              </a:ext>
            </a:extLst>
          </p:cNvPr>
          <p:cNvSpPr/>
          <p:nvPr/>
        </p:nvSpPr>
        <p:spPr>
          <a:xfrm>
            <a:off x="338363" y="1325563"/>
            <a:ext cx="82321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How do you solve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62% of 150 = ?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10% to 60%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1% to 2% 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Then 60% + 2% ?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No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a% of b can be written as b% of a 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Proof:   a% of b      = b% of a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	a/100 x b  = b/100 x a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dirty="0" err="1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/100      = </a:t>
            </a:r>
            <a:r>
              <a:rPr lang="en-US" sz="2000" dirty="0" err="1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/100</a:t>
            </a:r>
          </a:p>
          <a:p>
            <a:endParaRPr lang="en-IN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∴ 62% of 150   = 150% of 62</a:t>
            </a: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	          = 100% + 50% of 62= 62 + 31= 93</a:t>
            </a: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Why should we interchange 62 and 150?</a:t>
            </a: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Because splitting 150 is easier than splitting 62</a:t>
            </a: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So whenever the right hand side value is easier, interchange the values.</a:t>
            </a:r>
          </a:p>
          <a:p>
            <a:r>
              <a:rPr lang="en-IN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Try 84% of 250   Try 72% of 90</a:t>
            </a:r>
            <a:endParaRPr lang="en-US" sz="2000" b="1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B90C3-3205-4B0F-ECB0-EA6BFCEB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2.iv) Shortcut 4: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4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930" y="204286"/>
            <a:ext cx="8741569" cy="38952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Q.1. </a:t>
            </a:r>
            <a:r>
              <a:rPr lang="en-IN" sz="2400" dirty="0">
                <a:latin typeface="Bahnschrift" panose="020B0502040204020203" pitchFamily="34" charset="0"/>
              </a:rPr>
              <a:t>If A’s salary is 20 % more than B, then by how much Percent B’s salary is less than A.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20%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25%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16.66%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30%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C3D31-F908-9D6D-D5FF-70CC29D5DFFD}"/>
              </a:ext>
            </a:extLst>
          </p:cNvPr>
          <p:cNvSpPr txBox="1"/>
          <p:nvPr/>
        </p:nvSpPr>
        <p:spPr>
          <a:xfrm>
            <a:off x="224659" y="4574833"/>
            <a:ext cx="4769068" cy="57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21" y="404261"/>
            <a:ext cx="88443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Q.2.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sz="2400" dirty="0">
                <a:latin typeface="Bahnschrift" panose="020B0502040204020203" pitchFamily="34" charset="0"/>
              </a:rPr>
              <a:t>If A’s marks in an exam is 40 % less than B then by how much % B’s marks are more than A.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60 %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66.66 %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20 %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04603-D9F5-67C7-4F2A-C7A9C27925ED}"/>
              </a:ext>
            </a:extLst>
          </p:cNvPr>
          <p:cNvSpPr txBox="1"/>
          <p:nvPr/>
        </p:nvSpPr>
        <p:spPr>
          <a:xfrm>
            <a:off x="338959" y="5297908"/>
            <a:ext cx="474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319201"/>
            <a:ext cx="8683228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Q.3. </a:t>
            </a:r>
            <a:r>
              <a:rPr lang="en-IN" sz="2400" dirty="0">
                <a:latin typeface="Bahnschrift" panose="020B0502040204020203" pitchFamily="34" charset="0"/>
              </a:rPr>
              <a:t>If 16(2/3) % of a number is added to itself the number becomes 700. Find original number.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700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D706E-0A17-BE00-58E0-8BB82FBAF335}"/>
              </a:ext>
            </a:extLst>
          </p:cNvPr>
          <p:cNvSpPr txBox="1"/>
          <p:nvPr/>
        </p:nvSpPr>
        <p:spPr>
          <a:xfrm>
            <a:off x="230386" y="5212848"/>
            <a:ext cx="4698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CCB7-6E93-F981-DEED-F2E7FC1C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" y="342195"/>
            <a:ext cx="8542422" cy="4970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itchFamily="18" charset="0"/>
              </a:rPr>
              <a:t>Q.4.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  <a:cs typeface="Times New Roman" pitchFamily="18" charset="0"/>
              </a:rPr>
              <a:t>A student multiplied a number by 3/5 instead of  5/3 What is the percentage error in the calculation?</a:t>
            </a:r>
            <a:b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  <a:cs typeface="Times New Roman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(a) 44%</a:t>
            </a:r>
            <a:b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(b) 64%</a:t>
            </a:r>
            <a:b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(c) 40%</a:t>
            </a:r>
            <a:b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(d) 60%</a:t>
            </a:r>
            <a:b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  <a:cs typeface="Times New Roman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  <a:cs typeface="Times New Roman" pitchFamily="18" charset="0"/>
              </a:rPr>
            </a:br>
            <a:b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endParaRPr lang="en-IN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AA2ED-0F79-5F5E-E451-B7026F189A20}"/>
              </a:ext>
            </a:extLst>
          </p:cNvPr>
          <p:cNvSpPr txBox="1"/>
          <p:nvPr/>
        </p:nvSpPr>
        <p:spPr>
          <a:xfrm>
            <a:off x="441436" y="5128313"/>
            <a:ext cx="4666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076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E2A3-CADF-CAFF-D71B-91FD718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519764"/>
            <a:ext cx="8460607" cy="45252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Q.5.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The number was being multiplied by 5/6. By mistake it is divided by 5/6. Find percentage error in result.</a:t>
            </a:r>
            <a:b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latin typeface="Bahnschrift" panose="020B0502040204020203" pitchFamily="34" charset="0"/>
              </a:rPr>
              <a:t>(a) 44%</a:t>
            </a:r>
            <a:br>
              <a:rPr lang="en-IN" sz="2400" dirty="0">
                <a:latin typeface="Bahnschrift" panose="020B0502040204020203" pitchFamily="34" charset="0"/>
              </a:rPr>
            </a:br>
            <a:r>
              <a:rPr lang="en-IN" sz="2400" dirty="0">
                <a:latin typeface="Bahnschrift" panose="020B0502040204020203" pitchFamily="34" charset="0"/>
              </a:rPr>
              <a:t>(b) 64%</a:t>
            </a:r>
            <a:br>
              <a:rPr lang="en-IN" sz="2400" dirty="0">
                <a:latin typeface="Bahnschrift" panose="020B0502040204020203" pitchFamily="34" charset="0"/>
              </a:rPr>
            </a:br>
            <a:r>
              <a:rPr lang="en-IN" sz="2400" dirty="0">
                <a:latin typeface="Bahnschrift" panose="020B0502040204020203" pitchFamily="34" charset="0"/>
              </a:rPr>
              <a:t>(c) 40%</a:t>
            </a:r>
            <a:br>
              <a:rPr lang="en-IN" sz="2400" dirty="0">
                <a:latin typeface="Bahnschrift" panose="020B0502040204020203" pitchFamily="34" charset="0"/>
              </a:rPr>
            </a:br>
            <a:r>
              <a:rPr lang="en-IN" sz="2400" dirty="0">
                <a:latin typeface="Bahnschrift" panose="020B0502040204020203" pitchFamily="34" charset="0"/>
              </a:rPr>
              <a:t>(d) 60%</a:t>
            </a:r>
            <a:b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endParaRPr lang="en-IN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9625A-4BE8-AC08-7A11-36CFC8DBA1CB}"/>
              </a:ext>
            </a:extLst>
          </p:cNvPr>
          <p:cNvSpPr txBox="1"/>
          <p:nvPr/>
        </p:nvSpPr>
        <p:spPr>
          <a:xfrm>
            <a:off x="413886" y="50449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5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40421-0E1F-BDB2-6287-9D0493E3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3)Percentage increase and decrease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895600" y="2667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905000" y="2971800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819400" y="2286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2590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D527-E02C-5F0B-AD13-C67525489674}"/>
              </a:ext>
            </a:extLst>
          </p:cNvPr>
          <p:cNvSpPr/>
          <p:nvPr/>
        </p:nvSpPr>
        <p:spPr>
          <a:xfrm>
            <a:off x="194502" y="1479331"/>
            <a:ext cx="86972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3.i) Increase and decrease</a:t>
            </a:r>
          </a:p>
          <a:p>
            <a:endParaRPr lang="en-US" sz="2000" b="1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     year   1  year   2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What is the percentage increase from the 1</a:t>
            </a:r>
            <a:r>
              <a:rPr lang="en-US" sz="2000" baseline="30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year to the 2</a:t>
            </a:r>
            <a:r>
              <a:rPr lang="en-US" sz="2000" baseline="30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What is the increase?             5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From where it is increasing?  20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Percentage increase = 5/20 * 100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                    = ¼ * 100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                    = 25%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build="p"/>
      <p:bldP spid="13" grpId="0" build="p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2818150"/>
            <a:ext cx="8213834" cy="3698763"/>
          </a:xfrm>
        </p:spPr>
        <p:txBody>
          <a:bodyPr/>
          <a:lstStyle/>
          <a:p>
            <a:r>
              <a:rPr lang="en-IN" dirty="0"/>
              <a:t>understand concept of percentage</a:t>
            </a:r>
          </a:p>
          <a:p>
            <a:r>
              <a:rPr lang="en-IN" dirty="0">
                <a:solidFill>
                  <a:schemeClr val="tx1"/>
                </a:solidFill>
              </a:rPr>
              <a:t>conversion of percentage to fraction and vice versa</a:t>
            </a:r>
          </a:p>
          <a:p>
            <a:r>
              <a:rPr lang="en-IN" dirty="0"/>
              <a:t>understand p</a:t>
            </a:r>
            <a:r>
              <a:rPr lang="en-IN" dirty="0">
                <a:solidFill>
                  <a:schemeClr val="tx1"/>
                </a:solidFill>
              </a:rPr>
              <a:t>ercentage change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1B34C1-FD31-C8B8-B840-00A5E344C009}"/>
              </a:ext>
            </a:extLst>
          </p:cNvPr>
          <p:cNvSpPr/>
          <p:nvPr/>
        </p:nvSpPr>
        <p:spPr>
          <a:xfrm>
            <a:off x="533400" y="838200"/>
            <a:ext cx="8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What is the percentage decrease from the 2</a:t>
            </a:r>
            <a:r>
              <a:rPr lang="en-US" sz="2000" baseline="30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year to the 1</a:t>
            </a:r>
            <a:r>
              <a:rPr lang="en-US" sz="2000" baseline="30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What is the decrease?             5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From where it is decreasing?  25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Percentage increase = 5/25 * 100 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		         = 1/5 * 100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		         = 20%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Right Arrow 7"/>
          <p:cNvSpPr/>
          <p:nvPr/>
        </p:nvSpPr>
        <p:spPr>
          <a:xfrm rot="5802900" flipV="1">
            <a:off x="3712181" y="2672857"/>
            <a:ext cx="279425" cy="8187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10%`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3200400"/>
            <a:ext cx="598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entury" pitchFamily="18" charset="0"/>
              </a:rPr>
              <a:t>110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32004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entury" pitchFamily="18" charset="0"/>
              </a:rPr>
              <a:t>100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693FF-9EC3-78E6-FE56-8949E0A99FD6}"/>
              </a:ext>
            </a:extLst>
          </p:cNvPr>
          <p:cNvSpPr/>
          <p:nvPr/>
        </p:nvSpPr>
        <p:spPr>
          <a:xfrm>
            <a:off x="141890" y="1363867"/>
            <a:ext cx="88917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If there are 100 chocolates with me and it is increased by 10%, then what will be the total number of chocolates now?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110?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Yes                             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                       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Now from 110 to get back to 100, what should be the percentage decrease?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10% again?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No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Because from 110 if 10% is decreased it will become 99. (-10% of 110 = -11)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084EF2-4C45-8861-2571-538E0DA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8695278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3.ii) Increase/ decrease shortcut: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/>
      <p:bldP spid="11" grpId="0" build="p"/>
      <p:bldP spid="12" grpId="0" build="p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8807" y="612844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                         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		     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                           10%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To find the decrease easily lets learn a shortcut.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Between two values if the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increase 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a/b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, then the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decrease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will be </a:t>
            </a: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a/a+b</a:t>
            </a: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∴ Increase %  = 10% = </a:t>
            </a:r>
            <a:r>
              <a:rPr lang="en-IN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1/10</a:t>
            </a: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Decrease %            =</a:t>
            </a:r>
            <a:r>
              <a:rPr lang="en-IN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1/11 </a:t>
            </a:r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= 9.09%</a:t>
            </a:r>
          </a:p>
          <a:p>
            <a:endParaRPr lang="en-IN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∴ From 110 to 100 the decrease % should be 9.09%</a:t>
            </a:r>
          </a:p>
          <a:p>
            <a:endParaRPr lang="en-IN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Similarly for the previous question if you observe</a:t>
            </a:r>
          </a:p>
          <a:p>
            <a:endParaRPr lang="en-IN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Increase % = 25% = </a:t>
            </a:r>
            <a:r>
              <a:rPr lang="en-IN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1/4</a:t>
            </a:r>
          </a:p>
          <a:p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Decrease %           = </a:t>
            </a:r>
            <a:r>
              <a:rPr lang="en-IN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1/5</a:t>
            </a:r>
            <a:r>
              <a:rPr lang="en-IN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= 20%</a:t>
            </a:r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5400000">
            <a:off x="3803118" y="692682"/>
            <a:ext cx="288620" cy="7320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53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533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10" grpId="0" build="p"/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848" y="-29616"/>
            <a:ext cx="8818960" cy="66479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dirty="0">
                <a:latin typeface="Bahnschrift" panose="020B0502040204020203" pitchFamily="34" charset="0"/>
              </a:rPr>
              <a:t> </a:t>
            </a:r>
            <a:r>
              <a:rPr lang="en-IN" sz="2800" b="1" dirty="0">
                <a:latin typeface="Bahnschrift" panose="020B0502040204020203" pitchFamily="34" charset="0"/>
              </a:rPr>
              <a:t>Percentage Change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ahnschrift" panose="020B0502040204020203" pitchFamily="34" charset="0"/>
              </a:rPr>
              <a:t>40 is what percent of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ahnschrift" panose="020B0502040204020203" pitchFamily="34" charset="0"/>
              </a:rPr>
              <a:t>60 is how much percent greater than 40?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ahnschrift" panose="020B0502040204020203" pitchFamily="34" charset="0"/>
              </a:rPr>
              <a:t>40 is how much percent lesser than 60?</a:t>
            </a:r>
            <a:endParaRPr lang="en-IN" dirty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IN" sz="4000" dirty="0">
                <a:latin typeface="Bahnschrift" panose="020B0502040204020203" pitchFamily="34" charset="0"/>
              </a:rPr>
              <a:t>    A                    B</a:t>
            </a:r>
          </a:p>
          <a:p>
            <a:pPr>
              <a:defRPr/>
            </a:pPr>
            <a:r>
              <a:rPr lang="en-IN" sz="4000" dirty="0">
                <a:latin typeface="Bahnschrift" panose="020B0502040204020203" pitchFamily="34" charset="0"/>
              </a:rPr>
              <a:t>    10%                 9.09%</a:t>
            </a:r>
          </a:p>
          <a:p>
            <a:pPr>
              <a:defRPr/>
            </a:pPr>
            <a:r>
              <a:rPr lang="en-IN" sz="4000" dirty="0">
                <a:latin typeface="Bahnschrift" panose="020B0502040204020203" pitchFamily="34" charset="0"/>
              </a:rPr>
              <a:t>    20%                16.66%</a:t>
            </a:r>
          </a:p>
          <a:p>
            <a:pPr>
              <a:defRPr/>
            </a:pPr>
            <a:r>
              <a:rPr lang="en-IN" sz="4000" dirty="0">
                <a:latin typeface="Bahnschrift" panose="020B0502040204020203" pitchFamily="34" charset="0"/>
              </a:rPr>
              <a:t>    25%                20%</a:t>
            </a:r>
          </a:p>
          <a:p>
            <a:pPr>
              <a:defRPr/>
            </a:pPr>
            <a:r>
              <a:rPr lang="en-IN" sz="4000" dirty="0">
                <a:latin typeface="Bahnschrift" panose="020B0502040204020203" pitchFamily="34" charset="0"/>
              </a:rPr>
              <a:t>    33.33%           25%</a:t>
            </a:r>
          </a:p>
          <a:p>
            <a:pPr>
              <a:defRPr/>
            </a:pPr>
            <a:r>
              <a:rPr lang="en-IN" sz="4000" dirty="0">
                <a:latin typeface="Bahnschrift" panose="020B0502040204020203" pitchFamily="34" charset="0"/>
              </a:rPr>
              <a:t>    50%                33.33%</a:t>
            </a:r>
          </a:p>
          <a:p>
            <a:pPr>
              <a:defRPr/>
            </a:pPr>
            <a:endParaRPr lang="en-IN" dirty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IN" dirty="0">
                <a:latin typeface="Bahnschrift" panose="020B0502040204020203" pitchFamily="34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B86F58-B0CB-D12E-D3B5-3B7D03BE68B8}"/>
              </a:ext>
            </a:extLst>
          </p:cNvPr>
          <p:cNvGrpSpPr/>
          <p:nvPr/>
        </p:nvGrpSpPr>
        <p:grpSpPr>
          <a:xfrm>
            <a:off x="1072055" y="2971799"/>
            <a:ext cx="3074277" cy="516600"/>
            <a:chOff x="772510" y="4430110"/>
            <a:chExt cx="3074277" cy="5166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5DC9D1D-A0F3-8634-263F-78EC9BB03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10" y="4430110"/>
              <a:ext cx="0" cy="49717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B168DB-9155-00F1-1870-6B16DD781D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87" y="4438551"/>
              <a:ext cx="0" cy="5081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CB97A4-860B-E8C3-0EBB-6A484F31D39B}"/>
              </a:ext>
            </a:extLst>
          </p:cNvPr>
          <p:cNvGrpSpPr/>
          <p:nvPr/>
        </p:nvGrpSpPr>
        <p:grpSpPr>
          <a:xfrm>
            <a:off x="1072055" y="3488399"/>
            <a:ext cx="3074277" cy="516600"/>
            <a:chOff x="772510" y="4430110"/>
            <a:chExt cx="3074277" cy="51660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FC6B8B-03C0-E5C1-A10E-CD6C443DC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10" y="4430110"/>
              <a:ext cx="0" cy="49717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1E43B35-056B-6444-48DE-2917F8B22A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87" y="4438551"/>
              <a:ext cx="0" cy="5081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0C711B-4FD4-998E-660A-1335DCF06C96}"/>
              </a:ext>
            </a:extLst>
          </p:cNvPr>
          <p:cNvGrpSpPr/>
          <p:nvPr/>
        </p:nvGrpSpPr>
        <p:grpSpPr>
          <a:xfrm>
            <a:off x="1072055" y="4160097"/>
            <a:ext cx="3074277" cy="516600"/>
            <a:chOff x="772510" y="4430110"/>
            <a:chExt cx="3074277" cy="5166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82A49B-020A-E075-0062-D5541DB33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10" y="4430110"/>
              <a:ext cx="0" cy="49717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C51BC5D-B43A-A429-C8A6-2C2B01EA0A41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87" y="4438551"/>
              <a:ext cx="0" cy="5081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972311-3031-8996-EC73-F1144B0DB154}"/>
              </a:ext>
            </a:extLst>
          </p:cNvPr>
          <p:cNvGrpSpPr/>
          <p:nvPr/>
        </p:nvGrpSpPr>
        <p:grpSpPr>
          <a:xfrm>
            <a:off x="1072055" y="4765215"/>
            <a:ext cx="3074277" cy="516600"/>
            <a:chOff x="772510" y="4430110"/>
            <a:chExt cx="3074277" cy="5166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44210D-9BBA-F89B-64E8-D815C2F51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10" y="4430110"/>
              <a:ext cx="0" cy="49717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8094493-9A19-21A5-F389-EA40C70793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87" y="4438551"/>
              <a:ext cx="0" cy="5081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6FCCE7-7AE3-68AA-AA26-831BCDBC42E3}"/>
              </a:ext>
            </a:extLst>
          </p:cNvPr>
          <p:cNvGrpSpPr/>
          <p:nvPr/>
        </p:nvGrpSpPr>
        <p:grpSpPr>
          <a:xfrm>
            <a:off x="1072055" y="5379513"/>
            <a:ext cx="3074277" cy="516600"/>
            <a:chOff x="772510" y="4430110"/>
            <a:chExt cx="3074277" cy="5166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9166F2-8C7B-EFA9-CEA0-1522484AC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10" y="4430110"/>
              <a:ext cx="0" cy="49717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A1EEF3-1942-6725-3F62-0652DF7A4551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87" y="4438551"/>
              <a:ext cx="0" cy="5081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2A3A-81FA-F29D-24D8-0EF02EC6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6" y="1325563"/>
            <a:ext cx="8939048" cy="5532437"/>
          </a:xfrm>
        </p:spPr>
        <p:txBody>
          <a:bodyPr>
            <a:noAutofit/>
          </a:bodyPr>
          <a:lstStyle/>
          <a:p>
            <a:pPr algn="just"/>
            <a:r>
              <a:rPr lang="en-IN" sz="2200" b="1" dirty="0"/>
              <a:t>Percentage:</a:t>
            </a:r>
            <a:r>
              <a:rPr lang="en-IN" sz="2200" dirty="0"/>
              <a:t>     Per means divided and cent means 100.</a:t>
            </a:r>
          </a:p>
          <a:p>
            <a:pPr algn="just"/>
            <a:r>
              <a:rPr lang="en-IN" sz="2200" b="1" dirty="0"/>
              <a:t>To convert any value on the base of hundred</a:t>
            </a:r>
            <a:r>
              <a:rPr lang="en-IN" sz="2200" dirty="0"/>
              <a:t>.</a:t>
            </a:r>
          </a:p>
          <a:p>
            <a:pPr algn="just"/>
            <a:r>
              <a:rPr lang="en-IN" sz="2200" b="1" dirty="0"/>
              <a:t>Conversion of percentage to fraction</a:t>
            </a:r>
            <a:r>
              <a:rPr lang="en-IN" sz="2200" dirty="0"/>
              <a:t>: To convert percentage to fraction, divide that percent value by 100.</a:t>
            </a:r>
          </a:p>
          <a:p>
            <a:pPr algn="just"/>
            <a:r>
              <a:rPr lang="en-IN" sz="2200" dirty="0"/>
              <a:t>e.g. 50% = 50/100 = ½ </a:t>
            </a:r>
          </a:p>
          <a:p>
            <a:pPr algn="just"/>
            <a:r>
              <a:rPr lang="en-IN" sz="2200" dirty="0"/>
              <a:t>         25% = 25/100 = ¼ </a:t>
            </a:r>
          </a:p>
          <a:p>
            <a:pPr algn="just"/>
            <a:r>
              <a:rPr lang="en-IN" sz="2200" b="1" dirty="0"/>
              <a:t>Conversion of fraction to percentage</a:t>
            </a:r>
            <a:r>
              <a:rPr lang="en-IN" sz="2200" dirty="0"/>
              <a:t>: To convert fraction to percentage multiply the fraction by 100. </a:t>
            </a:r>
          </a:p>
          <a:p>
            <a:pPr algn="just"/>
            <a:r>
              <a:rPr lang="en-IN" sz="2200" dirty="0"/>
              <a:t>For e.g. 3/8 = (3/8)*100 = 37.5 %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EA548-BEC4-FE7B-351E-C9F3C9F8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Percentage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5D432B7-131C-4434-9B21-7926D860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0" y="1490908"/>
            <a:ext cx="8715499" cy="536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C5E6E-5226-1EB7-5081-DD635FA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Conversion of Fraction into 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861" y="117082"/>
            <a:ext cx="870227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dirty="0">
                <a:latin typeface="Bahnschrift" panose="020B0502040204020203" pitchFamily="34" charset="0"/>
              </a:rPr>
              <a:t>Question : Find 55.55 % of 45.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                              =24.9975</a:t>
            </a: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Question : Find 45.45 % of 44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                      =20.4525</a:t>
            </a: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5503" y="183758"/>
            <a:ext cx="8712994" cy="567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Bahnschrift" panose="020B0502040204020203" pitchFamily="34" charset="0"/>
              </a:rPr>
              <a:t>X % of Y = Y% of X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Question : Find 45% of 133.33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Answer : 45% of 133.33 = 133.33 %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                                            = (100+33.33)%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                                            = (1+1/3)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						    = 4/3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						    = 60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052F1-B5AA-9705-8896-B9F56C5E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Shortcuts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F78FB0-59A8-CE82-6608-3035E591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325563"/>
            <a:ext cx="8458796" cy="563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 Shortcut 1: Splitting of values</a:t>
            </a:r>
            <a:br>
              <a:rPr lang="en-US" sz="2000" dirty="0">
                <a:ea typeface="Verdana" pitchFamily="34" charset="0"/>
                <a:cs typeface="Verdana" pitchFamily="34" charset="0"/>
              </a:rPr>
            </a:br>
            <a:r>
              <a:rPr lang="en-US" sz="2000" b="1" dirty="0">
                <a:ea typeface="Verdana" pitchFamily="34" charset="0"/>
                <a:cs typeface="Verdana" pitchFamily="34" charset="0"/>
              </a:rPr>
              <a:t>a) 20% of 80 = ?</a:t>
            </a:r>
          </a:p>
          <a:p>
            <a:r>
              <a:rPr lang="en-US" sz="2000" dirty="0">
                <a:ea typeface="Verdana" pitchFamily="34" charset="0"/>
                <a:cs typeface="Verdana" pitchFamily="34" charset="0"/>
              </a:rPr>
              <a:t>    100% of 80 = 80          or    10% of 80 = 8</a:t>
            </a:r>
          </a:p>
          <a:p>
            <a:r>
              <a:rPr lang="en-US" sz="2000" b="1" dirty="0">
                <a:ea typeface="Verdana" pitchFamily="34" charset="0"/>
                <a:cs typeface="Verdana" pitchFamily="34" charset="0"/>
              </a:rPr>
              <a:t>    20% of 80 = 16</a:t>
            </a:r>
            <a:br>
              <a:rPr lang="en-US" sz="2000" dirty="0">
                <a:ea typeface="Verdana" pitchFamily="34" charset="0"/>
                <a:cs typeface="Verdana" pitchFamily="34" charset="0"/>
              </a:rPr>
            </a:br>
            <a:r>
              <a:rPr lang="en-US" sz="2000" b="1" dirty="0">
                <a:ea typeface="Verdana" pitchFamily="34" charset="0"/>
                <a:cs typeface="Verdana" pitchFamily="34" charset="0"/>
              </a:rPr>
              <a:t>Try 30% of 60</a:t>
            </a:r>
            <a:endParaRPr lang="en-US" sz="2000" dirty="0"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ea typeface="Verdana" pitchFamily="34" charset="0"/>
                <a:cs typeface="Verdana" pitchFamily="34" charset="0"/>
              </a:rPr>
              <a:t>b) 15% of 80 = ?</a:t>
            </a:r>
          </a:p>
          <a:p>
            <a:r>
              <a:rPr lang="en-US" sz="2000" dirty="0">
                <a:ea typeface="Verdana" pitchFamily="34" charset="0"/>
                <a:cs typeface="Verdana" pitchFamily="34" charset="0"/>
              </a:rPr>
              <a:t>       10% of 80= 8             or  5% of 80 = 4</a:t>
            </a:r>
          </a:p>
          <a:p>
            <a:r>
              <a:rPr lang="en-US" sz="2000" b="1" dirty="0">
                <a:ea typeface="Verdana" pitchFamily="34" charset="0"/>
                <a:cs typeface="Verdana" pitchFamily="34" charset="0"/>
              </a:rPr>
              <a:t>    15% of 80 = 12</a:t>
            </a:r>
            <a:endParaRPr lang="en-US" sz="2000" dirty="0"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ea typeface="Verdana" pitchFamily="34" charset="0"/>
                <a:cs typeface="Verdana" pitchFamily="34" charset="0"/>
              </a:rPr>
              <a:t>Try 15% of 60</a:t>
            </a:r>
          </a:p>
          <a:p>
            <a:endParaRPr lang="en-US" sz="20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07690-9D9F-86C5-A191-300C9A850516}"/>
              </a:ext>
            </a:extLst>
          </p:cNvPr>
          <p:cNvSpPr/>
          <p:nvPr/>
        </p:nvSpPr>
        <p:spPr>
          <a:xfrm>
            <a:off x="315310" y="182309"/>
            <a:ext cx="8387256" cy="649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c) 12% of 80 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10% of 80 = 8       1% of 80 = 0.8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2% of 80 = 1.6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12% of 80 = 9.6</a:t>
            </a:r>
          </a:p>
          <a:p>
            <a:pPr>
              <a:lnSpc>
                <a:spcPct val="150000"/>
              </a:lnSpc>
            </a:pPr>
            <a:b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Try 13% of 60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d) 45% of 80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50% of 80 = 40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5% of 80 = 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45% of 80 = 36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Try 45% of 60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6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945" y="233855"/>
            <a:ext cx="6096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b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e) 18% of 80 = ?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10% of 80 = 8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20% of 80 = 16</a:t>
            </a:r>
          </a:p>
          <a:p>
            <a:r>
              <a:rPr lang="en-US" sz="20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     2% of 80 = 1.6</a:t>
            </a: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   18%  of 80 = 14.4</a:t>
            </a:r>
          </a:p>
          <a:p>
            <a:endParaRPr lang="en-US" sz="2000" b="1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Try 27% of 60</a:t>
            </a: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1394</Words>
  <Application>Microsoft Office PowerPoint</Application>
  <PresentationFormat>On-screen Show (4:3)</PresentationFormat>
  <Paragraphs>230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Bahnschrift</vt:lpstr>
      <vt:lpstr>Bahnschrift SemiBold</vt:lpstr>
      <vt:lpstr>Calibri</vt:lpstr>
      <vt:lpstr>Calibri Light</vt:lpstr>
      <vt:lpstr>Century</vt:lpstr>
      <vt:lpstr>Verdana</vt:lpstr>
      <vt:lpstr>Office Theme</vt:lpstr>
      <vt:lpstr>PowerPoint Presentation</vt:lpstr>
      <vt:lpstr>PowerPoint Presentation</vt:lpstr>
      <vt:lpstr>Percentage</vt:lpstr>
      <vt:lpstr>Conversion of Fraction into %</vt:lpstr>
      <vt:lpstr>PowerPoint Presentation</vt:lpstr>
      <vt:lpstr>PowerPoint Presentation</vt:lpstr>
      <vt:lpstr>Shortcuts</vt:lpstr>
      <vt:lpstr>PowerPoint Presentation</vt:lpstr>
      <vt:lpstr>PowerPoint Presentation</vt:lpstr>
      <vt:lpstr>2.ii) Shortcut 2: Decimal</vt:lpstr>
      <vt:lpstr>2.iii) Shortcut 3:</vt:lpstr>
      <vt:lpstr>PowerPoint Presentation</vt:lpstr>
      <vt:lpstr>2.iv) Shortcut 4:</vt:lpstr>
      <vt:lpstr>PowerPoint Presentation</vt:lpstr>
      <vt:lpstr>PowerPoint Presentation</vt:lpstr>
      <vt:lpstr>PowerPoint Presentation</vt:lpstr>
      <vt:lpstr> Q.4. A student multiplied a number by 3/5 instead of  5/3 What is the percentage error in the calculation?  (a) 44% (b) 64% (c) 40% (d) 60%   </vt:lpstr>
      <vt:lpstr>Q.5. The number was being multiplied by 5/6. By mistake it is divided by 5/6. Find percentage error in result. (a) 44% (b) 64% (c) 40% (d) 60% </vt:lpstr>
      <vt:lpstr>3)Percentage increase and decrease </vt:lpstr>
      <vt:lpstr>PowerPoint Presentation</vt:lpstr>
      <vt:lpstr>3.ii) Increase/ decrease shortcut: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NITESH KUMAR PANDAY</cp:lastModifiedBy>
  <cp:revision>20</cp:revision>
  <dcterms:created xsi:type="dcterms:W3CDTF">2021-05-13T17:45:44Z</dcterms:created>
  <dcterms:modified xsi:type="dcterms:W3CDTF">2023-05-19T07:19:00Z</dcterms:modified>
</cp:coreProperties>
</file>