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9" r:id="rId2"/>
    <p:sldId id="261" r:id="rId3"/>
    <p:sldId id="264" r:id="rId4"/>
    <p:sldId id="376" r:id="rId5"/>
    <p:sldId id="361" r:id="rId6"/>
    <p:sldId id="380" r:id="rId7"/>
    <p:sldId id="348" r:id="rId8"/>
    <p:sldId id="381" r:id="rId9"/>
    <p:sldId id="362" r:id="rId10"/>
    <p:sldId id="384" r:id="rId11"/>
    <p:sldId id="408" r:id="rId12"/>
    <p:sldId id="401" r:id="rId13"/>
    <p:sldId id="402" r:id="rId14"/>
    <p:sldId id="407" r:id="rId15"/>
    <p:sldId id="403" r:id="rId16"/>
    <p:sldId id="406" r:id="rId17"/>
    <p:sldId id="404" r:id="rId18"/>
    <p:sldId id="405" r:id="rId19"/>
    <p:sldId id="395" r:id="rId20"/>
    <p:sldId id="393" r:id="rId21"/>
    <p:sldId id="392" r:id="rId22"/>
    <p:sldId id="302" r:id="rId23"/>
    <p:sldId id="307" r:id="rId24"/>
    <p:sldId id="257" r:id="rId25"/>
    <p:sldId id="258" r:id="rId26"/>
    <p:sldId id="346" r:id="rId27"/>
    <p:sldId id="260" r:id="rId28"/>
    <p:sldId id="347" r:id="rId29"/>
    <p:sldId id="262" r:id="rId30"/>
    <p:sldId id="2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1" d="100"/>
          <a:sy n="61" d="100"/>
        </p:scale>
        <p:origin x="1230"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5/26/2023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FF907-28BE-4300-8B5B-41973C3FE1AB}" type="datetimeFigureOut">
              <a:rPr lang="en-IN" smtClean="0"/>
              <a:t>26-05-2023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F5803-369B-4762-AB76-0A8D15D70FCA}" type="slidenum">
              <a:rPr lang="en-IN" smtClean="0"/>
              <a:t>‹#›</a:t>
            </a:fld>
            <a:endParaRPr lang="en-IN"/>
          </a:p>
        </p:txBody>
      </p:sp>
    </p:spTree>
    <p:extLst>
      <p:ext uri="{BB962C8B-B14F-4D97-AF65-F5344CB8AC3E}">
        <p14:creationId xmlns:p14="http://schemas.microsoft.com/office/powerpoint/2010/main" val="336189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47BD0357-4752-4FF7-8D97-D3D3F8998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81A7C839-1143-3B3E-B5C5-3CEFDF5760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FA85AD11-6DF1-F8CE-AED5-E3CFC580B64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4C111E-0C70-4BCB-9BC7-75C1EFA0C5E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206618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47BD0357-4752-4FF7-8D97-D3D3F8998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81A7C839-1143-3B3E-B5C5-3CEFDF5760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FA85AD11-6DF1-F8CE-AED5-E3CFC580B64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4C111E-0C70-4BCB-9BC7-75C1EFA0C5E3}"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110007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4CA4C06-A81A-1B6D-054C-A228EBC482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B33C028-E9BC-22B2-D0ED-7C832C4564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091E20E6-19D2-B813-FFE4-91D98DD7C15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D6BF08-6840-41D7-9370-7BB36C669315}"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280781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4CA4C06-A81A-1B6D-054C-A228EBC482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B33C028-E9BC-22B2-D0ED-7C832C4564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091E20E6-19D2-B813-FFE4-91D98DD7C15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D6BF08-6840-41D7-9370-7BB36C669315}"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307020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5AA7667-0C3E-E725-FD8C-206886FD2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F77D1792-7FC2-6EB9-7C60-5B2747F0B0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7B5FD3D2-26EF-F515-AE5A-700DA291EA7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615E16-437D-4BD7-9B3F-9D9112C1081C}"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362269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5AA7667-0C3E-E725-FD8C-206886FD2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F77D1792-7FC2-6EB9-7C60-5B2747F0B0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7B5FD3D2-26EF-F515-AE5A-700DA291EA7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615E16-437D-4BD7-9B3F-9D9112C1081C}"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394996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CB59EDF1-9CA7-9228-2E21-AEC8619FF8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22687765-77B1-DDFE-C7A9-AE89A54665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1D1C7045-347E-C91B-BDCC-DD7583D305B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A56B7A-B1F7-4515-985F-CFC0C34F1792}"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59A359BD-1952-71E6-CD42-714EAFC61A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D66B1AA3-FFD4-4CAB-037B-8FEFF5A2FD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72DED69D-D778-F03F-EC8E-74B11675074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FC7BB0-1C68-4AF2-8519-C2F573A7F069}"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3F3AD00F-9EFD-A355-AE45-ECA5FE2ED1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80B67740-28E6-5F4D-7273-E8C072310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2B40CFC2-4EC7-B5AC-A59C-39C4498D45D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63AEAB-2DB0-4245-9D73-6128009A358F}"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5/26/2023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extLst>
      <p:ext uri="{BB962C8B-B14F-4D97-AF65-F5344CB8AC3E}">
        <p14:creationId xmlns:p14="http://schemas.microsoft.com/office/powerpoint/2010/main" val="62829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7DE9A7F-8660-CEF2-C797-180F9A949DDF}"/>
              </a:ext>
            </a:extLst>
          </p:cNvPr>
          <p:cNvSpPr>
            <a:spLocks noGrp="1"/>
          </p:cNvSpPr>
          <p:nvPr>
            <p:ph type="dt" sz="half" idx="10"/>
          </p:nvPr>
        </p:nvSpPr>
        <p:spPr/>
        <p:txBody>
          <a:bodyPr/>
          <a:lstStyle>
            <a:lvl1pPr>
              <a:defRPr/>
            </a:lvl1pPr>
          </a:lstStyle>
          <a:p>
            <a:pPr>
              <a:defRPr/>
            </a:pPr>
            <a:fld id="{33483EA8-0551-416B-81E8-5F0E5DB9BA9D}" type="datetimeFigureOut">
              <a:rPr lang="en-US"/>
              <a:pPr>
                <a:defRPr/>
              </a:pPr>
              <a:t>5/26/2023</a:t>
            </a:fld>
            <a:endParaRPr lang="en-US"/>
          </a:p>
        </p:txBody>
      </p:sp>
      <p:sp>
        <p:nvSpPr>
          <p:cNvPr id="5" name="Footer Placeholder 4">
            <a:extLst>
              <a:ext uri="{FF2B5EF4-FFF2-40B4-BE49-F238E27FC236}">
                <a16:creationId xmlns:a16="http://schemas.microsoft.com/office/drawing/2014/main" id="{17530138-DDCC-44E9-674B-5984774CCC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AB1A19E-E5DB-1C6B-1ADF-985D67EA48F0}"/>
              </a:ext>
            </a:extLst>
          </p:cNvPr>
          <p:cNvSpPr>
            <a:spLocks noGrp="1"/>
          </p:cNvSpPr>
          <p:nvPr>
            <p:ph type="sldNum" sz="quarter" idx="12"/>
          </p:nvPr>
        </p:nvSpPr>
        <p:spPr/>
        <p:txBody>
          <a:bodyPr/>
          <a:lstStyle>
            <a:lvl1pPr>
              <a:defRPr/>
            </a:lvl1pPr>
          </a:lstStyle>
          <a:p>
            <a:fld id="{3B6EE07E-6E3E-47EC-92B6-CDC8A1E7E6D3}" type="slidenum">
              <a:rPr lang="en-US" altLang="en-US"/>
              <a:pPr/>
              <a:t>‹#›</a:t>
            </a:fld>
            <a:endParaRPr lang="en-US" altLang="en-US"/>
          </a:p>
        </p:txBody>
      </p:sp>
    </p:spTree>
    <p:extLst>
      <p:ext uri="{BB962C8B-B14F-4D97-AF65-F5344CB8AC3E}">
        <p14:creationId xmlns:p14="http://schemas.microsoft.com/office/powerpoint/2010/main" val="39939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5/26/2023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5/26/2023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id="{11C58904-5499-CFA4-C56A-31CD2AEAA050}"/>
              </a:ext>
            </a:extLst>
          </p:cNvPr>
          <p:cNvSpPr>
            <a:spLocks noChangeArrowheads="1"/>
          </p:cNvSpPr>
          <p:nvPr/>
        </p:nvSpPr>
        <p:spPr bwMode="auto">
          <a:xfrm>
            <a:off x="191813" y="207032"/>
            <a:ext cx="8760373" cy="500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tabLst>
                <a:tab pos="1073150" algn="l"/>
              </a:tabLst>
            </a:pPr>
            <a:r>
              <a:rPr lang="en-IN" altLang="en-US" sz="2400" b="1" dirty="0">
                <a:solidFill>
                  <a:srgbClr val="FF0000"/>
                </a:solidFill>
                <a:latin typeface="Bahnschrift" panose="020B0502040204020203" pitchFamily="34" charset="0"/>
              </a:rPr>
              <a:t>Example: 8</a:t>
            </a:r>
            <a:r>
              <a:rPr lang="en-IN" altLang="en-US" sz="2400" b="1" dirty="0">
                <a:latin typeface="Bahnschrift" panose="020B0502040204020203" pitchFamily="34" charset="0"/>
              </a:rPr>
              <a:t> </a:t>
            </a:r>
            <a:r>
              <a:rPr lang="en-IN" altLang="en-US" sz="2400" dirty="0">
                <a:latin typeface="Bahnschrift" panose="020B0502040204020203" pitchFamily="34" charset="0"/>
              </a:rPr>
              <a:t>A man sells two houses at the rate of Rs.1000 each. On one he gains 5% and on the other, he loses 5%. What is his gain or loss percent in the whole transaction?</a:t>
            </a:r>
          </a:p>
          <a:p>
            <a:pPr marL="361950" eaLnBrk="1" hangingPunct="1">
              <a:lnSpc>
                <a:spcPct val="150000"/>
              </a:lnSpc>
              <a:tabLst>
                <a:tab pos="1073150" algn="l"/>
              </a:tabLst>
            </a:pPr>
            <a:endParaRPr lang="en-IN" altLang="en-US" sz="2400" dirty="0">
              <a:latin typeface="Bahnschrift" panose="020B0502040204020203" pitchFamily="34" charset="0"/>
            </a:endParaRPr>
          </a:p>
          <a:p>
            <a:pPr marL="893763" indent="-531813" eaLnBrk="1" hangingPunct="1">
              <a:lnSpc>
                <a:spcPct val="150000"/>
              </a:lnSpc>
              <a:buFont typeface="+mj-lt"/>
              <a:buAutoNum type="alphaLcParenR"/>
            </a:pPr>
            <a:r>
              <a:rPr lang="en-IN" altLang="en-US" sz="2400" dirty="0">
                <a:latin typeface="Bahnschrift" panose="020B0502040204020203" pitchFamily="34" charset="0"/>
              </a:rPr>
              <a:t>0.25% loss      </a:t>
            </a:r>
          </a:p>
          <a:p>
            <a:pPr marL="893763" indent="-531813" eaLnBrk="1" hangingPunct="1">
              <a:lnSpc>
                <a:spcPct val="150000"/>
              </a:lnSpc>
              <a:buFont typeface="+mj-lt"/>
              <a:buAutoNum type="alphaLcParenR"/>
            </a:pPr>
            <a:r>
              <a:rPr lang="en-IN" altLang="en-US" sz="2400" dirty="0">
                <a:latin typeface="Bahnschrift" panose="020B0502040204020203" pitchFamily="34" charset="0"/>
              </a:rPr>
              <a:t>25% loss      </a:t>
            </a:r>
          </a:p>
          <a:p>
            <a:pPr marL="893763" indent="-531813" eaLnBrk="1" hangingPunct="1">
              <a:lnSpc>
                <a:spcPct val="150000"/>
              </a:lnSpc>
              <a:buFont typeface="+mj-lt"/>
              <a:buAutoNum type="alphaLcParenR"/>
            </a:pPr>
            <a:r>
              <a:rPr lang="en-IN" altLang="en-US" sz="2400" dirty="0">
                <a:latin typeface="Bahnschrift" panose="020B0502040204020203" pitchFamily="34" charset="0"/>
              </a:rPr>
              <a:t>25% gain       </a:t>
            </a:r>
          </a:p>
          <a:p>
            <a:pPr marL="893763" indent="-531813" eaLnBrk="1" hangingPunct="1">
              <a:lnSpc>
                <a:spcPct val="150000"/>
              </a:lnSpc>
              <a:buFont typeface="+mj-lt"/>
              <a:buAutoNum type="alphaLcParenR"/>
            </a:pPr>
            <a:r>
              <a:rPr lang="en-IN" altLang="en-US" sz="2400" dirty="0">
                <a:latin typeface="Bahnschrift" panose="020B0502040204020203" pitchFamily="34" charset="0"/>
              </a:rPr>
              <a:t>no gain or loss</a:t>
            </a:r>
          </a:p>
        </p:txBody>
      </p:sp>
    </p:spTree>
    <p:extLst>
      <p:ext uri="{BB962C8B-B14F-4D97-AF65-F5344CB8AC3E}">
        <p14:creationId xmlns:p14="http://schemas.microsoft.com/office/powerpoint/2010/main" val="31288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id="{11C58904-5499-CFA4-C56A-31CD2AEAA050}"/>
              </a:ext>
            </a:extLst>
          </p:cNvPr>
          <p:cNvSpPr>
            <a:spLocks noChangeArrowheads="1"/>
          </p:cNvSpPr>
          <p:nvPr/>
        </p:nvSpPr>
        <p:spPr bwMode="auto">
          <a:xfrm>
            <a:off x="191813" y="207032"/>
            <a:ext cx="8760373" cy="603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tabLst>
                <a:tab pos="1073150" algn="l"/>
              </a:tabLst>
            </a:pPr>
            <a:r>
              <a:rPr lang="en-IN" altLang="en-US" sz="2000" b="1" dirty="0">
                <a:solidFill>
                  <a:srgbClr val="FF0000"/>
                </a:solidFill>
                <a:latin typeface="Bahnschrift" panose="020B0502040204020203" pitchFamily="34" charset="0"/>
              </a:rPr>
              <a:t>Example: 8</a:t>
            </a:r>
            <a:r>
              <a:rPr lang="en-IN" altLang="en-US" sz="2000" b="1" dirty="0">
                <a:latin typeface="Bahnschrift" panose="020B0502040204020203" pitchFamily="34" charset="0"/>
              </a:rPr>
              <a:t> </a:t>
            </a:r>
          </a:p>
          <a:p>
            <a:pPr marL="893763" indent="-531813" eaLnBrk="1" hangingPunct="1">
              <a:lnSpc>
                <a:spcPct val="150000"/>
              </a:lnSpc>
              <a:buFont typeface="Wingdings" panose="05000000000000000000" pitchFamily="2" charset="2"/>
              <a:buChar char="ü"/>
              <a:tabLst>
                <a:tab pos="1073150" algn="l"/>
              </a:tabLst>
            </a:pPr>
            <a:r>
              <a:rPr lang="en-IN" altLang="en-US" sz="2000" b="1" dirty="0">
                <a:latin typeface="Bahnschrift" panose="020B0502040204020203" pitchFamily="34" charset="0"/>
              </a:rPr>
              <a:t>Solution: </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dirty="0">
                <a:latin typeface="Bahnschrift" panose="020B0502040204020203" pitchFamily="34" charset="0"/>
              </a:rPr>
              <a:t>SP1 = 1000                SP2 = 1000</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b="1" dirty="0">
                <a:latin typeface="Bahnschrift" panose="020B0502040204020203" pitchFamily="34" charset="0"/>
              </a:rPr>
              <a:t>SP1 = 1.05 CP1          SP2 = 0.95 CP2</a:t>
            </a:r>
          </a:p>
          <a:p>
            <a:pPr eaLnBrk="1" hangingPunct="1">
              <a:lnSpc>
                <a:spcPct val="150000"/>
              </a:lnSpc>
            </a:pPr>
            <a:r>
              <a:rPr lang="en-IN" altLang="en-US" sz="2000" dirty="0">
                <a:latin typeface="Bahnschrift" panose="020B0502040204020203" pitchFamily="34" charset="0"/>
              </a:rPr>
              <a:t>1000 = 1.05 CP1        1000 = 0.95 CP2</a:t>
            </a:r>
          </a:p>
          <a:p>
            <a:pPr eaLnBrk="1" hangingPunct="1">
              <a:lnSpc>
                <a:spcPct val="150000"/>
              </a:lnSpc>
            </a:pPr>
            <a:r>
              <a:rPr lang="en-IN" altLang="en-US" sz="2000" dirty="0">
                <a:latin typeface="Bahnschrift" panose="020B0502040204020203" pitchFamily="34" charset="0"/>
              </a:rPr>
              <a:t>CP1 = 1000/1.05         CP2 = 1000/0.95</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b="1" dirty="0">
                <a:latin typeface="Bahnschrift" panose="020B0502040204020203" pitchFamily="34" charset="0"/>
              </a:rPr>
              <a:t>Total CP </a:t>
            </a:r>
            <a:r>
              <a:rPr lang="en-IN" altLang="en-US" sz="2000" dirty="0">
                <a:latin typeface="Bahnschrift" panose="020B0502040204020203" pitchFamily="34" charset="0"/>
              </a:rPr>
              <a:t>= CP1 + CP2 = 1000/1.05 + 1000/0.95 </a:t>
            </a:r>
            <a:r>
              <a:rPr lang="en-IN" altLang="en-US" sz="2000" b="1" dirty="0">
                <a:latin typeface="Bahnschrift" panose="020B0502040204020203" pitchFamily="34" charset="0"/>
              </a:rPr>
              <a:t>= 2005</a:t>
            </a:r>
          </a:p>
          <a:p>
            <a:pPr eaLnBrk="1" hangingPunct="1">
              <a:lnSpc>
                <a:spcPct val="150000"/>
              </a:lnSpc>
            </a:pPr>
            <a:r>
              <a:rPr lang="en-IN" altLang="en-US" sz="2000" b="1" dirty="0">
                <a:latin typeface="Bahnschrift" panose="020B0502040204020203" pitchFamily="34" charset="0"/>
              </a:rPr>
              <a:t>Total SP </a:t>
            </a:r>
            <a:r>
              <a:rPr lang="en-IN" altLang="en-US" sz="2000" dirty="0">
                <a:latin typeface="Bahnschrift" panose="020B0502040204020203" pitchFamily="34" charset="0"/>
              </a:rPr>
              <a:t>= SP1 + SP2 = 1000 + 1000 </a:t>
            </a:r>
            <a:r>
              <a:rPr lang="en-IN" altLang="en-US" sz="2000" b="1" dirty="0">
                <a:latin typeface="Bahnschrift" panose="020B0502040204020203" pitchFamily="34" charset="0"/>
              </a:rPr>
              <a:t>= 2000</a:t>
            </a:r>
          </a:p>
          <a:p>
            <a:pPr eaLnBrk="1" hangingPunct="1">
              <a:lnSpc>
                <a:spcPct val="150000"/>
              </a:lnSpc>
            </a:pPr>
            <a:endParaRPr lang="en-IN" altLang="en-US" sz="2000" dirty="0">
              <a:latin typeface="Bahnschrift" panose="020B0502040204020203" pitchFamily="34" charset="0"/>
            </a:endParaRPr>
          </a:p>
          <a:p>
            <a:pPr eaLnBrk="1" hangingPunct="1">
              <a:lnSpc>
                <a:spcPct val="150000"/>
              </a:lnSpc>
            </a:pPr>
            <a:r>
              <a:rPr lang="en-IN" altLang="en-US" sz="2000" dirty="0">
                <a:latin typeface="Bahnschrift" panose="020B0502040204020203" pitchFamily="34" charset="0"/>
              </a:rPr>
              <a:t>Loss = 5/2005 x 100= </a:t>
            </a:r>
            <a:r>
              <a:rPr lang="en-IN" altLang="en-US" sz="2000" b="1" dirty="0">
                <a:solidFill>
                  <a:srgbClr val="FF0000"/>
                </a:solidFill>
                <a:latin typeface="Bahnschrift" panose="020B0502040204020203" pitchFamily="34" charset="0"/>
              </a:rPr>
              <a:t>0.25%  </a:t>
            </a:r>
          </a:p>
        </p:txBody>
      </p:sp>
    </p:spTree>
    <p:extLst>
      <p:ext uri="{BB962C8B-B14F-4D97-AF65-F5344CB8AC3E}">
        <p14:creationId xmlns:p14="http://schemas.microsoft.com/office/powerpoint/2010/main" val="3965179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750">
                                            <p:txEl>
                                              <p:pRg st="3" end="3"/>
                                            </p:txEl>
                                          </p:spTgt>
                                        </p:tgtEl>
                                        <p:attrNameLst>
                                          <p:attrName>style.visibility</p:attrName>
                                        </p:attrNameLst>
                                      </p:cBhvr>
                                      <p:to>
                                        <p:strVal val="visible"/>
                                      </p:to>
                                    </p:set>
                                    <p:animEffect transition="in" filter="wipe(down)">
                                      <p:cBhvr>
                                        <p:cTn id="7" dur="500"/>
                                        <p:tgtEl>
                                          <p:spTgt spid="3175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750">
                                            <p:txEl>
                                              <p:pRg st="5" end="5"/>
                                            </p:txEl>
                                          </p:spTgt>
                                        </p:tgtEl>
                                        <p:attrNameLst>
                                          <p:attrName>style.visibility</p:attrName>
                                        </p:attrNameLst>
                                      </p:cBhvr>
                                      <p:to>
                                        <p:strVal val="visible"/>
                                      </p:to>
                                    </p:set>
                                    <p:animEffect transition="in" filter="wipe(down)">
                                      <p:cBhvr>
                                        <p:cTn id="12" dur="500"/>
                                        <p:tgtEl>
                                          <p:spTgt spid="31750">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1750">
                                            <p:txEl>
                                              <p:pRg st="6" end="6"/>
                                            </p:txEl>
                                          </p:spTgt>
                                        </p:tgtEl>
                                        <p:attrNameLst>
                                          <p:attrName>style.visibility</p:attrName>
                                        </p:attrNameLst>
                                      </p:cBhvr>
                                      <p:to>
                                        <p:strVal val="visible"/>
                                      </p:to>
                                    </p:set>
                                    <p:animEffect transition="in" filter="wipe(down)">
                                      <p:cBhvr>
                                        <p:cTn id="17" dur="500"/>
                                        <p:tgtEl>
                                          <p:spTgt spid="3175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1750">
                                            <p:txEl>
                                              <p:pRg st="7" end="7"/>
                                            </p:txEl>
                                          </p:spTgt>
                                        </p:tgtEl>
                                        <p:attrNameLst>
                                          <p:attrName>style.visibility</p:attrName>
                                        </p:attrNameLst>
                                      </p:cBhvr>
                                      <p:to>
                                        <p:strVal val="visible"/>
                                      </p:to>
                                    </p:set>
                                    <p:animEffect transition="in" filter="wipe(down)">
                                      <p:cBhvr>
                                        <p:cTn id="22" dur="500"/>
                                        <p:tgtEl>
                                          <p:spTgt spid="31750">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1750">
                                            <p:txEl>
                                              <p:pRg st="9" end="9"/>
                                            </p:txEl>
                                          </p:spTgt>
                                        </p:tgtEl>
                                        <p:attrNameLst>
                                          <p:attrName>style.visibility</p:attrName>
                                        </p:attrNameLst>
                                      </p:cBhvr>
                                      <p:to>
                                        <p:strVal val="visible"/>
                                      </p:to>
                                    </p:set>
                                    <p:animEffect transition="in" filter="wipe(down)">
                                      <p:cBhvr>
                                        <p:cTn id="27" dur="500"/>
                                        <p:tgtEl>
                                          <p:spTgt spid="31750">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1750">
                                            <p:txEl>
                                              <p:pRg st="10" end="10"/>
                                            </p:txEl>
                                          </p:spTgt>
                                        </p:tgtEl>
                                        <p:attrNameLst>
                                          <p:attrName>style.visibility</p:attrName>
                                        </p:attrNameLst>
                                      </p:cBhvr>
                                      <p:to>
                                        <p:strVal val="visible"/>
                                      </p:to>
                                    </p:set>
                                    <p:animEffect transition="in" filter="wipe(down)">
                                      <p:cBhvr>
                                        <p:cTn id="32" dur="500"/>
                                        <p:tgtEl>
                                          <p:spTgt spid="31750">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1750">
                                            <p:txEl>
                                              <p:pRg st="12" end="12"/>
                                            </p:txEl>
                                          </p:spTgt>
                                        </p:tgtEl>
                                        <p:attrNameLst>
                                          <p:attrName>style.visibility</p:attrName>
                                        </p:attrNameLst>
                                      </p:cBhvr>
                                      <p:to>
                                        <p:strVal val="visible"/>
                                      </p:to>
                                    </p:set>
                                    <p:animEffect transition="in" filter="wipe(down)">
                                      <p:cBhvr>
                                        <p:cTn id="37" dur="500"/>
                                        <p:tgtEl>
                                          <p:spTgt spid="3175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id="{5CC9FDAC-3C79-9D06-7C09-B2B5920F4748}"/>
              </a:ext>
            </a:extLst>
          </p:cNvPr>
          <p:cNvSpPr>
            <a:spLocks noChangeArrowheads="1"/>
          </p:cNvSpPr>
          <p:nvPr/>
        </p:nvSpPr>
        <p:spPr bwMode="auto">
          <a:xfrm>
            <a:off x="233917" y="378372"/>
            <a:ext cx="8782492" cy="61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Wingdings" panose="05000000000000000000" pitchFamily="2" charset="2"/>
              <a:buChar char="q"/>
            </a:pPr>
            <a:r>
              <a:rPr lang="en-IN" altLang="en-US" sz="2400" b="1" dirty="0">
                <a:solidFill>
                  <a:srgbClr val="FF0000"/>
                </a:solidFill>
                <a:latin typeface="Bahnschrift" panose="020B0502040204020203" pitchFamily="34" charset="0"/>
              </a:rPr>
              <a:t>Shortcut: </a:t>
            </a:r>
            <a:endParaRPr lang="en-IN" altLang="en-US" sz="2400" dirty="0">
              <a:latin typeface="Bahnschrift" panose="020B0502040204020203" pitchFamily="34" charset="0"/>
            </a:endParaRPr>
          </a:p>
          <a:p>
            <a:pPr marL="893763" indent="-531813" eaLnBrk="1" hangingPunct="1">
              <a:lnSpc>
                <a:spcPct val="150000"/>
              </a:lnSpc>
              <a:buFont typeface="Arial" panose="020B0604020202020204" pitchFamily="34" charset="0"/>
              <a:buChar char="•"/>
            </a:pPr>
            <a:r>
              <a:rPr lang="en-IN" altLang="en-US" sz="2400" dirty="0">
                <a:latin typeface="Bahnschrift" panose="020B0502040204020203" pitchFamily="34" charset="0"/>
              </a:rPr>
              <a:t>If there is a% gain and b% loss in selling two articles at the same price the overall profit/ loss will be </a:t>
            </a:r>
          </a:p>
          <a:p>
            <a:pPr eaLnBrk="1" hangingPunct="1">
              <a:lnSpc>
                <a:spcPct val="150000"/>
              </a:lnSpc>
            </a:pPr>
            <a:r>
              <a:rPr lang="en-IN" altLang="en-US" sz="2400" dirty="0">
                <a:latin typeface="Bahnschrift" panose="020B0502040204020203" pitchFamily="34" charset="0"/>
              </a:rPr>
              <a:t>Profit/ loss = a + b + ab/100</a:t>
            </a:r>
          </a:p>
          <a:p>
            <a:pPr eaLnBrk="1" hangingPunct="1">
              <a:lnSpc>
                <a:spcPct val="150000"/>
              </a:lnSpc>
            </a:pPr>
            <a:r>
              <a:rPr lang="en-IN" altLang="en-US" sz="2400" dirty="0">
                <a:latin typeface="Bahnschrift" panose="020B0502040204020203" pitchFamily="34" charset="0"/>
              </a:rPr>
              <a:t>In this question b = -a</a:t>
            </a:r>
          </a:p>
          <a:p>
            <a:pPr eaLnBrk="1" hangingPunct="1">
              <a:lnSpc>
                <a:spcPct val="150000"/>
              </a:lnSpc>
            </a:pPr>
            <a:r>
              <a:rPr lang="en-IN" altLang="en-US" sz="2400" dirty="0">
                <a:latin typeface="Bahnschrift" panose="020B0502040204020203" pitchFamily="34" charset="0"/>
              </a:rPr>
              <a:t>Profit/ loss = a – a  -  a^2/100</a:t>
            </a:r>
          </a:p>
          <a:p>
            <a:pPr eaLnBrk="1" hangingPunct="1">
              <a:lnSpc>
                <a:spcPct val="150000"/>
              </a:lnSpc>
            </a:pPr>
            <a:r>
              <a:rPr lang="en-IN" altLang="en-US" sz="2400" dirty="0">
                <a:latin typeface="Bahnschrift" panose="020B0502040204020203" pitchFamily="34" charset="0"/>
              </a:rPr>
              <a:t>	       = -a^2/100</a:t>
            </a:r>
          </a:p>
          <a:p>
            <a:pPr eaLnBrk="1" hangingPunct="1">
              <a:lnSpc>
                <a:spcPct val="150000"/>
              </a:lnSpc>
            </a:pPr>
            <a:r>
              <a:rPr lang="en-IN" altLang="en-US" sz="2400" dirty="0">
                <a:latin typeface="Bahnschrift" panose="020B0502040204020203" pitchFamily="34" charset="0"/>
              </a:rPr>
              <a:t>In this question a = 5%</a:t>
            </a:r>
          </a:p>
          <a:p>
            <a:pPr eaLnBrk="1" hangingPunct="1">
              <a:lnSpc>
                <a:spcPct val="150000"/>
              </a:lnSpc>
            </a:pPr>
            <a:r>
              <a:rPr lang="en-IN" altLang="en-US" sz="2400" dirty="0">
                <a:latin typeface="Bahnschrift" panose="020B0502040204020203" pitchFamily="34" charset="0"/>
              </a:rPr>
              <a:t>Profit/ loss = – 5^2/100</a:t>
            </a:r>
          </a:p>
          <a:p>
            <a:pPr eaLnBrk="1" hangingPunct="1">
              <a:lnSpc>
                <a:spcPct val="150000"/>
              </a:lnSpc>
            </a:pPr>
            <a:r>
              <a:rPr lang="en-IN" altLang="en-US" sz="2400" dirty="0">
                <a:latin typeface="Bahnschrift" panose="020B0502040204020203" pitchFamily="34" charset="0"/>
              </a:rPr>
              <a:t>	       = - 0.25%</a:t>
            </a:r>
          </a:p>
          <a:p>
            <a:pPr eaLnBrk="1" hangingPunct="1">
              <a:lnSpc>
                <a:spcPct val="150000"/>
              </a:lnSpc>
            </a:pPr>
            <a:r>
              <a:rPr lang="en-IN" altLang="en-US" sz="2400" dirty="0">
                <a:latin typeface="Bahnschrift" panose="020B0502040204020203" pitchFamily="34" charset="0"/>
              </a:rPr>
              <a:t>	</a:t>
            </a:r>
            <a:r>
              <a:rPr lang="en-IN" altLang="en-US" sz="2400" dirty="0">
                <a:solidFill>
                  <a:srgbClr val="FF0000"/>
                </a:solidFill>
                <a:latin typeface="Bahnschrift" panose="020B0502040204020203" pitchFamily="34" charset="0"/>
              </a:rPr>
              <a:t>       = </a:t>
            </a:r>
            <a:r>
              <a:rPr lang="en-IN" altLang="en-US" sz="2400" b="1" dirty="0">
                <a:solidFill>
                  <a:srgbClr val="FF0000"/>
                </a:solidFill>
                <a:latin typeface="Bahnschrift" panose="020B0502040204020203" pitchFamily="34" charset="0"/>
              </a:rPr>
              <a:t>0.25% loss</a:t>
            </a:r>
          </a:p>
        </p:txBody>
      </p:sp>
    </p:spTree>
    <p:extLst>
      <p:ext uri="{BB962C8B-B14F-4D97-AF65-F5344CB8AC3E}">
        <p14:creationId xmlns:p14="http://schemas.microsoft.com/office/powerpoint/2010/main" val="1755820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animEffect transition="in" filter="wipe(down)">
                                      <p:cBhvr>
                                        <p:cTn id="7" dur="500"/>
                                        <p:tgtEl>
                                          <p:spTgt spid="317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750">
                                            <p:txEl>
                                              <p:pRg st="2" end="2"/>
                                            </p:txEl>
                                          </p:spTgt>
                                        </p:tgtEl>
                                        <p:attrNameLst>
                                          <p:attrName>style.visibility</p:attrName>
                                        </p:attrNameLst>
                                      </p:cBhvr>
                                      <p:to>
                                        <p:strVal val="visible"/>
                                      </p:to>
                                    </p:set>
                                    <p:animEffect transition="in" filter="wipe(down)">
                                      <p:cBhvr>
                                        <p:cTn id="12" dur="500"/>
                                        <p:tgtEl>
                                          <p:spTgt spid="317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1750">
                                            <p:txEl>
                                              <p:pRg st="3" end="3"/>
                                            </p:txEl>
                                          </p:spTgt>
                                        </p:tgtEl>
                                        <p:attrNameLst>
                                          <p:attrName>style.visibility</p:attrName>
                                        </p:attrNameLst>
                                      </p:cBhvr>
                                      <p:to>
                                        <p:strVal val="visible"/>
                                      </p:to>
                                    </p:set>
                                    <p:animEffect transition="in" filter="wipe(down)">
                                      <p:cBhvr>
                                        <p:cTn id="17" dur="500"/>
                                        <p:tgtEl>
                                          <p:spTgt spid="3175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1750">
                                            <p:txEl>
                                              <p:pRg st="4" end="4"/>
                                            </p:txEl>
                                          </p:spTgt>
                                        </p:tgtEl>
                                        <p:attrNameLst>
                                          <p:attrName>style.visibility</p:attrName>
                                        </p:attrNameLst>
                                      </p:cBhvr>
                                      <p:to>
                                        <p:strVal val="visible"/>
                                      </p:to>
                                    </p:set>
                                    <p:animEffect transition="in" filter="wipe(down)">
                                      <p:cBhvr>
                                        <p:cTn id="22" dur="500"/>
                                        <p:tgtEl>
                                          <p:spTgt spid="3175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1750">
                                            <p:txEl>
                                              <p:pRg st="5" end="5"/>
                                            </p:txEl>
                                          </p:spTgt>
                                        </p:tgtEl>
                                        <p:attrNameLst>
                                          <p:attrName>style.visibility</p:attrName>
                                        </p:attrNameLst>
                                      </p:cBhvr>
                                      <p:to>
                                        <p:strVal val="visible"/>
                                      </p:to>
                                    </p:set>
                                    <p:animEffect transition="in" filter="wipe(down)">
                                      <p:cBhvr>
                                        <p:cTn id="27" dur="500"/>
                                        <p:tgtEl>
                                          <p:spTgt spid="3175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1750">
                                            <p:txEl>
                                              <p:pRg st="6" end="6"/>
                                            </p:txEl>
                                          </p:spTgt>
                                        </p:tgtEl>
                                        <p:attrNameLst>
                                          <p:attrName>style.visibility</p:attrName>
                                        </p:attrNameLst>
                                      </p:cBhvr>
                                      <p:to>
                                        <p:strVal val="visible"/>
                                      </p:to>
                                    </p:set>
                                    <p:animEffect transition="in" filter="wipe(down)">
                                      <p:cBhvr>
                                        <p:cTn id="32" dur="500"/>
                                        <p:tgtEl>
                                          <p:spTgt spid="3175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1750">
                                            <p:txEl>
                                              <p:pRg st="7" end="7"/>
                                            </p:txEl>
                                          </p:spTgt>
                                        </p:tgtEl>
                                        <p:attrNameLst>
                                          <p:attrName>style.visibility</p:attrName>
                                        </p:attrNameLst>
                                      </p:cBhvr>
                                      <p:to>
                                        <p:strVal val="visible"/>
                                      </p:to>
                                    </p:set>
                                    <p:animEffect transition="in" filter="wipe(down)">
                                      <p:cBhvr>
                                        <p:cTn id="37" dur="500"/>
                                        <p:tgtEl>
                                          <p:spTgt spid="3175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1750">
                                            <p:txEl>
                                              <p:pRg st="8" end="8"/>
                                            </p:txEl>
                                          </p:spTgt>
                                        </p:tgtEl>
                                        <p:attrNameLst>
                                          <p:attrName>style.visibility</p:attrName>
                                        </p:attrNameLst>
                                      </p:cBhvr>
                                      <p:to>
                                        <p:strVal val="visible"/>
                                      </p:to>
                                    </p:set>
                                    <p:animEffect transition="in" filter="wipe(down)">
                                      <p:cBhvr>
                                        <p:cTn id="42" dur="500"/>
                                        <p:tgtEl>
                                          <p:spTgt spid="3175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1750">
                                            <p:txEl>
                                              <p:pRg st="9" end="9"/>
                                            </p:txEl>
                                          </p:spTgt>
                                        </p:tgtEl>
                                        <p:attrNameLst>
                                          <p:attrName>style.visibility</p:attrName>
                                        </p:attrNameLst>
                                      </p:cBhvr>
                                      <p:to>
                                        <p:strVal val="visible"/>
                                      </p:to>
                                    </p:set>
                                    <p:animEffect transition="in" filter="wipe(down)">
                                      <p:cBhvr>
                                        <p:cTn id="47" dur="500"/>
                                        <p:tgtEl>
                                          <p:spTgt spid="317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08F79E60-A889-5701-917F-2C9726DB03EB}"/>
              </a:ext>
            </a:extLst>
          </p:cNvPr>
          <p:cNvSpPr>
            <a:spLocks noChangeArrowheads="1"/>
          </p:cNvSpPr>
          <p:nvPr/>
        </p:nvSpPr>
        <p:spPr bwMode="auto">
          <a:xfrm>
            <a:off x="338137" y="231228"/>
            <a:ext cx="8603843" cy="5557227"/>
          </a:xfrm>
          <a:prstGeom prst="rect">
            <a:avLst/>
          </a:prstGeom>
          <a:noFill/>
          <a:ln w="9525">
            <a:noFill/>
            <a:miter lim="800000"/>
            <a:headEnd/>
            <a:tailEnd/>
          </a:ln>
        </p:spPr>
        <p:txBody>
          <a:bodyPr wrap="square">
            <a:spAutoFit/>
          </a:bodyPr>
          <a:lstStyle/>
          <a:p>
            <a:pPr marL="893763" indent="-531813" algn="just">
              <a:lnSpc>
                <a:spcPct val="150000"/>
              </a:lnSpc>
              <a:buFont typeface="Arial" panose="020B0604020202020204" pitchFamily="34" charset="0"/>
              <a:buChar char="•"/>
              <a:tabLst>
                <a:tab pos="712788" algn="l"/>
              </a:tabLst>
              <a:defRPr/>
            </a:pPr>
            <a:r>
              <a:rPr lang="en-IN" altLang="en-US" sz="2400" b="1" dirty="0">
                <a:solidFill>
                  <a:srgbClr val="FF0000"/>
                </a:solidFill>
                <a:latin typeface="Bahnschrift" panose="020B0502040204020203" pitchFamily="34" charset="0"/>
              </a:rPr>
              <a:t>Example: 9</a:t>
            </a:r>
            <a:r>
              <a:rPr lang="en-US" sz="2400" b="1" dirty="0">
                <a:latin typeface="Bahnschrift" panose="020B0502040204020203" pitchFamily="34" charset="0"/>
                <a:cs typeface="Times New Roman" pitchFamily="18" charset="0"/>
              </a:rPr>
              <a:t> </a:t>
            </a:r>
            <a:r>
              <a:rPr lang="en-US" altLang="en-US" sz="2400" dirty="0">
                <a:latin typeface="Bahnschrift" panose="020B0502040204020203" pitchFamily="34" charset="0"/>
                <a:cs typeface="Times New Roman" pitchFamily="18" charset="0"/>
              </a:rPr>
              <a:t>A dishonest dealer professes to sell his goods at C.P. but he uses a weight 950gm for a Kg. Find loss or gain%. </a:t>
            </a:r>
          </a:p>
          <a:p>
            <a:pPr algn="just">
              <a:lnSpc>
                <a:spcPct val="150000"/>
              </a:lnSpc>
              <a:defRPr/>
            </a:pP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4 %</a:t>
            </a: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5 %</a:t>
            </a: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5.26 %</a:t>
            </a:r>
          </a:p>
          <a:p>
            <a:pPr marL="893763" indent="-531813" algn="just">
              <a:lnSpc>
                <a:spcPct val="150000"/>
              </a:lnSpc>
              <a:buFontTx/>
              <a:buAutoNum type="alphaUcPeriod"/>
              <a:defRPr/>
            </a:pPr>
            <a:r>
              <a:rPr lang="en-US" altLang="en-US" sz="2400" dirty="0">
                <a:latin typeface="Bahnschrift" panose="020B0502040204020203" pitchFamily="34" charset="0"/>
                <a:cs typeface="Times New Roman" pitchFamily="18" charset="0"/>
              </a:rPr>
              <a:t>50%</a:t>
            </a:r>
          </a:p>
          <a:p>
            <a:pPr marL="514350" indent="-514350" algn="just">
              <a:lnSpc>
                <a:spcPct val="150000"/>
              </a:lnSpc>
              <a:buFontTx/>
              <a:buAutoNum type="alphaUcPeriod"/>
              <a:defRPr/>
            </a:pPr>
            <a:endParaRPr lang="en-US" altLang="en-US" sz="2400" dirty="0">
              <a:latin typeface="Bahnschrift" panose="020B0502040204020203" pitchFamily="34" charset="0"/>
              <a:cs typeface="Times New Roman" pitchFamily="18" charset="0"/>
            </a:endParaRPr>
          </a:p>
          <a:p>
            <a:pPr marL="514350" indent="-514350" algn="just">
              <a:lnSpc>
                <a:spcPct val="150000"/>
              </a:lnSpc>
              <a:defRPr/>
            </a:pPr>
            <a:endParaRPr lang="en-US" altLang="en-US" sz="2400" b="1" dirty="0">
              <a:solidFill>
                <a:srgbClr val="FF0000"/>
              </a:solidFill>
              <a:latin typeface="Bahnschrift" panose="020B0502040204020203" pitchFamily="34" charset="0"/>
              <a:cs typeface="Times New Roman" pitchFamily="18" charset="0"/>
            </a:endParaRPr>
          </a:p>
        </p:txBody>
      </p:sp>
    </p:spTree>
    <p:extLst>
      <p:ext uri="{BB962C8B-B14F-4D97-AF65-F5344CB8AC3E}">
        <p14:creationId xmlns:p14="http://schemas.microsoft.com/office/powerpoint/2010/main" val="3928422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5" end="5"/>
                                            </p:txEl>
                                          </p:spTgt>
                                        </p:tgtEl>
                                        <p:attrNameLst>
                                          <p:attrName>style.visibility</p:attrName>
                                        </p:attrNameLst>
                                      </p:cBhvr>
                                      <p:to>
                                        <p:strVal val="visible"/>
                                      </p:to>
                                    </p:set>
                                    <p:animEffect transition="in" filter="wipe(down)">
                                      <p:cBhvr>
                                        <p:cTn id="22" dur="500"/>
                                        <p:tgtEl>
                                          <p:spTgt spid="7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08F79E60-A889-5701-917F-2C9726DB03EB}"/>
              </a:ext>
            </a:extLst>
          </p:cNvPr>
          <p:cNvSpPr>
            <a:spLocks noChangeArrowheads="1"/>
          </p:cNvSpPr>
          <p:nvPr/>
        </p:nvSpPr>
        <p:spPr bwMode="auto">
          <a:xfrm>
            <a:off x="338137" y="231228"/>
            <a:ext cx="8603843" cy="5557227"/>
          </a:xfrm>
          <a:prstGeom prst="rect">
            <a:avLst/>
          </a:prstGeom>
          <a:noFill/>
          <a:ln w="9525">
            <a:noFill/>
            <a:miter lim="800000"/>
            <a:headEnd/>
            <a:tailEnd/>
          </a:ln>
        </p:spPr>
        <p:txBody>
          <a:bodyPr wrap="square">
            <a:spAutoFit/>
          </a:bodyPr>
          <a:lstStyle/>
          <a:p>
            <a:pPr marL="885825" indent="-342900" algn="just">
              <a:lnSpc>
                <a:spcPct val="150000"/>
              </a:lnSpc>
              <a:buFont typeface="Arial" panose="020B0604020202020204" pitchFamily="34" charset="0"/>
              <a:buChar char="•"/>
              <a:tabLst>
                <a:tab pos="712788" algn="l"/>
              </a:tabLst>
              <a:defRPr/>
            </a:pPr>
            <a:r>
              <a:rPr lang="en-IN" altLang="en-US" sz="2400" b="1" dirty="0">
                <a:solidFill>
                  <a:srgbClr val="FF0000"/>
                </a:solidFill>
                <a:latin typeface="Bahnschrift" panose="020B0502040204020203" pitchFamily="34" charset="0"/>
              </a:rPr>
              <a:t>Example: 9</a:t>
            </a:r>
          </a:p>
          <a:p>
            <a:pPr marL="542925" algn="just">
              <a:lnSpc>
                <a:spcPct val="150000"/>
              </a:lnSpc>
              <a:tabLst>
                <a:tab pos="712788" algn="l"/>
              </a:tabLst>
              <a:defRPr/>
            </a:pPr>
            <a:endParaRPr lang="en-US" altLang="en-US" sz="2400" dirty="0">
              <a:latin typeface="Bahnschrift" panose="020B0502040204020203" pitchFamily="34" charset="0"/>
              <a:cs typeface="Times New Roman" pitchFamily="18" charset="0"/>
            </a:endParaRPr>
          </a:p>
          <a:p>
            <a:pPr marL="893763" indent="-447675" algn="just">
              <a:lnSpc>
                <a:spcPct val="150000"/>
              </a:lnSpc>
              <a:buFont typeface="Wingdings" panose="05000000000000000000" pitchFamily="2" charset="2"/>
              <a:buChar char="ü"/>
              <a:defRPr/>
            </a:pPr>
            <a:r>
              <a:rPr lang="en-US" altLang="en-US" sz="2400" b="1" dirty="0">
                <a:latin typeface="Bahnschrift" panose="020B0502040204020203" pitchFamily="34" charset="0"/>
                <a:cs typeface="Times New Roman" pitchFamily="18" charset="0"/>
              </a:rPr>
              <a:t> Solution :</a:t>
            </a:r>
          </a:p>
          <a:p>
            <a:pPr marL="514350" indent="-514350" algn="just">
              <a:lnSpc>
                <a:spcPct val="150000"/>
              </a:lnSpc>
              <a:defRPr/>
            </a:pPr>
            <a:endParaRPr lang="en-US" altLang="en-US" sz="2400" dirty="0">
              <a:latin typeface="Bahnschrift" panose="020B0502040204020203" pitchFamily="34" charset="0"/>
              <a:cs typeface="Times New Roman" pitchFamily="18" charset="0"/>
            </a:endParaRPr>
          </a:p>
          <a:p>
            <a:pPr>
              <a:lnSpc>
                <a:spcPct val="150000"/>
              </a:lnSpc>
              <a:defRPr/>
            </a:pPr>
            <a:r>
              <a:rPr lang="en-IN" sz="2400" dirty="0">
                <a:latin typeface="Bahnschrift" panose="020B0502040204020203" pitchFamily="34" charset="0"/>
              </a:rPr>
              <a:t>Number of items bought </a:t>
            </a:r>
            <a:r>
              <a:rPr lang="en-IN" sz="2400" b="1" dirty="0">
                <a:latin typeface="Bahnschrift" panose="020B0502040204020203" pitchFamily="34" charset="0"/>
              </a:rPr>
              <a:t>B = 1000 g</a:t>
            </a:r>
          </a:p>
          <a:p>
            <a:pPr>
              <a:lnSpc>
                <a:spcPct val="150000"/>
              </a:lnSpc>
              <a:defRPr/>
            </a:pPr>
            <a:r>
              <a:rPr lang="en-IN" sz="2400" dirty="0">
                <a:latin typeface="Bahnschrift" panose="020B0502040204020203" pitchFamily="34" charset="0"/>
              </a:rPr>
              <a:t>Number of items sold      </a:t>
            </a:r>
            <a:r>
              <a:rPr lang="en-IN" sz="2400" b="1" dirty="0">
                <a:latin typeface="Bahnschrift" panose="020B0502040204020203" pitchFamily="34" charset="0"/>
              </a:rPr>
              <a:t>S  = 950 g</a:t>
            </a:r>
          </a:p>
          <a:p>
            <a:pPr>
              <a:lnSpc>
                <a:spcPct val="150000"/>
              </a:lnSpc>
              <a:defRPr/>
            </a:pPr>
            <a:endParaRPr lang="en-IN" sz="2400" dirty="0">
              <a:latin typeface="Bahnschrift" panose="020B0502040204020203" pitchFamily="34" charset="0"/>
            </a:endParaRPr>
          </a:p>
          <a:p>
            <a:pPr>
              <a:lnSpc>
                <a:spcPct val="150000"/>
              </a:lnSpc>
              <a:defRPr/>
            </a:pPr>
            <a:r>
              <a:rPr lang="en-IN" sz="2400" dirty="0">
                <a:latin typeface="Bahnschrift" panose="020B0502040204020203" pitchFamily="34" charset="0"/>
              </a:rPr>
              <a:t>Profit % = (B– S)/ S x 100</a:t>
            </a:r>
          </a:p>
          <a:p>
            <a:pPr>
              <a:lnSpc>
                <a:spcPct val="150000"/>
              </a:lnSpc>
              <a:defRPr/>
            </a:pPr>
            <a:r>
              <a:rPr lang="en-IN" sz="2400" dirty="0">
                <a:latin typeface="Bahnschrift" panose="020B0502040204020203" pitchFamily="34" charset="0"/>
              </a:rPr>
              <a:t>               = (50)/950 x 100</a:t>
            </a:r>
          </a:p>
          <a:p>
            <a:pPr marL="514350" indent="-514350" algn="just">
              <a:lnSpc>
                <a:spcPct val="150000"/>
              </a:lnSpc>
              <a:defRPr/>
            </a:pPr>
            <a:r>
              <a:rPr lang="en-US" altLang="en-US" sz="2400" dirty="0">
                <a:solidFill>
                  <a:srgbClr val="FF0000"/>
                </a:solidFill>
                <a:latin typeface="Bahnschrift" panose="020B0502040204020203" pitchFamily="34" charset="0"/>
                <a:cs typeface="Times New Roman" pitchFamily="18" charset="0"/>
              </a:rPr>
              <a:t>              </a:t>
            </a:r>
            <a:r>
              <a:rPr lang="en-US" altLang="en-US" sz="2400" b="1" dirty="0">
                <a:solidFill>
                  <a:srgbClr val="FF0000"/>
                </a:solidFill>
                <a:latin typeface="Bahnschrift" panose="020B0502040204020203" pitchFamily="34" charset="0"/>
                <a:cs typeface="Times New Roman" pitchFamily="18" charset="0"/>
              </a:rPr>
              <a:t>= 5.26% </a:t>
            </a:r>
          </a:p>
        </p:txBody>
      </p:sp>
      <p:sp>
        <p:nvSpPr>
          <p:cNvPr id="7" name="TextBox 6">
            <a:extLst>
              <a:ext uri="{FF2B5EF4-FFF2-40B4-BE49-F238E27FC236}">
                <a16:creationId xmlns:a16="http://schemas.microsoft.com/office/drawing/2014/main" id="{857F6B50-8F82-C738-E04C-F3C9C308D06A}"/>
              </a:ext>
            </a:extLst>
          </p:cNvPr>
          <p:cNvSpPr txBox="1">
            <a:spLocks noChangeArrowheads="1"/>
          </p:cNvSpPr>
          <p:nvPr/>
        </p:nvSpPr>
        <p:spPr bwMode="auto">
          <a:xfrm>
            <a:off x="5791200" y="4419600"/>
            <a:ext cx="27077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400">
                <a:latin typeface="Bahnschrift" panose="020B0502040204020203" pitchFamily="34" charset="0"/>
              </a:rPr>
              <a:t>50/1000 x 100 = 5%</a:t>
            </a:r>
          </a:p>
          <a:p>
            <a:pPr eaLnBrk="1" hangingPunct="1"/>
            <a:r>
              <a:rPr lang="en-IN" altLang="en-US" sz="2400">
                <a:latin typeface="Bahnschrift" panose="020B0502040204020203" pitchFamily="34" charset="0"/>
              </a:rPr>
              <a:t>50/950 x 100 &gt; 5%</a:t>
            </a:r>
          </a:p>
          <a:p>
            <a:pPr eaLnBrk="1" hangingPunct="1"/>
            <a:r>
              <a:rPr lang="en-IN" altLang="en-US" sz="2400">
                <a:latin typeface="Bahnschrift" panose="020B0502040204020203" pitchFamily="34" charset="0"/>
              </a:rPr>
              <a:t>Option c is &gt; 5%</a:t>
            </a:r>
          </a:p>
        </p:txBody>
      </p:sp>
    </p:spTree>
    <p:extLst>
      <p:ext uri="{BB962C8B-B14F-4D97-AF65-F5344CB8AC3E}">
        <p14:creationId xmlns:p14="http://schemas.microsoft.com/office/powerpoint/2010/main" val="4184102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4" end="4"/>
                                            </p:txEl>
                                          </p:spTgt>
                                        </p:tgtEl>
                                        <p:attrNameLst>
                                          <p:attrName>style.visibility</p:attrName>
                                        </p:attrNameLst>
                                      </p:cBhvr>
                                      <p:to>
                                        <p:strVal val="visible"/>
                                      </p:to>
                                    </p:set>
                                    <p:animEffect transition="in" filter="wipe(down)">
                                      <p:cBhvr>
                                        <p:cTn id="12" dur="500"/>
                                        <p:tgtEl>
                                          <p:spTgt spid="717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5" end="5"/>
                                            </p:txEl>
                                          </p:spTgt>
                                        </p:tgtEl>
                                        <p:attrNameLst>
                                          <p:attrName>style.visibility</p:attrName>
                                        </p:attrNameLst>
                                      </p:cBhvr>
                                      <p:to>
                                        <p:strVal val="visible"/>
                                      </p:to>
                                    </p:set>
                                    <p:animEffect transition="in" filter="wipe(down)">
                                      <p:cBhvr>
                                        <p:cTn id="17" dur="500"/>
                                        <p:tgtEl>
                                          <p:spTgt spid="717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7" end="7"/>
                                            </p:txEl>
                                          </p:spTgt>
                                        </p:tgtEl>
                                        <p:attrNameLst>
                                          <p:attrName>style.visibility</p:attrName>
                                        </p:attrNameLst>
                                      </p:cBhvr>
                                      <p:to>
                                        <p:strVal val="visible"/>
                                      </p:to>
                                    </p:set>
                                    <p:animEffect transition="in" filter="wipe(down)">
                                      <p:cBhvr>
                                        <p:cTn id="22" dur="500"/>
                                        <p:tgtEl>
                                          <p:spTgt spid="717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174">
                                            <p:txEl>
                                              <p:pRg st="8" end="8"/>
                                            </p:txEl>
                                          </p:spTgt>
                                        </p:tgtEl>
                                        <p:attrNameLst>
                                          <p:attrName>style.visibility</p:attrName>
                                        </p:attrNameLst>
                                      </p:cBhvr>
                                      <p:to>
                                        <p:strVal val="visible"/>
                                      </p:to>
                                    </p:set>
                                    <p:animEffect transition="in" filter="wipe(down)">
                                      <p:cBhvr>
                                        <p:cTn id="27" dur="500"/>
                                        <p:tgtEl>
                                          <p:spTgt spid="7174">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down)">
                                      <p:cBhvr>
                                        <p:cTn id="37" dur="500"/>
                                        <p:tgtEl>
                                          <p:spTgt spid="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down)">
                                      <p:cBhvr>
                                        <p:cTn id="42" dur="500"/>
                                        <p:tgtEl>
                                          <p:spTgt spid="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7174">
                                            <p:txEl>
                                              <p:pRg st="9" end="9"/>
                                            </p:txEl>
                                          </p:spTgt>
                                        </p:tgtEl>
                                        <p:attrNameLst>
                                          <p:attrName>style.visibility</p:attrName>
                                        </p:attrNameLst>
                                      </p:cBhvr>
                                      <p:to>
                                        <p:strVal val="visible"/>
                                      </p:to>
                                    </p:set>
                                    <p:animEffect transition="in" filter="wipe(down)">
                                      <p:cBhvr>
                                        <p:cTn id="47" dur="500"/>
                                        <p:tgtEl>
                                          <p:spTgt spid="7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CB188E90-8364-ED6F-E833-6C4FD44F44F5}"/>
              </a:ext>
            </a:extLst>
          </p:cNvPr>
          <p:cNvSpPr>
            <a:spLocks noChangeArrowheads="1"/>
          </p:cNvSpPr>
          <p:nvPr/>
        </p:nvSpPr>
        <p:spPr bwMode="auto">
          <a:xfrm>
            <a:off x="252248" y="304800"/>
            <a:ext cx="8623737" cy="5003229"/>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400" b="1" dirty="0">
                <a:solidFill>
                  <a:srgbClr val="FF0000"/>
                </a:solidFill>
                <a:latin typeface="Bahnschrift" panose="020B0502040204020203" pitchFamily="34" charset="0"/>
              </a:rPr>
              <a:t>Example: 10 </a:t>
            </a:r>
            <a:r>
              <a:rPr lang="en-US" sz="2400" dirty="0">
                <a:latin typeface="Bahnschrift" panose="020B0502040204020203" pitchFamily="34" charset="0"/>
              </a:rPr>
              <a:t>At style cloth emporium the shopkeeper measures 20% less for every meter of cloth also he marks-up goods by 20%. What is the profit percentage?</a:t>
            </a:r>
          </a:p>
          <a:p>
            <a:pPr algn="just">
              <a:lnSpc>
                <a:spcPct val="150000"/>
              </a:lnSpc>
              <a:buFont typeface="Wingdings 2" pitchFamily="18" charset="2"/>
              <a:buNone/>
              <a:defRPr/>
            </a:pPr>
            <a:endParaRPr lang="en-US" sz="2400" dirty="0">
              <a:latin typeface="Bahnschrift" panose="020B0502040204020203" pitchFamily="34" charset="0"/>
            </a:endParaRP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50%</a:t>
            </a: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80%</a:t>
            </a: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75%</a:t>
            </a:r>
          </a:p>
          <a:p>
            <a:pPr marL="808038" indent="-361950" algn="just">
              <a:lnSpc>
                <a:spcPct val="150000"/>
              </a:lnSpc>
              <a:buFont typeface="Wingdings 2" pitchFamily="18" charset="2"/>
              <a:buAutoNum type="alphaLcParenR"/>
              <a:defRPr/>
            </a:pPr>
            <a:r>
              <a:rPr lang="en-US" sz="2400" dirty="0">
                <a:latin typeface="Bahnschrift" panose="020B0502040204020203" pitchFamily="34" charset="0"/>
              </a:rPr>
              <a:t>None of these</a:t>
            </a:r>
          </a:p>
          <a:p>
            <a:pPr marL="457200" indent="-457200" algn="just">
              <a:lnSpc>
                <a:spcPct val="150000"/>
              </a:lnSpc>
              <a:defRPr/>
            </a:pPr>
            <a:endParaRPr lang="en-US" sz="2400" dirty="0">
              <a:latin typeface="Bahnschrift" panose="020B0502040204020203" pitchFamily="34" charset="0"/>
            </a:endParaRPr>
          </a:p>
        </p:txBody>
      </p:sp>
    </p:spTree>
    <p:extLst>
      <p:ext uri="{BB962C8B-B14F-4D97-AF65-F5344CB8AC3E}">
        <p14:creationId xmlns:p14="http://schemas.microsoft.com/office/powerpoint/2010/main" val="2438791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5" end="5"/>
                                            </p:txEl>
                                          </p:spTgt>
                                        </p:tgtEl>
                                        <p:attrNameLst>
                                          <p:attrName>style.visibility</p:attrName>
                                        </p:attrNameLst>
                                      </p:cBhvr>
                                      <p:to>
                                        <p:strVal val="visible"/>
                                      </p:to>
                                    </p:set>
                                    <p:animEffect transition="in" filter="wipe(down)">
                                      <p:cBhvr>
                                        <p:cTn id="22" dur="500"/>
                                        <p:tgtEl>
                                          <p:spTgt spid="7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CB188E90-8364-ED6F-E833-6C4FD44F44F5}"/>
              </a:ext>
            </a:extLst>
          </p:cNvPr>
          <p:cNvSpPr>
            <a:spLocks noChangeArrowheads="1"/>
          </p:cNvSpPr>
          <p:nvPr/>
        </p:nvSpPr>
        <p:spPr bwMode="auto">
          <a:xfrm>
            <a:off x="252248" y="304800"/>
            <a:ext cx="8623737" cy="5557227"/>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400" b="1" dirty="0">
                <a:solidFill>
                  <a:srgbClr val="FF0000"/>
                </a:solidFill>
                <a:latin typeface="Bahnschrift" panose="020B0502040204020203" pitchFamily="34" charset="0"/>
              </a:rPr>
              <a:t>Example: 10</a:t>
            </a:r>
          </a:p>
          <a:p>
            <a:pPr marL="446088" algn="just">
              <a:lnSpc>
                <a:spcPct val="150000"/>
              </a:lnSpc>
              <a:defRPr/>
            </a:pPr>
            <a:endParaRPr lang="en-US" sz="2400" dirty="0">
              <a:latin typeface="Bahnschrift" panose="020B0502040204020203" pitchFamily="34" charset="0"/>
            </a:endParaRPr>
          </a:p>
          <a:p>
            <a:pPr marL="893763" indent="-447675" algn="just">
              <a:lnSpc>
                <a:spcPct val="150000"/>
              </a:lnSpc>
              <a:buFont typeface="Wingdings" panose="05000000000000000000" pitchFamily="2" charset="2"/>
              <a:buChar char="ü"/>
              <a:defRPr/>
            </a:pPr>
            <a:r>
              <a:rPr lang="en-US" sz="2400" b="1" dirty="0">
                <a:latin typeface="Bahnschrift" panose="020B0502040204020203" pitchFamily="34" charset="0"/>
              </a:rPr>
              <a:t>Solution:</a:t>
            </a:r>
          </a:p>
          <a:p>
            <a:pPr marL="457200" indent="-457200" algn="just">
              <a:lnSpc>
                <a:spcPct val="150000"/>
              </a:lnSpc>
              <a:defRPr/>
            </a:pPr>
            <a:endParaRPr lang="en-US" sz="2400" dirty="0">
              <a:latin typeface="Bahnschrift" panose="020B0502040204020203" pitchFamily="34" charset="0"/>
            </a:endParaRPr>
          </a:p>
          <a:p>
            <a:pPr marL="457200" indent="-457200" algn="just">
              <a:lnSpc>
                <a:spcPct val="150000"/>
              </a:lnSpc>
              <a:defRPr/>
            </a:pPr>
            <a:r>
              <a:rPr lang="en-US" sz="2400" dirty="0">
                <a:latin typeface="Bahnschrift" panose="020B0502040204020203" pitchFamily="34" charset="0"/>
              </a:rPr>
              <a:t>Let 100 meter = Rs 100</a:t>
            </a:r>
          </a:p>
          <a:p>
            <a:pPr marL="457200" indent="-457200" algn="just">
              <a:lnSpc>
                <a:spcPct val="150000"/>
              </a:lnSpc>
              <a:defRPr/>
            </a:pPr>
            <a:r>
              <a:rPr lang="en-US" sz="2400" dirty="0">
                <a:latin typeface="Bahnschrift" panose="020B0502040204020203" pitchFamily="34" charset="0"/>
              </a:rPr>
              <a:t>Here meter is reduced by 20% and price is increased by 20</a:t>
            </a:r>
          </a:p>
          <a:p>
            <a:pPr marL="457200" indent="-457200" algn="just">
              <a:lnSpc>
                <a:spcPct val="150000"/>
              </a:lnSpc>
              <a:defRPr/>
            </a:pPr>
            <a:r>
              <a:rPr lang="en-US" sz="2400" dirty="0">
                <a:latin typeface="Bahnschrift" panose="020B0502040204020203" pitchFamily="34" charset="0"/>
              </a:rPr>
              <a:t>                            80 meter = </a:t>
            </a:r>
            <a:r>
              <a:rPr lang="en-US" sz="2400" b="1" dirty="0">
                <a:latin typeface="Bahnschrift" panose="020B0502040204020203" pitchFamily="34" charset="0"/>
              </a:rPr>
              <a:t>Rs 120 = SP</a:t>
            </a:r>
          </a:p>
          <a:p>
            <a:pPr marL="457200" indent="-457200" algn="just">
              <a:lnSpc>
                <a:spcPct val="150000"/>
              </a:lnSpc>
              <a:defRPr/>
            </a:pPr>
            <a:r>
              <a:rPr lang="en-US" sz="2400" dirty="0">
                <a:latin typeface="Bahnschrift" panose="020B0502040204020203" pitchFamily="34" charset="0"/>
              </a:rPr>
              <a:t>Original price of 80 meter = </a:t>
            </a:r>
            <a:r>
              <a:rPr lang="en-US" sz="2400" b="1" dirty="0">
                <a:latin typeface="Bahnschrift" panose="020B0502040204020203" pitchFamily="34" charset="0"/>
              </a:rPr>
              <a:t>Rs 80  = CP</a:t>
            </a:r>
          </a:p>
          <a:p>
            <a:pPr marL="457200" indent="-457200" algn="just">
              <a:lnSpc>
                <a:spcPct val="150000"/>
              </a:lnSpc>
              <a:defRPr/>
            </a:pPr>
            <a:endParaRPr lang="en-US" sz="2400" dirty="0">
              <a:latin typeface="Bahnschrift" panose="020B0502040204020203" pitchFamily="34" charset="0"/>
            </a:endParaRPr>
          </a:p>
          <a:p>
            <a:pPr marL="457200" indent="-457200" algn="just">
              <a:lnSpc>
                <a:spcPct val="150000"/>
              </a:lnSpc>
              <a:defRPr/>
            </a:pPr>
            <a:r>
              <a:rPr lang="en-US" sz="2400" dirty="0">
                <a:latin typeface="Bahnschrift" panose="020B0502040204020203" pitchFamily="34" charset="0"/>
              </a:rPr>
              <a:t>Profit = 40/80 x 100= </a:t>
            </a:r>
            <a:r>
              <a:rPr lang="en-US" sz="2400" b="1" dirty="0">
                <a:solidFill>
                  <a:srgbClr val="FF0000"/>
                </a:solidFill>
                <a:latin typeface="Bahnschrift" panose="020B0502040204020203" pitchFamily="34" charset="0"/>
              </a:rPr>
              <a:t>50%</a:t>
            </a:r>
          </a:p>
        </p:txBody>
      </p:sp>
    </p:spTree>
    <p:extLst>
      <p:ext uri="{BB962C8B-B14F-4D97-AF65-F5344CB8AC3E}">
        <p14:creationId xmlns:p14="http://schemas.microsoft.com/office/powerpoint/2010/main" val="2723028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4" end="4"/>
                                            </p:txEl>
                                          </p:spTgt>
                                        </p:tgtEl>
                                        <p:attrNameLst>
                                          <p:attrName>style.visibility</p:attrName>
                                        </p:attrNameLst>
                                      </p:cBhvr>
                                      <p:to>
                                        <p:strVal val="visible"/>
                                      </p:to>
                                    </p:set>
                                    <p:animEffect transition="in" filter="wipe(down)">
                                      <p:cBhvr>
                                        <p:cTn id="12" dur="500"/>
                                        <p:tgtEl>
                                          <p:spTgt spid="717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5" end="5"/>
                                            </p:txEl>
                                          </p:spTgt>
                                        </p:tgtEl>
                                        <p:attrNameLst>
                                          <p:attrName>style.visibility</p:attrName>
                                        </p:attrNameLst>
                                      </p:cBhvr>
                                      <p:to>
                                        <p:strVal val="visible"/>
                                      </p:to>
                                    </p:set>
                                    <p:animEffect transition="in" filter="wipe(down)">
                                      <p:cBhvr>
                                        <p:cTn id="17" dur="500"/>
                                        <p:tgtEl>
                                          <p:spTgt spid="717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6" end="6"/>
                                            </p:txEl>
                                          </p:spTgt>
                                        </p:tgtEl>
                                        <p:attrNameLst>
                                          <p:attrName>style.visibility</p:attrName>
                                        </p:attrNameLst>
                                      </p:cBhvr>
                                      <p:to>
                                        <p:strVal val="visible"/>
                                      </p:to>
                                    </p:set>
                                    <p:animEffect transition="in" filter="wipe(down)">
                                      <p:cBhvr>
                                        <p:cTn id="22" dur="500"/>
                                        <p:tgtEl>
                                          <p:spTgt spid="717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174">
                                            <p:txEl>
                                              <p:pRg st="7" end="7"/>
                                            </p:txEl>
                                          </p:spTgt>
                                        </p:tgtEl>
                                        <p:attrNameLst>
                                          <p:attrName>style.visibility</p:attrName>
                                        </p:attrNameLst>
                                      </p:cBhvr>
                                      <p:to>
                                        <p:strVal val="visible"/>
                                      </p:to>
                                    </p:set>
                                    <p:animEffect transition="in" filter="wipe(down)">
                                      <p:cBhvr>
                                        <p:cTn id="27" dur="500"/>
                                        <p:tgtEl>
                                          <p:spTgt spid="7174">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174">
                                            <p:txEl>
                                              <p:pRg st="9" end="9"/>
                                            </p:txEl>
                                          </p:spTgt>
                                        </p:tgtEl>
                                        <p:attrNameLst>
                                          <p:attrName>style.visibility</p:attrName>
                                        </p:attrNameLst>
                                      </p:cBhvr>
                                      <p:to>
                                        <p:strVal val="visible"/>
                                      </p:to>
                                    </p:set>
                                    <p:animEffect transition="in" filter="wipe(down)">
                                      <p:cBhvr>
                                        <p:cTn id="32" dur="500"/>
                                        <p:tgtEl>
                                          <p:spTgt spid="7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738329BA-5B8E-056C-11A3-8537B7184F72}"/>
              </a:ext>
            </a:extLst>
          </p:cNvPr>
          <p:cNvSpPr>
            <a:spLocks noChangeArrowheads="1"/>
          </p:cNvSpPr>
          <p:nvPr/>
        </p:nvSpPr>
        <p:spPr bwMode="auto">
          <a:xfrm>
            <a:off x="409903" y="290457"/>
            <a:ext cx="8450317" cy="4086183"/>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200" b="1" dirty="0">
                <a:solidFill>
                  <a:srgbClr val="FF0000"/>
                </a:solidFill>
                <a:latin typeface="Bahnschrift" panose="020B0502040204020203" pitchFamily="34" charset="0"/>
              </a:rPr>
              <a:t>Example: 11 </a:t>
            </a:r>
            <a:r>
              <a:rPr lang="en-IN" sz="2200" dirty="0">
                <a:latin typeface="Bahnschrift" panose="020B0502040204020203" pitchFamily="34" charset="0"/>
              </a:rPr>
              <a:t>Sam purchased 20 dozens of toys at the rate of Rs. 300 per dozen. He sold each one of them at the rate of Rs. 33. What was his percentage profit?</a:t>
            </a:r>
          </a:p>
          <a:p>
            <a:pPr algn="just">
              <a:lnSpc>
                <a:spcPct val="150000"/>
              </a:lnSpc>
              <a:defRPr/>
            </a:pPr>
            <a:endParaRPr lang="en-IN" sz="2200" dirty="0">
              <a:latin typeface="Bahnschrift" panose="020B0502040204020203" pitchFamily="34" charset="0"/>
            </a:endParaRPr>
          </a:p>
          <a:p>
            <a:pPr marL="893763" indent="-531813" algn="just">
              <a:lnSpc>
                <a:spcPct val="150000"/>
              </a:lnSpc>
              <a:buFontTx/>
              <a:buAutoNum type="alphaUcPeriod"/>
              <a:defRPr/>
            </a:pPr>
            <a:r>
              <a:rPr lang="en-IN" sz="2200" dirty="0">
                <a:latin typeface="Bahnschrift" panose="020B0502040204020203" pitchFamily="34" charset="0"/>
              </a:rPr>
              <a:t>3%  </a:t>
            </a:r>
          </a:p>
          <a:p>
            <a:pPr marL="893763" indent="-531813" algn="just">
              <a:lnSpc>
                <a:spcPct val="150000"/>
              </a:lnSpc>
              <a:buFontTx/>
              <a:buAutoNum type="alphaUcPeriod"/>
              <a:defRPr/>
            </a:pPr>
            <a:r>
              <a:rPr lang="en-IN" sz="2200" dirty="0">
                <a:latin typeface="Bahnschrift" panose="020B0502040204020203" pitchFamily="34" charset="0"/>
              </a:rPr>
              <a:t>B. 26% </a:t>
            </a:r>
          </a:p>
          <a:p>
            <a:pPr marL="893763" indent="-531813" algn="just">
              <a:lnSpc>
                <a:spcPct val="150000"/>
              </a:lnSpc>
              <a:buFontTx/>
              <a:buAutoNum type="alphaUcPeriod"/>
              <a:defRPr/>
            </a:pPr>
            <a:r>
              <a:rPr lang="en-IN" sz="2200" dirty="0">
                <a:latin typeface="Bahnschrift" panose="020B0502040204020203" pitchFamily="34" charset="0"/>
              </a:rPr>
              <a:t>C. 30% </a:t>
            </a:r>
          </a:p>
          <a:p>
            <a:pPr marL="893763" indent="-531813" algn="just">
              <a:lnSpc>
                <a:spcPct val="150000"/>
              </a:lnSpc>
              <a:buFontTx/>
              <a:buAutoNum type="alphaUcPeriod"/>
              <a:defRPr/>
            </a:pPr>
            <a:r>
              <a:rPr lang="en-IN" sz="2200" dirty="0">
                <a:latin typeface="Bahnschrift" panose="020B0502040204020203" pitchFamily="34" charset="0"/>
              </a:rPr>
              <a:t>D. 32%</a:t>
            </a:r>
            <a:endParaRPr lang="en-IN" altLang="en-US" sz="2200" dirty="0">
              <a:latin typeface="Bahnschrift" panose="020B0502040204020203" pitchFamily="34" charset="0"/>
              <a:cs typeface="Times New Roman" pitchFamily="18" charset="0"/>
            </a:endParaRPr>
          </a:p>
        </p:txBody>
      </p:sp>
    </p:spTree>
    <p:extLst>
      <p:ext uri="{BB962C8B-B14F-4D97-AF65-F5344CB8AC3E}">
        <p14:creationId xmlns:p14="http://schemas.microsoft.com/office/powerpoint/2010/main" val="150372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5" end="5"/>
                                            </p:txEl>
                                          </p:spTgt>
                                        </p:tgtEl>
                                        <p:attrNameLst>
                                          <p:attrName>style.visibility</p:attrName>
                                        </p:attrNameLst>
                                      </p:cBhvr>
                                      <p:to>
                                        <p:strVal val="visible"/>
                                      </p:to>
                                    </p:set>
                                    <p:animEffect transition="in" filter="wipe(down)">
                                      <p:cBhvr>
                                        <p:cTn id="22" dur="500"/>
                                        <p:tgtEl>
                                          <p:spTgt spid="71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738329BA-5B8E-056C-11A3-8537B7184F72}"/>
              </a:ext>
            </a:extLst>
          </p:cNvPr>
          <p:cNvSpPr>
            <a:spLocks noChangeArrowheads="1"/>
          </p:cNvSpPr>
          <p:nvPr/>
        </p:nvSpPr>
        <p:spPr bwMode="auto">
          <a:xfrm>
            <a:off x="409903" y="290457"/>
            <a:ext cx="8450317" cy="4086183"/>
          </a:xfrm>
          <a:prstGeom prst="rect">
            <a:avLst/>
          </a:prstGeom>
          <a:noFill/>
          <a:ln w="9525">
            <a:noFill/>
            <a:miter lim="800000"/>
            <a:headEnd/>
            <a:tailEnd/>
          </a:ln>
        </p:spPr>
        <p:txBody>
          <a:bodyPr wrap="square">
            <a:spAutoFit/>
          </a:bodyPr>
          <a:lstStyle/>
          <a:p>
            <a:pPr marL="893763" indent="-447675" algn="just">
              <a:lnSpc>
                <a:spcPct val="150000"/>
              </a:lnSpc>
              <a:buFont typeface="Arial" panose="020B0604020202020204" pitchFamily="34" charset="0"/>
              <a:buChar char="•"/>
              <a:defRPr/>
            </a:pPr>
            <a:r>
              <a:rPr lang="en-IN" altLang="en-US" sz="2200" b="1" dirty="0">
                <a:solidFill>
                  <a:srgbClr val="FF0000"/>
                </a:solidFill>
                <a:latin typeface="Bahnschrift" panose="020B0502040204020203" pitchFamily="34" charset="0"/>
              </a:rPr>
              <a:t>Example: 11 </a:t>
            </a:r>
          </a:p>
          <a:p>
            <a:pPr marL="893763" indent="-447675" algn="just">
              <a:lnSpc>
                <a:spcPct val="150000"/>
              </a:lnSpc>
              <a:buFont typeface="Wingdings" panose="05000000000000000000" pitchFamily="2" charset="2"/>
              <a:buChar char="ü"/>
              <a:defRPr/>
            </a:pPr>
            <a:r>
              <a:rPr lang="en-IN" altLang="en-US" sz="2200" b="1" dirty="0">
                <a:latin typeface="Bahnschrift" panose="020B0502040204020203" pitchFamily="34" charset="0"/>
                <a:cs typeface="Times New Roman" pitchFamily="18" charset="0"/>
              </a:rPr>
              <a:t>Solution:</a:t>
            </a:r>
          </a:p>
          <a:p>
            <a:pPr marL="457200" indent="-457200" algn="just">
              <a:lnSpc>
                <a:spcPct val="150000"/>
              </a:lnSpc>
              <a:defRPr/>
            </a:pPr>
            <a:r>
              <a:rPr lang="en-IN" altLang="en-US" sz="2200" b="1" dirty="0">
                <a:latin typeface="Bahnschrift" panose="020B0502040204020203" pitchFamily="34" charset="0"/>
                <a:cs typeface="Times New Roman" pitchFamily="18" charset="0"/>
              </a:rPr>
              <a:t>CP of a dozen toy = Rs 300</a:t>
            </a:r>
            <a:endParaRPr lang="en-IN" altLang="en-US" sz="2200" dirty="0">
              <a:latin typeface="Bahnschrift" panose="020B0502040204020203" pitchFamily="34" charset="0"/>
              <a:cs typeface="Times New Roman" pitchFamily="18" charset="0"/>
            </a:endParaRPr>
          </a:p>
          <a:p>
            <a:pPr marL="457200" indent="-457200" algn="just">
              <a:lnSpc>
                <a:spcPct val="150000"/>
              </a:lnSpc>
              <a:defRPr/>
            </a:pPr>
            <a:r>
              <a:rPr lang="en-IN" altLang="en-US" sz="2200" dirty="0">
                <a:latin typeface="Bahnschrift" panose="020B0502040204020203" pitchFamily="34" charset="0"/>
                <a:cs typeface="Times New Roman" pitchFamily="18" charset="0"/>
              </a:rPr>
              <a:t>SP of  I toy = Rs 33</a:t>
            </a:r>
          </a:p>
          <a:p>
            <a:pPr marL="457200" indent="-457200" algn="just">
              <a:lnSpc>
                <a:spcPct val="150000"/>
              </a:lnSpc>
              <a:defRPr/>
            </a:pPr>
            <a:r>
              <a:rPr lang="en-IN" altLang="en-US" sz="2200" b="1" dirty="0">
                <a:latin typeface="Bahnschrift" panose="020B0502040204020203" pitchFamily="34" charset="0"/>
                <a:cs typeface="Times New Roman" pitchFamily="18" charset="0"/>
              </a:rPr>
              <a:t>SP of a dozen toy = </a:t>
            </a:r>
            <a:r>
              <a:rPr lang="en-IN" altLang="en-US" sz="2200" dirty="0">
                <a:latin typeface="Bahnschrift" panose="020B0502040204020203" pitchFamily="34" charset="0"/>
                <a:cs typeface="Times New Roman" pitchFamily="18" charset="0"/>
              </a:rPr>
              <a:t>Rs 33 * 12 </a:t>
            </a:r>
            <a:r>
              <a:rPr lang="en-IN" altLang="en-US" sz="2200" b="1" dirty="0">
                <a:latin typeface="Bahnschrift" panose="020B0502040204020203" pitchFamily="34" charset="0"/>
                <a:cs typeface="Times New Roman" pitchFamily="18" charset="0"/>
              </a:rPr>
              <a:t>= Rs 396 </a:t>
            </a:r>
          </a:p>
          <a:p>
            <a:pPr marL="457200" indent="-457200" algn="just">
              <a:lnSpc>
                <a:spcPct val="150000"/>
              </a:lnSpc>
              <a:defRPr/>
            </a:pPr>
            <a:endParaRPr lang="en-IN" altLang="en-US" sz="2200" b="1" dirty="0">
              <a:latin typeface="Bahnschrift" panose="020B0502040204020203" pitchFamily="34" charset="0"/>
              <a:cs typeface="Times New Roman" pitchFamily="18" charset="0"/>
            </a:endParaRPr>
          </a:p>
          <a:p>
            <a:pPr marL="457200" indent="-457200" algn="just">
              <a:lnSpc>
                <a:spcPct val="150000"/>
              </a:lnSpc>
              <a:defRPr/>
            </a:pPr>
            <a:r>
              <a:rPr lang="en-IN" altLang="en-US" sz="2200" b="1" dirty="0">
                <a:latin typeface="Bahnschrift" panose="020B0502040204020203" pitchFamily="34" charset="0"/>
                <a:cs typeface="Times New Roman" pitchFamily="18" charset="0"/>
              </a:rPr>
              <a:t>Profit = 96/300 * 100</a:t>
            </a:r>
            <a:endParaRPr lang="en-US" altLang="en-US" sz="2200" b="1" dirty="0">
              <a:latin typeface="Bahnschrift" panose="020B0502040204020203" pitchFamily="34" charset="0"/>
              <a:cs typeface="Times New Roman" pitchFamily="18" charset="0"/>
            </a:endParaRPr>
          </a:p>
          <a:p>
            <a:pPr algn="just">
              <a:lnSpc>
                <a:spcPct val="150000"/>
              </a:lnSpc>
              <a:defRPr/>
            </a:pPr>
            <a:r>
              <a:rPr lang="en-US" sz="2200" dirty="0">
                <a:latin typeface="Bahnschrift" panose="020B0502040204020203" pitchFamily="34" charset="0"/>
                <a:cs typeface="Times New Roman" pitchFamily="18" charset="0"/>
              </a:rPr>
              <a:t>           </a:t>
            </a:r>
            <a:r>
              <a:rPr lang="en-US" sz="2200" dirty="0">
                <a:solidFill>
                  <a:srgbClr val="FF0000"/>
                </a:solidFill>
                <a:latin typeface="Bahnschrift" panose="020B0502040204020203" pitchFamily="34" charset="0"/>
                <a:cs typeface="Times New Roman" pitchFamily="18" charset="0"/>
              </a:rPr>
              <a:t>= </a:t>
            </a:r>
            <a:r>
              <a:rPr lang="en-US" sz="2200" b="1" dirty="0">
                <a:solidFill>
                  <a:srgbClr val="FF0000"/>
                </a:solidFill>
                <a:latin typeface="Bahnschrift" panose="020B0502040204020203" pitchFamily="34" charset="0"/>
                <a:cs typeface="Times New Roman" pitchFamily="18" charset="0"/>
              </a:rPr>
              <a:t>32%</a:t>
            </a:r>
          </a:p>
        </p:txBody>
      </p:sp>
    </p:spTree>
    <p:extLst>
      <p:ext uri="{BB962C8B-B14F-4D97-AF65-F5344CB8AC3E}">
        <p14:creationId xmlns:p14="http://schemas.microsoft.com/office/powerpoint/2010/main" val="2462324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4">
                                            <p:txEl>
                                              <p:pRg st="2" end="2"/>
                                            </p:txEl>
                                          </p:spTgt>
                                        </p:tgtEl>
                                        <p:attrNameLst>
                                          <p:attrName>style.visibility</p:attrName>
                                        </p:attrNameLst>
                                      </p:cBhvr>
                                      <p:to>
                                        <p:strVal val="visible"/>
                                      </p:to>
                                    </p:set>
                                    <p:animEffect transition="in" filter="wipe(down)">
                                      <p:cBhvr>
                                        <p:cTn id="7" dur="500"/>
                                        <p:tgtEl>
                                          <p:spTgt spid="717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4">
                                            <p:txEl>
                                              <p:pRg st="3" end="3"/>
                                            </p:txEl>
                                          </p:spTgt>
                                        </p:tgtEl>
                                        <p:attrNameLst>
                                          <p:attrName>style.visibility</p:attrName>
                                        </p:attrNameLst>
                                      </p:cBhvr>
                                      <p:to>
                                        <p:strVal val="visible"/>
                                      </p:to>
                                    </p:set>
                                    <p:animEffect transition="in" filter="wipe(down)">
                                      <p:cBhvr>
                                        <p:cTn id="12" dur="500"/>
                                        <p:tgtEl>
                                          <p:spTgt spid="717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animEffect transition="in" filter="wipe(down)">
                                      <p:cBhvr>
                                        <p:cTn id="17" dur="500"/>
                                        <p:tgtEl>
                                          <p:spTgt spid="717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4">
                                            <p:txEl>
                                              <p:pRg st="6" end="6"/>
                                            </p:txEl>
                                          </p:spTgt>
                                        </p:tgtEl>
                                        <p:attrNameLst>
                                          <p:attrName>style.visibility</p:attrName>
                                        </p:attrNameLst>
                                      </p:cBhvr>
                                      <p:to>
                                        <p:strVal val="visible"/>
                                      </p:to>
                                    </p:set>
                                    <p:animEffect transition="in" filter="wipe(down)">
                                      <p:cBhvr>
                                        <p:cTn id="22" dur="500"/>
                                        <p:tgtEl>
                                          <p:spTgt spid="717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174">
                                            <p:txEl>
                                              <p:pRg st="7" end="7"/>
                                            </p:txEl>
                                          </p:spTgt>
                                        </p:tgtEl>
                                        <p:attrNameLst>
                                          <p:attrName>style.visibility</p:attrName>
                                        </p:attrNameLst>
                                      </p:cBhvr>
                                      <p:to>
                                        <p:strVal val="visible"/>
                                      </p:to>
                                    </p:set>
                                    <p:animEffect transition="in" filter="wipe(down)">
                                      <p:cBhvr>
                                        <p:cTn id="27" dur="500"/>
                                        <p:tgtEl>
                                          <p:spTgt spid="71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28755F5E-B3F8-09AF-F3D9-08CBF5EA4416}"/>
              </a:ext>
            </a:extLst>
          </p:cNvPr>
          <p:cNvSpPr>
            <a:spLocks noChangeArrowheads="1"/>
          </p:cNvSpPr>
          <p:nvPr/>
        </p:nvSpPr>
        <p:spPr bwMode="auto">
          <a:xfrm>
            <a:off x="354724" y="1720840"/>
            <a:ext cx="8434552" cy="3785652"/>
          </a:xfrm>
          <a:prstGeom prst="rect">
            <a:avLst/>
          </a:prstGeom>
          <a:noFill/>
          <a:ln w="9525">
            <a:noFill/>
            <a:miter lim="800000"/>
            <a:headEnd/>
            <a:tailEnd/>
          </a:ln>
        </p:spPr>
        <p:txBody>
          <a:bodyPr wrap="square">
            <a:spAutoFit/>
          </a:bodyPr>
          <a:lstStyle/>
          <a:p>
            <a:pPr algn="just">
              <a:defRPr/>
            </a:pPr>
            <a:r>
              <a:rPr lang="en-US" sz="2400" b="1" dirty="0">
                <a:solidFill>
                  <a:srgbClr val="FF0000"/>
                </a:solidFill>
                <a:latin typeface="Bahnschrift" panose="020B0502040204020203" pitchFamily="34" charset="0"/>
                <a:cs typeface="Times New Roman" pitchFamily="18" charset="0"/>
              </a:rPr>
              <a:t>Q 1. </a:t>
            </a:r>
            <a:r>
              <a:rPr lang="en-IN" sz="2400" dirty="0">
                <a:latin typeface="Bahnschrift" panose="020B0502040204020203" pitchFamily="34" charset="0"/>
                <a:cs typeface="Times New Roman" pitchFamily="18" charset="0"/>
              </a:rPr>
              <a:t>If the cost price is 25% of selling price. Then what is the profit percent?</a:t>
            </a:r>
          </a:p>
          <a:p>
            <a:pPr algn="just">
              <a:defRPr/>
            </a:pPr>
            <a:endParaRPr lang="en-IN" sz="2400" dirty="0">
              <a:latin typeface="Bahnschrift" panose="020B0502040204020203" pitchFamily="34" charset="0"/>
              <a:cs typeface="Times New Roman" pitchFamily="18" charset="0"/>
            </a:endParaRPr>
          </a:p>
          <a:p>
            <a:pPr marL="457200" indent="-457200" algn="just">
              <a:buFontTx/>
              <a:buAutoNum type="alphaLcParenR"/>
              <a:defRPr/>
            </a:pPr>
            <a:r>
              <a:rPr lang="en-IN" sz="2400" dirty="0">
                <a:latin typeface="Bahnschrift" panose="020B0502040204020203" pitchFamily="34" charset="0"/>
                <a:cs typeface="Times New Roman" pitchFamily="18" charset="0"/>
              </a:rPr>
              <a:t>300%    </a:t>
            </a:r>
          </a:p>
          <a:p>
            <a:pPr marL="457200" indent="-457200" algn="just">
              <a:buFontTx/>
              <a:buAutoNum type="alphaLcParenR"/>
              <a:defRPr/>
            </a:pPr>
            <a:r>
              <a:rPr lang="en-IN" sz="2400" dirty="0">
                <a:latin typeface="Bahnschrift" panose="020B0502040204020203" pitchFamily="34" charset="0"/>
                <a:cs typeface="Times New Roman" pitchFamily="18" charset="0"/>
              </a:rPr>
              <a:t>200%</a:t>
            </a:r>
          </a:p>
          <a:p>
            <a:pPr marL="457200" indent="-457200" algn="just">
              <a:buFontTx/>
              <a:buAutoNum type="alphaLcParenR"/>
              <a:defRPr/>
            </a:pPr>
            <a:r>
              <a:rPr lang="en-IN" sz="2400" dirty="0">
                <a:latin typeface="Bahnschrift" panose="020B0502040204020203" pitchFamily="34" charset="0"/>
                <a:cs typeface="Times New Roman" pitchFamily="18" charset="0"/>
              </a:rPr>
              <a:t>250%    </a:t>
            </a:r>
          </a:p>
          <a:p>
            <a:pPr marL="457200" indent="-457200" algn="just">
              <a:buFontTx/>
              <a:buAutoNum type="alphaLcParenR"/>
              <a:defRPr/>
            </a:pPr>
            <a:r>
              <a:rPr lang="en-IN" sz="2400" dirty="0">
                <a:latin typeface="Bahnschrift" panose="020B0502040204020203" pitchFamily="34" charset="0"/>
                <a:cs typeface="Times New Roman" pitchFamily="18" charset="0"/>
              </a:rPr>
              <a:t>150%</a:t>
            </a:r>
            <a:endParaRPr lang="en-US" sz="2400" dirty="0">
              <a:latin typeface="Bahnschrift" panose="020B0502040204020203" pitchFamily="34" charset="0"/>
              <a:cs typeface="Times New Roman" pitchFamily="18" charset="0"/>
            </a:endParaRPr>
          </a:p>
          <a:p>
            <a:pPr algn="just">
              <a:defRPr/>
            </a:pPr>
            <a:endParaRPr lang="en-US" sz="2400" dirty="0">
              <a:latin typeface="Bahnschrift" panose="020B0502040204020203" pitchFamily="34" charset="0"/>
              <a:cs typeface="Times New Roman" pitchFamily="18" charset="0"/>
            </a:endParaRPr>
          </a:p>
          <a:p>
            <a:pPr algn="just">
              <a:defRPr/>
            </a:pPr>
            <a:endParaRPr lang="en-US" sz="2400" dirty="0">
              <a:latin typeface="Bahnschrift" panose="020B0502040204020203" pitchFamily="34" charset="0"/>
              <a:cs typeface="Times New Roman" pitchFamily="18" charset="0"/>
            </a:endParaRPr>
          </a:p>
          <a:p>
            <a:pPr marL="342900" indent="-342900" algn="just">
              <a:buFont typeface="Wingdings" panose="05000000000000000000" pitchFamily="2" charset="2"/>
              <a:buChar char="ü"/>
              <a:defRPr/>
            </a:pPr>
            <a:r>
              <a:rPr lang="en-US" sz="2400" dirty="0">
                <a:latin typeface="Bahnschrift" panose="020B0502040204020203" pitchFamily="34" charset="0"/>
                <a:cs typeface="Times New Roman" pitchFamily="18" charset="0"/>
              </a:rPr>
              <a:t> </a:t>
            </a:r>
            <a:r>
              <a:rPr lang="en-US" sz="2400" b="1" dirty="0">
                <a:solidFill>
                  <a:srgbClr val="FF0000"/>
                </a:solidFill>
                <a:latin typeface="Bahnschrift" panose="020B0502040204020203" pitchFamily="34" charset="0"/>
                <a:cs typeface="Times New Roman" pitchFamily="18" charset="0"/>
              </a:rPr>
              <a:t>Ans. (a)</a:t>
            </a:r>
          </a:p>
        </p:txBody>
      </p:sp>
      <p:sp>
        <p:nvSpPr>
          <p:cNvPr id="2" name="Title 1">
            <a:extLst>
              <a:ext uri="{FF2B5EF4-FFF2-40B4-BE49-F238E27FC236}">
                <a16:creationId xmlns:a16="http://schemas.microsoft.com/office/drawing/2014/main" id="{B3143A68-A504-DE66-309B-CB75F0F4B371}"/>
              </a:ext>
            </a:extLst>
          </p:cNvPr>
          <p:cNvSpPr>
            <a:spLocks noGrp="1"/>
          </p:cNvSpPr>
          <p:nvPr>
            <p:ph type="title"/>
          </p:nvPr>
        </p:nvSpPr>
        <p:spPr/>
        <p:txBody>
          <a:bodyPr/>
          <a:lstStyle/>
          <a:p>
            <a:r>
              <a:rPr lang="en-IN" dirty="0"/>
              <a:t>Practice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p:txBody>
          <a:bodyPr/>
          <a:lstStyle/>
          <a:p>
            <a:pPr marL="893763" indent="-531813" algn="just"/>
            <a:r>
              <a:rPr lang="en-US" dirty="0"/>
              <a:t>understand loss/gain percentage.</a:t>
            </a:r>
          </a:p>
          <a:p>
            <a:pPr marL="893763" indent="-531813" algn="just"/>
            <a:r>
              <a:rPr lang="en-US" dirty="0"/>
              <a:t>solve problems based on loss/gain percentage. </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0ABE3B6A-A56B-ECAF-5107-5903974DF304}"/>
              </a:ext>
            </a:extLst>
          </p:cNvPr>
          <p:cNvSpPr>
            <a:spLocks noChangeArrowheads="1"/>
          </p:cNvSpPr>
          <p:nvPr/>
        </p:nvSpPr>
        <p:spPr bwMode="auto">
          <a:xfrm>
            <a:off x="331076" y="252249"/>
            <a:ext cx="8481848" cy="3046988"/>
          </a:xfrm>
          <a:prstGeom prst="rect">
            <a:avLst/>
          </a:prstGeom>
          <a:noFill/>
          <a:ln w="9525">
            <a:noFill/>
            <a:miter lim="800000"/>
            <a:headEnd/>
            <a:tailEnd/>
          </a:ln>
        </p:spPr>
        <p:txBody>
          <a:bodyPr wrap="square">
            <a:spAutoFit/>
          </a:bodyPr>
          <a:lstStyle/>
          <a:p>
            <a:pPr algn="just">
              <a:defRPr/>
            </a:pPr>
            <a:r>
              <a:rPr lang="en-US" sz="2400" b="1" dirty="0">
                <a:solidFill>
                  <a:srgbClr val="FF0000"/>
                </a:solidFill>
                <a:latin typeface="Bahnschrift" panose="020B0502040204020203" pitchFamily="34" charset="0"/>
                <a:cs typeface="Times New Roman" pitchFamily="18" charset="0"/>
              </a:rPr>
              <a:t>Q 2. </a:t>
            </a:r>
            <a:r>
              <a:rPr lang="en-IN" sz="2400" dirty="0">
                <a:latin typeface="Bahnschrift" panose="020B0502040204020203" pitchFamily="34" charset="0"/>
                <a:cs typeface="Times New Roman" pitchFamily="18" charset="0"/>
              </a:rPr>
              <a:t>If the selling price doubles, the profit triples. What is the profit percentage?</a:t>
            </a:r>
            <a:endParaRPr lang="en-US" altLang="en-US" sz="2400" dirty="0">
              <a:latin typeface="Bahnschrift" panose="020B0502040204020203" pitchFamily="34" charset="0"/>
              <a:cs typeface="Times New Roman" pitchFamily="18" charset="0"/>
            </a:endParaRPr>
          </a:p>
          <a:p>
            <a:pPr algn="just">
              <a:defRPr/>
            </a:pP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25%</a:t>
            </a: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50%</a:t>
            </a: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100%</a:t>
            </a:r>
            <a:endParaRPr lang="en-US" altLang="en-US" sz="2400" dirty="0">
              <a:latin typeface="Bahnschrift" panose="020B0502040204020203" pitchFamily="34" charset="0"/>
              <a:cs typeface="Times New Roman" pitchFamily="18" charset="0"/>
            </a:endParaRPr>
          </a:p>
          <a:p>
            <a:pPr marL="514350" indent="-514350" algn="just">
              <a:buFontTx/>
              <a:buAutoNum type="alphaUcPeriod"/>
              <a:defRPr/>
            </a:pPr>
            <a:r>
              <a:rPr lang="en-IN" sz="2400" dirty="0">
                <a:latin typeface="Bahnschrift" panose="020B0502040204020203" pitchFamily="34" charset="0"/>
                <a:cs typeface="Times New Roman" pitchFamily="18" charset="0"/>
              </a:rPr>
              <a:t>200%</a:t>
            </a:r>
            <a:endParaRPr lang="en-US" altLang="en-US" sz="2400" dirty="0">
              <a:latin typeface="Bahnschrift" panose="020B0502040204020203" pitchFamily="34" charset="0"/>
              <a:cs typeface="Times New Roman" pitchFamily="18" charset="0"/>
            </a:endParaRPr>
          </a:p>
          <a:p>
            <a:pPr algn="just">
              <a:defRPr/>
            </a:pPr>
            <a:r>
              <a:rPr lang="en-US" sz="2400" dirty="0">
                <a:latin typeface="Bahnschrift" panose="020B0502040204020203" pitchFamily="34" charset="0"/>
                <a:cs typeface="Times New Roman" pitchFamily="18" charset="0"/>
              </a:rPr>
              <a:t> </a:t>
            </a:r>
          </a:p>
        </p:txBody>
      </p:sp>
      <p:sp>
        <p:nvSpPr>
          <p:cNvPr id="3" name="TextBox 2">
            <a:extLst>
              <a:ext uri="{FF2B5EF4-FFF2-40B4-BE49-F238E27FC236}">
                <a16:creationId xmlns:a16="http://schemas.microsoft.com/office/drawing/2014/main" id="{FB63047F-3648-F084-475C-FC483E409EEE}"/>
              </a:ext>
            </a:extLst>
          </p:cNvPr>
          <p:cNvSpPr txBox="1"/>
          <p:nvPr/>
        </p:nvSpPr>
        <p:spPr>
          <a:xfrm>
            <a:off x="331076" y="3429000"/>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(C)</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6">
            <a:extLst>
              <a:ext uri="{FF2B5EF4-FFF2-40B4-BE49-F238E27FC236}">
                <a16:creationId xmlns:a16="http://schemas.microsoft.com/office/drawing/2014/main" id="{A0E0B9AF-CFCE-377C-8A11-E3B6575B9714}"/>
              </a:ext>
            </a:extLst>
          </p:cNvPr>
          <p:cNvSpPr>
            <a:spLocks noChangeArrowheads="1"/>
          </p:cNvSpPr>
          <p:nvPr/>
        </p:nvSpPr>
        <p:spPr bwMode="auto">
          <a:xfrm>
            <a:off x="236481" y="320457"/>
            <a:ext cx="8749863" cy="389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sz="2400" b="1" dirty="0">
                <a:solidFill>
                  <a:srgbClr val="FF0000"/>
                </a:solidFill>
                <a:latin typeface="Bahnschrift" panose="020B0502040204020203" pitchFamily="34" charset="0"/>
                <a:cs typeface="Times New Roman" panose="02020603050405020304" pitchFamily="18" charset="0"/>
              </a:rPr>
              <a:t>Q 3. </a:t>
            </a:r>
            <a:r>
              <a:rPr lang="en-US" altLang="en-US" sz="2400" dirty="0">
                <a:latin typeface="Bahnschrift" panose="020B0502040204020203" pitchFamily="34" charset="0"/>
                <a:cs typeface="Times New Roman" panose="02020603050405020304" pitchFamily="18" charset="0"/>
              </a:rPr>
              <a:t>Dealer sells goods at 10% loss on C.P. but uses 20% less weight. Find the loss or gain %.</a:t>
            </a:r>
          </a:p>
          <a:p>
            <a:pPr algn="just" eaLnBrk="1" hangingPunct="1">
              <a:lnSpc>
                <a:spcPct val="150000"/>
              </a:lnSpc>
            </a:pPr>
            <a:endParaRPr lang="en-US" altLang="en-US" sz="2400" dirty="0">
              <a:latin typeface="Bahnschrift" panose="020B0502040204020203" pitchFamily="34" charset="0"/>
              <a:cs typeface="Times New Roman" panose="02020603050405020304" pitchFamily="18" charset="0"/>
            </a:endParaRP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A. 12.5%</a:t>
            </a: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B. 20%</a:t>
            </a: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C. 22%</a:t>
            </a:r>
          </a:p>
          <a:p>
            <a:pPr algn="just" eaLnBrk="1" hangingPunct="1">
              <a:lnSpc>
                <a:spcPct val="150000"/>
              </a:lnSpc>
            </a:pPr>
            <a:r>
              <a:rPr lang="en-US" altLang="en-US" sz="2400" dirty="0">
                <a:latin typeface="Bahnschrift" panose="020B0502040204020203" pitchFamily="34" charset="0"/>
                <a:cs typeface="Times New Roman" panose="02020603050405020304" pitchFamily="18" charset="0"/>
              </a:rPr>
              <a:t>D. None</a:t>
            </a:r>
          </a:p>
        </p:txBody>
      </p:sp>
      <p:sp>
        <p:nvSpPr>
          <p:cNvPr id="2" name="TextBox 1">
            <a:extLst>
              <a:ext uri="{FF2B5EF4-FFF2-40B4-BE49-F238E27FC236}">
                <a16:creationId xmlns:a16="http://schemas.microsoft.com/office/drawing/2014/main" id="{1FE5138C-7610-2724-4FA4-2574FCF1C1DE}"/>
              </a:ext>
            </a:extLst>
          </p:cNvPr>
          <p:cNvSpPr txBox="1"/>
          <p:nvPr/>
        </p:nvSpPr>
        <p:spPr>
          <a:xfrm>
            <a:off x="236481" y="4556321"/>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(A)</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895234"/>
          </a:xfrm>
          <a:prstGeom prst="rect">
            <a:avLst/>
          </a:prstGeom>
          <a:noFill/>
        </p:spPr>
        <p:txBody>
          <a:bodyPr wrap="square" rtlCol="0">
            <a:spAutoFit/>
          </a:bodyPr>
          <a:lstStyle/>
          <a:p>
            <a:pPr>
              <a:lnSpc>
                <a:spcPct val="150000"/>
              </a:lnSpc>
            </a:pPr>
            <a:r>
              <a:rPr lang="en-US" sz="2400" b="1" dirty="0">
                <a:solidFill>
                  <a:srgbClr val="FF0000"/>
                </a:solidFill>
                <a:latin typeface="Bahnschrift" panose="020B0502040204020203" pitchFamily="34" charset="0"/>
                <a:cs typeface="Times New Roman" pitchFamily="18" charset="0"/>
              </a:rPr>
              <a:t>Q 4. </a:t>
            </a:r>
            <a:r>
              <a:rPr lang="en-US" sz="2400" dirty="0">
                <a:latin typeface="Bahnschrift" panose="020B0502040204020203" pitchFamily="34" charset="0"/>
              </a:rPr>
              <a:t>A TV is purchased at Rs. 5000 and sold at Rs. 4000, find the lost percent.</a:t>
            </a:r>
          </a:p>
          <a:p>
            <a:pPr>
              <a:lnSpc>
                <a:spcPct val="150000"/>
              </a:lnSpc>
            </a:pPr>
            <a:endParaRPr lang="en-US" sz="2400" dirty="0">
              <a:latin typeface="Bahnschrift" panose="020B0502040204020203" pitchFamily="34" charset="0"/>
            </a:endParaRPr>
          </a:p>
          <a:p>
            <a:pPr>
              <a:lnSpc>
                <a:spcPct val="150000"/>
              </a:lnSpc>
            </a:pPr>
            <a:r>
              <a:rPr lang="en-US" sz="2400" dirty="0">
                <a:latin typeface="Bahnschrift" panose="020B0502040204020203" pitchFamily="34" charset="0"/>
              </a:rPr>
              <a:t>[A] 10%</a:t>
            </a:r>
          </a:p>
          <a:p>
            <a:pPr>
              <a:lnSpc>
                <a:spcPct val="150000"/>
              </a:lnSpc>
            </a:pPr>
            <a:r>
              <a:rPr lang="en-US" sz="2400" dirty="0">
                <a:latin typeface="Bahnschrift" panose="020B0502040204020203" pitchFamily="34" charset="0"/>
              </a:rPr>
              <a:t>[B] 20%</a:t>
            </a:r>
          </a:p>
          <a:p>
            <a:pPr>
              <a:lnSpc>
                <a:spcPct val="150000"/>
              </a:lnSpc>
            </a:pPr>
            <a:r>
              <a:rPr lang="en-US" sz="2400" dirty="0">
                <a:latin typeface="Bahnschrift" panose="020B0502040204020203" pitchFamily="34" charset="0"/>
              </a:rPr>
              <a:t>[C] 25%</a:t>
            </a:r>
          </a:p>
          <a:p>
            <a:pPr>
              <a:lnSpc>
                <a:spcPct val="150000"/>
              </a:lnSpc>
            </a:pPr>
            <a:r>
              <a:rPr lang="en-US" sz="2400" dirty="0">
                <a:latin typeface="Bahnschrift" panose="020B0502040204020203" pitchFamily="34" charset="0"/>
              </a:rPr>
              <a:t>[D] 28% </a:t>
            </a:r>
          </a:p>
        </p:txBody>
      </p:sp>
      <p:sp>
        <p:nvSpPr>
          <p:cNvPr id="2" name="TextBox 1">
            <a:extLst>
              <a:ext uri="{FF2B5EF4-FFF2-40B4-BE49-F238E27FC236}">
                <a16:creationId xmlns:a16="http://schemas.microsoft.com/office/drawing/2014/main" id="{C5B54DBD-047C-BB44-A37C-AE4F1314FAD0}"/>
              </a:ext>
            </a:extLst>
          </p:cNvPr>
          <p:cNvSpPr txBox="1"/>
          <p:nvPr/>
        </p:nvSpPr>
        <p:spPr>
          <a:xfrm>
            <a:off x="214309" y="475999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(B)</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4449231"/>
          </a:xfrm>
          <a:prstGeom prst="rect">
            <a:avLst/>
          </a:prstGeom>
          <a:noFill/>
        </p:spPr>
        <p:txBody>
          <a:bodyPr wrap="square" rtlCol="0">
            <a:spAutoFit/>
          </a:bodyPr>
          <a:lstStyle/>
          <a:p>
            <a:pPr>
              <a:lnSpc>
                <a:spcPct val="150000"/>
              </a:lnSpc>
            </a:pPr>
            <a:r>
              <a:rPr lang="en-US" sz="2400" b="1" dirty="0">
                <a:solidFill>
                  <a:srgbClr val="FF0000"/>
                </a:solidFill>
                <a:latin typeface="Bahnschrift" panose="020B0502040204020203" pitchFamily="34" charset="0"/>
                <a:cs typeface="Times New Roman" pitchFamily="18" charset="0"/>
              </a:rPr>
              <a:t>Q 5.</a:t>
            </a:r>
            <a:r>
              <a:rPr lang="en-US" sz="2400" dirty="0">
                <a:latin typeface="Bahnschrift" panose="020B0502040204020203" pitchFamily="34" charset="0"/>
              </a:rPr>
              <a:t> Alfred buys an old scooter for Rs. 4700 and spends Rs. 800 on its repairs. If he sells the scooter for Rs. 5800, his gain percent is</a:t>
            </a:r>
          </a:p>
          <a:p>
            <a:pPr>
              <a:lnSpc>
                <a:spcPct val="150000"/>
              </a:lnSpc>
            </a:pPr>
            <a:endParaRPr lang="en-US" sz="2400" dirty="0">
              <a:latin typeface="Bahnschrift" panose="020B0502040204020203" pitchFamily="34" charset="0"/>
            </a:endParaRPr>
          </a:p>
          <a:p>
            <a:pPr>
              <a:lnSpc>
                <a:spcPct val="150000"/>
              </a:lnSpc>
            </a:pPr>
            <a:r>
              <a:rPr lang="en-US" sz="2400" dirty="0">
                <a:latin typeface="Bahnschrift" panose="020B0502040204020203" pitchFamily="34" charset="0"/>
              </a:rPr>
              <a:t>[A] 6/19%</a:t>
            </a:r>
          </a:p>
          <a:p>
            <a:pPr>
              <a:lnSpc>
                <a:spcPct val="150000"/>
              </a:lnSpc>
            </a:pPr>
            <a:r>
              <a:rPr lang="en-US" sz="2400" dirty="0">
                <a:latin typeface="Bahnschrift" panose="020B0502040204020203" pitchFamily="34" charset="0"/>
              </a:rPr>
              <a:t>[B] 6/11%</a:t>
            </a:r>
          </a:p>
          <a:p>
            <a:pPr>
              <a:lnSpc>
                <a:spcPct val="150000"/>
              </a:lnSpc>
            </a:pPr>
            <a:r>
              <a:rPr lang="en-US" sz="2400" dirty="0">
                <a:latin typeface="Bahnschrift" panose="020B0502040204020203" pitchFamily="34" charset="0"/>
              </a:rPr>
              <a:t>[C] 60/11%</a:t>
            </a:r>
          </a:p>
          <a:p>
            <a:pPr>
              <a:lnSpc>
                <a:spcPct val="150000"/>
              </a:lnSpc>
            </a:pPr>
            <a:r>
              <a:rPr lang="en-US" sz="2400" dirty="0">
                <a:latin typeface="Bahnschrift" panose="020B0502040204020203" pitchFamily="34" charset="0"/>
              </a:rPr>
              <a:t>[D] 38/11%</a:t>
            </a:r>
          </a:p>
        </p:txBody>
      </p:sp>
      <p:sp>
        <p:nvSpPr>
          <p:cNvPr id="2" name="TextBox 1">
            <a:extLst>
              <a:ext uri="{FF2B5EF4-FFF2-40B4-BE49-F238E27FC236}">
                <a16:creationId xmlns:a16="http://schemas.microsoft.com/office/drawing/2014/main" id="{0F32490F-EA81-6FDE-5224-DC9C1AFA2F6A}"/>
              </a:ext>
            </a:extLst>
          </p:cNvPr>
          <p:cNvSpPr txBox="1"/>
          <p:nvPr/>
        </p:nvSpPr>
        <p:spPr>
          <a:xfrm>
            <a:off x="127686" y="512773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(C)</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42007-031C-4163-7EE6-4187C4799ED9}"/>
              </a:ext>
            </a:extLst>
          </p:cNvPr>
          <p:cNvSpPr>
            <a:spLocks noGrp="1"/>
          </p:cNvSpPr>
          <p:nvPr>
            <p:ph sz="quarter" idx="1"/>
          </p:nvPr>
        </p:nvSpPr>
        <p:spPr>
          <a:xfrm>
            <a:off x="218138" y="185286"/>
            <a:ext cx="8694855" cy="4495800"/>
          </a:xfrm>
        </p:spPr>
        <p:txBody>
          <a:bodyPr>
            <a:normAutofit/>
          </a:bodyPr>
          <a:lstStyle/>
          <a:p>
            <a:pPr marL="0" indent="0" eaLnBrk="1" fontAlgn="auto" hangingPunct="1">
              <a:lnSpc>
                <a:spcPct val="150000"/>
              </a:lnSpc>
              <a:spcAft>
                <a:spcPts val="0"/>
              </a:spcAft>
              <a:buNone/>
              <a:defRPr/>
            </a:pPr>
            <a:r>
              <a:rPr lang="en-US" sz="2400" b="1" dirty="0">
                <a:solidFill>
                  <a:srgbClr val="FF0000"/>
                </a:solidFill>
                <a:latin typeface="Bahnschrift" panose="020B0502040204020203" pitchFamily="34" charset="0"/>
                <a:cs typeface="Times New Roman" pitchFamily="18" charset="0"/>
              </a:rPr>
              <a:t>Q 6.</a:t>
            </a:r>
            <a:r>
              <a:rPr lang="en-US" sz="2400" dirty="0">
                <a:latin typeface="Bahnschrift" panose="020B0502040204020203" pitchFamily="34" charset="0"/>
              </a:rPr>
              <a:t> If CP of 25 articles is equal to SP of 20 articles. Find the profit or loss percent.</a:t>
            </a:r>
          </a:p>
          <a:p>
            <a:pPr marL="0" indent="0" eaLnBrk="1" fontAlgn="auto" hangingPunct="1">
              <a:lnSpc>
                <a:spcPct val="150000"/>
              </a:lnSpc>
              <a:spcAft>
                <a:spcPts val="0"/>
              </a:spcAft>
              <a:buNone/>
              <a:defRPr/>
            </a:pPr>
            <a:r>
              <a:rPr lang="en-US" sz="2400" dirty="0">
                <a:latin typeface="Bahnschrift" panose="020B0502040204020203" pitchFamily="34" charset="0"/>
              </a:rPr>
              <a:t>[A] 25% loss</a:t>
            </a:r>
          </a:p>
          <a:p>
            <a:pPr marL="0" indent="0" eaLnBrk="1" fontAlgn="auto" hangingPunct="1">
              <a:lnSpc>
                <a:spcPct val="150000"/>
              </a:lnSpc>
              <a:spcAft>
                <a:spcPts val="0"/>
              </a:spcAft>
              <a:buNone/>
              <a:defRPr/>
            </a:pPr>
            <a:r>
              <a:rPr lang="en-US" sz="2400" dirty="0">
                <a:latin typeface="Bahnschrift" panose="020B0502040204020203" pitchFamily="34" charset="0"/>
              </a:rPr>
              <a:t>[B] 25% profit</a:t>
            </a:r>
          </a:p>
          <a:p>
            <a:pPr marL="0" indent="0" eaLnBrk="1" fontAlgn="auto" hangingPunct="1">
              <a:lnSpc>
                <a:spcPct val="150000"/>
              </a:lnSpc>
              <a:spcAft>
                <a:spcPts val="0"/>
              </a:spcAft>
              <a:buNone/>
              <a:defRPr/>
            </a:pPr>
            <a:r>
              <a:rPr lang="en-US" sz="2400" dirty="0">
                <a:latin typeface="Bahnschrift" panose="020B0502040204020203" pitchFamily="34" charset="0"/>
              </a:rPr>
              <a:t>[C] 20 % profit</a:t>
            </a:r>
          </a:p>
          <a:p>
            <a:pPr marL="0" indent="0" eaLnBrk="1" fontAlgn="auto" hangingPunct="1">
              <a:lnSpc>
                <a:spcPct val="150000"/>
              </a:lnSpc>
              <a:spcAft>
                <a:spcPts val="0"/>
              </a:spcAft>
              <a:buNone/>
              <a:defRPr/>
            </a:pPr>
            <a:r>
              <a:rPr lang="en-US" sz="2400" dirty="0">
                <a:latin typeface="Bahnschrift" panose="020B0502040204020203" pitchFamily="34" charset="0"/>
              </a:rPr>
              <a:t>[D] 20 % loss</a:t>
            </a:r>
          </a:p>
          <a:p>
            <a:pPr marL="0" indent="0" eaLnBrk="1" fontAlgn="auto" hangingPunct="1">
              <a:lnSpc>
                <a:spcPct val="150000"/>
              </a:lnSpc>
              <a:spcAft>
                <a:spcPts val="0"/>
              </a:spcAft>
              <a:buFont typeface="Wingdings"/>
              <a:buNone/>
              <a:defRPr/>
            </a:pPr>
            <a:endParaRPr lang="en-US" sz="2400" dirty="0">
              <a:latin typeface="Bahnschrift" panose="020B0502040204020203" pitchFamily="34" charset="0"/>
            </a:endParaRPr>
          </a:p>
        </p:txBody>
      </p:sp>
      <p:sp>
        <p:nvSpPr>
          <p:cNvPr id="2" name="TextBox 1">
            <a:extLst>
              <a:ext uri="{FF2B5EF4-FFF2-40B4-BE49-F238E27FC236}">
                <a16:creationId xmlns:a16="http://schemas.microsoft.com/office/drawing/2014/main" id="{381782A0-86F2-B22A-5069-E26DE825487C}"/>
              </a:ext>
            </a:extLst>
          </p:cNvPr>
          <p:cNvSpPr txBox="1"/>
          <p:nvPr/>
        </p:nvSpPr>
        <p:spPr>
          <a:xfrm>
            <a:off x="218138" y="4953068"/>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(B)</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B5D8-A0A9-6A6E-C697-591B4ADE6091}"/>
              </a:ext>
            </a:extLst>
          </p:cNvPr>
          <p:cNvSpPr>
            <a:spLocks noGrp="1"/>
          </p:cNvSpPr>
          <p:nvPr>
            <p:ph sz="quarter" idx="1"/>
          </p:nvPr>
        </p:nvSpPr>
        <p:spPr>
          <a:xfrm>
            <a:off x="179639" y="185286"/>
            <a:ext cx="8877734"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7.</a:t>
            </a:r>
            <a:r>
              <a:rPr lang="en-US" sz="2400" dirty="0">
                <a:latin typeface="Bahnschrift" panose="020B0502040204020203" pitchFamily="34" charset="0"/>
              </a:rPr>
              <a:t> If CP of 30 articles is equal to SP of 45 articles. Find the profit or loss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33.33 % loss</a:t>
            </a:r>
          </a:p>
          <a:p>
            <a:pPr marL="0" indent="0" algn="just" eaLnBrk="1" fontAlgn="auto" hangingPunct="1">
              <a:lnSpc>
                <a:spcPct val="150000"/>
              </a:lnSpc>
              <a:spcAft>
                <a:spcPts val="0"/>
              </a:spcAft>
              <a:buNone/>
              <a:defRPr/>
            </a:pPr>
            <a:r>
              <a:rPr lang="en-US" sz="2400" dirty="0">
                <a:latin typeface="Bahnschrift" panose="020B0502040204020203" pitchFamily="34" charset="0"/>
              </a:rPr>
              <a:t>[B] 33.33 profit</a:t>
            </a:r>
          </a:p>
          <a:p>
            <a:pPr marL="0" indent="0" algn="just" eaLnBrk="1" fontAlgn="auto" hangingPunct="1">
              <a:lnSpc>
                <a:spcPct val="150000"/>
              </a:lnSpc>
              <a:spcAft>
                <a:spcPts val="0"/>
              </a:spcAft>
              <a:buNone/>
              <a:defRPr/>
            </a:pPr>
            <a:r>
              <a:rPr lang="en-US" sz="2400" dirty="0">
                <a:latin typeface="Bahnschrift" panose="020B0502040204020203" pitchFamily="34" charset="0"/>
              </a:rPr>
              <a:t>[C] 20 % loss</a:t>
            </a:r>
          </a:p>
          <a:p>
            <a:pPr marL="0" indent="0" algn="just" eaLnBrk="1" fontAlgn="auto" hangingPunct="1">
              <a:lnSpc>
                <a:spcPct val="150000"/>
              </a:lnSpc>
              <a:spcAft>
                <a:spcPts val="0"/>
              </a:spcAft>
              <a:buNone/>
              <a:defRPr/>
            </a:pPr>
            <a:r>
              <a:rPr lang="en-US" sz="2400" dirty="0">
                <a:latin typeface="Bahnschrift" panose="020B0502040204020203" pitchFamily="34" charset="0"/>
              </a:rPr>
              <a:t>[D] 20 % profit</a:t>
            </a:r>
          </a:p>
        </p:txBody>
      </p:sp>
      <p:sp>
        <p:nvSpPr>
          <p:cNvPr id="5" name="TextBox 4">
            <a:extLst>
              <a:ext uri="{FF2B5EF4-FFF2-40B4-BE49-F238E27FC236}">
                <a16:creationId xmlns:a16="http://schemas.microsoft.com/office/drawing/2014/main" id="{1636E24E-A71C-C055-C4BE-8AD4A232EF88}"/>
              </a:ext>
            </a:extLst>
          </p:cNvPr>
          <p:cNvSpPr txBox="1"/>
          <p:nvPr/>
        </p:nvSpPr>
        <p:spPr>
          <a:xfrm>
            <a:off x="179639" y="486800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(A)</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230E9-762A-355F-9671-6B16735877F2}"/>
              </a:ext>
            </a:extLst>
          </p:cNvPr>
          <p:cNvSpPr>
            <a:spLocks noGrp="1"/>
          </p:cNvSpPr>
          <p:nvPr>
            <p:ph sz="quarter" idx="1"/>
          </p:nvPr>
        </p:nvSpPr>
        <p:spPr>
          <a:xfrm>
            <a:off x="208513" y="146785"/>
            <a:ext cx="8762231"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8.</a:t>
            </a:r>
            <a:r>
              <a:rPr lang="en-US" sz="2400" dirty="0">
                <a:latin typeface="Bahnschrift" panose="020B0502040204020203" pitchFamily="34" charset="0"/>
              </a:rPr>
              <a:t> By selling 12 articles a man earn a loss of which is equal to selling price of 4 articles. Find his loss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20 %</a:t>
            </a:r>
          </a:p>
          <a:p>
            <a:pPr marL="0" indent="0" algn="just" eaLnBrk="1" fontAlgn="auto" hangingPunct="1">
              <a:lnSpc>
                <a:spcPct val="150000"/>
              </a:lnSpc>
              <a:spcAft>
                <a:spcPts val="0"/>
              </a:spcAft>
              <a:buNone/>
              <a:defRPr/>
            </a:pPr>
            <a:r>
              <a:rPr lang="en-US" sz="2400" dirty="0">
                <a:latin typeface="Bahnschrift" panose="020B0502040204020203" pitchFamily="34" charset="0"/>
              </a:rPr>
              <a:t>[B] 25%</a:t>
            </a:r>
          </a:p>
          <a:p>
            <a:pPr marL="0" indent="0" algn="just" eaLnBrk="1" fontAlgn="auto" hangingPunct="1">
              <a:lnSpc>
                <a:spcPct val="150000"/>
              </a:lnSpc>
              <a:spcAft>
                <a:spcPts val="0"/>
              </a:spcAft>
              <a:buNone/>
              <a:defRPr/>
            </a:pPr>
            <a:r>
              <a:rPr lang="en-US" sz="2400" dirty="0">
                <a:latin typeface="Bahnschrift" panose="020B0502040204020203" pitchFamily="34" charset="0"/>
              </a:rPr>
              <a:t>[C] 33.33%</a:t>
            </a:r>
          </a:p>
          <a:p>
            <a:pPr marL="0" indent="0" algn="just" eaLnBrk="1" fontAlgn="auto" hangingPunct="1">
              <a:lnSpc>
                <a:spcPct val="150000"/>
              </a:lnSpc>
              <a:spcAft>
                <a:spcPts val="0"/>
              </a:spcAft>
              <a:buNone/>
              <a:defRPr/>
            </a:pPr>
            <a:r>
              <a:rPr lang="en-US" sz="2400" dirty="0">
                <a:latin typeface="Bahnschrift" panose="020B0502040204020203" pitchFamily="34" charset="0"/>
              </a:rPr>
              <a:t>[D] 16.66 %</a:t>
            </a:r>
          </a:p>
        </p:txBody>
      </p:sp>
      <p:sp>
        <p:nvSpPr>
          <p:cNvPr id="2" name="TextBox 1">
            <a:extLst>
              <a:ext uri="{FF2B5EF4-FFF2-40B4-BE49-F238E27FC236}">
                <a16:creationId xmlns:a16="http://schemas.microsoft.com/office/drawing/2014/main" id="{1D09631E-C338-BA92-F274-5AF427519CA4}"/>
              </a:ext>
            </a:extLst>
          </p:cNvPr>
          <p:cNvSpPr txBox="1"/>
          <p:nvPr/>
        </p:nvSpPr>
        <p:spPr>
          <a:xfrm>
            <a:off x="208513" y="4804212"/>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(B)</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91865-D429-18C5-258E-DDD2C3AA6D6C}"/>
              </a:ext>
            </a:extLst>
          </p:cNvPr>
          <p:cNvSpPr>
            <a:spLocks noGrp="1"/>
          </p:cNvSpPr>
          <p:nvPr>
            <p:ph sz="quarter" idx="1"/>
          </p:nvPr>
        </p:nvSpPr>
        <p:spPr>
          <a:xfrm>
            <a:off x="218139" y="166036"/>
            <a:ext cx="8723730"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9.</a:t>
            </a:r>
            <a:r>
              <a:rPr lang="en-US" sz="2400" dirty="0">
                <a:latin typeface="Bahnschrift" panose="020B0502040204020203" pitchFamily="34" charset="0"/>
              </a:rPr>
              <a:t> By selling 66m cloths a man earn a profit of equal to selling price of 6m cloths. Find his profit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20 %</a:t>
            </a:r>
          </a:p>
          <a:p>
            <a:pPr marL="0" indent="0" algn="just" eaLnBrk="1" fontAlgn="auto" hangingPunct="1">
              <a:lnSpc>
                <a:spcPct val="150000"/>
              </a:lnSpc>
              <a:spcAft>
                <a:spcPts val="0"/>
              </a:spcAft>
              <a:buNone/>
              <a:defRPr/>
            </a:pPr>
            <a:r>
              <a:rPr lang="en-US" sz="2400" dirty="0">
                <a:latin typeface="Bahnschrift" panose="020B0502040204020203" pitchFamily="34" charset="0"/>
              </a:rPr>
              <a:t>[B] 25 %</a:t>
            </a:r>
          </a:p>
          <a:p>
            <a:pPr marL="0" indent="0" algn="just" eaLnBrk="1" fontAlgn="auto" hangingPunct="1">
              <a:lnSpc>
                <a:spcPct val="150000"/>
              </a:lnSpc>
              <a:spcAft>
                <a:spcPts val="0"/>
              </a:spcAft>
              <a:buNone/>
              <a:defRPr/>
            </a:pPr>
            <a:r>
              <a:rPr lang="en-US" sz="2400" dirty="0">
                <a:latin typeface="Bahnschrift" panose="020B0502040204020203" pitchFamily="34" charset="0"/>
              </a:rPr>
              <a:t>[C] 10%</a:t>
            </a:r>
          </a:p>
          <a:p>
            <a:pPr marL="0" indent="0" algn="just" eaLnBrk="1" fontAlgn="auto" hangingPunct="1">
              <a:lnSpc>
                <a:spcPct val="150000"/>
              </a:lnSpc>
              <a:spcAft>
                <a:spcPts val="0"/>
              </a:spcAft>
              <a:buNone/>
              <a:defRPr/>
            </a:pPr>
            <a:r>
              <a:rPr lang="en-US" sz="2400" dirty="0">
                <a:latin typeface="Bahnschrift" panose="020B0502040204020203" pitchFamily="34" charset="0"/>
              </a:rPr>
              <a:t>[D] 33.33%</a:t>
            </a:r>
          </a:p>
        </p:txBody>
      </p:sp>
      <p:sp>
        <p:nvSpPr>
          <p:cNvPr id="2" name="TextBox 1">
            <a:extLst>
              <a:ext uri="{FF2B5EF4-FFF2-40B4-BE49-F238E27FC236}">
                <a16:creationId xmlns:a16="http://schemas.microsoft.com/office/drawing/2014/main" id="{47FBFB89-7574-C9A8-19B7-040FC1EB8824}"/>
              </a:ext>
            </a:extLst>
          </p:cNvPr>
          <p:cNvSpPr txBox="1"/>
          <p:nvPr/>
        </p:nvSpPr>
        <p:spPr>
          <a:xfrm>
            <a:off x="218139" y="4782947"/>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(C)</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E32DD-93BE-9E2E-598C-312CCFD0D834}"/>
              </a:ext>
            </a:extLst>
          </p:cNvPr>
          <p:cNvSpPr>
            <a:spLocks noGrp="1"/>
          </p:cNvSpPr>
          <p:nvPr>
            <p:ph sz="quarter" idx="1"/>
          </p:nvPr>
        </p:nvSpPr>
        <p:spPr>
          <a:xfrm>
            <a:off x="93011" y="156411"/>
            <a:ext cx="8858484"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10.</a:t>
            </a:r>
            <a:r>
              <a:rPr lang="en-US" sz="2400" dirty="0">
                <a:latin typeface="Bahnschrift" panose="020B0502040204020203" pitchFamily="34" charset="0"/>
              </a:rPr>
              <a:t> By selling 40 articles a man earn a profit of equal to cost price of 5 articles. Find his loss or profit percent.</a:t>
            </a:r>
          </a:p>
          <a:p>
            <a:pPr marL="0" indent="0" algn="just" eaLnBrk="1" fontAlgn="auto" hangingPunct="1">
              <a:lnSpc>
                <a:spcPct val="150000"/>
              </a:lnSpc>
              <a:spcAft>
                <a:spcPts val="0"/>
              </a:spcAft>
              <a:buNone/>
              <a:defRPr/>
            </a:pPr>
            <a:r>
              <a:rPr lang="en-US" sz="2400" dirty="0">
                <a:latin typeface="Bahnschrift" panose="020B0502040204020203" pitchFamily="34" charset="0"/>
              </a:rPr>
              <a:t>[A] 33.33 % profit</a:t>
            </a:r>
          </a:p>
          <a:p>
            <a:pPr marL="0" indent="0" algn="just" eaLnBrk="1" fontAlgn="auto" hangingPunct="1">
              <a:lnSpc>
                <a:spcPct val="150000"/>
              </a:lnSpc>
              <a:spcAft>
                <a:spcPts val="0"/>
              </a:spcAft>
              <a:buNone/>
              <a:defRPr/>
            </a:pPr>
            <a:r>
              <a:rPr lang="en-US" sz="2400" dirty="0">
                <a:latin typeface="Bahnschrift" panose="020B0502040204020203" pitchFamily="34" charset="0"/>
              </a:rPr>
              <a:t>[B] 12.5 % loss</a:t>
            </a:r>
          </a:p>
          <a:p>
            <a:pPr marL="0" indent="0" algn="just" eaLnBrk="1" fontAlgn="auto" hangingPunct="1">
              <a:lnSpc>
                <a:spcPct val="150000"/>
              </a:lnSpc>
              <a:spcAft>
                <a:spcPts val="0"/>
              </a:spcAft>
              <a:buNone/>
              <a:defRPr/>
            </a:pPr>
            <a:r>
              <a:rPr lang="en-US" sz="2400" dirty="0">
                <a:latin typeface="Bahnschrift" panose="020B0502040204020203" pitchFamily="34" charset="0"/>
              </a:rPr>
              <a:t>[C] 25 % loss</a:t>
            </a:r>
          </a:p>
          <a:p>
            <a:pPr marL="0" indent="0" algn="just" eaLnBrk="1" fontAlgn="auto" hangingPunct="1">
              <a:lnSpc>
                <a:spcPct val="150000"/>
              </a:lnSpc>
              <a:spcAft>
                <a:spcPts val="0"/>
              </a:spcAft>
              <a:buNone/>
              <a:defRPr/>
            </a:pPr>
            <a:r>
              <a:rPr lang="en-US" sz="2400" dirty="0">
                <a:latin typeface="Bahnschrift" panose="020B0502040204020203" pitchFamily="34" charset="0"/>
              </a:rPr>
              <a:t>[D] 12.5 % profit</a:t>
            </a:r>
          </a:p>
        </p:txBody>
      </p:sp>
      <p:sp>
        <p:nvSpPr>
          <p:cNvPr id="2" name="TextBox 1">
            <a:extLst>
              <a:ext uri="{FF2B5EF4-FFF2-40B4-BE49-F238E27FC236}">
                <a16:creationId xmlns:a16="http://schemas.microsoft.com/office/drawing/2014/main" id="{9F7644F3-03A0-B015-490E-A0FD9194452F}"/>
              </a:ext>
            </a:extLst>
          </p:cNvPr>
          <p:cNvSpPr txBox="1"/>
          <p:nvPr/>
        </p:nvSpPr>
        <p:spPr>
          <a:xfrm>
            <a:off x="93011" y="5208249"/>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(D)</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BF917-B578-AC86-8574-CEBACF6977FE}"/>
              </a:ext>
            </a:extLst>
          </p:cNvPr>
          <p:cNvSpPr>
            <a:spLocks noGrp="1"/>
          </p:cNvSpPr>
          <p:nvPr>
            <p:ph sz="quarter" idx="1"/>
          </p:nvPr>
        </p:nvSpPr>
        <p:spPr>
          <a:xfrm>
            <a:off x="160387" y="127535"/>
            <a:ext cx="8810358" cy="4495800"/>
          </a:xfrm>
        </p:spPr>
        <p:txBody>
          <a:bodyPr>
            <a:normAutofit/>
          </a:bodyPr>
          <a:lstStyle/>
          <a:p>
            <a:pPr marL="0" indent="0" algn="just" eaLnBrk="1" fontAlgn="auto" hangingPunct="1">
              <a:lnSpc>
                <a:spcPct val="150000"/>
              </a:lnSpc>
              <a:spcAft>
                <a:spcPts val="0"/>
              </a:spcAft>
              <a:buFont typeface="Wingdings"/>
              <a:buNone/>
              <a:defRPr/>
            </a:pPr>
            <a:r>
              <a:rPr lang="en-US" sz="2400" b="1" dirty="0">
                <a:solidFill>
                  <a:srgbClr val="FF0000"/>
                </a:solidFill>
                <a:latin typeface="Bahnschrift" panose="020B0502040204020203" pitchFamily="34" charset="0"/>
                <a:cs typeface="Times New Roman" pitchFamily="18" charset="0"/>
              </a:rPr>
              <a:t>Q 11.</a:t>
            </a:r>
            <a:r>
              <a:rPr lang="en-US" sz="2400" dirty="0">
                <a:latin typeface="Bahnschrift" panose="020B0502040204020203" pitchFamily="34" charset="0"/>
              </a:rPr>
              <a:t>  A shopkeeper buy some number of article at the rate of 11 articles for Rs.10 and sold all of them at the rate of 10 articles for Rs.11. Find his profit or loss percent.</a:t>
            </a:r>
          </a:p>
          <a:p>
            <a:pPr marL="0" indent="0" eaLnBrk="1" fontAlgn="auto" hangingPunct="1">
              <a:lnSpc>
                <a:spcPct val="150000"/>
              </a:lnSpc>
              <a:spcAft>
                <a:spcPts val="0"/>
              </a:spcAft>
              <a:buNone/>
              <a:defRPr/>
            </a:pPr>
            <a:r>
              <a:rPr lang="en-US" sz="2400" dirty="0">
                <a:latin typeface="Bahnschrift" panose="020B0502040204020203" pitchFamily="34" charset="0"/>
              </a:rPr>
              <a:t>[A] 20 % profit</a:t>
            </a:r>
          </a:p>
          <a:p>
            <a:pPr marL="0" indent="0" eaLnBrk="1" fontAlgn="auto" hangingPunct="1">
              <a:lnSpc>
                <a:spcPct val="150000"/>
              </a:lnSpc>
              <a:spcAft>
                <a:spcPts val="0"/>
              </a:spcAft>
              <a:buNone/>
              <a:defRPr/>
            </a:pPr>
            <a:r>
              <a:rPr lang="en-US" sz="2400" dirty="0">
                <a:latin typeface="Bahnschrift" panose="020B0502040204020203" pitchFamily="34" charset="0"/>
              </a:rPr>
              <a:t>[B] 21% profit</a:t>
            </a:r>
          </a:p>
          <a:p>
            <a:pPr marL="0" indent="0" eaLnBrk="1" fontAlgn="auto" hangingPunct="1">
              <a:lnSpc>
                <a:spcPct val="150000"/>
              </a:lnSpc>
              <a:spcAft>
                <a:spcPts val="0"/>
              </a:spcAft>
              <a:buNone/>
              <a:defRPr/>
            </a:pPr>
            <a:r>
              <a:rPr lang="en-US" sz="2400" dirty="0">
                <a:latin typeface="Bahnschrift" panose="020B0502040204020203" pitchFamily="34" charset="0"/>
              </a:rPr>
              <a:t>[C] 25 % loss</a:t>
            </a:r>
          </a:p>
          <a:p>
            <a:pPr marL="0" indent="0" eaLnBrk="1" fontAlgn="auto" hangingPunct="1">
              <a:lnSpc>
                <a:spcPct val="150000"/>
              </a:lnSpc>
              <a:spcAft>
                <a:spcPts val="0"/>
              </a:spcAft>
              <a:buNone/>
              <a:defRPr/>
            </a:pPr>
            <a:r>
              <a:rPr lang="en-US" sz="2400" dirty="0">
                <a:latin typeface="Bahnschrift" panose="020B0502040204020203" pitchFamily="34" charset="0"/>
              </a:rPr>
              <a:t>[D] 21 % loss</a:t>
            </a:r>
          </a:p>
        </p:txBody>
      </p:sp>
      <p:sp>
        <p:nvSpPr>
          <p:cNvPr id="2" name="TextBox 1">
            <a:extLst>
              <a:ext uri="{FF2B5EF4-FFF2-40B4-BE49-F238E27FC236}">
                <a16:creationId xmlns:a16="http://schemas.microsoft.com/office/drawing/2014/main" id="{C4EBE4CA-209E-7427-8B3E-792178990CB6}"/>
              </a:ext>
            </a:extLst>
          </p:cNvPr>
          <p:cNvSpPr txBox="1"/>
          <p:nvPr/>
        </p:nvSpPr>
        <p:spPr>
          <a:xfrm>
            <a:off x="160387" y="4942435"/>
            <a:ext cx="4572000"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rgbClr val="FF0000"/>
                </a:solidFill>
                <a:latin typeface="Bahnschrift" panose="020B0502040204020203" pitchFamily="34" charset="0"/>
                <a:cs typeface="Times New Roman" pitchFamily="18" charset="0"/>
              </a:rPr>
              <a:t>Ans. (D)</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a:xfrm>
            <a:off x="0" y="0"/>
            <a:ext cx="9017875" cy="1325563"/>
          </a:xfrm>
        </p:spPr>
        <p:txBody>
          <a:bodyPr>
            <a:normAutofit/>
          </a:bodyPr>
          <a:lstStyle/>
          <a:p>
            <a:pPr algn="just"/>
            <a:r>
              <a:rPr lang="en-IN" altLang="en-US" sz="3600" b="1" dirty="0"/>
              <a:t>Type 1: Number of items is same and the price is different</a:t>
            </a:r>
            <a:endParaRPr lang="en-US" dirty="0"/>
          </a:p>
        </p:txBody>
      </p:sp>
      <p:sp>
        <p:nvSpPr>
          <p:cNvPr id="5" name="TextBox 4">
            <a:extLst>
              <a:ext uri="{FF2B5EF4-FFF2-40B4-BE49-F238E27FC236}">
                <a16:creationId xmlns:a16="http://schemas.microsoft.com/office/drawing/2014/main" id="{6DC99751-7B55-5E37-2AE4-FD9F30B79FBD}"/>
              </a:ext>
            </a:extLst>
          </p:cNvPr>
          <p:cNvSpPr txBox="1"/>
          <p:nvPr/>
        </p:nvSpPr>
        <p:spPr>
          <a:xfrm>
            <a:off x="236483" y="1521483"/>
            <a:ext cx="8560676" cy="4449231"/>
          </a:xfrm>
          <a:prstGeom prst="rect">
            <a:avLst/>
          </a:prstGeom>
          <a:noFill/>
        </p:spPr>
        <p:txBody>
          <a:bodyPr wrap="square">
            <a:spAutoFit/>
          </a:body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1 </a:t>
            </a:r>
            <a:r>
              <a:rPr lang="en-IN" altLang="en-US" sz="2400" dirty="0">
                <a:latin typeface="Bahnschrift" panose="020B0502040204020203" pitchFamily="34" charset="0"/>
              </a:rPr>
              <a:t>What is the profit/loss % if an item is bought at Rs 5 and sold at Rs 6?</a:t>
            </a:r>
          </a:p>
          <a:p>
            <a:pPr marL="893763" indent="-531813" eaLnBrk="1" hangingPunct="1">
              <a:lnSpc>
                <a:spcPct val="150000"/>
              </a:lnSpc>
            </a:pPr>
            <a:endParaRPr lang="en-IN" altLang="en-US" sz="2400" dirty="0">
              <a:latin typeface="Bahnschrift" panose="020B0502040204020203" pitchFamily="34" charset="0"/>
            </a:endParaRPr>
          </a:p>
          <a:p>
            <a:pPr marL="893763" indent="-531813" eaLnBrk="1" hangingPunct="1">
              <a:lnSpc>
                <a:spcPct val="150000"/>
              </a:lnSpc>
              <a:buFont typeface="Arial" panose="020B0604020202020204" pitchFamily="34" charset="0"/>
              <a:buChar char="•"/>
            </a:pPr>
            <a:r>
              <a:rPr lang="en-IN" altLang="en-US" sz="2400" dirty="0">
                <a:latin typeface="Bahnschrift" panose="020B0502040204020203" pitchFamily="34" charset="0"/>
              </a:rPr>
              <a:t>In this case the CP and SP is given. </a:t>
            </a:r>
          </a:p>
          <a:p>
            <a:pPr marL="893763" indent="-531813" eaLnBrk="1" hangingPunct="1">
              <a:lnSpc>
                <a:spcPct val="150000"/>
              </a:lnSpc>
            </a:pPr>
            <a:r>
              <a:rPr lang="en-IN" altLang="en-US" sz="2400" dirty="0">
                <a:latin typeface="Bahnschrift" panose="020B0502040204020203" pitchFamily="34" charset="0"/>
              </a:rPr>
              <a:t>      Profit % = (SP-CP)/CP x 100</a:t>
            </a:r>
          </a:p>
          <a:p>
            <a:pPr marL="893763" indent="-531813" eaLnBrk="1" hangingPunct="1">
              <a:lnSpc>
                <a:spcPct val="150000"/>
              </a:lnSpc>
            </a:pPr>
            <a:r>
              <a:rPr lang="en-IN" altLang="en-US" sz="2400" dirty="0">
                <a:latin typeface="Bahnschrift" panose="020B0502040204020203" pitchFamily="34" charset="0"/>
              </a:rPr>
              <a:t>	  = (6-5)/5 x 100</a:t>
            </a:r>
          </a:p>
          <a:p>
            <a:pPr marL="893763" indent="-531813" eaLnBrk="1" hangingPunct="1">
              <a:lnSpc>
                <a:spcPct val="150000"/>
              </a:lnSpc>
            </a:pPr>
            <a:r>
              <a:rPr lang="en-IN" altLang="en-US" sz="2400" dirty="0">
                <a:latin typeface="Bahnschrift" panose="020B0502040204020203" pitchFamily="34" charset="0"/>
              </a:rPr>
              <a:t>	  = 1/5 x 100</a:t>
            </a:r>
          </a:p>
          <a:p>
            <a:pPr marL="893763" indent="-531813" eaLnBrk="1" hangingPunct="1">
              <a:lnSpc>
                <a:spcPct val="150000"/>
              </a:lnSpc>
            </a:pPr>
            <a:r>
              <a:rPr lang="en-IN" altLang="en-US" sz="2400" dirty="0">
                <a:latin typeface="Bahnschrift" panose="020B0502040204020203" pitchFamily="34" charset="0"/>
              </a:rPr>
              <a:t>	  </a:t>
            </a:r>
            <a:r>
              <a:rPr lang="en-IN" altLang="en-US" sz="2400" dirty="0">
                <a:solidFill>
                  <a:srgbClr val="FF0000"/>
                </a:solidFill>
                <a:latin typeface="Bahnschrift" panose="020B0502040204020203" pitchFamily="34" charset="0"/>
              </a:rPr>
              <a:t>= 20%</a:t>
            </a:r>
            <a:endParaRPr lang="en-IN" sz="2400"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361301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9DC7E740-281F-6F44-BA64-04358037605B}"/>
              </a:ext>
            </a:extLst>
          </p:cNvPr>
          <p:cNvSpPr>
            <a:spLocks noChangeArrowheads="1"/>
          </p:cNvSpPr>
          <p:nvPr/>
        </p:nvSpPr>
        <p:spPr bwMode="auto">
          <a:xfrm>
            <a:off x="441433" y="315311"/>
            <a:ext cx="8008883" cy="112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algn="just"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2 </a:t>
            </a:r>
            <a:r>
              <a:rPr lang="en-IN" altLang="en-US" sz="2400" dirty="0">
                <a:latin typeface="Bahnschrift" panose="020B0502040204020203" pitchFamily="34" charset="0"/>
              </a:rPr>
              <a:t>What is the profit/loss % if a pen is bought at Rs 8 and sold at Rs 6?</a:t>
            </a:r>
          </a:p>
        </p:txBody>
      </p:sp>
      <p:sp>
        <p:nvSpPr>
          <p:cNvPr id="2" name="TextBox 1">
            <a:extLst>
              <a:ext uri="{FF2B5EF4-FFF2-40B4-BE49-F238E27FC236}">
                <a16:creationId xmlns:a16="http://schemas.microsoft.com/office/drawing/2014/main" id="{8D19D82B-E8D6-DF8B-4548-7D4EF4E3E6A0}"/>
              </a:ext>
            </a:extLst>
          </p:cNvPr>
          <p:cNvSpPr txBox="1"/>
          <p:nvPr/>
        </p:nvSpPr>
        <p:spPr>
          <a:xfrm>
            <a:off x="583323" y="1944468"/>
            <a:ext cx="2755300" cy="461665"/>
          </a:xfrm>
          <a:prstGeom prst="rect">
            <a:avLst/>
          </a:prstGeom>
          <a:noFill/>
        </p:spPr>
        <p:txBody>
          <a:bodyPr wrap="square" rtlCol="0">
            <a:spAutoFit/>
          </a:bodyPr>
          <a:lstStyle/>
          <a:p>
            <a:pPr marL="893763" indent="-531813">
              <a:buFont typeface="Wingdings" panose="05000000000000000000" pitchFamily="2" charset="2"/>
              <a:buChar char="ü"/>
            </a:pPr>
            <a:r>
              <a:rPr lang="en-IN" sz="2400" b="1" dirty="0">
                <a:solidFill>
                  <a:srgbClr val="FF0000"/>
                </a:solidFill>
                <a:latin typeface="Bahnschrift" panose="020B0502040204020203" pitchFamily="34" charset="0"/>
              </a:rPr>
              <a:t>Ans.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a:extLst>
              <a:ext uri="{FF2B5EF4-FFF2-40B4-BE49-F238E27FC236}">
                <a16:creationId xmlns:a16="http://schemas.microsoft.com/office/drawing/2014/main" id="{F8BF0639-51A0-C20E-BF83-479EF27CAB50}"/>
              </a:ext>
            </a:extLst>
          </p:cNvPr>
          <p:cNvSpPr>
            <a:spLocks noChangeArrowheads="1"/>
          </p:cNvSpPr>
          <p:nvPr/>
        </p:nvSpPr>
        <p:spPr bwMode="auto">
          <a:xfrm>
            <a:off x="220717" y="1481958"/>
            <a:ext cx="8418786" cy="223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3 </a:t>
            </a:r>
            <a:r>
              <a:rPr lang="en-IN" altLang="en-US" sz="2400" dirty="0">
                <a:latin typeface="Bahnschrift" panose="020B0502040204020203" pitchFamily="34" charset="0"/>
              </a:rPr>
              <a:t>What is the profit/loss % if 5 items are bought for Re 1 and 4 items are sold at Re 1?</a:t>
            </a:r>
          </a:p>
          <a:p>
            <a:pPr marL="893763" indent="-531813" eaLnBrk="1" hangingPunct="1">
              <a:lnSpc>
                <a:spcPct val="150000"/>
              </a:lnSpc>
              <a:buFont typeface="Arial" panose="020B0604020202020204" pitchFamily="34" charset="0"/>
              <a:buChar char="•"/>
            </a:pPr>
            <a:endParaRPr lang="en-IN" altLang="en-US" sz="2400" dirty="0">
              <a:latin typeface="Bahnschrift" panose="020B0502040204020203" pitchFamily="34" charset="0"/>
            </a:endParaRPr>
          </a:p>
          <a:p>
            <a:pPr marL="893763" indent="-531813" eaLnBrk="1" hangingPunct="1">
              <a:lnSpc>
                <a:spcPct val="150000"/>
              </a:lnSpc>
              <a:buFont typeface="Wingdings" panose="05000000000000000000" pitchFamily="2" charset="2"/>
              <a:buChar char="ü"/>
            </a:pPr>
            <a:r>
              <a:rPr lang="en-IN" altLang="en-US" sz="2400" b="1" dirty="0">
                <a:solidFill>
                  <a:srgbClr val="FF0000"/>
                </a:solidFill>
                <a:latin typeface="Bahnschrift" panose="020B0502040204020203" pitchFamily="34" charset="0"/>
              </a:rPr>
              <a:t>Ans. =25%</a:t>
            </a:r>
          </a:p>
        </p:txBody>
      </p:sp>
      <p:sp>
        <p:nvSpPr>
          <p:cNvPr id="2" name="Title 1">
            <a:extLst>
              <a:ext uri="{FF2B5EF4-FFF2-40B4-BE49-F238E27FC236}">
                <a16:creationId xmlns:a16="http://schemas.microsoft.com/office/drawing/2014/main" id="{83AFB1A7-4944-1D51-4B74-52DF169C72DE}"/>
              </a:ext>
            </a:extLst>
          </p:cNvPr>
          <p:cNvSpPr>
            <a:spLocks noGrp="1"/>
          </p:cNvSpPr>
          <p:nvPr>
            <p:ph type="title"/>
          </p:nvPr>
        </p:nvSpPr>
        <p:spPr>
          <a:xfrm>
            <a:off x="0" y="0"/>
            <a:ext cx="8986345" cy="1325563"/>
          </a:xfrm>
        </p:spPr>
        <p:txBody>
          <a:bodyPr>
            <a:normAutofit/>
          </a:bodyPr>
          <a:lstStyle/>
          <a:p>
            <a:pPr algn="just"/>
            <a:r>
              <a:rPr lang="en-IN" altLang="en-US" sz="3600" b="1" dirty="0"/>
              <a:t>Number of items is different and the price is same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animEffect transition="in" filter="wipe(down)">
                                      <p:cBhvr>
                                        <p:cTn id="7" dur="500"/>
                                        <p:tgtEl>
                                          <p:spTgt spid="163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390">
                                            <p:txEl>
                                              <p:pRg st="2" end="2"/>
                                            </p:txEl>
                                          </p:spTgt>
                                        </p:tgtEl>
                                        <p:attrNameLst>
                                          <p:attrName>style.visibility</p:attrName>
                                        </p:attrNameLst>
                                      </p:cBhvr>
                                      <p:to>
                                        <p:strVal val="visible"/>
                                      </p:to>
                                    </p:set>
                                    <p:animEffect transition="in" filter="wipe(down)">
                                      <p:cBhvr>
                                        <p:cTn id="12" dur="500"/>
                                        <p:tgtEl>
                                          <p:spTgt spid="163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6763F329-ABB2-3330-5327-26B6EA5C9466}"/>
              </a:ext>
            </a:extLst>
          </p:cNvPr>
          <p:cNvSpPr>
            <a:spLocks noChangeArrowheads="1"/>
          </p:cNvSpPr>
          <p:nvPr/>
        </p:nvSpPr>
        <p:spPr bwMode="auto">
          <a:xfrm>
            <a:off x="394137" y="252248"/>
            <a:ext cx="8513379" cy="5003229"/>
          </a:xfrm>
          <a:prstGeom prst="rect">
            <a:avLst/>
          </a:prstGeom>
          <a:noFill/>
          <a:ln w="9525">
            <a:noFill/>
            <a:miter lim="800000"/>
            <a:headEnd/>
            <a:tailEnd/>
          </a:ln>
        </p:spPr>
        <p:txBody>
          <a:bodyPr wrap="square">
            <a:spAutoFit/>
          </a:bodyPr>
          <a:lstStyle/>
          <a:p>
            <a:pPr marL="893763" indent="-531813" algn="just">
              <a:lnSpc>
                <a:spcPct val="150000"/>
              </a:lnSpc>
              <a:buFont typeface="Arial" panose="020B0604020202020204" pitchFamily="34" charset="0"/>
              <a:buChar char="•"/>
              <a:defRPr/>
            </a:pPr>
            <a:r>
              <a:rPr lang="en-IN" altLang="en-US" sz="2400" b="1" dirty="0">
                <a:solidFill>
                  <a:srgbClr val="FF0000"/>
                </a:solidFill>
                <a:latin typeface="Bahnschrift" panose="020B0502040204020203" pitchFamily="34" charset="0"/>
              </a:rPr>
              <a:t>Example: 4</a:t>
            </a:r>
            <a:r>
              <a:rPr lang="en-US" sz="2400" b="1" dirty="0">
                <a:latin typeface="Bahnschrift" panose="020B0502040204020203" pitchFamily="34" charset="0"/>
                <a:cs typeface="Times New Roman" pitchFamily="18" charset="0"/>
              </a:rPr>
              <a:t> </a:t>
            </a:r>
            <a:r>
              <a:rPr lang="en-IN" sz="2400" dirty="0">
                <a:latin typeface="Bahnschrift" panose="020B0502040204020203" pitchFamily="34" charset="0"/>
              </a:rPr>
              <a:t>If the cost price of 20 candies is equal to the selling price of 16 candies, then what is the profit/loss percentage?</a:t>
            </a:r>
            <a:endParaRPr lang="en-US" altLang="en-US" sz="2400" dirty="0">
              <a:latin typeface="Bahnschrift" panose="020B0502040204020203" pitchFamily="34" charset="0"/>
              <a:cs typeface="Times New Roman" pitchFamily="18" charset="0"/>
            </a:endParaRPr>
          </a:p>
          <a:p>
            <a:pPr marL="893763" indent="-531813" algn="just">
              <a:lnSpc>
                <a:spcPct val="150000"/>
              </a:lnSpc>
              <a:defRPr/>
            </a:pP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16.66%</a:t>
            </a: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20%</a:t>
            </a: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25%</a:t>
            </a:r>
            <a:endParaRPr lang="en-US" altLang="en-US" sz="2400" dirty="0">
              <a:latin typeface="Bahnschrift" panose="020B0502040204020203" pitchFamily="34" charset="0"/>
              <a:cs typeface="Times New Roman" pitchFamily="18" charset="0"/>
            </a:endParaRPr>
          </a:p>
          <a:p>
            <a:pPr marL="893763" indent="-531813" algn="just">
              <a:lnSpc>
                <a:spcPct val="150000"/>
              </a:lnSpc>
              <a:buFontTx/>
              <a:buAutoNum type="alphaUcPeriod"/>
              <a:defRPr/>
            </a:pPr>
            <a:r>
              <a:rPr lang="en-IN" sz="2400" dirty="0">
                <a:latin typeface="Bahnschrift" panose="020B0502040204020203" pitchFamily="34" charset="0"/>
              </a:rPr>
              <a:t>33.33%</a:t>
            </a:r>
            <a:endParaRPr lang="en-US" altLang="en-US" sz="2400" dirty="0">
              <a:latin typeface="Bahnschrift" panose="020B0502040204020203" pitchFamily="34" charset="0"/>
              <a:cs typeface="Times New Roman" pitchFamily="18" charset="0"/>
            </a:endParaRPr>
          </a:p>
          <a:p>
            <a:pPr algn="just">
              <a:lnSpc>
                <a:spcPct val="150000"/>
              </a:lnSpc>
              <a:defRPr/>
            </a:pPr>
            <a:r>
              <a:rPr lang="en-US" sz="2400" dirty="0">
                <a:latin typeface="Bahnschrift" panose="020B0502040204020203" pitchFamily="34" charset="0"/>
                <a:cs typeface="Times New Roman" pitchFamily="18" charset="0"/>
              </a:rPr>
              <a:t> </a:t>
            </a:r>
          </a:p>
        </p:txBody>
      </p:sp>
      <p:sp>
        <p:nvSpPr>
          <p:cNvPr id="2" name="TextBox 1">
            <a:extLst>
              <a:ext uri="{FF2B5EF4-FFF2-40B4-BE49-F238E27FC236}">
                <a16:creationId xmlns:a16="http://schemas.microsoft.com/office/drawing/2014/main" id="{8C8DD611-D077-716A-4BE4-45D3BB83FA90}"/>
              </a:ext>
            </a:extLst>
          </p:cNvPr>
          <p:cNvSpPr txBox="1"/>
          <p:nvPr/>
        </p:nvSpPr>
        <p:spPr>
          <a:xfrm>
            <a:off x="703582" y="5255477"/>
            <a:ext cx="1720641" cy="461665"/>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a:solidFill>
                  <a:srgbClr val="FF0000"/>
                </a:solidFill>
                <a:latin typeface="Bahnschrift" panose="020B0502040204020203" pitchFamily="34" charset="0"/>
              </a:rPr>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a:extLst>
              <a:ext uri="{FF2B5EF4-FFF2-40B4-BE49-F238E27FC236}">
                <a16:creationId xmlns:a16="http://schemas.microsoft.com/office/drawing/2014/main" id="{F4B7DF9D-C22D-0A86-E8FE-B7A1E29FF43B}"/>
              </a:ext>
            </a:extLst>
          </p:cNvPr>
          <p:cNvSpPr>
            <a:spLocks noChangeArrowheads="1"/>
          </p:cNvSpPr>
          <p:nvPr/>
        </p:nvSpPr>
        <p:spPr bwMode="auto">
          <a:xfrm>
            <a:off x="528863" y="1325563"/>
            <a:ext cx="7696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buFont typeface="Arial" panose="020B0604020202020204" pitchFamily="34" charset="0"/>
              <a:buChar char="•"/>
            </a:pPr>
            <a:endParaRPr lang="en-IN" altLang="en-US" sz="2400" dirty="0">
              <a:latin typeface="Bahnschrift" panose="020B0502040204020203" pitchFamily="34" charset="0"/>
            </a:endParaRPr>
          </a:p>
          <a:p>
            <a:pPr marL="893763" indent="-531813" eaLnBrk="1" hangingPunct="1">
              <a:buFont typeface="Arial" panose="020B0604020202020204" pitchFamily="34" charset="0"/>
              <a:buChar char="•"/>
            </a:pPr>
            <a:r>
              <a:rPr lang="en-IN" altLang="en-US" sz="2400" b="1" dirty="0">
                <a:solidFill>
                  <a:srgbClr val="FF0000"/>
                </a:solidFill>
                <a:latin typeface="Bahnschrift" panose="020B0502040204020203" pitchFamily="34" charset="0"/>
              </a:rPr>
              <a:t>Example: 5</a:t>
            </a:r>
            <a:r>
              <a:rPr lang="en-IN" altLang="en-US" sz="2400" b="1" dirty="0">
                <a:latin typeface="Bahnschrift" panose="020B0502040204020203" pitchFamily="34" charset="0"/>
              </a:rPr>
              <a:t> </a:t>
            </a:r>
            <a:r>
              <a:rPr lang="en-IN" altLang="en-US" sz="2400" dirty="0">
                <a:latin typeface="Bahnschrift" panose="020B0502040204020203" pitchFamily="34" charset="0"/>
              </a:rPr>
              <a:t>A vendor bought toffees at 6 for a rupee. How many for a rupee must he sell to gain 20%?</a:t>
            </a:r>
          </a:p>
          <a:p>
            <a:pPr marL="893763" indent="-531813" eaLnBrk="1" hangingPunct="1">
              <a:buFont typeface="Arial" panose="020B0604020202020204" pitchFamily="34" charset="0"/>
              <a:buChar char="•"/>
            </a:pPr>
            <a:endParaRPr lang="en-IN" altLang="en-US" sz="2400" dirty="0">
              <a:latin typeface="Bahnschrift" panose="020B0502040204020203" pitchFamily="34" charset="0"/>
            </a:endParaRPr>
          </a:p>
          <a:p>
            <a:pPr marL="893763" indent="-531813" eaLnBrk="1" hangingPunct="1">
              <a:buFont typeface="Wingdings" panose="05000000000000000000" pitchFamily="2" charset="2"/>
              <a:buChar char="ü"/>
            </a:pPr>
            <a:r>
              <a:rPr lang="en-IN" altLang="en-US" sz="2400" b="1" dirty="0">
                <a:solidFill>
                  <a:srgbClr val="FF0000"/>
                </a:solidFill>
                <a:latin typeface="Bahnschrift" panose="020B0502040204020203" pitchFamily="34" charset="0"/>
              </a:rPr>
              <a:t>Ans : 5 </a:t>
            </a:r>
          </a:p>
        </p:txBody>
      </p:sp>
      <p:sp>
        <p:nvSpPr>
          <p:cNvPr id="2" name="Title 1">
            <a:extLst>
              <a:ext uri="{FF2B5EF4-FFF2-40B4-BE49-F238E27FC236}">
                <a16:creationId xmlns:a16="http://schemas.microsoft.com/office/drawing/2014/main" id="{A94A1C54-AF9D-4FCA-F6EA-166C5BE5E671}"/>
              </a:ext>
            </a:extLst>
          </p:cNvPr>
          <p:cNvSpPr>
            <a:spLocks noGrp="1"/>
          </p:cNvSpPr>
          <p:nvPr>
            <p:ph type="title"/>
          </p:nvPr>
        </p:nvSpPr>
        <p:spPr/>
        <p:txBody>
          <a:bodyPr/>
          <a:lstStyle/>
          <a:p>
            <a:r>
              <a:rPr lang="en-IN" altLang="en-US" sz="3600" b="1" dirty="0"/>
              <a:t>If the items sold is unknown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438">
                                            <p:txEl>
                                              <p:pRg st="1" end="1"/>
                                            </p:txEl>
                                          </p:spTgt>
                                        </p:tgtEl>
                                        <p:attrNameLst>
                                          <p:attrName>style.visibility</p:attrName>
                                        </p:attrNameLst>
                                      </p:cBhvr>
                                      <p:to>
                                        <p:strVal val="visible"/>
                                      </p:to>
                                    </p:set>
                                    <p:animEffect transition="in" filter="wipe(down)">
                                      <p:cBhvr>
                                        <p:cTn id="7" dur="500"/>
                                        <p:tgtEl>
                                          <p:spTgt spid="184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8438">
                                            <p:txEl>
                                              <p:pRg st="3" end="3"/>
                                            </p:txEl>
                                          </p:spTgt>
                                        </p:tgtEl>
                                        <p:attrNameLst>
                                          <p:attrName>style.visibility</p:attrName>
                                        </p:attrNameLst>
                                      </p:cBhvr>
                                      <p:to>
                                        <p:strVal val="visible"/>
                                      </p:to>
                                    </p:set>
                                    <p:animEffect transition="in" filter="wipe(down)">
                                      <p:cBhvr>
                                        <p:cTn id="12" dur="500"/>
                                        <p:tgtEl>
                                          <p:spTgt spid="184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a:extLst>
              <a:ext uri="{FF2B5EF4-FFF2-40B4-BE49-F238E27FC236}">
                <a16:creationId xmlns:a16="http://schemas.microsoft.com/office/drawing/2014/main" id="{BBB05664-A832-1F57-2B22-FFA0C28DB2C5}"/>
              </a:ext>
            </a:extLst>
          </p:cNvPr>
          <p:cNvSpPr>
            <a:spLocks noChangeArrowheads="1"/>
          </p:cNvSpPr>
          <p:nvPr/>
        </p:nvSpPr>
        <p:spPr bwMode="auto">
          <a:xfrm>
            <a:off x="378371" y="331076"/>
            <a:ext cx="8213835" cy="167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6</a:t>
            </a:r>
            <a:r>
              <a:rPr lang="en-IN" altLang="en-US" sz="2400" b="1" dirty="0">
                <a:latin typeface="Bahnschrift" panose="020B0502040204020203" pitchFamily="34" charset="0"/>
              </a:rPr>
              <a:t> </a:t>
            </a:r>
            <a:r>
              <a:rPr lang="en-IN" altLang="en-US" sz="2400" dirty="0">
                <a:latin typeface="Bahnschrift" panose="020B0502040204020203" pitchFamily="34" charset="0"/>
              </a:rPr>
              <a:t>A vendor bought toffees at 8 for a rupee. How many for a rupee must he sell to gain 33.33%?</a:t>
            </a:r>
          </a:p>
          <a:p>
            <a:pPr marL="893763" indent="-531813" eaLnBrk="1" hangingPunct="1">
              <a:lnSpc>
                <a:spcPct val="150000"/>
              </a:lnSpc>
            </a:pPr>
            <a:endParaRPr lang="en-IN" altLang="en-US" sz="2400" dirty="0">
              <a:latin typeface="Bahnschrift" panose="020B0502040204020203" pitchFamily="34" charset="0"/>
            </a:endParaRPr>
          </a:p>
        </p:txBody>
      </p:sp>
      <p:sp>
        <p:nvSpPr>
          <p:cNvPr id="3" name="TextBox 2">
            <a:extLst>
              <a:ext uri="{FF2B5EF4-FFF2-40B4-BE49-F238E27FC236}">
                <a16:creationId xmlns:a16="http://schemas.microsoft.com/office/drawing/2014/main" id="{F1702F2D-52D9-36DD-10FB-0FA3BBCED0BC}"/>
              </a:ext>
            </a:extLst>
          </p:cNvPr>
          <p:cNvSpPr txBox="1"/>
          <p:nvPr/>
        </p:nvSpPr>
        <p:spPr>
          <a:xfrm>
            <a:off x="378371" y="2323506"/>
            <a:ext cx="4572000" cy="461665"/>
          </a:xfrm>
          <a:prstGeom prst="rect">
            <a:avLst/>
          </a:prstGeom>
          <a:noFill/>
        </p:spPr>
        <p:txBody>
          <a:bodyPr wrap="square">
            <a:spAutoFit/>
          </a:bodyPr>
          <a:lstStyle/>
          <a:p>
            <a:pPr marL="893763" indent="-531813" eaLnBrk="1" hangingPunct="1">
              <a:buFont typeface="Wingdings" panose="05000000000000000000" pitchFamily="2" charset="2"/>
              <a:buChar char="ü"/>
            </a:pPr>
            <a:r>
              <a:rPr lang="en-IN" altLang="en-US" sz="2400" b="1" dirty="0">
                <a:solidFill>
                  <a:srgbClr val="FF0000"/>
                </a:solidFill>
                <a:latin typeface="Bahnschrift" panose="020B0502040204020203" pitchFamily="34" charset="0"/>
              </a:rPr>
              <a:t>Ans :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a:extLst>
              <a:ext uri="{FF2B5EF4-FFF2-40B4-BE49-F238E27FC236}">
                <a16:creationId xmlns:a16="http://schemas.microsoft.com/office/drawing/2014/main" id="{0E87A146-49C7-6D64-69BC-0C7F57A08215}"/>
              </a:ext>
            </a:extLst>
          </p:cNvPr>
          <p:cNvSpPr>
            <a:spLocks noChangeArrowheads="1"/>
          </p:cNvSpPr>
          <p:nvPr/>
        </p:nvSpPr>
        <p:spPr bwMode="auto">
          <a:xfrm>
            <a:off x="338363" y="1533525"/>
            <a:ext cx="8443030" cy="278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893763" indent="-531813" eaLnBrk="1" hangingPunct="1">
              <a:lnSpc>
                <a:spcPct val="150000"/>
              </a:lnSpc>
              <a:buFont typeface="Arial" panose="020B0604020202020204" pitchFamily="34" charset="0"/>
              <a:buChar char="•"/>
            </a:pPr>
            <a:r>
              <a:rPr lang="en-IN" altLang="en-US" sz="2400" b="1" dirty="0">
                <a:solidFill>
                  <a:srgbClr val="FF0000"/>
                </a:solidFill>
                <a:latin typeface="Bahnschrift" panose="020B0502040204020203" pitchFamily="34" charset="0"/>
              </a:rPr>
              <a:t>Example: 7</a:t>
            </a:r>
            <a:r>
              <a:rPr lang="en-IN" altLang="en-US" sz="2400" b="1" dirty="0">
                <a:latin typeface="Bahnschrift" panose="020B0502040204020203" pitchFamily="34" charset="0"/>
              </a:rPr>
              <a:t> </a:t>
            </a:r>
            <a:r>
              <a:rPr lang="en-IN" altLang="en-US" sz="2400" dirty="0">
                <a:latin typeface="Bahnschrift" panose="020B0502040204020203" pitchFamily="34" charset="0"/>
              </a:rPr>
              <a:t>A vendor sold 4 toffees for a rupee to gain 50%. What should be the number of toffees bought for the same price?</a:t>
            </a:r>
          </a:p>
          <a:p>
            <a:pPr marL="893763" indent="-531813" eaLnBrk="1" hangingPunct="1">
              <a:lnSpc>
                <a:spcPct val="150000"/>
              </a:lnSpc>
            </a:pPr>
            <a:r>
              <a:rPr lang="en-IN" altLang="en-US" sz="2400" dirty="0">
                <a:latin typeface="Bahnschrift" panose="020B0502040204020203" pitchFamily="34" charset="0"/>
              </a:rPr>
              <a:t> </a:t>
            </a:r>
          </a:p>
          <a:p>
            <a:pPr marL="893763" indent="-531813" eaLnBrk="1" hangingPunct="1">
              <a:lnSpc>
                <a:spcPct val="150000"/>
              </a:lnSpc>
              <a:buFont typeface="Wingdings" panose="05000000000000000000" pitchFamily="2" charset="2"/>
              <a:buChar char="ü"/>
            </a:pPr>
            <a:r>
              <a:rPr lang="en-IN" altLang="en-US" sz="2400" b="1" dirty="0">
                <a:solidFill>
                  <a:srgbClr val="FF0000"/>
                </a:solidFill>
                <a:latin typeface="Bahnschrift" panose="020B0502040204020203" pitchFamily="34" charset="0"/>
              </a:rPr>
              <a:t>Ans : 6 </a:t>
            </a:r>
          </a:p>
        </p:txBody>
      </p:sp>
      <p:sp>
        <p:nvSpPr>
          <p:cNvPr id="2" name="Title 1">
            <a:extLst>
              <a:ext uri="{FF2B5EF4-FFF2-40B4-BE49-F238E27FC236}">
                <a16:creationId xmlns:a16="http://schemas.microsoft.com/office/drawing/2014/main" id="{0AC8E8DC-7FD7-942A-3521-9EFBE6E5608C}"/>
              </a:ext>
            </a:extLst>
          </p:cNvPr>
          <p:cNvSpPr>
            <a:spLocks noGrp="1"/>
          </p:cNvSpPr>
          <p:nvPr>
            <p:ph type="title"/>
          </p:nvPr>
        </p:nvSpPr>
        <p:spPr>
          <a:xfrm>
            <a:off x="338363" y="0"/>
            <a:ext cx="8632216" cy="1325563"/>
          </a:xfrm>
        </p:spPr>
        <p:txBody>
          <a:bodyPr>
            <a:normAutofit/>
          </a:bodyPr>
          <a:lstStyle/>
          <a:p>
            <a:r>
              <a:rPr lang="en-IN" altLang="en-US" sz="3600" b="1" dirty="0">
                <a:latin typeface="Bahnschrift" panose="020B0502040204020203" pitchFamily="34" charset="0"/>
              </a:rPr>
              <a:t>If the items bought is unknown</a:t>
            </a:r>
            <a:endParaRPr lang="en-IN" dirty="0">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1107</TotalTime>
  <Words>1371</Words>
  <Application>Microsoft Office PowerPoint</Application>
  <PresentationFormat>On-screen Show (4:3)</PresentationFormat>
  <Paragraphs>197</Paragraphs>
  <Slides>30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Bahnschrift</vt:lpstr>
      <vt:lpstr>Bahnschrift SemiBold</vt:lpstr>
      <vt:lpstr>Calibri</vt:lpstr>
      <vt:lpstr>Calibri Light</vt:lpstr>
      <vt:lpstr>Wingdings</vt:lpstr>
      <vt:lpstr>Wingdings 2</vt:lpstr>
      <vt:lpstr>Office Theme</vt:lpstr>
      <vt:lpstr>PowerPoint Presentation</vt:lpstr>
      <vt:lpstr>PowerPoint Presentation</vt:lpstr>
      <vt:lpstr>Type 1: Number of items is same and the price is different</vt:lpstr>
      <vt:lpstr>PowerPoint Presentation</vt:lpstr>
      <vt:lpstr>Number of items is different and the price is same</vt:lpstr>
      <vt:lpstr>PowerPoint Presentation</vt:lpstr>
      <vt:lpstr>If the items sold is unknown </vt:lpstr>
      <vt:lpstr>PowerPoint Presentation</vt:lpstr>
      <vt:lpstr>If the items bought is unknown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NITESH KUMAR PANDAY</cp:lastModifiedBy>
  <cp:revision>31</cp:revision>
  <dcterms:created xsi:type="dcterms:W3CDTF">2021-05-13T17:45:44Z</dcterms:created>
  <dcterms:modified xsi:type="dcterms:W3CDTF">2023-05-26T08:51:57Z</dcterms:modified>
</cp:coreProperties>
</file>