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8" autoAdjust="0"/>
    <p:restoredTop sz="94694" autoAdjust="0"/>
  </p:normalViewPr>
  <p:slideViewPr>
    <p:cSldViewPr snapToGrid="0" snapToObjects="1">
      <p:cViewPr varScale="1">
        <p:scale>
          <a:sx n="144" d="100"/>
          <a:sy n="144" d="100"/>
        </p:scale>
        <p:origin x="930"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sz="4000" b="1">
                <a:solidFill>
                  <a:schemeClr val="tx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57199" y="4510707"/>
            <a:ext cx="3062253" cy="273844"/>
          </a:xfrm>
          <a:prstGeom prst="rect">
            <a:avLst/>
          </a:prstGeom>
        </p:spPr>
        <p:txBody>
          <a:bodyPr/>
          <a:lstStyle>
            <a:lvl1pPr>
              <a:defRPr>
                <a:solidFill>
                  <a:schemeClr val="tx2"/>
                </a:solidFill>
              </a:defRPr>
            </a:lvl1pPr>
          </a:lstStyle>
          <a:p>
            <a:fld id="{241EB5C9-1307-BA42-ABA2-0BC069CD8E7F}" type="datetimeFigureOut">
              <a:rPr lang="en-US" smtClean="0"/>
              <a:pPr/>
              <a:t>9/8/2022</a:t>
            </a:fld>
            <a:endParaRPr lang="en-US" dirty="0"/>
          </a:p>
        </p:txBody>
      </p:sp>
      <p:cxnSp>
        <p:nvCxnSpPr>
          <p:cNvPr id="5" name="Straight Connector 4">
            <a:extLst>
              <a:ext uri="{FF2B5EF4-FFF2-40B4-BE49-F238E27FC236}">
                <a16:creationId xmlns:a16="http://schemas.microsoft.com/office/drawing/2014/main" id="{46263E30-FB06-6FC4-16AC-075B840D8F75}"/>
              </a:ext>
            </a:extLst>
          </p:cNvPr>
          <p:cNvCxnSpPr>
            <a:cxnSpLocks/>
            <a:stCxn id="6" idx="1"/>
          </p:cNvCxnSpPr>
          <p:nvPr userDrawn="1"/>
        </p:nvCxnSpPr>
        <p:spPr>
          <a:xfrm flipH="1" flipV="1">
            <a:off x="166555" y="4914662"/>
            <a:ext cx="7727645" cy="7857"/>
          </a:xfrm>
          <a:prstGeom prst="line">
            <a:avLst/>
          </a:prstGeom>
          <a:ln w="6350">
            <a:solidFill>
              <a:srgbClr val="003D80"/>
            </a:solidFill>
          </a:ln>
        </p:spPr>
        <p:style>
          <a:lnRef idx="1">
            <a:schemeClr val="accent1"/>
          </a:lnRef>
          <a:fillRef idx="0">
            <a:schemeClr val="accent1"/>
          </a:fillRef>
          <a:effectRef idx="0">
            <a:schemeClr val="accent1"/>
          </a:effectRef>
          <a:fontRef idx="minor">
            <a:schemeClr val="tx1"/>
          </a:fontRef>
        </p:style>
      </p:cxnSp>
      <p:pic>
        <p:nvPicPr>
          <p:cNvPr id="6" name="Graphic 5">
            <a:extLst>
              <a:ext uri="{FF2B5EF4-FFF2-40B4-BE49-F238E27FC236}">
                <a16:creationId xmlns:a16="http://schemas.microsoft.com/office/drawing/2014/main" id="{A8EED4CB-BB55-0985-ECB0-05E94EE457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4199" y="4701779"/>
            <a:ext cx="1139021" cy="441481"/>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9/8/2022</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9/8/2022</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large picture">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0F6C400C-B560-4C7E-A255-458C4031C25C}"/>
              </a:ext>
            </a:extLst>
          </p:cNvPr>
          <p:cNvSpPr>
            <a:spLocks noGrp="1"/>
          </p:cNvSpPr>
          <p:nvPr>
            <p:ph type="pic" sz="quarter" idx="10"/>
          </p:nvPr>
        </p:nvSpPr>
        <p:spPr>
          <a:xfrm>
            <a:off x="532852" y="328653"/>
            <a:ext cx="8078295" cy="3875484"/>
          </a:xfrm>
          <a:prstGeom prst="rect">
            <a:avLst/>
          </a:prstGeom>
        </p:spPr>
        <p:txBody>
          <a:bodyPr/>
          <a:lstStyle>
            <a:lvl1pPr>
              <a:defRPr>
                <a:solidFill>
                  <a:srgbClr val="003D80"/>
                </a:solidFill>
              </a:defRPr>
            </a:lvl1pPr>
          </a:lstStyle>
          <a:p>
            <a:endParaRPr lang="en-US"/>
          </a:p>
        </p:txBody>
      </p:sp>
      <p:sp>
        <p:nvSpPr>
          <p:cNvPr id="8" name="Content Placeholder 15">
            <a:extLst>
              <a:ext uri="{FF2B5EF4-FFF2-40B4-BE49-F238E27FC236}">
                <a16:creationId xmlns:a16="http://schemas.microsoft.com/office/drawing/2014/main" id="{1F448C8F-3736-4E72-A66E-5F628D51DB7E}"/>
              </a:ext>
            </a:extLst>
          </p:cNvPr>
          <p:cNvSpPr>
            <a:spLocks noGrp="1"/>
          </p:cNvSpPr>
          <p:nvPr>
            <p:ph sz="quarter" idx="12" hasCustomPrompt="1"/>
          </p:nvPr>
        </p:nvSpPr>
        <p:spPr>
          <a:xfrm>
            <a:off x="532852" y="4223756"/>
            <a:ext cx="8078295" cy="648905"/>
          </a:xfrm>
          <a:prstGeom prst="rect">
            <a:avLst/>
          </a:prstGeom>
        </p:spPr>
        <p:txBody>
          <a:bodyPr/>
          <a:lstStyle>
            <a:lvl1pPr marL="0" indent="0" algn="ctr">
              <a:spcBef>
                <a:spcPts val="0"/>
              </a:spcBef>
              <a:buNone/>
              <a:defRPr sz="1125">
                <a:solidFill>
                  <a:srgbClr val="003D80"/>
                </a:solidFill>
                <a:latin typeface="Calibri Light" panose="020F0302020204030204" pitchFamily="34" charset="0"/>
                <a:cs typeface="Calibri Light" panose="020F0302020204030204" pitchFamily="34" charset="0"/>
              </a:defRPr>
            </a:lvl1pPr>
            <a:lvl2pPr>
              <a:defRPr sz="1500"/>
            </a:lvl2pPr>
            <a:lvl3pPr>
              <a:defRPr sz="1350"/>
            </a:lvl3pPr>
            <a:lvl4pPr>
              <a:defRPr sz="1200"/>
            </a:lvl4pPr>
          </a:lstStyle>
          <a:p>
            <a:pPr lvl="0"/>
            <a:r>
              <a:rPr lang="en-US"/>
              <a:t>Photo caption</a:t>
            </a:r>
          </a:p>
        </p:txBody>
      </p:sp>
      <p:cxnSp>
        <p:nvCxnSpPr>
          <p:cNvPr id="6" name="Straight Connector 5">
            <a:extLst>
              <a:ext uri="{FF2B5EF4-FFF2-40B4-BE49-F238E27FC236}">
                <a16:creationId xmlns:a16="http://schemas.microsoft.com/office/drawing/2014/main" id="{8006E56C-8B07-4A1F-B2DC-5E51919F100D}"/>
              </a:ext>
            </a:extLst>
          </p:cNvPr>
          <p:cNvCxnSpPr>
            <a:cxnSpLocks/>
            <a:stCxn id="11" idx="1"/>
          </p:cNvCxnSpPr>
          <p:nvPr userDrawn="1"/>
        </p:nvCxnSpPr>
        <p:spPr>
          <a:xfrm flipH="1" flipV="1">
            <a:off x="166555" y="4914662"/>
            <a:ext cx="7727645" cy="7857"/>
          </a:xfrm>
          <a:prstGeom prst="line">
            <a:avLst/>
          </a:prstGeom>
          <a:ln w="6350">
            <a:solidFill>
              <a:srgbClr val="003D8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24B7CD7-0047-4AEC-987D-6266A8719DC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4199" y="4701779"/>
            <a:ext cx="1139021" cy="441481"/>
          </a:xfrm>
          <a:prstGeom prst="rect">
            <a:avLst/>
          </a:prstGeom>
        </p:spPr>
      </p:pic>
    </p:spTree>
    <p:extLst>
      <p:ext uri="{BB962C8B-B14F-4D97-AF65-F5344CB8AC3E}">
        <p14:creationId xmlns:p14="http://schemas.microsoft.com/office/powerpoint/2010/main" val="130114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DD4A-3098-21CA-24E3-03FE5D97E3F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5FDEA3C-7DDD-768D-DB99-89454BE2F07E}"/>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5" name="Picture Placeholder 4">
            <a:extLst>
              <a:ext uri="{FF2B5EF4-FFF2-40B4-BE49-F238E27FC236}">
                <a16:creationId xmlns:a16="http://schemas.microsoft.com/office/drawing/2014/main" id="{F6324EF6-673D-A11C-272A-ACAE43257C3A}"/>
              </a:ext>
            </a:extLst>
          </p:cNvPr>
          <p:cNvSpPr>
            <a:spLocks noGrp="1"/>
          </p:cNvSpPr>
          <p:nvPr>
            <p:ph type="pic" sz="quarter" idx="11"/>
          </p:nvPr>
        </p:nvSpPr>
        <p:spPr>
          <a:xfrm>
            <a:off x="322263" y="676275"/>
            <a:ext cx="8551862" cy="3921125"/>
          </a:xfrm>
        </p:spPr>
        <p:txBody>
          <a:bodyPr/>
          <a:lstStyle/>
          <a:p>
            <a:endParaRPr lang="en-US"/>
          </a:p>
        </p:txBody>
      </p:sp>
    </p:spTree>
    <p:extLst>
      <p:ext uri="{BB962C8B-B14F-4D97-AF65-F5344CB8AC3E}">
        <p14:creationId xmlns:p14="http://schemas.microsoft.com/office/powerpoint/2010/main" val="1870956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4828"/>
            <a:ext cx="8229600" cy="4145043"/>
          </a:xfrm>
        </p:spPr>
        <p:txBody>
          <a:bodyPr/>
          <a:lstStyle>
            <a:lvl1pPr>
              <a:defRPr sz="1800">
                <a:solidFill>
                  <a:schemeClr val="tx2"/>
                </a:solidFill>
              </a:defRPr>
            </a:lvl1pPr>
            <a:lvl2pPr>
              <a:defRPr sz="1800">
                <a:solidFill>
                  <a:schemeClr val="tx2"/>
                </a:solidFill>
              </a:defRPr>
            </a:lvl2pPr>
            <a:lvl3pPr>
              <a:defRPr sz="1400">
                <a:solidFill>
                  <a:schemeClr val="tx2"/>
                </a:solidFill>
              </a:defRPr>
            </a:lvl3pPr>
            <a:lvl4pPr>
              <a:defRPr sz="1200">
                <a:solidFill>
                  <a:schemeClr val="tx2"/>
                </a:solidFill>
              </a:defRPr>
            </a:lvl4pPr>
            <a:lvl5pPr>
              <a:defRPr sz="12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sz="2000">
                <a:solidFill>
                  <a:schemeClr val="tx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6" name="Content Placeholder 15">
            <a:extLst>
              <a:ext uri="{FF2B5EF4-FFF2-40B4-BE49-F238E27FC236}">
                <a16:creationId xmlns:a16="http://schemas.microsoft.com/office/drawing/2014/main" id="{8DCA61A4-53A7-F5A9-1409-24592F2ADADD}"/>
              </a:ext>
            </a:extLst>
          </p:cNvPr>
          <p:cNvSpPr>
            <a:spLocks noGrp="1"/>
          </p:cNvSpPr>
          <p:nvPr>
            <p:ph sz="quarter" idx="12" hasCustomPrompt="1"/>
          </p:nvPr>
        </p:nvSpPr>
        <p:spPr>
          <a:xfrm>
            <a:off x="457200" y="4594623"/>
            <a:ext cx="8229600" cy="278038"/>
          </a:xfrm>
          <a:prstGeom prst="rect">
            <a:avLst/>
          </a:prstGeom>
        </p:spPr>
        <p:txBody>
          <a:bodyPr/>
          <a:lstStyle>
            <a:lvl1pPr marL="0" indent="0" algn="ctr">
              <a:spcBef>
                <a:spcPts val="0"/>
              </a:spcBef>
              <a:buNone/>
              <a:defRPr sz="1400">
                <a:solidFill>
                  <a:srgbClr val="003D80"/>
                </a:solidFill>
                <a:latin typeface="Calibri Light" panose="020F0302020204030204" pitchFamily="34" charset="0"/>
                <a:cs typeface="Calibri Light" panose="020F0302020204030204" pitchFamily="34" charset="0"/>
              </a:defRPr>
            </a:lvl1pPr>
            <a:lvl2pPr>
              <a:defRPr sz="1500"/>
            </a:lvl2pPr>
            <a:lvl3pPr>
              <a:defRPr sz="1350"/>
            </a:lvl3pPr>
            <a:lvl4pPr>
              <a:defRPr sz="1200"/>
            </a:lvl4pPr>
          </a:lstStyle>
          <a:p>
            <a:pPr lvl="0"/>
            <a:r>
              <a:rPr lang="en-US" dirty="0"/>
              <a:t>Photo caption</a:t>
            </a:r>
          </a:p>
        </p:txBody>
      </p:sp>
      <p:cxnSp>
        <p:nvCxnSpPr>
          <p:cNvPr id="4" name="Straight Connector 3">
            <a:extLst>
              <a:ext uri="{FF2B5EF4-FFF2-40B4-BE49-F238E27FC236}">
                <a16:creationId xmlns:a16="http://schemas.microsoft.com/office/drawing/2014/main" id="{5EC59B80-8004-6D6A-52FA-21875A345DB4}"/>
              </a:ext>
            </a:extLst>
          </p:cNvPr>
          <p:cNvCxnSpPr>
            <a:cxnSpLocks/>
            <a:stCxn id="5" idx="1"/>
          </p:cNvCxnSpPr>
          <p:nvPr userDrawn="1"/>
        </p:nvCxnSpPr>
        <p:spPr>
          <a:xfrm flipH="1" flipV="1">
            <a:off x="166555" y="4914662"/>
            <a:ext cx="7727645" cy="7857"/>
          </a:xfrm>
          <a:prstGeom prst="line">
            <a:avLst/>
          </a:prstGeom>
          <a:ln w="6350">
            <a:solidFill>
              <a:srgbClr val="003D80"/>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710D0D0C-55BC-974A-8A10-D222328DD7E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4199" y="4701779"/>
            <a:ext cx="1139021" cy="441481"/>
          </a:xfrm>
          <a:prstGeom prst="rect">
            <a:avLst/>
          </a:prstGeom>
        </p:spPr>
      </p:pic>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476376"/>
            <a:ext cx="7772400" cy="1021556"/>
          </a:xfrm>
        </p:spPr>
        <p:txBody>
          <a:bodyPr anchor="t"/>
          <a:lstStyle>
            <a:lvl1pPr algn="l">
              <a:defRPr sz="3000" b="1" cap="all">
                <a:solidFill>
                  <a:schemeClr val="tx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722313" y="351236"/>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9/8/2022</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7" name="Straight Connector 6">
            <a:extLst>
              <a:ext uri="{FF2B5EF4-FFF2-40B4-BE49-F238E27FC236}">
                <a16:creationId xmlns:a16="http://schemas.microsoft.com/office/drawing/2014/main" id="{08D0570A-7625-AF9C-B06E-B42A1B08C7DF}"/>
              </a:ext>
            </a:extLst>
          </p:cNvPr>
          <p:cNvCxnSpPr>
            <a:cxnSpLocks/>
            <a:stCxn id="8" idx="1"/>
          </p:cNvCxnSpPr>
          <p:nvPr userDrawn="1"/>
        </p:nvCxnSpPr>
        <p:spPr>
          <a:xfrm flipH="1" flipV="1">
            <a:off x="166555" y="4914662"/>
            <a:ext cx="7727645" cy="7857"/>
          </a:xfrm>
          <a:prstGeom prst="line">
            <a:avLst/>
          </a:prstGeom>
          <a:ln w="6350">
            <a:solidFill>
              <a:srgbClr val="003D8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F7ABB420-D7B3-95A5-EC4B-05EB744A11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4199" y="4701779"/>
            <a:ext cx="1139021" cy="441481"/>
          </a:xfrm>
          <a:prstGeom prst="rect">
            <a:avLst/>
          </a:prstGeom>
        </p:spPr>
      </p:pic>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9/8/2022</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lvl1pPr>
              <a:defRPr sz="1400">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9/8/2022</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9/8/2022</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9/8/2022</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9/8/2022</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09600" y="558640"/>
            <a:ext cx="7924800" cy="386095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09600" y="4419599"/>
            <a:ext cx="7924800" cy="30861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9" name="Title 8">
            <a:extLst>
              <a:ext uri="{FF2B5EF4-FFF2-40B4-BE49-F238E27FC236}">
                <a16:creationId xmlns:a16="http://schemas.microsoft.com/office/drawing/2014/main" id="{195DA977-5AC9-3C68-A2DF-3F0D7414D32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34289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617220"/>
            <a:ext cx="8229600" cy="397740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0" r:id="rId13"/>
  </p:sldLayoutIdLst>
  <p:txStyles>
    <p:titleStyle>
      <a:lvl1pPr algn="ctr" defTabSz="342900" rtl="0" eaLnBrk="1" latinLnBrk="0" hangingPunct="1">
        <a:spcBef>
          <a:spcPct val="0"/>
        </a:spcBef>
        <a:buNone/>
        <a:defRPr sz="2400" kern="1200">
          <a:solidFill>
            <a:schemeClr val="tx2"/>
          </a:solidFill>
          <a:latin typeface="Arial" panose="020B0604020202020204" pitchFamily="34" charset="0"/>
          <a:ea typeface="+mj-ea"/>
          <a:cs typeface="Arial" panose="020B0604020202020204" pitchFamily="34" charset="0"/>
        </a:defRPr>
      </a:lvl1pPr>
    </p:titleStyle>
    <p:bodyStyle>
      <a:lvl1pPr marL="342900" indent="-342900" algn="l" defTabSz="342900" rtl="0" eaLnBrk="1" latinLnBrk="0" hangingPunct="1">
        <a:spcBef>
          <a:spcPct val="20000"/>
        </a:spcBef>
        <a:buFont typeface="Arial"/>
        <a:buChar char="•"/>
        <a:defRPr sz="2400" kern="1200">
          <a:solidFill>
            <a:schemeClr val="tx2"/>
          </a:solidFill>
          <a:latin typeface="Arial" panose="020B0604020202020204" pitchFamily="34" charset="0"/>
          <a:ea typeface="+mn-ea"/>
          <a:cs typeface="Arial" panose="020B0604020202020204" pitchFamily="34" charset="0"/>
        </a:defRPr>
      </a:lvl1pPr>
      <a:lvl2pPr marL="685800" indent="-342900" algn="l" defTabSz="342900" rtl="0" eaLnBrk="1" latinLnBrk="0" hangingPunct="1">
        <a:spcBef>
          <a:spcPct val="20000"/>
        </a:spcBef>
        <a:buFont typeface="Arial"/>
        <a:buChar char="–"/>
        <a:defRPr sz="2100" kern="1200">
          <a:solidFill>
            <a:schemeClr val="tx2"/>
          </a:solidFill>
          <a:latin typeface="Arial" panose="020B0604020202020204" pitchFamily="34" charset="0"/>
          <a:ea typeface="+mn-ea"/>
          <a:cs typeface="Arial" panose="020B0604020202020204" pitchFamily="34" charset="0"/>
        </a:defRPr>
      </a:lvl2pPr>
      <a:lvl3pPr marL="1028700" indent="-342900" algn="l" defTabSz="342900" rtl="0" eaLnBrk="1" latinLnBrk="0" hangingPunct="1">
        <a:spcBef>
          <a:spcPct val="20000"/>
        </a:spcBef>
        <a:buFont typeface="Arial"/>
        <a:buChar char="•"/>
        <a:defRPr sz="1800" kern="1200">
          <a:solidFill>
            <a:schemeClr val="tx2"/>
          </a:solidFill>
          <a:latin typeface="Arial" panose="020B0604020202020204" pitchFamily="34" charset="0"/>
          <a:ea typeface="+mn-ea"/>
          <a:cs typeface="Arial" panose="020B0604020202020204" pitchFamily="34" charset="0"/>
        </a:defRPr>
      </a:lvl3pPr>
      <a:lvl4pPr marL="1371600" indent="-342900" algn="l" defTabSz="342900" rtl="0" eaLnBrk="1" latinLnBrk="0" hangingPunct="1">
        <a:spcBef>
          <a:spcPct val="20000"/>
        </a:spcBef>
        <a:buFont typeface="Arial"/>
        <a:buChar char="–"/>
        <a:defRPr sz="1500" kern="1200">
          <a:solidFill>
            <a:schemeClr val="tx2"/>
          </a:solidFill>
          <a:latin typeface="Arial" panose="020B0604020202020204" pitchFamily="34" charset="0"/>
          <a:ea typeface="+mn-ea"/>
          <a:cs typeface="Arial" panose="020B0604020202020204" pitchFamily="34" charset="0"/>
        </a:defRPr>
      </a:lvl4pPr>
      <a:lvl5pPr marL="1714500" indent="-342900" algn="l" defTabSz="342900" rtl="0" eaLnBrk="1" latinLnBrk="0" hangingPunct="1">
        <a:spcBef>
          <a:spcPct val="20000"/>
        </a:spcBef>
        <a:buFont typeface="Arial"/>
        <a:buChar char="»"/>
        <a:defRPr sz="1500" kern="1200">
          <a:solidFill>
            <a:schemeClr val="tx2"/>
          </a:solidFill>
          <a:latin typeface="Arial" panose="020B0604020202020204" pitchFamily="34" charset="0"/>
          <a:ea typeface="+mn-ea"/>
          <a:cs typeface="Arial" panose="020B0604020202020204" pitchFamily="34" charset="0"/>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NatureServe’s Benchmark Data Content Standards</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Max Tarjan</a:t>
            </a:r>
          </a:p>
        </p:txBody>
      </p:sp>
      <p:sp>
        <p:nvSpPr>
          <p:cNvPr id="4" name="Date Placeholder 3"/>
          <p:cNvSpPr>
            <a:spLocks noGrp="1"/>
          </p:cNvSpPr>
          <p:nvPr>
            <p:ph type="dt" sz="half" idx="10"/>
          </p:nvPr>
        </p:nvSpPr>
        <p:spPr>
          <a:xfrm>
            <a:off x="457199" y="4510707"/>
            <a:ext cx="3062253" cy="273844"/>
          </a:xfrm>
          <a:prstGeom prst="rect">
            <a:avLst/>
          </a:prstGeom>
        </p:spPr>
        <p:txBody>
          <a:bodyPr/>
          <a:lstStyle/>
          <a:p>
            <a:pPr marL="0" lvl="0" indent="0">
              <a:buNone/>
            </a:pPr>
            <a:r>
              <a:t>September 08,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Output/fig.Threat_Category.GRank.png"/>
          <p:cNvPicPr>
            <a:picLocks noGrp="1" noChangeAspect="1"/>
          </p:cNvPicPr>
          <p:nvPr/>
        </p:nvPicPr>
        <p:blipFill>
          <a:blip r:embed="rId2"/>
          <a:stretch>
            <a:fillRect/>
          </a:stretch>
        </p:blipFill>
        <p:spPr bwMode="auto">
          <a:xfrm>
            <a:off x="2387600" y="546100"/>
            <a:ext cx="4356100" cy="3632200"/>
          </a:xfrm>
          <a:prstGeom prst="rect">
            <a:avLst/>
          </a:prstGeom>
          <a:noFill/>
          <a:ln w="9525">
            <a:noFill/>
            <a:headEnd/>
            <a:tailEnd/>
          </a:ln>
        </p:spPr>
      </p:pic>
      <p:sp>
        <p:nvSpPr>
          <p:cNvPr id="3" name="TextBox 3"/>
          <p:cNvSpPr txBox="1"/>
          <p:nvPr/>
        </p:nvSpPr>
        <p:spPr>
          <a:xfrm>
            <a:off x="457200" y="4178300"/>
            <a:ext cx="8229600" cy="508000"/>
          </a:xfrm>
          <a:prstGeom prst="rect">
            <a:avLst/>
          </a:prstGeom>
          <a:noFill/>
        </p:spPr>
        <p:txBody>
          <a:bodyPr/>
          <a:lstStyle/>
          <a:p>
            <a:pPr marL="0" lvl="0" indent="0" algn="ctr">
              <a:buNone/>
            </a:pPr>
            <a:r>
              <a:t>Figure 7 . Percent of at-risk elements with at least one threat category marked by G-rank. White values indicate the number of elements for which the standard is true (i.e. at least one threat category is marked, shown in green) or false (i.e., no threat categories are marked, shown in grey).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4. A rank reasons statement.</a:t>
            </a:r>
          </a:p>
        </p:txBody>
      </p:sp>
      <p:pic>
        <p:nvPicPr>
          <p:cNvPr id="3" name="Picture 1" descr="fig:  Output/fig.Rank_Reason.taxa.png"/>
          <p:cNvPicPr>
            <a:picLocks noGrp="1" noChangeAspect="1"/>
          </p:cNvPicPr>
          <p:nvPr/>
        </p:nvPicPr>
        <p:blipFill>
          <a:blip r:embed="rId2"/>
          <a:stretch>
            <a:fillRect/>
          </a:stretch>
        </p:blipFill>
        <p:spPr bwMode="auto">
          <a:xfrm>
            <a:off x="1981200" y="546100"/>
            <a:ext cx="5194300" cy="3632200"/>
          </a:xfrm>
          <a:prstGeom prst="rect">
            <a:avLst/>
          </a:prstGeom>
          <a:noFill/>
          <a:ln w="9525">
            <a:noFill/>
            <a:headEnd/>
            <a:tailEnd/>
          </a:ln>
        </p:spPr>
      </p:pic>
      <p:sp>
        <p:nvSpPr>
          <p:cNvPr id="4" name="TextBox 3"/>
          <p:cNvSpPr txBox="1"/>
          <p:nvPr/>
        </p:nvSpPr>
        <p:spPr>
          <a:xfrm>
            <a:off x="457200" y="4178300"/>
            <a:ext cx="8229600" cy="508000"/>
          </a:xfrm>
          <a:prstGeom prst="rect">
            <a:avLst/>
          </a:prstGeom>
          <a:noFill/>
        </p:spPr>
        <p:txBody>
          <a:bodyPr/>
          <a:lstStyle/>
          <a:p>
            <a:pPr marL="0" lvl="0" indent="0" algn="ctr">
              <a:buNone/>
            </a:pPr>
            <a:r>
              <a:t>Figure 8 . Percent of elements with a rank reasons statement.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Output/fig.Rank_Reason.GRank.barplot.png"/>
          <p:cNvPicPr>
            <a:picLocks noGrp="1" noChangeAspect="1"/>
          </p:cNvPicPr>
          <p:nvPr/>
        </p:nvPicPr>
        <p:blipFill>
          <a:blip r:embed="rId2"/>
          <a:stretch>
            <a:fillRect/>
          </a:stretch>
        </p:blipFill>
        <p:spPr bwMode="auto">
          <a:xfrm>
            <a:off x="2146300" y="546100"/>
            <a:ext cx="4838700" cy="3632200"/>
          </a:xfrm>
          <a:prstGeom prst="rect">
            <a:avLst/>
          </a:prstGeom>
          <a:noFill/>
          <a:ln w="9525">
            <a:noFill/>
            <a:headEnd/>
            <a:tailEnd/>
          </a:ln>
        </p:spPr>
      </p:pic>
      <p:sp>
        <p:nvSpPr>
          <p:cNvPr id="3" name="TextBox 3"/>
          <p:cNvSpPr txBox="1"/>
          <p:nvPr/>
        </p:nvSpPr>
        <p:spPr>
          <a:xfrm>
            <a:off x="457200" y="4178300"/>
            <a:ext cx="8229600" cy="508000"/>
          </a:xfrm>
          <a:prstGeom prst="rect">
            <a:avLst/>
          </a:prstGeom>
          <a:noFill/>
        </p:spPr>
        <p:txBody>
          <a:bodyPr/>
          <a:lstStyle/>
          <a:p>
            <a:pPr marL="0" lvl="0" indent="0" algn="ctr">
              <a:buNone/>
            </a:pPr>
            <a:r>
              <a:t>Figure 9 . Percent of elements of each G-rank with a rank reasons statement. White values indicate the number of elements for which the standard is true (i.e. a rank reasons statement is given, shown in green) or false (i.e., no rank reasons statement is given, shown in grey).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5. Indication of the reason for most recent rank change.</a:t>
            </a:r>
          </a:p>
        </p:txBody>
      </p:sp>
      <p:pic>
        <p:nvPicPr>
          <p:cNvPr id="3" name="Picture 1" descr="fig:  Output/fig.Rank_Change_Reason.taxa.png"/>
          <p:cNvPicPr>
            <a:picLocks noGrp="1" noChangeAspect="1"/>
          </p:cNvPicPr>
          <p:nvPr/>
        </p:nvPicPr>
        <p:blipFill>
          <a:blip r:embed="rId2"/>
          <a:stretch>
            <a:fillRect/>
          </a:stretch>
        </p:blipFill>
        <p:spPr bwMode="auto">
          <a:xfrm>
            <a:off x="1981200" y="546100"/>
            <a:ext cx="5194300" cy="3632200"/>
          </a:xfrm>
          <a:prstGeom prst="rect">
            <a:avLst/>
          </a:prstGeom>
          <a:noFill/>
          <a:ln w="9525">
            <a:noFill/>
            <a:headEnd/>
            <a:tailEnd/>
          </a:ln>
        </p:spPr>
      </p:pic>
      <p:sp>
        <p:nvSpPr>
          <p:cNvPr id="4" name="TextBox 3"/>
          <p:cNvSpPr txBox="1"/>
          <p:nvPr/>
        </p:nvSpPr>
        <p:spPr>
          <a:xfrm>
            <a:off x="457200" y="4178300"/>
            <a:ext cx="8229600" cy="508000"/>
          </a:xfrm>
          <a:prstGeom prst="rect">
            <a:avLst/>
          </a:prstGeom>
          <a:noFill/>
        </p:spPr>
        <p:txBody>
          <a:bodyPr/>
          <a:lstStyle/>
          <a:p>
            <a:pPr marL="0" lvl="0" indent="0" algn="ctr">
              <a:buNone/>
            </a:pPr>
            <a:r>
              <a:t>Figure 10 . Percent of elements with the reasons for rank change indicated. Only elements that have had a rank change are included. The date of the rank change must be the same as the date of the rank reasons statement for this standard to be evaluated as true.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Output/fig.Rank_Change_Reason.GRank.barplot.png"/>
          <p:cNvPicPr>
            <a:picLocks noGrp="1" noChangeAspect="1"/>
          </p:cNvPicPr>
          <p:nvPr/>
        </p:nvPicPr>
        <p:blipFill>
          <a:blip r:embed="rId2"/>
          <a:stretch>
            <a:fillRect/>
          </a:stretch>
        </p:blipFill>
        <p:spPr bwMode="auto">
          <a:xfrm>
            <a:off x="2146300" y="546100"/>
            <a:ext cx="4838700" cy="3632200"/>
          </a:xfrm>
          <a:prstGeom prst="rect">
            <a:avLst/>
          </a:prstGeom>
          <a:noFill/>
          <a:ln w="9525">
            <a:noFill/>
            <a:headEnd/>
            <a:tailEnd/>
          </a:ln>
        </p:spPr>
      </p:pic>
      <p:sp>
        <p:nvSpPr>
          <p:cNvPr id="3" name="TextBox 3"/>
          <p:cNvSpPr txBox="1"/>
          <p:nvPr/>
        </p:nvSpPr>
        <p:spPr>
          <a:xfrm>
            <a:off x="457200" y="4178300"/>
            <a:ext cx="8229600" cy="508000"/>
          </a:xfrm>
          <a:prstGeom prst="rect">
            <a:avLst/>
          </a:prstGeom>
          <a:noFill/>
        </p:spPr>
        <p:txBody>
          <a:bodyPr/>
          <a:lstStyle/>
          <a:p>
            <a:pPr marL="0" lvl="0" indent="0" algn="ctr">
              <a:buNone/>
            </a:pPr>
            <a:r>
              <a:t>Figure 11 . Proportion of elements of each G-rank with rank change reasons indicated.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6. Habitat categories indicated.</a:t>
            </a:r>
          </a:p>
        </p:txBody>
      </p:sp>
      <p:pic>
        <p:nvPicPr>
          <p:cNvPr id="3" name="Picture 1" descr="fig:  Output/fig.Habitat_Categories.taxa.png"/>
          <p:cNvPicPr>
            <a:picLocks noGrp="1" noChangeAspect="1"/>
          </p:cNvPicPr>
          <p:nvPr/>
        </p:nvPicPr>
        <p:blipFill>
          <a:blip r:embed="rId2"/>
          <a:stretch>
            <a:fillRect/>
          </a:stretch>
        </p:blipFill>
        <p:spPr bwMode="auto">
          <a:xfrm>
            <a:off x="1981200" y="546100"/>
            <a:ext cx="5194300" cy="3632200"/>
          </a:xfrm>
          <a:prstGeom prst="rect">
            <a:avLst/>
          </a:prstGeom>
          <a:noFill/>
          <a:ln w="9525">
            <a:noFill/>
            <a:headEnd/>
            <a:tailEnd/>
          </a:ln>
        </p:spPr>
      </p:pic>
      <p:sp>
        <p:nvSpPr>
          <p:cNvPr id="4" name="TextBox 3"/>
          <p:cNvSpPr txBox="1"/>
          <p:nvPr/>
        </p:nvSpPr>
        <p:spPr>
          <a:xfrm>
            <a:off x="457200" y="4178300"/>
            <a:ext cx="8229600" cy="508000"/>
          </a:xfrm>
          <a:prstGeom prst="rect">
            <a:avLst/>
          </a:prstGeom>
          <a:noFill/>
        </p:spPr>
        <p:txBody>
          <a:bodyPr/>
          <a:lstStyle/>
          <a:p>
            <a:pPr marL="0" lvl="0" indent="0" algn="ctr">
              <a:buNone/>
            </a:pPr>
            <a:r>
              <a:t>Figure 12 . Percent of elements with at least one habitat cateogry selected.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Output/fig.Habitat_Categories.GRank.barplot.png"/>
          <p:cNvPicPr>
            <a:picLocks noGrp="1" noChangeAspect="1"/>
          </p:cNvPicPr>
          <p:nvPr/>
        </p:nvPicPr>
        <p:blipFill>
          <a:blip r:embed="rId2"/>
          <a:stretch>
            <a:fillRect/>
          </a:stretch>
        </p:blipFill>
        <p:spPr bwMode="auto">
          <a:xfrm>
            <a:off x="2146300" y="546100"/>
            <a:ext cx="4838700" cy="3632200"/>
          </a:xfrm>
          <a:prstGeom prst="rect">
            <a:avLst/>
          </a:prstGeom>
          <a:noFill/>
          <a:ln w="9525">
            <a:noFill/>
            <a:headEnd/>
            <a:tailEnd/>
          </a:ln>
        </p:spPr>
      </p:pic>
      <p:sp>
        <p:nvSpPr>
          <p:cNvPr id="3" name="TextBox 3"/>
          <p:cNvSpPr txBox="1"/>
          <p:nvPr/>
        </p:nvSpPr>
        <p:spPr>
          <a:xfrm>
            <a:off x="457200" y="4178300"/>
            <a:ext cx="8229600" cy="508000"/>
          </a:xfrm>
          <a:prstGeom prst="rect">
            <a:avLst/>
          </a:prstGeom>
          <a:noFill/>
        </p:spPr>
        <p:txBody>
          <a:bodyPr/>
          <a:lstStyle/>
          <a:p>
            <a:pPr marL="0" lvl="0" indent="0" algn="ctr">
              <a:buNone/>
            </a:pPr>
            <a:r>
              <a:t>Figure 13 . Proportion of elements with at least one habitat category selected by G-rank.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7. A review of the global status rank at least every 10 years.</a:t>
            </a:r>
          </a:p>
        </p:txBody>
      </p:sp>
      <p:pic>
        <p:nvPicPr>
          <p:cNvPr id="3" name="Picture 1" descr="fig:  Output/fig.G_Rank_Review_Date.taxa.png"/>
          <p:cNvPicPr>
            <a:picLocks noGrp="1" noChangeAspect="1"/>
          </p:cNvPicPr>
          <p:nvPr/>
        </p:nvPicPr>
        <p:blipFill>
          <a:blip r:embed="rId2"/>
          <a:stretch>
            <a:fillRect/>
          </a:stretch>
        </p:blipFill>
        <p:spPr bwMode="auto">
          <a:xfrm>
            <a:off x="1981200" y="546100"/>
            <a:ext cx="5194300" cy="3632200"/>
          </a:xfrm>
          <a:prstGeom prst="rect">
            <a:avLst/>
          </a:prstGeom>
          <a:noFill/>
          <a:ln w="9525">
            <a:noFill/>
            <a:headEnd/>
            <a:tailEnd/>
          </a:ln>
        </p:spPr>
      </p:pic>
      <p:sp>
        <p:nvSpPr>
          <p:cNvPr id="4" name="TextBox 3"/>
          <p:cNvSpPr txBox="1"/>
          <p:nvPr/>
        </p:nvSpPr>
        <p:spPr>
          <a:xfrm>
            <a:off x="457200" y="4178300"/>
            <a:ext cx="8229600" cy="508000"/>
          </a:xfrm>
          <a:prstGeom prst="rect">
            <a:avLst/>
          </a:prstGeom>
          <a:noFill/>
        </p:spPr>
        <p:txBody>
          <a:bodyPr/>
          <a:lstStyle/>
          <a:p>
            <a:pPr marL="0" lvl="0" indent="0" algn="ctr">
              <a:buNone/>
            </a:pPr>
            <a:r>
              <a:t>Figure 14 . Percent of elements with a global rank that was reviewed within the last ten years. Elements with conservation status ranks of GNA/TNA, GNR/TNR, and GX/TX are excluded.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Output/fig.G_Rank_Review_Date.GRank.barplot.png"/>
          <p:cNvPicPr>
            <a:picLocks noGrp="1" noChangeAspect="1"/>
          </p:cNvPicPr>
          <p:nvPr/>
        </p:nvPicPr>
        <p:blipFill>
          <a:blip r:embed="rId2"/>
          <a:stretch>
            <a:fillRect/>
          </a:stretch>
        </p:blipFill>
        <p:spPr bwMode="auto">
          <a:xfrm>
            <a:off x="2146300" y="546100"/>
            <a:ext cx="4838700" cy="3632200"/>
          </a:xfrm>
          <a:prstGeom prst="rect">
            <a:avLst/>
          </a:prstGeom>
          <a:noFill/>
          <a:ln w="9525">
            <a:noFill/>
            <a:headEnd/>
            <a:tailEnd/>
          </a:ln>
        </p:spPr>
      </p:pic>
      <p:sp>
        <p:nvSpPr>
          <p:cNvPr id="3" name="TextBox 3"/>
          <p:cNvSpPr txBox="1"/>
          <p:nvPr/>
        </p:nvSpPr>
        <p:spPr>
          <a:xfrm>
            <a:off x="457200" y="4178300"/>
            <a:ext cx="8229600" cy="508000"/>
          </a:xfrm>
          <a:prstGeom prst="rect">
            <a:avLst/>
          </a:prstGeom>
          <a:noFill/>
        </p:spPr>
        <p:txBody>
          <a:bodyPr/>
          <a:lstStyle/>
          <a:p>
            <a:pPr marL="0" lvl="0" indent="0" algn="ctr">
              <a:buNone/>
            </a:pPr>
            <a:r>
              <a:t>Figure 15 . Proportion of elements with a global rank that was reviewed within the last 10 years by G-rank. Elements with conservation status ranks of GNA/TNA, GNR/TNR, and GX/TX are excluded.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Output/fig.rankreviewdate.png"/>
          <p:cNvPicPr>
            <a:picLocks noGrp="1" noChangeAspect="1"/>
          </p:cNvPicPr>
          <p:nvPr/>
        </p:nvPicPr>
        <p:blipFill>
          <a:blip r:embed="rId2"/>
          <a:stretch>
            <a:fillRect/>
          </a:stretch>
        </p:blipFill>
        <p:spPr bwMode="auto">
          <a:xfrm>
            <a:off x="635000" y="546100"/>
            <a:ext cx="7874000" cy="3632200"/>
          </a:xfrm>
          <a:prstGeom prst="rect">
            <a:avLst/>
          </a:prstGeom>
          <a:noFill/>
          <a:ln w="9525">
            <a:noFill/>
            <a:headEnd/>
            <a:tailEnd/>
          </a:ln>
        </p:spPr>
      </p:pic>
      <p:sp>
        <p:nvSpPr>
          <p:cNvPr id="3" name="TextBox 3"/>
          <p:cNvSpPr txBox="1"/>
          <p:nvPr/>
        </p:nvSpPr>
        <p:spPr>
          <a:xfrm>
            <a:off x="457200" y="4178300"/>
            <a:ext cx="8229600" cy="508000"/>
          </a:xfrm>
          <a:prstGeom prst="rect">
            <a:avLst/>
          </a:prstGeom>
          <a:noFill/>
        </p:spPr>
        <p:txBody>
          <a:bodyPr/>
          <a:lstStyle/>
          <a:p>
            <a:pPr marL="0" lvl="0" indent="0" algn="ctr">
              <a:buNone/>
            </a:pPr>
            <a:r>
              <a:t>Figure 16 . Histogram of the year of last global rank review. Elements with a global rank review within the last ten years appear in green. Elements with conservation status ranks of GNA/TNA, GNR/TNR, and GX/TX are excluded.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This report was produced using data content from the January 2022 snapshot of Central Biotics.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Output/fig.rankreviewdate.grank.png"/>
          <p:cNvPicPr>
            <a:picLocks noGrp="1" noChangeAspect="1"/>
          </p:cNvPicPr>
          <p:nvPr/>
        </p:nvPicPr>
        <p:blipFill>
          <a:blip r:embed="rId2"/>
          <a:stretch>
            <a:fillRect/>
          </a:stretch>
        </p:blipFill>
        <p:spPr bwMode="auto">
          <a:xfrm>
            <a:off x="3263900" y="546100"/>
            <a:ext cx="2628900" cy="3632200"/>
          </a:xfrm>
          <a:prstGeom prst="rect">
            <a:avLst/>
          </a:prstGeom>
          <a:noFill/>
          <a:ln w="9525">
            <a:noFill/>
            <a:headEnd/>
            <a:tailEnd/>
          </a:ln>
        </p:spPr>
      </p:pic>
      <p:sp>
        <p:nvSpPr>
          <p:cNvPr id="3" name="TextBox 3"/>
          <p:cNvSpPr txBox="1"/>
          <p:nvPr/>
        </p:nvSpPr>
        <p:spPr>
          <a:xfrm>
            <a:off x="457200" y="4178300"/>
            <a:ext cx="8229600" cy="508000"/>
          </a:xfrm>
          <a:prstGeom prst="rect">
            <a:avLst/>
          </a:prstGeom>
          <a:noFill/>
        </p:spPr>
        <p:txBody>
          <a:bodyPr/>
          <a:lstStyle/>
          <a:p>
            <a:pPr marL="0" lvl="0" indent="0" algn="ctr">
              <a:buNone/>
            </a:pPr>
            <a:r>
              <a:t>Figure 17 . Histogram of the year of last global rank review by G-rank. Elements with a global rank review within the last ten years appear in green. Elements with conservation status ranks of GNA/TNA, and GX/TX are excluded.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476376"/>
            <a:ext cx="7772400" cy="1021556"/>
          </a:xfrm>
        </p:spPr>
        <p:txBody>
          <a:bodyPr/>
          <a:lstStyle/>
          <a:p>
            <a:pPr marL="0" lvl="0" indent="0">
              <a:buNone/>
            </a:pPr>
            <a:r>
              <a:t>A. All element global records should have: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1. A global conservation status assessment.</a:t>
            </a:r>
          </a:p>
        </p:txBody>
      </p:sp>
      <p:pic>
        <p:nvPicPr>
          <p:cNvPr id="3" name="Picture 1" descr="fig:  Output/fig.G_Rank.taxa.png"/>
          <p:cNvPicPr>
            <a:picLocks noGrp="1" noChangeAspect="1"/>
          </p:cNvPicPr>
          <p:nvPr/>
        </p:nvPicPr>
        <p:blipFill>
          <a:blip r:embed="rId2"/>
          <a:stretch>
            <a:fillRect/>
          </a:stretch>
        </p:blipFill>
        <p:spPr bwMode="auto">
          <a:xfrm>
            <a:off x="1981200" y="546100"/>
            <a:ext cx="5194300" cy="3632200"/>
          </a:xfrm>
          <a:prstGeom prst="rect">
            <a:avLst/>
          </a:prstGeom>
          <a:noFill/>
          <a:ln w="9525">
            <a:noFill/>
            <a:headEnd/>
            <a:tailEnd/>
          </a:ln>
        </p:spPr>
      </p:pic>
      <p:sp>
        <p:nvSpPr>
          <p:cNvPr id="4" name="TextBox 3"/>
          <p:cNvSpPr txBox="1"/>
          <p:nvPr/>
        </p:nvSpPr>
        <p:spPr>
          <a:xfrm>
            <a:off x="457200" y="4178300"/>
            <a:ext cx="8229600" cy="508000"/>
          </a:xfrm>
          <a:prstGeom prst="rect">
            <a:avLst/>
          </a:prstGeom>
          <a:noFill/>
        </p:spPr>
        <p:txBody>
          <a:bodyPr/>
          <a:lstStyle/>
          <a:p>
            <a:pPr marL="0" lvl="0" indent="0" algn="ctr">
              <a:buNone/>
            </a:pPr>
            <a:r>
              <a:rPr sz="1400" dirty="0">
                <a:solidFill>
                  <a:schemeClr val="tx2"/>
                </a:solidFill>
              </a:rPr>
              <a:t>Figure 1 . Percent of plants and animals in the primary global dataset with a global conservation status (G-rank or T-rank other than GNR/TNR).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2. Documentation of the ranking methodology.</a:t>
            </a:r>
          </a:p>
        </p:txBody>
      </p:sp>
      <p:pic>
        <p:nvPicPr>
          <p:cNvPr id="3" name="Picture 1" descr="fig:  Output/fig.Rank_Method.taxa.png"/>
          <p:cNvPicPr>
            <a:picLocks noGrp="1" noChangeAspect="1"/>
          </p:cNvPicPr>
          <p:nvPr/>
        </p:nvPicPr>
        <p:blipFill>
          <a:blip r:embed="rId2"/>
          <a:stretch>
            <a:fillRect/>
          </a:stretch>
        </p:blipFill>
        <p:spPr bwMode="auto">
          <a:xfrm>
            <a:off x="1981200" y="546100"/>
            <a:ext cx="5194300" cy="3632200"/>
          </a:xfrm>
          <a:prstGeom prst="rect">
            <a:avLst/>
          </a:prstGeom>
          <a:noFill/>
          <a:ln w="9525">
            <a:noFill/>
            <a:headEnd/>
            <a:tailEnd/>
          </a:ln>
        </p:spPr>
      </p:pic>
      <p:sp>
        <p:nvSpPr>
          <p:cNvPr id="4" name="TextBox 3"/>
          <p:cNvSpPr txBox="1"/>
          <p:nvPr/>
        </p:nvSpPr>
        <p:spPr>
          <a:xfrm>
            <a:off x="457200" y="4178300"/>
            <a:ext cx="8229600" cy="508000"/>
          </a:xfrm>
          <a:prstGeom prst="rect">
            <a:avLst/>
          </a:prstGeom>
          <a:noFill/>
        </p:spPr>
        <p:txBody>
          <a:bodyPr/>
          <a:lstStyle/>
          <a:p>
            <a:pPr marL="0" lvl="0" indent="0" algn="ctr">
              <a:buNone/>
            </a:pPr>
            <a:r>
              <a:t>Figure 2 . Percent of elements with rank methodology recorded. Center values show the percent of elements with rank methodology recorded (True, shown in green). White values indicate the number of elements for which the standard is true or false.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Output/fig.Rank_Method.GRank.barplot.png"/>
          <p:cNvPicPr>
            <a:picLocks noGrp="1" noChangeAspect="1"/>
          </p:cNvPicPr>
          <p:nvPr/>
        </p:nvPicPr>
        <p:blipFill>
          <a:blip r:embed="rId2"/>
          <a:stretch>
            <a:fillRect/>
          </a:stretch>
        </p:blipFill>
        <p:spPr bwMode="auto">
          <a:xfrm>
            <a:off x="2146300" y="546100"/>
            <a:ext cx="4838700" cy="3632200"/>
          </a:xfrm>
          <a:prstGeom prst="rect">
            <a:avLst/>
          </a:prstGeom>
          <a:noFill/>
          <a:ln w="9525">
            <a:noFill/>
            <a:headEnd/>
            <a:tailEnd/>
          </a:ln>
        </p:spPr>
      </p:pic>
      <p:sp>
        <p:nvSpPr>
          <p:cNvPr id="3" name="TextBox 3"/>
          <p:cNvSpPr txBox="1"/>
          <p:nvPr/>
        </p:nvSpPr>
        <p:spPr>
          <a:xfrm>
            <a:off x="457200" y="4178300"/>
            <a:ext cx="8229600" cy="508000"/>
          </a:xfrm>
          <a:prstGeom prst="rect">
            <a:avLst/>
          </a:prstGeom>
          <a:noFill/>
        </p:spPr>
        <p:txBody>
          <a:bodyPr/>
          <a:lstStyle/>
          <a:p>
            <a:pPr marL="0" lvl="0" indent="0" algn="ctr">
              <a:buNone/>
            </a:pPr>
            <a:r>
              <a:t>Figure 3 . Proportion of elements with rank methodology recorded by G-rank/T-rank. White values indicate the number of elements for which the standard is true (i.e. rank methodology is recorded, shown in green) or false (i.e., rank methodology is not recorded, shown in grey).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Output/fig.Rank_Calculator.taxa.png"/>
          <p:cNvPicPr>
            <a:picLocks noGrp="1" noChangeAspect="1"/>
          </p:cNvPicPr>
          <p:nvPr/>
        </p:nvPicPr>
        <p:blipFill>
          <a:blip r:embed="rId2"/>
          <a:stretch>
            <a:fillRect/>
          </a:stretch>
        </p:blipFill>
        <p:spPr bwMode="auto">
          <a:xfrm>
            <a:off x="1981200" y="546100"/>
            <a:ext cx="5194300" cy="3632200"/>
          </a:xfrm>
          <a:prstGeom prst="rect">
            <a:avLst/>
          </a:prstGeom>
          <a:noFill/>
          <a:ln w="9525">
            <a:noFill/>
            <a:headEnd/>
            <a:tailEnd/>
          </a:ln>
        </p:spPr>
      </p:pic>
      <p:sp>
        <p:nvSpPr>
          <p:cNvPr id="3" name="TextBox 3"/>
          <p:cNvSpPr txBox="1"/>
          <p:nvPr/>
        </p:nvSpPr>
        <p:spPr>
          <a:xfrm>
            <a:off x="457200" y="4178300"/>
            <a:ext cx="8229600" cy="508000"/>
          </a:xfrm>
          <a:prstGeom prst="rect">
            <a:avLst/>
          </a:prstGeom>
          <a:noFill/>
        </p:spPr>
        <p:txBody>
          <a:bodyPr/>
          <a:lstStyle/>
          <a:p>
            <a:pPr marL="0" lvl="0" indent="0" algn="ctr">
              <a:buNone/>
            </a:pPr>
            <a:r>
              <a:t>Figure 4 . Percent of elements that use the rank calculator. Center values show the percent of elements that were ranked using the rank calculator (True, shown in green). White values indicate the number of elements for which the standard is true or false.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  Output/fig.Rank_Calculator.GRank.barplot.png"/>
          <p:cNvPicPr>
            <a:picLocks noGrp="1" noChangeAspect="1"/>
          </p:cNvPicPr>
          <p:nvPr/>
        </p:nvPicPr>
        <p:blipFill>
          <a:blip r:embed="rId2"/>
          <a:stretch>
            <a:fillRect/>
          </a:stretch>
        </p:blipFill>
        <p:spPr bwMode="auto">
          <a:xfrm>
            <a:off x="2146300" y="546100"/>
            <a:ext cx="4838700" cy="3632200"/>
          </a:xfrm>
          <a:prstGeom prst="rect">
            <a:avLst/>
          </a:prstGeom>
          <a:noFill/>
          <a:ln w="9525">
            <a:noFill/>
            <a:headEnd/>
            <a:tailEnd/>
          </a:ln>
        </p:spPr>
      </p:pic>
      <p:sp>
        <p:nvSpPr>
          <p:cNvPr id="3" name="TextBox 3"/>
          <p:cNvSpPr txBox="1"/>
          <p:nvPr/>
        </p:nvSpPr>
        <p:spPr>
          <a:xfrm>
            <a:off x="457200" y="4178300"/>
            <a:ext cx="8229600" cy="508000"/>
          </a:xfrm>
          <a:prstGeom prst="rect">
            <a:avLst/>
          </a:prstGeom>
          <a:noFill/>
        </p:spPr>
        <p:txBody>
          <a:bodyPr/>
          <a:lstStyle/>
          <a:p>
            <a:pPr marL="0" lvl="0" indent="0" algn="ctr">
              <a:buNone/>
            </a:pPr>
            <a:r>
              <a:t>Figure 5 . Proportion of elements that were ranked using the rank calculator by G-rank. White values indicate the number of elements for which the standard is true (i.e. the rank calculator was used, shown in green) or false (i.e., the rank calculator was not used, shown in grey).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3. Threat categories indicated for at-risk elements, even if “unknown”.</a:t>
            </a:r>
          </a:p>
        </p:txBody>
      </p:sp>
      <p:pic>
        <p:nvPicPr>
          <p:cNvPr id="3" name="Picture 1" descr="fig:  Output/fig.Threat_Category.taxa.png"/>
          <p:cNvPicPr>
            <a:picLocks noGrp="1" noChangeAspect="1"/>
          </p:cNvPicPr>
          <p:nvPr/>
        </p:nvPicPr>
        <p:blipFill>
          <a:blip r:embed="rId2"/>
          <a:stretch>
            <a:fillRect/>
          </a:stretch>
        </p:blipFill>
        <p:spPr bwMode="auto">
          <a:xfrm>
            <a:off x="1981200" y="546100"/>
            <a:ext cx="5194300" cy="3632200"/>
          </a:xfrm>
          <a:prstGeom prst="rect">
            <a:avLst/>
          </a:prstGeom>
          <a:noFill/>
          <a:ln w="9525">
            <a:noFill/>
            <a:headEnd/>
            <a:tailEnd/>
          </a:ln>
        </p:spPr>
      </p:pic>
      <p:sp>
        <p:nvSpPr>
          <p:cNvPr id="4" name="TextBox 3"/>
          <p:cNvSpPr txBox="1"/>
          <p:nvPr/>
        </p:nvSpPr>
        <p:spPr>
          <a:xfrm>
            <a:off x="457200" y="4178300"/>
            <a:ext cx="8229600" cy="508000"/>
          </a:xfrm>
          <a:prstGeom prst="rect">
            <a:avLst/>
          </a:prstGeom>
          <a:noFill/>
        </p:spPr>
        <p:txBody>
          <a:bodyPr/>
          <a:lstStyle/>
          <a:p>
            <a:pPr marL="0" lvl="0" indent="0" algn="ctr">
              <a:buNone/>
            </a:pPr>
            <a:r>
              <a:t>Figure 6 . Percent of at-risk elements with at least one threat category marked. Center values show the percent of at-risk elements (elements that are ranked GH/G1/G2/G3 or TH/T1/T2/T3) that have at least one threat category marked (True, shown in green). White values indicate the number of elements for which the standard is true or false.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a:lstStyle>
        <a:defPPr marL="0" indent="0" algn="ctr">
          <a:buNone/>
          <a:defRPr sz="1400" dirty="0">
            <a:solidFill>
              <a:schemeClr val="tx2"/>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839</Words>
  <Application>Microsoft Office PowerPoint</Application>
  <PresentationFormat>On-screen Show (16:9)</PresentationFormat>
  <Paragraphs>29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 Light</vt:lpstr>
      <vt:lpstr>Office Theme</vt:lpstr>
      <vt:lpstr>NatureServe’s Benchmark Data Content Standards</vt:lpstr>
      <vt:lpstr>PowerPoint Presentation</vt:lpstr>
      <vt:lpstr>A. All element global records should have:</vt:lpstr>
      <vt:lpstr>1. A global conservation status assessment.</vt:lpstr>
      <vt:lpstr>2. Documentation of the ranking methodology.</vt:lpstr>
      <vt:lpstr>PowerPoint Presentation</vt:lpstr>
      <vt:lpstr>PowerPoint Presentation</vt:lpstr>
      <vt:lpstr>PowerPoint Presentation</vt:lpstr>
      <vt:lpstr>3. Threat categories indicated for at-risk elements, even if “unknown”.</vt:lpstr>
      <vt:lpstr>PowerPoint Presentation</vt:lpstr>
      <vt:lpstr>4. A rank reasons statement.</vt:lpstr>
      <vt:lpstr>PowerPoint Presentation</vt:lpstr>
      <vt:lpstr>5. Indication of the reason for most recent rank change.</vt:lpstr>
      <vt:lpstr>PowerPoint Presentation</vt:lpstr>
      <vt:lpstr>6. Habitat categories indicated.</vt:lpstr>
      <vt:lpstr>PowerPoint Presentation</vt:lpstr>
      <vt:lpstr>7. A review of the global status rank at least every 10 years.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3</TotalTime>
  <Words>839</Words>
  <Application>Microsoft Office PowerPoint</Application>
  <PresentationFormat>On-screen Show (16:9)</PresentationFormat>
  <Paragraphs>29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 Light</vt:lpstr>
      <vt:lpstr>Office Theme</vt:lpstr>
      <vt:lpstr>NatureServe’s Benchmark Data Content Standards</vt:lpstr>
      <vt:lpstr>PowerPoint Presentation</vt:lpstr>
      <vt:lpstr>A. All element global records should have:</vt:lpstr>
      <vt:lpstr>1. A global conservation status assessment.</vt:lpstr>
      <vt:lpstr>2. Documentation of the ranking methodology.</vt:lpstr>
      <vt:lpstr>PowerPoint Presentation</vt:lpstr>
      <vt:lpstr>PowerPoint Presentation</vt:lpstr>
      <vt:lpstr>PowerPoint Presentation</vt:lpstr>
      <vt:lpstr>3. Threat categories indicated for at-risk elements, even if “unknown”.</vt:lpstr>
      <vt:lpstr>PowerPoint Presentation</vt:lpstr>
      <vt:lpstr>4. A rank reasons statement.</vt:lpstr>
      <vt:lpstr>PowerPoint Presentation</vt:lpstr>
      <vt:lpstr>5. Indication of the reason for most recent rank change.</vt:lpstr>
      <vt:lpstr>PowerPoint Presentation</vt:lpstr>
      <vt:lpstr>6. Habitat categories indicated.</vt:lpstr>
      <vt:lpstr>PowerPoint Presentation</vt:lpstr>
      <vt:lpstr>7. A review of the global status rank at least every 10 years.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NatureServe’s Benchmark Data Content Standards</dc:title>
  <dc:creator>Max Tarjan</dc:creator>
  <cp:keywords/>
  <cp:lastModifiedBy>Max Tarjan, PhD</cp:lastModifiedBy>
  <cp:revision>1</cp:revision>
  <dcterms:created xsi:type="dcterms:W3CDTF">2022-09-09T00:52:31Z</dcterms:created>
  <dcterms:modified xsi:type="dcterms:W3CDTF">2022-09-09T00:53:30Z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September 08, 2022</vt:lpwstr>
  </property>
  <property fmtid="{D5CDD505-2E9C-101B-9397-08002B2CF9AE}" pid="3" name="output">
    <vt:lpwstr/>
  </property>
</Properties>
</file>