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616" r:id="rId2"/>
    <p:sldId id="625" r:id="rId3"/>
    <p:sldId id="618" r:id="rId4"/>
    <p:sldId id="262" r:id="rId5"/>
    <p:sldId id="620" r:id="rId6"/>
    <p:sldId id="619" r:id="rId7"/>
    <p:sldId id="653" r:id="rId8"/>
    <p:sldId id="629" r:id="rId9"/>
    <p:sldId id="628" r:id="rId10"/>
    <p:sldId id="630" r:id="rId11"/>
    <p:sldId id="656" r:id="rId12"/>
    <p:sldId id="260" r:id="rId13"/>
    <p:sldId id="644" r:id="rId14"/>
    <p:sldId id="657" r:id="rId15"/>
    <p:sldId id="636" r:id="rId16"/>
    <p:sldId id="654" r:id="rId17"/>
    <p:sldId id="286" r:id="rId18"/>
    <p:sldId id="664" r:id="rId19"/>
    <p:sldId id="624" r:id="rId20"/>
    <p:sldId id="661" r:id="rId21"/>
    <p:sldId id="659" r:id="rId22"/>
    <p:sldId id="666" r:id="rId23"/>
    <p:sldId id="645" r:id="rId24"/>
    <p:sldId id="290" r:id="rId25"/>
    <p:sldId id="649" r:id="rId26"/>
    <p:sldId id="646" r:id="rId27"/>
    <p:sldId id="6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472C4"/>
    <a:srgbClr val="F28234"/>
    <a:srgbClr val="FFE699"/>
    <a:srgbClr val="0562C1"/>
    <a:srgbClr val="FFFFFF"/>
    <a:srgbClr val="C3DDB2"/>
    <a:srgbClr val="F78536"/>
    <a:srgbClr val="0563C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BD657-E16F-A346-B898-0F3A06B55E31}" v="12" dt="2020-11-17T20:40:1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0" autoAdjust="0"/>
    <p:restoredTop sz="68776" autoAdjust="0"/>
  </p:normalViewPr>
  <p:slideViewPr>
    <p:cSldViewPr snapToGrid="0" snapToObjects="1">
      <p:cViewPr varScale="1">
        <p:scale>
          <a:sx n="86" d="100"/>
          <a:sy n="86" d="100"/>
        </p:scale>
        <p:origin x="2344" y="184"/>
      </p:cViewPr>
      <p:guideLst/>
    </p:cSldViewPr>
  </p:slideViewPr>
  <p:outlineViewPr>
    <p:cViewPr>
      <p:scale>
        <a:sx n="33" d="100"/>
        <a:sy n="33" d="100"/>
      </p:scale>
      <p:origin x="0" y="-21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Minlan" userId="0f845f3e-2f7e-44ef-b159-89302ed7d919" providerId="ADAL" clId="{295BD657-E16F-A346-B898-0F3A06B55E31}"/>
    <pc:docChg chg="custSel addSld delSld modSld sldOrd modShowInfo">
      <pc:chgData name="Yu, Minlan" userId="0f845f3e-2f7e-44ef-b159-89302ed7d919" providerId="ADAL" clId="{295BD657-E16F-A346-B898-0F3A06B55E31}" dt="2020-11-17T20:40:16.601" v="1617" actId="20577"/>
      <pc:docMkLst>
        <pc:docMk/>
      </pc:docMkLst>
      <pc:sldChg chg="modNotesTx">
        <pc:chgData name="Yu, Minlan" userId="0f845f3e-2f7e-44ef-b159-89302ed7d919" providerId="ADAL" clId="{295BD657-E16F-A346-B898-0F3A06B55E31}" dt="2020-11-17T17:55:34.619" v="1613" actId="20577"/>
        <pc:sldMkLst>
          <pc:docMk/>
          <pc:sldMk cId="810534032" sldId="616"/>
        </pc:sldMkLst>
      </pc:sldChg>
      <pc:sldChg chg="modNotesTx">
        <pc:chgData name="Yu, Minlan" userId="0f845f3e-2f7e-44ef-b159-89302ed7d919" providerId="ADAL" clId="{295BD657-E16F-A346-B898-0F3A06B55E31}" dt="2020-11-17T20:40:16.601" v="1617" actId="20577"/>
        <pc:sldMkLst>
          <pc:docMk/>
          <pc:sldMk cId="1047770089" sldId="618"/>
        </pc:sldMkLst>
      </pc:sldChg>
      <pc:sldChg chg="modAnim">
        <pc:chgData name="Yu, Minlan" userId="0f845f3e-2f7e-44ef-b159-89302ed7d919" providerId="ADAL" clId="{295BD657-E16F-A346-B898-0F3A06B55E31}" dt="2020-11-17T17:52:33.506" v="1516"/>
        <pc:sldMkLst>
          <pc:docMk/>
          <pc:sldMk cId="1125193979" sldId="625"/>
        </pc:sldMkLst>
      </pc:sldChg>
      <pc:sldChg chg="modAnim">
        <pc:chgData name="Yu, Minlan" userId="0f845f3e-2f7e-44ef-b159-89302ed7d919" providerId="ADAL" clId="{295BD657-E16F-A346-B898-0F3A06B55E31}" dt="2020-11-16T15:05:10.131" v="3"/>
        <pc:sldMkLst>
          <pc:docMk/>
          <pc:sldMk cId="572176153" sldId="628"/>
        </pc:sldMkLst>
      </pc:sldChg>
      <pc:sldChg chg="modSp mod">
        <pc:chgData name="Yu, Minlan" userId="0f845f3e-2f7e-44ef-b159-89302ed7d919" providerId="ADAL" clId="{295BD657-E16F-A346-B898-0F3A06B55E31}" dt="2020-11-17T03:54:00.183" v="46" actId="21"/>
        <pc:sldMkLst>
          <pc:docMk/>
          <pc:sldMk cId="761337987" sldId="668"/>
        </pc:sldMkLst>
        <pc:spChg chg="mod">
          <ac:chgData name="Yu, Minlan" userId="0f845f3e-2f7e-44ef-b159-89302ed7d919" providerId="ADAL" clId="{295BD657-E16F-A346-B898-0F3A06B55E31}" dt="2020-11-17T03:54:00.183" v="46" actId="21"/>
          <ac:spMkLst>
            <pc:docMk/>
            <pc:sldMk cId="761337987" sldId="668"/>
            <ac:spMk id="3" creationId="{9CA49909-644B-3A48-AFD0-7B9D3BDE997B}"/>
          </ac:spMkLst>
        </pc:spChg>
      </pc:sldChg>
      <pc:sldChg chg="modSp mod">
        <pc:chgData name="Yu, Minlan" userId="0f845f3e-2f7e-44ef-b159-89302ed7d919" providerId="ADAL" clId="{295BD657-E16F-A346-B898-0F3A06B55E31}" dt="2020-11-17T03:52:46.044" v="4" actId="313"/>
        <pc:sldMkLst>
          <pc:docMk/>
          <pc:sldMk cId="1688314289" sldId="673"/>
        </pc:sldMkLst>
        <pc:spChg chg="mod">
          <ac:chgData name="Yu, Minlan" userId="0f845f3e-2f7e-44ef-b159-89302ed7d919" providerId="ADAL" clId="{295BD657-E16F-A346-B898-0F3A06B55E31}" dt="2020-11-17T03:52:46.044" v="4" actId="313"/>
          <ac:spMkLst>
            <pc:docMk/>
            <pc:sldMk cId="1688314289" sldId="673"/>
            <ac:spMk id="3" creationId="{22C92227-B305-8D41-B3FF-AC4C9B2B489C}"/>
          </ac:spMkLst>
        </pc:spChg>
      </pc:sldChg>
      <pc:sldChg chg="mod ord modShow">
        <pc:chgData name="Yu, Minlan" userId="0f845f3e-2f7e-44ef-b159-89302ed7d919" providerId="ADAL" clId="{295BD657-E16F-A346-B898-0F3A06B55E31}" dt="2020-11-17T04:24:18.641" v="1393" actId="729"/>
        <pc:sldMkLst>
          <pc:docMk/>
          <pc:sldMk cId="3247042437" sldId="675"/>
        </pc:sldMkLst>
      </pc:sldChg>
      <pc:sldChg chg="modSp new mod modNotesTx">
        <pc:chgData name="Yu, Minlan" userId="0f845f3e-2f7e-44ef-b159-89302ed7d919" providerId="ADAL" clId="{295BD657-E16F-A346-B898-0F3A06B55E31}" dt="2020-11-17T03:57:08.447" v="472" actId="20577"/>
        <pc:sldMkLst>
          <pc:docMk/>
          <pc:sldMk cId="3486112652" sldId="677"/>
        </pc:sldMkLst>
        <pc:spChg chg="mod">
          <ac:chgData name="Yu, Minlan" userId="0f845f3e-2f7e-44ef-b159-89302ed7d919" providerId="ADAL" clId="{295BD657-E16F-A346-B898-0F3A06B55E31}" dt="2020-11-17T03:54:07.762" v="54" actId="20577"/>
          <ac:spMkLst>
            <pc:docMk/>
            <pc:sldMk cId="3486112652" sldId="677"/>
            <ac:spMk id="2" creationId="{8321E956-DB72-C54C-BDAB-BA9A094ADFA6}"/>
          </ac:spMkLst>
        </pc:spChg>
        <pc:spChg chg="mod">
          <ac:chgData name="Yu, Minlan" userId="0f845f3e-2f7e-44ef-b159-89302ed7d919" providerId="ADAL" clId="{295BD657-E16F-A346-B898-0F3A06B55E31}" dt="2020-11-17T03:56:46.611" v="441" actId="15"/>
          <ac:spMkLst>
            <pc:docMk/>
            <pc:sldMk cId="3486112652" sldId="677"/>
            <ac:spMk id="3" creationId="{2B18C7C7-2E8F-FB46-8BD3-239FB65995CD}"/>
          </ac:spMkLst>
        </pc:spChg>
      </pc:sldChg>
      <pc:sldChg chg="modSp new mod modNotesTx">
        <pc:chgData name="Yu, Minlan" userId="0f845f3e-2f7e-44ef-b159-89302ed7d919" providerId="ADAL" clId="{295BD657-E16F-A346-B898-0F3A06B55E31}" dt="2020-11-17T04:49:37.482" v="1514" actId="20577"/>
        <pc:sldMkLst>
          <pc:docMk/>
          <pc:sldMk cId="2166078807" sldId="678"/>
        </pc:sldMkLst>
        <pc:spChg chg="mod">
          <ac:chgData name="Yu, Minlan" userId="0f845f3e-2f7e-44ef-b159-89302ed7d919" providerId="ADAL" clId="{295BD657-E16F-A346-B898-0F3A06B55E31}" dt="2020-11-17T03:58:16.163" v="491" actId="20577"/>
          <ac:spMkLst>
            <pc:docMk/>
            <pc:sldMk cId="2166078807" sldId="678"/>
            <ac:spMk id="2" creationId="{2A365BB7-0D27-C146-AB40-410E55A2A7E2}"/>
          </ac:spMkLst>
        </pc:spChg>
        <pc:spChg chg="mod">
          <ac:chgData name="Yu, Minlan" userId="0f845f3e-2f7e-44ef-b159-89302ed7d919" providerId="ADAL" clId="{295BD657-E16F-A346-B898-0F3A06B55E31}" dt="2020-11-17T04:49:37.482" v="1514" actId="20577"/>
          <ac:spMkLst>
            <pc:docMk/>
            <pc:sldMk cId="2166078807" sldId="678"/>
            <ac:spMk id="3" creationId="{F28627DE-0971-5D41-81EB-0F2607BCAD53}"/>
          </ac:spMkLst>
        </pc:spChg>
      </pc:sldChg>
      <pc:sldChg chg="modSp new del mod modNotesTx">
        <pc:chgData name="Yu, Minlan" userId="0f845f3e-2f7e-44ef-b159-89302ed7d919" providerId="ADAL" clId="{295BD657-E16F-A346-B898-0F3A06B55E31}" dt="2020-11-17T04:24:01.274" v="1390" actId="2696"/>
        <pc:sldMkLst>
          <pc:docMk/>
          <pc:sldMk cId="469546212" sldId="679"/>
        </pc:sldMkLst>
        <pc:spChg chg="mod">
          <ac:chgData name="Yu, Minlan" userId="0f845f3e-2f7e-44ef-b159-89302ed7d919" providerId="ADAL" clId="{295BD657-E16F-A346-B898-0F3A06B55E31}" dt="2020-11-17T04:15:28.717" v="869" actId="20577"/>
          <ac:spMkLst>
            <pc:docMk/>
            <pc:sldMk cId="469546212" sldId="679"/>
            <ac:spMk id="2" creationId="{2E9C7ACD-0831-4643-B359-C681D2AE92D3}"/>
          </ac:spMkLst>
        </pc:spChg>
        <pc:spChg chg="mod">
          <ac:chgData name="Yu, Minlan" userId="0f845f3e-2f7e-44ef-b159-89302ed7d919" providerId="ADAL" clId="{295BD657-E16F-A346-B898-0F3A06B55E31}" dt="2020-11-17T04:18:02.841" v="881" actId="20577"/>
          <ac:spMkLst>
            <pc:docMk/>
            <pc:sldMk cId="469546212" sldId="679"/>
            <ac:spMk id="3" creationId="{8D474349-B96A-1B44-9C34-BCBB5851A138}"/>
          </ac:spMkLst>
        </pc:spChg>
      </pc:sldChg>
      <pc:sldChg chg="new modNotesTx">
        <pc:chgData name="Yu, Minlan" userId="0f845f3e-2f7e-44ef-b159-89302ed7d919" providerId="ADAL" clId="{295BD657-E16F-A346-B898-0F3A06B55E31}" dt="2020-11-17T04:30:32.106" v="1443" actId="20577"/>
        <pc:sldMkLst>
          <pc:docMk/>
          <pc:sldMk cId="3253506921" sldId="6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60ED-AF16-D343-B53E-F81CCAA0788A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0EF0-6DB4-ED40-938A-B67A6322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 is important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Today’s 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Communications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streaming over http over TCP</a:t>
            </a:r>
          </a:p>
          <a:p>
            <a:r>
              <a:rPr lang="en-US" dirty="0"/>
              <a:t>QUIC, based on UDP, but add TCP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3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port in here..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main distinction between regular file I/O and socket I/O is how the application “opens” the socket descriptors</a:t>
            </a:r>
          </a:p>
          <a:p>
            <a:endParaRPr lang="en-US" dirty="0"/>
          </a:p>
          <a:p>
            <a:r>
              <a:rPr lang="en-US" dirty="0"/>
              <a:t>Two main differences:</a:t>
            </a:r>
          </a:p>
          <a:p>
            <a:r>
              <a:rPr lang="en-US" dirty="0"/>
              <a:t>How you open them </a:t>
            </a:r>
          </a:p>
          <a:p>
            <a:r>
              <a:rPr lang="en-US" dirty="0"/>
              <a:t>And how it uses the data</a:t>
            </a:r>
          </a:p>
          <a:p>
            <a:endParaRPr lang="en-US" dirty="0"/>
          </a:p>
          <a:p>
            <a:r>
              <a:rPr lang="en-US" dirty="0"/>
              <a:t>Packets…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talk both ways through the same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14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talk both ways through the same connection</a:t>
            </a:r>
          </a:p>
          <a:p>
            <a:endParaRPr lang="en-US" dirty="0"/>
          </a:p>
          <a:p>
            <a:r>
              <a:rPr lang="en-US" dirty="0"/>
              <a:t>Accept and connect are across the network and thus are blocking</a:t>
            </a:r>
          </a:p>
          <a:p>
            <a:endParaRPr lang="en-US" dirty="0"/>
          </a:p>
          <a:p>
            <a:r>
              <a:rPr lang="en-US" dirty="0"/>
              <a:t>All the others are not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run </a:t>
            </a:r>
            <a:r>
              <a:rPr lang="en-US" dirty="0" err="1"/>
              <a:t>gdb</a:t>
            </a:r>
            <a:r>
              <a:rPr lang="en-US" dirty="0"/>
              <a:t> to check this blocking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e.g., browser a web page, join a zoom call, post a picture to Facebook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b="0" dirty="0">
              <a:effectLst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servers: </a:t>
            </a:r>
            <a:r>
              <a:rPr lang="en-US" dirty="0"/>
              <a:t>Don’t initiate communication to clients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Server is passive, client is active</a:t>
            </a:r>
          </a:p>
          <a:p>
            <a:pPr lvl="1"/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Clients and servers are roles. One computer can be both clients and servers. E.g., proxy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talked about pipes to enable to processes to talk to each other but there are other types of communications that could happen between processes (unprepared communications)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 (e.g., Google): providing a service where any users can access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Zoom: anyone can hop in and out a video call </a:t>
            </a:r>
          </a:p>
          <a:p>
            <a:pPr lvl="2"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apps: You can read news and watch videos as you move around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2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port in here..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main distinction between regular file I/O and socket I/O is how the application “opens” the socket descriptors</a:t>
            </a:r>
          </a:p>
          <a:p>
            <a:endParaRPr lang="en-US" dirty="0"/>
          </a:p>
          <a:p>
            <a:r>
              <a:rPr lang="en-US" dirty="0"/>
              <a:t>Two main differences:</a:t>
            </a:r>
          </a:p>
          <a:p>
            <a:r>
              <a:rPr lang="en-US" dirty="0"/>
              <a:t>How you open them </a:t>
            </a:r>
          </a:p>
          <a:p>
            <a:r>
              <a:rPr lang="en-US" dirty="0"/>
              <a:t>And how it uses the data</a:t>
            </a:r>
          </a:p>
          <a:p>
            <a:endParaRPr lang="en-US" dirty="0"/>
          </a:p>
          <a:p>
            <a:r>
              <a:rPr lang="en-US" dirty="0"/>
              <a:t>Packets…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is the office number of the building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3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packets share resources, </a:t>
            </a:r>
          </a:p>
          <a:p>
            <a:r>
              <a:rPr lang="en-US" dirty="0"/>
              <a:t>Need to provide isolation as we did for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Nslookup</a:t>
            </a:r>
            <a:r>
              <a:rPr lang="en-US" dirty="0"/>
              <a:t> Find out the addresses for your services</a:t>
            </a:r>
          </a:p>
          <a:p>
            <a:r>
              <a:rPr lang="en-US" dirty="0"/>
              <a:t>Traceroute: Deliver through many hops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Nslookup</a:t>
            </a:r>
            <a:r>
              <a:rPr lang="en-US" dirty="0"/>
              <a:t> Find out the addresses for your services</a:t>
            </a:r>
          </a:p>
          <a:p>
            <a:r>
              <a:rPr lang="en-US" dirty="0"/>
              <a:t>Traceroute: Deliver through many hops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applications in your computer</a:t>
            </a:r>
          </a:p>
          <a:p>
            <a:r>
              <a:rPr lang="en-US" dirty="0"/>
              <a:t>Your browser opens multiple tabs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0EF0-6DB4-ED40-938A-B67A632256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63847-543A-F943-9E6A-2A1CF7E163D7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6BF1F-5A1B-AC4C-A25C-54F377AD12C3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40993-8281-634E-937E-D547AAC9A602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3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32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48DA0-2577-194A-90F6-778D6B860194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904A8AC-C669-244C-953E-6C477326A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D6178-1B60-4D42-A674-AAC0BD563324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DA144-0A7C-B045-8601-AE0294B1AEC8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1ED400-FE85-284C-B0D0-58F26E69E228}" type="datetime1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56E468-1FB6-6F4D-A3C8-8E6573306455}" type="datetime1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00462-E7DB-FD47-BEF2-461A371DF673}" type="datetime1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ACD3E-663C-5E44-AD32-CEECCEF78D66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8A60E-CF8B-E943-BEB6-3BA44568CC45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898989"/>
                </a:solidFill>
              </a:defRPr>
            </a:lvl1pPr>
          </a:lstStyle>
          <a:p>
            <a:fld id="{C44FEAB4-1716-9148-8DFB-A4F8EC93D18B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</a:defRPr>
            </a:lvl1pPr>
          </a:lstStyle>
          <a:p>
            <a:fld id="{7904A8AC-C669-244C-953E-6C477326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432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rgbClr val="0432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520" y="1451101"/>
            <a:ext cx="10804960" cy="1470025"/>
          </a:xfrm>
        </p:spPr>
        <p:txBody>
          <a:bodyPr/>
          <a:lstStyle/>
          <a:p>
            <a:r>
              <a:rPr lang="en-US" altLang="zh-CN" dirty="0"/>
              <a:t>Networking 1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DE4F28-CFCD-2D43-A5EC-7C789EC52BE2}"/>
              </a:ext>
            </a:extLst>
          </p:cNvPr>
          <p:cNvSpPr txBox="1">
            <a:spLocks/>
          </p:cNvSpPr>
          <p:nvPr/>
        </p:nvSpPr>
        <p:spPr bwMode="auto">
          <a:xfrm>
            <a:off x="693520" y="3936875"/>
            <a:ext cx="1080496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Minlan Yu</a:t>
            </a:r>
          </a:p>
          <a:p>
            <a:r>
              <a:rPr lang="en-US" sz="3200" dirty="0">
                <a:solidFill>
                  <a:schemeClr val="tx1"/>
                </a:solidFill>
              </a:rPr>
              <a:t>Harvard University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287B2-2A0F-9946-AA53-CBCCDD8C8807}"/>
              </a:ext>
            </a:extLst>
          </p:cNvPr>
          <p:cNvSpPr txBox="1"/>
          <p:nvPr/>
        </p:nvSpPr>
        <p:spPr>
          <a:xfrm>
            <a:off x="3886200" y="-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2"/>
    </mc:Choice>
    <mc:Fallback xmlns="">
      <p:transition spd="slow" advTm="25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D92F-E685-7249-94E0-C269B5A8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packet?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43F9-29A3-044B-9C00-3CEC510A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(Source and destination)</a:t>
            </a:r>
          </a:p>
          <a:p>
            <a:pPr lvl="1"/>
            <a:r>
              <a:rPr lang="en-US" dirty="0"/>
              <a:t>Hostname: </a:t>
            </a:r>
            <a:r>
              <a:rPr lang="en-US" dirty="0" err="1"/>
              <a:t>google.com</a:t>
            </a:r>
            <a:r>
              <a:rPr lang="en-US" dirty="0"/>
              <a:t>, Address: 172.217.10.142</a:t>
            </a:r>
          </a:p>
          <a:p>
            <a:pPr lvl="1"/>
            <a:r>
              <a:rPr lang="en-US" dirty="0"/>
              <a:t>Hostname: localhost, Address: 127.0.0.1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Actual content </a:t>
            </a:r>
          </a:p>
          <a:p>
            <a:r>
              <a:rPr lang="en-US" dirty="0"/>
              <a:t>Activity</a:t>
            </a:r>
          </a:p>
          <a:p>
            <a:pPr lvl="1"/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google.com</a:t>
            </a:r>
            <a:r>
              <a:rPr lang="en-US" dirty="0"/>
              <a:t>  [Do you see the same address?]</a:t>
            </a:r>
          </a:p>
          <a:p>
            <a:pPr lvl="1"/>
            <a:r>
              <a:rPr lang="en-US" dirty="0"/>
              <a:t>ping </a:t>
            </a:r>
            <a:r>
              <a:rPr lang="en-US" dirty="0" err="1"/>
              <a:t>google.com</a:t>
            </a:r>
            <a:r>
              <a:rPr lang="en-US" dirty="0"/>
              <a:t> [What latency do you see? What does it mean for socket calls?]</a:t>
            </a:r>
          </a:p>
          <a:p>
            <a:pPr lvl="1"/>
            <a:r>
              <a:rPr lang="en-US" dirty="0"/>
              <a:t>traceroute </a:t>
            </a:r>
            <a:r>
              <a:rPr lang="en-US" dirty="0" err="1"/>
              <a:t>google.com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793D0-CB4C-594C-ABC7-685F95AC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1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D92F-E685-7249-94E0-C269B5A8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packet?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43F9-29A3-044B-9C00-3CEC510A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(Source and destination)</a:t>
            </a:r>
          </a:p>
          <a:p>
            <a:pPr lvl="1"/>
            <a:r>
              <a:rPr lang="en-US" dirty="0"/>
              <a:t>Hostname: </a:t>
            </a:r>
            <a:r>
              <a:rPr lang="en-US" dirty="0" err="1"/>
              <a:t>google.com</a:t>
            </a:r>
            <a:r>
              <a:rPr lang="en-US" dirty="0"/>
              <a:t>, Address: 172.217.10.142</a:t>
            </a:r>
          </a:p>
          <a:p>
            <a:pPr lvl="1"/>
            <a:r>
              <a:rPr lang="en-US" dirty="0"/>
              <a:t>Hostname: localhost, Address: 127.0.0.1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Actual content </a:t>
            </a:r>
          </a:p>
          <a:p>
            <a:endParaRPr lang="en-US" dirty="0"/>
          </a:p>
          <a:p>
            <a:r>
              <a:rPr lang="en-US" dirty="0"/>
              <a:t>Is source and destination addresses enough to identify a communication?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793D0-CB4C-594C-ABC7-685F95AC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>
            <a:extLst>
              <a:ext uri="{FF2B5EF4-FFF2-40B4-BE49-F238E27FC236}">
                <a16:creationId xmlns:a16="http://schemas.microsoft.com/office/drawing/2014/main" id="{11FA7DED-3562-BF4C-945B-CFA7C982E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Ports to Identify Services</a:t>
            </a: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5CE4B671-F49B-0F4D-9DAE-1A972798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FF1C6D-38AA-B445-885A-BF18F903D960}" type="slidenum">
              <a:rPr lang="en-US" altLang="en-US" sz="1200">
                <a:solidFill>
                  <a:srgbClr val="898989"/>
                </a:solidFill>
                <a:latin typeface="Courier New" panose="02070309020205020404" pitchFamily="49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A89F82D-8CA8-EF4E-973B-9258C6F7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5" y="218440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A9C3C55-BE79-B844-8D6A-AFC9F6EBA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170815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A0AA6241-D060-9346-A1A8-F371426E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5" y="511175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06775685-A4F6-3249-8397-67235034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4635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FC117239-59A8-644C-9A79-0194718DA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1827214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Web server</a:t>
            </a:r>
          </a:p>
          <a:p>
            <a:r>
              <a:rPr lang="en-US" altLang="en-US" sz="1600">
                <a:latin typeface="Helvetica" pitchFamily="2" charset="0"/>
              </a:rPr>
              <a:t>(</a:t>
            </a:r>
            <a:r>
              <a:rPr lang="en-US" altLang="en-US" sz="1600">
                <a:solidFill>
                  <a:srgbClr val="0000FF"/>
                </a:solidFill>
                <a:latin typeface="Helvetica" pitchFamily="2" charset="0"/>
              </a:rPr>
              <a:t>port 80</a:t>
            </a:r>
            <a:r>
              <a:rPr lang="en-US" altLang="en-US" sz="1600">
                <a:latin typeface="Helvetica" pitchFamily="2" charset="0"/>
              </a:rPr>
              <a:t>)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8A08ADFC-FBD3-8143-B2AC-A5A45D930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92288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Helvetica" pitchFamily="2" charset="0"/>
              </a:rPr>
              <a:t>Client host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280E40BF-009F-8440-9E0A-70A0FA4B3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1335088"/>
            <a:ext cx="296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Helvetica" pitchFamily="2" charset="0"/>
              </a:rPr>
              <a:t>Server host </a:t>
            </a:r>
            <a:r>
              <a:rPr lang="en-US" altLang="en-US" sz="1800">
                <a:solidFill>
                  <a:srgbClr val="009900"/>
                </a:solidFill>
                <a:latin typeface="Helvetica" pitchFamily="2" charset="0"/>
              </a:rPr>
              <a:t>128.2.194.242</a:t>
            </a:r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1414DD95-8EC0-2E4F-99B2-614D45196D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2625" y="26987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Oval 11">
            <a:extLst>
              <a:ext uri="{FF2B5EF4-FFF2-40B4-BE49-F238E27FC236}">
                <a16:creationId xmlns:a16="http://schemas.microsoft.com/office/drawing/2014/main" id="{2075996A-58D9-014E-8ACC-21462266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2774951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Echo server</a:t>
            </a:r>
          </a:p>
          <a:p>
            <a:r>
              <a:rPr lang="en-US" altLang="en-US" sz="1600">
                <a:latin typeface="Helvetica" pitchFamily="2" charset="0"/>
              </a:rPr>
              <a:t>(port 7)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67102BEF-6819-CF4B-9871-A64E3BD6B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4" y="1647825"/>
            <a:ext cx="29352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Helvetica" pitchFamily="2" charset="0"/>
              </a:rPr>
              <a:t>Service request for</a:t>
            </a:r>
          </a:p>
          <a:p>
            <a:r>
              <a:rPr lang="en-US" altLang="en-US" sz="1800">
                <a:solidFill>
                  <a:srgbClr val="009900"/>
                </a:solidFill>
                <a:latin typeface="Helvetica" pitchFamily="2" charset="0"/>
              </a:rPr>
              <a:t>128.2.194.242</a:t>
            </a:r>
            <a:r>
              <a:rPr lang="en-US" altLang="en-US" sz="1800">
                <a:latin typeface="Helvetica" pitchFamily="2" charset="0"/>
              </a:rPr>
              <a:t>:</a:t>
            </a:r>
            <a:r>
              <a:rPr lang="en-US" altLang="en-US" sz="1800">
                <a:solidFill>
                  <a:srgbClr val="0000FF"/>
                </a:solidFill>
                <a:latin typeface="Helvetica" pitchFamily="2" charset="0"/>
              </a:rPr>
              <a:t>80</a:t>
            </a:r>
          </a:p>
          <a:p>
            <a:r>
              <a:rPr lang="en-US" altLang="en-US" sz="1800">
                <a:latin typeface="Helvetica" pitchFamily="2" charset="0"/>
              </a:rPr>
              <a:t>(i.e., the Web server)</a:t>
            </a:r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8DA6F0EF-968F-8C4C-B936-B03CBC609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2225" y="2393950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Oval 14">
            <a:extLst>
              <a:ext uri="{FF2B5EF4-FFF2-40B4-BE49-F238E27FC236}">
                <a16:creationId xmlns:a16="http://schemas.microsoft.com/office/drawing/2014/main" id="{E5563B1C-12AD-6247-931B-B82E6663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4754564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Web server</a:t>
            </a:r>
          </a:p>
          <a:p>
            <a:r>
              <a:rPr lang="en-US" altLang="en-US" sz="1600">
                <a:latin typeface="Helvetica" pitchFamily="2" charset="0"/>
              </a:rPr>
              <a:t>(port 80)</a:t>
            </a:r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D0BEF8D7-4142-5843-BA8C-7D409CEE4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2625" y="56261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Oval 16">
            <a:extLst>
              <a:ext uri="{FF2B5EF4-FFF2-40B4-BE49-F238E27FC236}">
                <a16:creationId xmlns:a16="http://schemas.microsoft.com/office/drawing/2014/main" id="{D00605DD-97AB-7F44-A6A5-7CF5019C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5702301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Echo server</a:t>
            </a:r>
          </a:p>
          <a:p>
            <a:r>
              <a:rPr lang="en-US" altLang="en-US" sz="1600">
                <a:latin typeface="Helvetica" pitchFamily="2" charset="0"/>
              </a:rPr>
              <a:t>(</a:t>
            </a:r>
            <a:r>
              <a:rPr lang="en-US" altLang="en-US" sz="1600">
                <a:solidFill>
                  <a:srgbClr val="FF3300"/>
                </a:solidFill>
                <a:latin typeface="Helvetica" pitchFamily="2" charset="0"/>
              </a:rPr>
              <a:t>port 7</a:t>
            </a:r>
            <a:r>
              <a:rPr lang="en-US" altLang="en-US" sz="1600">
                <a:latin typeface="Helvetica" pitchFamily="2" charset="0"/>
              </a:rPr>
              <a:t>)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A04C12BF-BC56-2349-91BA-04FDFA0B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4605338"/>
            <a:ext cx="23647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Helvetica" pitchFamily="2" charset="0"/>
              </a:rPr>
              <a:t>Service request for</a:t>
            </a:r>
          </a:p>
          <a:p>
            <a:r>
              <a:rPr lang="en-US" altLang="en-US" sz="1800">
                <a:solidFill>
                  <a:srgbClr val="009900"/>
                </a:solidFill>
                <a:latin typeface="Helvetica" pitchFamily="2" charset="0"/>
              </a:rPr>
              <a:t>128.2.194.242</a:t>
            </a:r>
            <a:r>
              <a:rPr lang="en-US" altLang="en-US" sz="1800">
                <a:latin typeface="Helvetica" pitchFamily="2" charset="0"/>
              </a:rPr>
              <a:t>:</a:t>
            </a:r>
            <a:r>
              <a:rPr lang="en-US" altLang="en-US" sz="1800">
                <a:solidFill>
                  <a:srgbClr val="FF3300"/>
                </a:solidFill>
                <a:latin typeface="Helvetica" pitchFamily="2" charset="0"/>
              </a:rPr>
              <a:t>7</a:t>
            </a:r>
          </a:p>
          <a:p>
            <a:r>
              <a:rPr lang="en-US" altLang="en-US" sz="1800">
                <a:latin typeface="Helvetica" pitchFamily="2" charset="0"/>
              </a:rPr>
              <a:t>(i.e., the echo server)</a:t>
            </a:r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8BAC0AC5-D4A6-9844-97AB-7E56A9F0A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5694363"/>
            <a:ext cx="457200" cy="228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AutoShape 19">
            <a:extLst>
              <a:ext uri="{FF2B5EF4-FFF2-40B4-BE49-F238E27FC236}">
                <a16:creationId xmlns:a16="http://schemas.microsoft.com/office/drawing/2014/main" id="{959A56CC-1FF2-2045-9F65-508A48F21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3598943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7668" name="Oval 20">
            <a:extLst>
              <a:ext uri="{FF2B5EF4-FFF2-40B4-BE49-F238E27FC236}">
                <a16:creationId xmlns:a16="http://schemas.microsoft.com/office/drawing/2014/main" id="{28E730A3-BC15-064E-B633-B15E869F3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247015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OS</a:t>
            </a:r>
          </a:p>
        </p:txBody>
      </p:sp>
      <p:sp>
        <p:nvSpPr>
          <p:cNvPr id="27669" name="Oval 21">
            <a:extLst>
              <a:ext uri="{FF2B5EF4-FFF2-40B4-BE49-F238E27FC236}">
                <a16:creationId xmlns:a16="http://schemas.microsoft.com/office/drawing/2014/main" id="{E5FCD6DD-49CB-7F47-93C7-EDD1B9FD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539750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OS</a:t>
            </a:r>
          </a:p>
        </p:txBody>
      </p:sp>
      <p:sp>
        <p:nvSpPr>
          <p:cNvPr id="27670" name="Oval 22">
            <a:extLst>
              <a:ext uri="{FF2B5EF4-FFF2-40B4-BE49-F238E27FC236}">
                <a16:creationId xmlns:a16="http://schemas.microsoft.com/office/drawing/2014/main" id="{74B78345-B9F8-E549-BBBF-7959A75B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2497233"/>
            <a:ext cx="994492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27671" name="Oval 23">
            <a:extLst>
              <a:ext uri="{FF2B5EF4-FFF2-40B4-BE49-F238E27FC236}">
                <a16:creationId xmlns:a16="http://schemas.microsoft.com/office/drawing/2014/main" id="{4A297D6C-5A0F-3149-8B6E-45D5ED15D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5424583"/>
            <a:ext cx="994492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604172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D92F-E685-7249-94E0-C269B5A8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packet?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43F9-29A3-044B-9C00-3CEC510A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(Source and destination)</a:t>
            </a:r>
          </a:p>
          <a:p>
            <a:pPr lvl="1"/>
            <a:r>
              <a:rPr lang="en-US" dirty="0"/>
              <a:t>Hostname: </a:t>
            </a:r>
            <a:r>
              <a:rPr lang="en-US" dirty="0" err="1"/>
              <a:t>google.com</a:t>
            </a:r>
            <a:r>
              <a:rPr lang="en-US" dirty="0"/>
              <a:t>, Address: 172.217.10.142</a:t>
            </a:r>
          </a:p>
          <a:p>
            <a:pPr lvl="1"/>
            <a:r>
              <a:rPr lang="en-US" dirty="0"/>
              <a:t>Hostname: localhost, Address: 127.0.0.1</a:t>
            </a:r>
          </a:p>
          <a:p>
            <a:r>
              <a:rPr lang="en-US" dirty="0"/>
              <a:t>Ports (Source and destination)</a:t>
            </a:r>
          </a:p>
          <a:p>
            <a:pPr lvl="1"/>
            <a:r>
              <a:rPr lang="en-US" dirty="0"/>
              <a:t>Distinguish different services on the same machine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Actual content </a:t>
            </a:r>
          </a:p>
          <a:p>
            <a:r>
              <a:rPr lang="en-US" dirty="0"/>
              <a:t>Others: </a:t>
            </a:r>
          </a:p>
          <a:p>
            <a:pPr lvl="1"/>
            <a:r>
              <a:rPr lang="en-US" dirty="0"/>
              <a:t>e.g., checksum to detect data corruption during transmission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793D0-CB4C-594C-ABC7-685F95AC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0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5D31-D7E9-7F40-B4C2-731DBBCB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2EEB-16A5-2443-8E0A-51DF83E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the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242A6-2DCB-C64B-98BD-F0200246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3F2C-0337-9840-835A-D6ABEE33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Two Types of communication 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9656-71E3-524C-A80F-B38E90FC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Datagram Socket (UDP)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 Best effort: packet may get lost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 Connectionless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E.g., Zoom</a:t>
            </a:r>
          </a:p>
          <a:p>
            <a:pPr lvl="1">
              <a:buFont typeface="Arial" charset="0"/>
              <a:buChar char="–"/>
              <a:defRPr/>
            </a:pPr>
            <a:endParaRPr lang="en-US" sz="1000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Stream Socket (TCP)</a:t>
            </a:r>
          </a:p>
          <a:p>
            <a:pPr marL="857250" lvl="1" indent="-457200">
              <a:buFont typeface="Arial" charset="0"/>
              <a:buChar char="–"/>
              <a:defRPr/>
            </a:pPr>
            <a:r>
              <a:rPr lang="en-US" dirty="0"/>
              <a:t>Reliable</a:t>
            </a:r>
          </a:p>
          <a:p>
            <a:pPr marL="857250" lvl="1" indent="-457200">
              <a:buFont typeface="Arial" charset="0"/>
              <a:buChar char="–"/>
              <a:defRPr/>
            </a:pPr>
            <a:r>
              <a:rPr lang="en-US" dirty="0"/>
              <a:t>Connection-oriented</a:t>
            </a:r>
          </a:p>
          <a:p>
            <a:pPr marL="857250" lvl="1" indent="-457200">
              <a:buFont typeface="Arial" charset="0"/>
              <a:buChar char="–"/>
              <a:defRPr/>
            </a:pPr>
            <a:r>
              <a:rPr lang="en-US" dirty="0"/>
              <a:t>E.g., email,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5415-50BD-AA44-9FA6-F0E8BE5E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CD46-553B-5148-91A8-459BACC3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dirty="0"/>
              <a:t>How to implement client-server communications?</a:t>
            </a:r>
            <a:br>
              <a:rPr lang="en-US" dirty="0"/>
            </a:br>
            <a:r>
              <a:rPr lang="en-US" dirty="0"/>
              <a:t>E.g., Stream sockets (TCP)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E726-1B5C-F041-8762-898B9DE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6BDC160E-6501-DA49-927C-974196BF8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1" y="1927227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88809159-8F42-1845-A1FE-B10CE0229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2628079"/>
            <a:ext cx="1917700" cy="36933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Bind the socket 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F928B01B-061C-7942-B91A-2AFE81A5F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1" y="3322639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Listen for client</a:t>
            </a:r>
          </a:p>
          <a:p>
            <a:pPr eaLnBrk="1" hangingPunct="1"/>
            <a:r>
              <a:rPr lang="en-US" altLang="en-US" sz="1500">
                <a:latin typeface="Calibri" panose="020F0502020204030204" pitchFamily="34" charset="0"/>
              </a:rPr>
              <a:t>(Wait for incoming connections)</a:t>
            </a: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DF3E6ABC-249B-6C41-BFAF-A40F33F9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4343402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Accept connection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BFE76C55-8484-C441-A673-2EF075F82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121277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Request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0B6A55E2-F672-2448-A742-22CF3680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1" y="6196014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response</a:t>
            </a: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F8F71BCA-207C-2C47-904F-76147201D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6" y="231140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F945033A-FC3F-124A-BF28-328E50389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6764" y="3003552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BCC7BEFF-BCFE-E04D-9642-431901E14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5814" y="3922714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E1DB88D4-3FB0-6E49-A5B5-6CB9EAE76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4" y="4713289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F6155134-247B-7949-8E68-49CE0655A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4" y="5518152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9">
            <a:extLst>
              <a:ext uri="{FF2B5EF4-FFF2-40B4-BE49-F238E27FC236}">
                <a16:creationId xmlns:a16="http://schemas.microsoft.com/office/drawing/2014/main" id="{6919F52A-C490-8C49-A037-56A5A41D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138" y="3509874"/>
            <a:ext cx="11474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 dirty="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E5A0226C-A179-6647-B881-EFBF28D16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3467102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7E78BB93-CF93-6A4E-86E8-24D36BBA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4159252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Connect to server</a:t>
            </a: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E401930E-1C59-4E4A-9DA5-8A9C3ABD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4956177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the request</a:t>
            </a:r>
          </a:p>
        </p:txBody>
      </p:sp>
      <p:sp>
        <p:nvSpPr>
          <p:cNvPr id="46" name="Line 23">
            <a:extLst>
              <a:ext uri="{FF2B5EF4-FFF2-40B4-BE49-F238E27FC236}">
                <a16:creationId xmlns:a16="http://schemas.microsoft.com/office/drawing/2014/main" id="{B38761BF-8891-B344-A68C-4BF4B7904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3836989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4">
            <a:extLst>
              <a:ext uri="{FF2B5EF4-FFF2-40B4-BE49-F238E27FC236}">
                <a16:creationId xmlns:a16="http://schemas.microsoft.com/office/drawing/2014/main" id="{9A24A9B4-1EA6-5445-B7E3-84FB57D26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1" y="4527552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5">
            <a:extLst>
              <a:ext uri="{FF2B5EF4-FFF2-40B4-BE49-F238E27FC236}">
                <a16:creationId xmlns:a16="http://schemas.microsoft.com/office/drawing/2014/main" id="{C89D4BC2-3B83-AF47-97AC-6AFDAD8C37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264" y="4291014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15BD60A6-A0E4-6E41-AB16-5CC0BF1AE04E}"/>
              </a:ext>
            </a:extLst>
          </p:cNvPr>
          <p:cNvSpPr txBox="1">
            <a:spLocks noChangeArrowheads="1"/>
          </p:cNvSpPr>
          <p:nvPr/>
        </p:nvSpPr>
        <p:spPr bwMode="auto">
          <a:xfrm rot="21237376">
            <a:off x="4751389" y="4025902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establish connection</a:t>
            </a:r>
          </a:p>
        </p:txBody>
      </p:sp>
      <p:sp>
        <p:nvSpPr>
          <p:cNvPr id="50" name="Line 27">
            <a:extLst>
              <a:ext uri="{FF2B5EF4-FFF2-40B4-BE49-F238E27FC236}">
                <a16:creationId xmlns:a16="http://schemas.microsoft.com/office/drawing/2014/main" id="{0C0FE39A-ECF9-9E44-9280-FE639759F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6" y="5121277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9">
            <a:extLst>
              <a:ext uri="{FF2B5EF4-FFF2-40B4-BE49-F238E27FC236}">
                <a16:creationId xmlns:a16="http://schemas.microsoft.com/office/drawing/2014/main" id="{C2EEC5D2-4883-7148-9D50-5DE94873DAB1}"/>
              </a:ext>
            </a:extLst>
          </p:cNvPr>
          <p:cNvSpPr txBox="1">
            <a:spLocks noChangeArrowheads="1"/>
          </p:cNvSpPr>
          <p:nvPr/>
        </p:nvSpPr>
        <p:spPr bwMode="auto">
          <a:xfrm rot="21358569">
            <a:off x="4857751" y="4802189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(request)</a:t>
            </a: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BA793F75-1248-C640-9620-3331ED80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6351589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response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F23AEAD8-8E3F-1B48-B9C2-024A382A1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6" y="6351589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33">
            <a:extLst>
              <a:ext uri="{FF2B5EF4-FFF2-40B4-BE49-F238E27FC236}">
                <a16:creationId xmlns:a16="http://schemas.microsoft.com/office/drawing/2014/main" id="{8B7EAA5F-343E-CB4A-8FDB-D369032B97E9}"/>
              </a:ext>
            </a:extLst>
          </p:cNvPr>
          <p:cNvSpPr txBox="1">
            <a:spLocks noChangeArrowheads="1"/>
          </p:cNvSpPr>
          <p:nvPr/>
        </p:nvSpPr>
        <p:spPr bwMode="auto">
          <a:xfrm rot="247832">
            <a:off x="5172076" y="6111877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(reply)</a:t>
            </a:r>
          </a:p>
        </p:txBody>
      </p:sp>
      <p:sp>
        <p:nvSpPr>
          <p:cNvPr id="55" name="Line 34">
            <a:extLst>
              <a:ext uri="{FF2B5EF4-FFF2-40B4-BE49-F238E27FC236}">
                <a16:creationId xmlns:a16="http://schemas.microsoft.com/office/drawing/2014/main" id="{5FC1CEC5-0EDF-6948-AD6F-BE70EF487A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0526" y="5326064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0">
            <a:extLst>
              <a:ext uri="{FF2B5EF4-FFF2-40B4-BE49-F238E27FC236}">
                <a16:creationId xmlns:a16="http://schemas.microsoft.com/office/drawing/2014/main" id="{5CAC0A84-5D36-334D-A820-C165AD59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83" y="1977163"/>
            <a:ext cx="12520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 dirty="0">
                <a:latin typeface="Calibri" panose="020F050202020403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1102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CC7DF94F-1299-B540-A304-369248E9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26" y="76200"/>
            <a:ext cx="8664575" cy="1143000"/>
          </a:xfrm>
        </p:spPr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Client-Server Communication </a:t>
            </a:r>
            <a:br>
              <a:rPr lang="en-US" altLang="en-US" sz="3800">
                <a:ea typeface="ＭＳ Ｐゴシック" panose="020B0600070205080204" pitchFamily="34" charset="-128"/>
              </a:rPr>
            </a:br>
            <a:r>
              <a:rPr lang="en-US" altLang="en-US" sz="3800">
                <a:ea typeface="ＭＳ Ｐゴシック" panose="020B0600070205080204" pitchFamily="34" charset="-128"/>
              </a:rPr>
              <a:t>Datagram Sockets (UDP): Connectionless</a:t>
            </a:r>
          </a:p>
        </p:txBody>
      </p:sp>
      <p:sp>
        <p:nvSpPr>
          <p:cNvPr id="29698" name="Text Box 4">
            <a:extLst>
              <a:ext uri="{FF2B5EF4-FFF2-40B4-BE49-F238E27FC236}">
                <a16:creationId xmlns:a16="http://schemas.microsoft.com/office/drawing/2014/main" id="{AC12B300-2130-BD44-A99D-4833E3F15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240030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29699" name="Text Box 5">
            <a:extLst>
              <a:ext uri="{FF2B5EF4-FFF2-40B4-BE49-F238E27FC236}">
                <a16:creationId xmlns:a16="http://schemas.microsoft.com/office/drawing/2014/main" id="{07C1D81B-2B2E-F749-ABDE-012483E8D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30924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Bind the socket</a:t>
            </a:r>
          </a:p>
        </p:txBody>
      </p:sp>
      <p:sp>
        <p:nvSpPr>
          <p:cNvPr id="29700" name="Text Box 6">
            <a:extLst>
              <a:ext uri="{FF2B5EF4-FFF2-40B4-BE49-F238E27FC236}">
                <a16:creationId xmlns:a16="http://schemas.microsoft.com/office/drawing/2014/main" id="{795172CB-DE76-B144-8F3C-F413AD21F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41465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Request</a:t>
            </a:r>
          </a:p>
        </p:txBody>
      </p:sp>
      <p:sp>
        <p:nvSpPr>
          <p:cNvPr id="29701" name="Text Box 9">
            <a:extLst>
              <a:ext uri="{FF2B5EF4-FFF2-40B4-BE49-F238E27FC236}">
                <a16:creationId xmlns:a16="http://schemas.microsoft.com/office/drawing/2014/main" id="{E10EF386-CB5B-944F-9803-3A4944E8F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53149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response</a:t>
            </a:r>
          </a:p>
        </p:txBody>
      </p:sp>
      <p:sp>
        <p:nvSpPr>
          <p:cNvPr id="29702" name="Text Box 10">
            <a:extLst>
              <a:ext uri="{FF2B5EF4-FFF2-40B4-BE49-F238E27FC236}">
                <a16:creationId xmlns:a16="http://schemas.microsoft.com/office/drawing/2014/main" id="{99964F7F-F316-4F4F-94DE-9DCC2DDF2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5" y="1863725"/>
            <a:ext cx="785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9703" name="Line 11">
            <a:extLst>
              <a:ext uri="{FF2B5EF4-FFF2-40B4-BE49-F238E27FC236}">
                <a16:creationId xmlns:a16="http://schemas.microsoft.com/office/drawing/2014/main" id="{4521A4A3-0D08-F246-9A19-8D0066FCE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3950" y="2784476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12">
            <a:extLst>
              <a:ext uri="{FF2B5EF4-FFF2-40B4-BE49-F238E27FC236}">
                <a16:creationId xmlns:a16="http://schemas.microsoft.com/office/drawing/2014/main" id="{4899312C-309A-7149-B7DC-89CC2578A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3950" y="346233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14">
            <a:extLst>
              <a:ext uri="{FF2B5EF4-FFF2-40B4-BE49-F238E27FC236}">
                <a16:creationId xmlns:a16="http://schemas.microsoft.com/office/drawing/2014/main" id="{E7C243C1-D564-914D-AA44-04CB9DA82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3950" y="4471988"/>
            <a:ext cx="0" cy="842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9">
            <a:extLst>
              <a:ext uri="{FF2B5EF4-FFF2-40B4-BE49-F238E27FC236}">
                <a16:creationId xmlns:a16="http://schemas.microsoft.com/office/drawing/2014/main" id="{2AE59EFD-6180-8B46-95BB-79878468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2128838"/>
            <a:ext cx="725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9707" name="Text Box 20">
            <a:extLst>
              <a:ext uri="{FF2B5EF4-FFF2-40B4-BE49-F238E27FC236}">
                <a16:creationId xmlns:a16="http://schemas.microsoft.com/office/drawing/2014/main" id="{5BF1644B-F6CB-324B-875A-21C3AA6D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266700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29708" name="Text Box 21">
            <a:extLst>
              <a:ext uri="{FF2B5EF4-FFF2-40B4-BE49-F238E27FC236}">
                <a16:creationId xmlns:a16="http://schemas.microsoft.com/office/drawing/2014/main" id="{50843550-CA57-C748-ACE0-F663F07C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335915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Bind the socket</a:t>
            </a:r>
          </a:p>
        </p:txBody>
      </p:sp>
      <p:sp>
        <p:nvSpPr>
          <p:cNvPr id="29709" name="Text Box 22">
            <a:extLst>
              <a:ext uri="{FF2B5EF4-FFF2-40B4-BE49-F238E27FC236}">
                <a16:creationId xmlns:a16="http://schemas.microsoft.com/office/drawing/2014/main" id="{F3A37245-1837-AF4A-9A8B-89BAAEA8B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4075114"/>
            <a:ext cx="1905000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the request</a:t>
            </a:r>
          </a:p>
        </p:txBody>
      </p:sp>
      <p:sp>
        <p:nvSpPr>
          <p:cNvPr id="29710" name="Line 23">
            <a:extLst>
              <a:ext uri="{FF2B5EF4-FFF2-40B4-BE49-F238E27FC236}">
                <a16:creationId xmlns:a16="http://schemas.microsoft.com/office/drawing/2014/main" id="{D1248559-0C49-B447-B132-2C6A57650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6313" y="3051176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24">
            <a:extLst>
              <a:ext uri="{FF2B5EF4-FFF2-40B4-BE49-F238E27FC236}">
                <a16:creationId xmlns:a16="http://schemas.microsoft.com/office/drawing/2014/main" id="{2AA00CE1-39DF-934A-A92C-155FCE8DF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6313" y="3741739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27">
            <a:extLst>
              <a:ext uri="{FF2B5EF4-FFF2-40B4-BE49-F238E27FC236}">
                <a16:creationId xmlns:a16="http://schemas.microsoft.com/office/drawing/2014/main" id="{2C5334A7-C234-2143-A63C-4EC68DA2DF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038" y="4227514"/>
            <a:ext cx="3054350" cy="103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29">
            <a:extLst>
              <a:ext uri="{FF2B5EF4-FFF2-40B4-BE49-F238E27FC236}">
                <a16:creationId xmlns:a16="http://schemas.microsoft.com/office/drawing/2014/main" id="{5F92CF8C-313E-6146-9856-A1FDA15AF22C}"/>
              </a:ext>
            </a:extLst>
          </p:cNvPr>
          <p:cNvSpPr txBox="1">
            <a:spLocks noChangeArrowheads="1"/>
          </p:cNvSpPr>
          <p:nvPr/>
        </p:nvSpPr>
        <p:spPr bwMode="auto">
          <a:xfrm rot="21346575">
            <a:off x="5429250" y="3910013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(request)</a:t>
            </a:r>
          </a:p>
        </p:txBody>
      </p:sp>
      <p:sp>
        <p:nvSpPr>
          <p:cNvPr id="29714" name="Text Box 31">
            <a:extLst>
              <a:ext uri="{FF2B5EF4-FFF2-40B4-BE49-F238E27FC236}">
                <a16:creationId xmlns:a16="http://schemas.microsoft.com/office/drawing/2014/main" id="{B3378D6B-839C-AC49-A2F0-8BBA1EA6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5470525"/>
            <a:ext cx="19050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response</a:t>
            </a:r>
          </a:p>
        </p:txBody>
      </p:sp>
      <p:sp>
        <p:nvSpPr>
          <p:cNvPr id="29715" name="Line 32">
            <a:extLst>
              <a:ext uri="{FF2B5EF4-FFF2-40B4-BE49-F238E27FC236}">
                <a16:creationId xmlns:a16="http://schemas.microsoft.com/office/drawing/2014/main" id="{0655970D-C830-0E4E-9795-7266A1F55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5470525"/>
            <a:ext cx="305435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Text Box 33">
            <a:extLst>
              <a:ext uri="{FF2B5EF4-FFF2-40B4-BE49-F238E27FC236}">
                <a16:creationId xmlns:a16="http://schemas.microsoft.com/office/drawing/2014/main" id="{3FBD383F-4FCF-624E-9A78-3DA621635CFD}"/>
              </a:ext>
            </a:extLst>
          </p:cNvPr>
          <p:cNvSpPr txBox="1">
            <a:spLocks noChangeArrowheads="1"/>
          </p:cNvSpPr>
          <p:nvPr/>
        </p:nvSpPr>
        <p:spPr bwMode="auto">
          <a:xfrm rot="247832">
            <a:off x="5705475" y="5176838"/>
            <a:ext cx="127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(reply)</a:t>
            </a:r>
          </a:p>
        </p:txBody>
      </p:sp>
      <p:sp>
        <p:nvSpPr>
          <p:cNvPr id="29717" name="Line 34">
            <a:extLst>
              <a:ext uri="{FF2B5EF4-FFF2-40B4-BE49-F238E27FC236}">
                <a16:creationId xmlns:a16="http://schemas.microsoft.com/office/drawing/2014/main" id="{9E50A2F0-86A7-8F45-A1A2-76CEDB758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9488" y="4471989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Slide Number Placeholder 3">
            <a:extLst>
              <a:ext uri="{FF2B5EF4-FFF2-40B4-BE49-F238E27FC236}">
                <a16:creationId xmlns:a16="http://schemas.microsoft.com/office/drawing/2014/main" id="{904C1974-3583-E94D-A319-91045E65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12652B-ECA4-F84C-83DE-C92D5B641AC5}" type="slidenum">
              <a:rPr lang="en-US" altLang="en-US" sz="1200">
                <a:solidFill>
                  <a:srgbClr val="898989"/>
                </a:solidFill>
                <a:latin typeface="Courier New" panose="02070309020205020404" pitchFamily="49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4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CA9C-5EB7-A14C-B436-DAC2302B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166759"/>
            <a:ext cx="10972800" cy="1143000"/>
          </a:xfrm>
        </p:spPr>
        <p:txBody>
          <a:bodyPr/>
          <a:lstStyle/>
          <a:p>
            <a:r>
              <a:rPr lang="en-US" dirty="0"/>
              <a:t>Delivering data with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1533-3A11-4847-869D-7024F9FC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" y="892711"/>
            <a:ext cx="11249891" cy="2701039"/>
          </a:xfrm>
        </p:spPr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a socket is a file descriptor that lets the application read/write from/to the network</a:t>
            </a:r>
          </a:p>
          <a:p>
            <a:r>
              <a:rPr lang="en-US" dirty="0"/>
              <a:t>Kernels</a:t>
            </a:r>
          </a:p>
          <a:p>
            <a:pPr lvl="1"/>
            <a:r>
              <a:rPr lang="en-US" dirty="0"/>
              <a:t>Keep socket states, deliver data to applications based on port numbers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Get the data from client to server based on IP addresses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FCA04-6CAB-8148-BCCE-6ABFAF49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z="2400" smtClean="0"/>
              <a:pPr/>
              <a:t>18</a:t>
            </a:fld>
            <a:endParaRPr lang="en-US" sz="2400"/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54CFAD3E-2FC5-BC45-9E04-5E7F5CAE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180" y="4905521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17D7BB66-56EE-E94F-8FEB-053A0DAE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155" y="4905521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92F5C04D-685B-0448-ABA8-D2122F538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55" y="5711971"/>
            <a:ext cx="980974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socket</a:t>
            </a: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1252DFC3-9E79-3E44-AFB1-CFDEF832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230" y="5711971"/>
            <a:ext cx="980974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socket</a:t>
            </a: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886B3B31-FCA5-5A41-820F-A4BC8C34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076" y="5097608"/>
            <a:ext cx="1675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Calibri" panose="020F0502020204030204" pitchFamily="34" charset="0"/>
              </a:rPr>
              <a:t>app process</a:t>
            </a: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46FD01CD-6074-7643-B26F-445532EA8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51" y="5084908"/>
            <a:ext cx="1675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Calibri" panose="020F0502020204030204" pitchFamily="34" charset="0"/>
              </a:rPr>
              <a:t>app process</a:t>
            </a: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7AF0FD9D-FD35-6342-9570-AB77EB70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505" y="6315221"/>
            <a:ext cx="961802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kernel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742DD173-7F3C-7149-B1EF-49E4DEC15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0430" y="6327921"/>
            <a:ext cx="961802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kernel</a:t>
            </a:r>
          </a:p>
        </p:txBody>
      </p:sp>
      <p:sp>
        <p:nvSpPr>
          <p:cNvPr id="37" name="Cloud">
            <a:extLst>
              <a:ext uri="{FF2B5EF4-FFF2-40B4-BE49-F238E27FC236}">
                <a16:creationId xmlns:a16="http://schemas.microsoft.com/office/drawing/2014/main" id="{1D46AA8D-13E7-8A4D-A56E-A089B3AFBFED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048375" y="6078538"/>
            <a:ext cx="2689225" cy="779462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endParaRPr lang="en-US" sz="2400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3B3112BA-8052-8140-AA14-78B060833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8000" y="6461125"/>
            <a:ext cx="3648075" cy="39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1753F713-9F77-3742-8E97-0E7C7F8F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9" y="5815884"/>
            <a:ext cx="1263744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43677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CD46-553B-5148-91A8-459BACC3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dirty="0"/>
              <a:t>How to implement client-server communications?</a:t>
            </a:r>
            <a:br>
              <a:rPr lang="en-US" dirty="0"/>
            </a:br>
            <a:r>
              <a:rPr lang="en-US" dirty="0"/>
              <a:t>E.g., Stream sockets (TCP)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E726-1B5C-F041-8762-898B9DE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6BDC160E-6501-DA49-927C-974196BF8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1" y="1927227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88809159-8F42-1845-A1FE-B10CE0229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2628079"/>
            <a:ext cx="1917700" cy="36933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Bind the socket 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F928B01B-061C-7942-B91A-2AFE81A5F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1" y="3322639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Listen for client</a:t>
            </a:r>
          </a:p>
          <a:p>
            <a:pPr eaLnBrk="1" hangingPunct="1"/>
            <a:r>
              <a:rPr lang="en-US" altLang="en-US" sz="1500">
                <a:latin typeface="Calibri" panose="020F0502020204030204" pitchFamily="34" charset="0"/>
              </a:rPr>
              <a:t>(Wait for incoming connections)</a:t>
            </a: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DF3E6ABC-249B-6C41-BFAF-A40F33F9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4343402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Accept connection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BFE76C55-8484-C441-A673-2EF075F82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121277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Request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0B6A55E2-F672-2448-A742-22CF3680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1" y="6196014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response</a:t>
            </a: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F8F71BCA-207C-2C47-904F-76147201D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6" y="231140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F945033A-FC3F-124A-BF28-328E50389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6764" y="3003552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BCC7BEFF-BCFE-E04D-9642-431901E14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5814" y="3922714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E1DB88D4-3FB0-6E49-A5B5-6CB9EAE76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4" y="4713289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F6155134-247B-7949-8E68-49CE0655A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4" y="5518152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9">
            <a:extLst>
              <a:ext uri="{FF2B5EF4-FFF2-40B4-BE49-F238E27FC236}">
                <a16:creationId xmlns:a16="http://schemas.microsoft.com/office/drawing/2014/main" id="{6919F52A-C490-8C49-A037-56A5A41D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2606390"/>
            <a:ext cx="11474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 dirty="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E5A0226C-A179-6647-B881-EFBF28D16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3467102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7E78BB93-CF93-6A4E-86E8-24D36BBA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4159252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Connect to server</a:t>
            </a: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E401930E-1C59-4E4A-9DA5-8A9C3ABD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4956177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the request</a:t>
            </a:r>
          </a:p>
        </p:txBody>
      </p:sp>
      <p:sp>
        <p:nvSpPr>
          <p:cNvPr id="46" name="Line 23">
            <a:extLst>
              <a:ext uri="{FF2B5EF4-FFF2-40B4-BE49-F238E27FC236}">
                <a16:creationId xmlns:a16="http://schemas.microsoft.com/office/drawing/2014/main" id="{B38761BF-8891-B344-A68C-4BF4B7904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3836989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4">
            <a:extLst>
              <a:ext uri="{FF2B5EF4-FFF2-40B4-BE49-F238E27FC236}">
                <a16:creationId xmlns:a16="http://schemas.microsoft.com/office/drawing/2014/main" id="{9A24A9B4-1EA6-5445-B7E3-84FB57D26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1" y="4527552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5">
            <a:extLst>
              <a:ext uri="{FF2B5EF4-FFF2-40B4-BE49-F238E27FC236}">
                <a16:creationId xmlns:a16="http://schemas.microsoft.com/office/drawing/2014/main" id="{C89D4BC2-3B83-AF47-97AC-6AFDAD8C37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264" y="4291014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15BD60A6-A0E4-6E41-AB16-5CC0BF1AE04E}"/>
              </a:ext>
            </a:extLst>
          </p:cNvPr>
          <p:cNvSpPr txBox="1">
            <a:spLocks noChangeArrowheads="1"/>
          </p:cNvSpPr>
          <p:nvPr/>
        </p:nvSpPr>
        <p:spPr bwMode="auto">
          <a:xfrm rot="21237376">
            <a:off x="4751389" y="4025902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establish connection</a:t>
            </a:r>
          </a:p>
        </p:txBody>
      </p:sp>
      <p:sp>
        <p:nvSpPr>
          <p:cNvPr id="50" name="Line 27">
            <a:extLst>
              <a:ext uri="{FF2B5EF4-FFF2-40B4-BE49-F238E27FC236}">
                <a16:creationId xmlns:a16="http://schemas.microsoft.com/office/drawing/2014/main" id="{0C0FE39A-ECF9-9E44-9280-FE639759F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6" y="5121277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9">
            <a:extLst>
              <a:ext uri="{FF2B5EF4-FFF2-40B4-BE49-F238E27FC236}">
                <a16:creationId xmlns:a16="http://schemas.microsoft.com/office/drawing/2014/main" id="{C2EEC5D2-4883-7148-9D50-5DE94873DAB1}"/>
              </a:ext>
            </a:extLst>
          </p:cNvPr>
          <p:cNvSpPr txBox="1">
            <a:spLocks noChangeArrowheads="1"/>
          </p:cNvSpPr>
          <p:nvPr/>
        </p:nvSpPr>
        <p:spPr bwMode="auto">
          <a:xfrm rot="21358569">
            <a:off x="4857751" y="4802189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(request)</a:t>
            </a: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BA793F75-1248-C640-9620-3331ED80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6351589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response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F23AEAD8-8E3F-1B48-B9C2-024A382A1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6" y="6351589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33">
            <a:extLst>
              <a:ext uri="{FF2B5EF4-FFF2-40B4-BE49-F238E27FC236}">
                <a16:creationId xmlns:a16="http://schemas.microsoft.com/office/drawing/2014/main" id="{8B7EAA5F-343E-CB4A-8FDB-D369032B97E9}"/>
              </a:ext>
            </a:extLst>
          </p:cNvPr>
          <p:cNvSpPr txBox="1">
            <a:spLocks noChangeArrowheads="1"/>
          </p:cNvSpPr>
          <p:nvPr/>
        </p:nvSpPr>
        <p:spPr bwMode="auto">
          <a:xfrm rot="247832">
            <a:off x="5172076" y="6111877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(reply)</a:t>
            </a:r>
          </a:p>
        </p:txBody>
      </p:sp>
      <p:sp>
        <p:nvSpPr>
          <p:cNvPr id="55" name="Line 34">
            <a:extLst>
              <a:ext uri="{FF2B5EF4-FFF2-40B4-BE49-F238E27FC236}">
                <a16:creationId xmlns:a16="http://schemas.microsoft.com/office/drawing/2014/main" id="{5FC1CEC5-0EDF-6948-AD6F-BE70EF487A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0526" y="5326064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0">
            <a:extLst>
              <a:ext uri="{FF2B5EF4-FFF2-40B4-BE49-F238E27FC236}">
                <a16:creationId xmlns:a16="http://schemas.microsoft.com/office/drawing/2014/main" id="{5CAC0A84-5D36-334D-A820-C165AD59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12" y="1203544"/>
            <a:ext cx="12520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962ECC81-453A-0241-87EC-F38FC419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20" y="1927226"/>
            <a:ext cx="1006475" cy="369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socket()</a:t>
            </a: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9FAB78C0-EDF6-D14A-BDE9-7EC6541B4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20" y="2619376"/>
            <a:ext cx="1006475" cy="369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bind()</a:t>
            </a:r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7C50AE06-9660-7541-8A9B-1CDFB870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32" y="3335339"/>
            <a:ext cx="1008063" cy="369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listen()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88AB2857-8D90-DE4C-AFBE-155EE4A3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32" y="4240214"/>
            <a:ext cx="1006475" cy="371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accept()</a:t>
            </a:r>
          </a:p>
        </p:txBody>
      </p:sp>
      <p:sp>
        <p:nvSpPr>
          <p:cNvPr id="60" name="Text Box 8">
            <a:extLst>
              <a:ext uri="{FF2B5EF4-FFF2-40B4-BE49-F238E27FC236}">
                <a16:creationId xmlns:a16="http://schemas.microsoft.com/office/drawing/2014/main" id="{8F7D73A4-E970-5E42-A791-2EA5B3329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82" y="5110441"/>
            <a:ext cx="1485183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read()/</a:t>
            </a:r>
            <a:r>
              <a:rPr lang="en-US" altLang="en-US" sz="1800" dirty="0" err="1">
                <a:latin typeface="Calibri" panose="020F0502020204030204" pitchFamily="34" charset="0"/>
              </a:rPr>
              <a:t>recv</a:t>
            </a:r>
            <a:r>
              <a:rPr lang="en-US" altLang="en-US" sz="1800" dirty="0">
                <a:latin typeface="Calibri" panose="020F0502020204030204" pitchFamily="34" charset="0"/>
              </a:rPr>
              <a:t>()</a:t>
            </a:r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id="{CF279E5A-98CD-2146-907B-1ED0227F0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8" y="5978526"/>
            <a:ext cx="156606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write()/send()</a:t>
            </a:r>
          </a:p>
        </p:txBody>
      </p:sp>
      <p:sp>
        <p:nvSpPr>
          <p:cNvPr id="62" name="Text Box 20">
            <a:extLst>
              <a:ext uri="{FF2B5EF4-FFF2-40B4-BE49-F238E27FC236}">
                <a16:creationId xmlns:a16="http://schemas.microsoft.com/office/drawing/2014/main" id="{F50FA73F-10F8-B448-8144-FC5A432EF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31" y="3421532"/>
            <a:ext cx="1103312" cy="369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socket()</a:t>
            </a:r>
          </a:p>
        </p:txBody>
      </p:sp>
      <p:sp>
        <p:nvSpPr>
          <p:cNvPr id="63" name="Text Box 21">
            <a:extLst>
              <a:ext uri="{FF2B5EF4-FFF2-40B4-BE49-F238E27FC236}">
                <a16:creationId xmlns:a16="http://schemas.microsoft.com/office/drawing/2014/main" id="{F4417DE9-DF19-694F-86A2-17F6D6A2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31" y="4113682"/>
            <a:ext cx="1103312" cy="369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connect()</a:t>
            </a:r>
          </a:p>
        </p:txBody>
      </p:sp>
      <p:sp>
        <p:nvSpPr>
          <p:cNvPr id="68" name="Text Box 8">
            <a:extLst>
              <a:ext uri="{FF2B5EF4-FFF2-40B4-BE49-F238E27FC236}">
                <a16:creationId xmlns:a16="http://schemas.microsoft.com/office/drawing/2014/main" id="{D1A0582C-7F7F-574E-AE69-986B17492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2373" y="6312370"/>
            <a:ext cx="1485183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read()/</a:t>
            </a:r>
            <a:r>
              <a:rPr lang="en-US" altLang="en-US" sz="1800" dirty="0" err="1">
                <a:latin typeface="Calibri" panose="020F0502020204030204" pitchFamily="34" charset="0"/>
              </a:rPr>
              <a:t>recv</a:t>
            </a:r>
            <a:r>
              <a:rPr lang="en-US" altLang="en-US" sz="1800" dirty="0">
                <a:latin typeface="Calibri" panose="020F0502020204030204" pitchFamily="34" charset="0"/>
              </a:rPr>
              <a:t>()</a:t>
            </a:r>
          </a:p>
        </p:txBody>
      </p:sp>
      <p:sp>
        <p:nvSpPr>
          <p:cNvPr id="69" name="Text Box 9">
            <a:extLst>
              <a:ext uri="{FF2B5EF4-FFF2-40B4-BE49-F238E27FC236}">
                <a16:creationId xmlns:a16="http://schemas.microsoft.com/office/drawing/2014/main" id="{EBB63D1E-AEE8-844B-85FB-7137A857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31" y="4925775"/>
            <a:ext cx="156606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write()/send()</a:t>
            </a:r>
          </a:p>
        </p:txBody>
      </p:sp>
    </p:spTree>
    <p:extLst>
      <p:ext uri="{BB962C8B-B14F-4D97-AF65-F5344CB8AC3E}">
        <p14:creationId xmlns:p14="http://schemas.microsoft.com/office/powerpoint/2010/main" val="401508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A40B-33B1-914A-819D-1FE6A452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7E3E-6D6B-214C-AC7C-7D67A405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78" y="1417638"/>
            <a:ext cx="10972800" cy="4525963"/>
          </a:xfrm>
        </p:spPr>
        <p:txBody>
          <a:bodyPr/>
          <a:lstStyle/>
          <a:p>
            <a:r>
              <a:rPr lang="en-US" dirty="0"/>
              <a:t>Prepared communications</a:t>
            </a:r>
          </a:p>
          <a:p>
            <a:pPr lvl="1"/>
            <a:r>
              <a:rPr lang="en-US" dirty="0"/>
              <a:t>Set up a pipe between two processes</a:t>
            </a:r>
          </a:p>
          <a:p>
            <a:pPr lvl="1"/>
            <a:r>
              <a:rPr lang="en-US" dirty="0"/>
              <a:t>Let them talk</a:t>
            </a:r>
          </a:p>
          <a:p>
            <a:pPr lvl="1"/>
            <a:endParaRPr lang="en-US" dirty="0"/>
          </a:p>
          <a:p>
            <a:r>
              <a:rPr lang="en-US" dirty="0"/>
              <a:t>How about unprepared communications?</a:t>
            </a:r>
          </a:p>
          <a:p>
            <a:pPr lvl="1"/>
            <a:r>
              <a:rPr lang="en-US" dirty="0"/>
              <a:t>One process opens up a channel for others to talk to it?</a:t>
            </a:r>
          </a:p>
          <a:p>
            <a:pPr lvl="1"/>
            <a:r>
              <a:rPr lang="en-US" dirty="0"/>
              <a:t>Client-server communications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815AF-F061-C249-9922-C67E4D52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122" name="Picture 2" descr="String Phone Vector Images (over 200)">
            <a:extLst>
              <a:ext uri="{FF2B5EF4-FFF2-40B4-BE49-F238E27FC236}">
                <a16:creationId xmlns:a16="http://schemas.microsoft.com/office/drawing/2014/main" id="{E3BBF0FB-9AC6-3F4B-93C4-BFEFFAB6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628" y="495300"/>
            <a:ext cx="27813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tring Phone Stock Illustrations – 679 String Phone Stock Illustrations,  Vectors &amp; Clipart - Dreamstime">
            <a:extLst>
              <a:ext uri="{FF2B5EF4-FFF2-40B4-BE49-F238E27FC236}">
                <a16:creationId xmlns:a16="http://schemas.microsoft.com/office/drawing/2014/main" id="{8A699BD1-E8F8-F249-B0C2-A37F9C72E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278" y="3543301"/>
            <a:ext cx="2653375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5D9D-10BA-7640-A39F-EAE62F80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720183"/>
            <a:ext cx="10972800" cy="1143000"/>
          </a:xfrm>
        </p:spPr>
        <p:txBody>
          <a:bodyPr/>
          <a:lstStyle/>
          <a:p>
            <a:r>
              <a:rPr lang="en-US" dirty="0"/>
              <a:t>What’re the differences </a:t>
            </a:r>
            <a:br>
              <a:rPr lang="en-US" dirty="0"/>
            </a:br>
            <a:r>
              <a:rPr lang="en-US" dirty="0"/>
              <a:t>between Pipes and Sockets?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6EB4-5CCE-814C-980F-9367F1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5B38-D2D1-1640-A7A7-A03A1291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vs socket: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A077-5A41-284C-B0D1-1F6E1552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is unidirectional, socket is bidirectional (two channels)</a:t>
            </a:r>
          </a:p>
          <a:p>
            <a:endParaRPr lang="en-US" dirty="0"/>
          </a:p>
          <a:p>
            <a:r>
              <a:rPr lang="en-US" dirty="0"/>
              <a:t>Pipe is in a computer; socket can be in or across computers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FA9C-B4A4-D14F-9258-3BACB663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5B38-D2D1-1640-A7A7-A03A1291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vs socket: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A077-5A41-284C-B0D1-1F6E1552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Pipe: Prepared</a:t>
            </a:r>
          </a:p>
          <a:p>
            <a:pPr lvl="1"/>
            <a:r>
              <a:rPr lang="en-US" dirty="0"/>
              <a:t>A parent process sets up pipe (pipe(), fork(), close(),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 a child process runs a new program (</a:t>
            </a:r>
            <a:r>
              <a:rPr lang="en-US" dirty="0" err="1"/>
              <a:t>execvp</a:t>
            </a:r>
            <a:r>
              <a:rPr lang="en-US" dirty="0"/>
              <a:t>())</a:t>
            </a:r>
          </a:p>
          <a:p>
            <a:r>
              <a:rPr lang="en-US" dirty="0"/>
              <a:t>Socket: Unprepared, no parent process</a:t>
            </a:r>
          </a:p>
          <a:p>
            <a:pPr lvl="1"/>
            <a:r>
              <a:rPr lang="en-US" dirty="0"/>
              <a:t>Client and server create socket independently</a:t>
            </a:r>
          </a:p>
          <a:p>
            <a:pPr lvl="1"/>
            <a:r>
              <a:rPr lang="en-US"/>
              <a:t>Server waits for </a:t>
            </a:r>
            <a:r>
              <a:rPr lang="en-US" dirty="0"/>
              <a:t>connections</a:t>
            </a:r>
          </a:p>
          <a:p>
            <a:pPr lvl="1"/>
            <a:r>
              <a:rPr lang="en-US" dirty="0"/>
              <a:t>Client initiates the connection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FA9C-B4A4-D14F-9258-3BACB663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8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1D56-7998-D14D-BA80-A03DC133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45FC-8D81-984E-A51E-6C2E4021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socket(int domain, int type, int protocol)</a:t>
            </a:r>
          </a:p>
          <a:p>
            <a:pPr lvl="1"/>
            <a:r>
              <a:rPr lang="en-US" dirty="0"/>
              <a:t>create a networking socket and returns a file descriptor to the socket</a:t>
            </a:r>
          </a:p>
          <a:p>
            <a:pPr lvl="1"/>
            <a:r>
              <a:rPr lang="en-US" dirty="0"/>
              <a:t>Not connected yet</a:t>
            </a:r>
          </a:p>
          <a:p>
            <a:pPr lvl="1"/>
            <a:r>
              <a:rPr lang="en-US" dirty="0"/>
              <a:t>Reserve kernel state for a future network connection</a:t>
            </a:r>
          </a:p>
          <a:p>
            <a:r>
              <a:rPr lang="en-US" dirty="0"/>
              <a:t>Domain: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ea typeface="ＭＳ Ｐゴシック" charset="0"/>
              </a:rPr>
              <a:t>PF_INET for IPv4</a:t>
            </a:r>
          </a:p>
          <a:p>
            <a:r>
              <a:rPr lang="en-US" dirty="0"/>
              <a:t>Type: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dirty="0">
                <a:ea typeface="ＭＳ Ｐゴシック" charset="0"/>
              </a:rPr>
              <a:t>SOCK_STREAM: reliable byte stream (TCP)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dirty="0">
                <a:ea typeface="ＭＳ Ｐゴシック" charset="0"/>
              </a:rPr>
              <a:t>SOCK_DGRAM: message-oriented service (UDP)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123C7-F552-6C47-BCCC-E37366D1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0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BDD746C1-3DD4-3344-A13B-D3EF05E0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Socket identification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2226945-216F-954D-AF0D-96FCE1C6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3692526"/>
            <a:ext cx="1455738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/>
          <a:lstStyle/>
          <a:p>
            <a:pPr algn="ctr" eaLnBrk="0" hangingPunct="0"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TCP/UDP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F299DDD-2F9A-BF49-B0D4-FC69FF1D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4532314"/>
            <a:ext cx="1455738" cy="523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/>
          <a:lstStyle/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IP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343D713-A59C-AB49-8992-7DCDD7CA1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781" y="5651500"/>
            <a:ext cx="2066591" cy="584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Network devices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12DCB832-6437-3B4C-9C84-FA4F49F91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025" y="4216400"/>
            <a:ext cx="158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E0E1ED11-348E-5247-A86A-24D388530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725" y="50800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58FB36CD-F966-F04C-8EBC-7188B4C93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76" y="3419475"/>
            <a:ext cx="28813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177B0AF-03A5-AA45-A83B-18C76B63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1525588"/>
            <a:ext cx="3667125" cy="494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51E23418-685E-5648-924B-272A4ED8A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1" y="2708275"/>
            <a:ext cx="220663" cy="2222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6D5C7AA1-1299-5B4F-B5AB-66E9924F4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2930525"/>
            <a:ext cx="236538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ED2B3799-9151-FF42-960A-DDE4F5C2B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1" y="2708275"/>
            <a:ext cx="220663" cy="22225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6C8C811F-E05B-EC42-B5CE-8C1BE147E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9339" y="2889251"/>
            <a:ext cx="471487" cy="8032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86AB507-E5B3-E546-B748-AB87813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6" y="5368925"/>
            <a:ext cx="32480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9EC0B80-8724-FC41-8981-2892AE19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1946275"/>
            <a:ext cx="1066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/>
          <a:lstStyle/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Process</a:t>
            </a:r>
          </a:p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07DB007F-3DE7-7746-ADFD-5651E48A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0" y="1946275"/>
            <a:ext cx="1066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/>
          <a:lstStyle/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Process</a:t>
            </a:r>
          </a:p>
          <a:p>
            <a:pPr algn="ctr" eaLnBrk="0" hangingPunct="0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0E6EF70B-2A70-1B44-B69A-4E269B33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6" y="2813051"/>
            <a:ext cx="753411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/>
          <a:p>
            <a:pPr eaLnBrk="0" hangingPunct="0">
              <a:defRPr/>
            </a:pPr>
            <a:r>
              <a:rPr lang="en-US" sz="1600" i="1" dirty="0">
                <a:latin typeface="Helvetica" charset="0"/>
                <a:ea typeface="ＭＳ Ｐゴシック" charset="0"/>
                <a:cs typeface="ＭＳ Ｐゴシック" charset="0"/>
              </a:rPr>
              <a:t>port X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1362CF92-5E5A-2642-A94C-C0DDDB35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4" y="2813051"/>
            <a:ext cx="749821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/>
          <a:p>
            <a:pPr eaLnBrk="0" hangingPunct="0">
              <a:defRPr/>
            </a:pPr>
            <a:r>
              <a:rPr lang="en-US" sz="1600" i="1" dirty="0">
                <a:latin typeface="Helvetica" charset="0"/>
                <a:ea typeface="ＭＳ Ｐゴシック" charset="0"/>
                <a:cs typeface="ＭＳ Ｐゴシック" charset="0"/>
              </a:rPr>
              <a:t>port 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7C75BE-E03D-C349-9588-9CBE38F463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9675" y="4738688"/>
            <a:ext cx="83343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Rectangle 23">
            <a:extLst>
              <a:ext uri="{FF2B5EF4-FFF2-40B4-BE49-F238E27FC236}">
                <a16:creationId xmlns:a16="http://schemas.microsoft.com/office/drawing/2014/main" id="{3BA8D64D-3DC0-104B-8927-7B34ECF6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4" y="4535488"/>
            <a:ext cx="155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itchFamily="2" charset="0"/>
              </a:rPr>
              <a:t>Host Address</a:t>
            </a:r>
            <a:endParaRPr lang="en-US" altLang="en-US" sz="1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7A110D-69B1-C14A-821B-32B91D92ED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62850" y="3989388"/>
            <a:ext cx="8318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Rectangle 26">
            <a:extLst>
              <a:ext uri="{FF2B5EF4-FFF2-40B4-BE49-F238E27FC236}">
                <a16:creationId xmlns:a16="http://schemas.microsoft.com/office/drawing/2014/main" id="{360C7D16-3C50-BF45-B462-4B2DA1F2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701" y="3786188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itchFamily="2" charset="0"/>
              </a:rPr>
              <a:t>Protocol</a:t>
            </a:r>
            <a:endParaRPr lang="en-US" altLang="en-US" sz="18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2EBA98-123E-E645-96E6-EE328E0FB2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48564" y="3019425"/>
            <a:ext cx="8334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Rectangle 28">
            <a:extLst>
              <a:ext uri="{FF2B5EF4-FFF2-40B4-BE49-F238E27FC236}">
                <a16:creationId xmlns:a16="http://schemas.microsoft.com/office/drawing/2014/main" id="{C046D416-DA2D-FE4B-9F86-A88B32D9C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816225"/>
            <a:ext cx="149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itchFamily="2" charset="0"/>
              </a:rPr>
              <a:t>Port Number</a:t>
            </a:r>
            <a:endParaRPr lang="en-US" altLang="en-US" sz="1800"/>
          </a:p>
        </p:txBody>
      </p:sp>
      <p:sp>
        <p:nvSpPr>
          <p:cNvPr id="22552" name="Slide Number Placeholder 3">
            <a:extLst>
              <a:ext uri="{FF2B5EF4-FFF2-40B4-BE49-F238E27FC236}">
                <a16:creationId xmlns:a16="http://schemas.microsoft.com/office/drawing/2014/main" id="{7C406FA6-6CDC-9340-9F1E-53D7A13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2E0CD1-5370-B540-B9FE-96B86394D69B}" type="slidenum">
              <a:rPr lang="en-US" altLang="en-US" sz="1200">
                <a:solidFill>
                  <a:srgbClr val="898989"/>
                </a:solidFill>
                <a:latin typeface="Courier New" panose="02070309020205020404" pitchFamily="49" charset="0"/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4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E353-1E29-3B4A-9CEF-2FD2F50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FC3F-4F68-C34C-8158-D28DB24F0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/>
          <a:lstStyle/>
          <a:p>
            <a:r>
              <a:rPr lang="en-US" dirty="0"/>
              <a:t>int bind(int </a:t>
            </a:r>
            <a:r>
              <a:rPr lang="en-US" dirty="0" err="1"/>
              <a:t>sockfd</a:t>
            </a:r>
            <a:r>
              <a:rPr lang="en-US" dirty="0"/>
              <a:t>,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my_addr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addrlen</a:t>
            </a:r>
            <a:r>
              <a:rPr lang="en-US" dirty="0"/>
              <a:t>	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Bind socket to the local address and port number</a:t>
            </a:r>
          </a:p>
          <a:p>
            <a:r>
              <a:rPr lang="en-US" dirty="0"/>
              <a:t>int listen(int </a:t>
            </a:r>
            <a:r>
              <a:rPr lang="en-US" dirty="0" err="1"/>
              <a:t>sockfd</a:t>
            </a:r>
            <a:r>
              <a:rPr lang="en-US" dirty="0"/>
              <a:t>, int backlog)	</a:t>
            </a:r>
          </a:p>
          <a:p>
            <a:pPr lvl="1"/>
            <a:r>
              <a:rPr lang="en-US" dirty="0"/>
              <a:t>Set the state of socket </a:t>
            </a:r>
            <a:r>
              <a:rPr lang="en-US" dirty="0" err="1"/>
              <a:t>fd</a:t>
            </a:r>
            <a:r>
              <a:rPr lang="en-US" dirty="0"/>
              <a:t> to indicate that it can accept incoming connections.</a:t>
            </a:r>
          </a:p>
          <a:p>
            <a:r>
              <a:rPr lang="en-US" dirty="0"/>
              <a:t>int accept(int </a:t>
            </a:r>
            <a:r>
              <a:rPr lang="en-US" dirty="0" err="1"/>
              <a:t>sockfd</a:t>
            </a:r>
            <a:r>
              <a:rPr lang="en-US" dirty="0"/>
              <a:t>,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socketlen_t</a:t>
            </a:r>
            <a:r>
              <a:rPr lang="en-US" dirty="0"/>
              <a:t> *</a:t>
            </a:r>
            <a:r>
              <a:rPr lang="en-US" dirty="0" err="1"/>
              <a:t>addrlen</a:t>
            </a:r>
            <a:r>
              <a:rPr lang="en-US" dirty="0"/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Accept a new connection from a client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 </a:t>
            </a:r>
            <a:r>
              <a:rPr lang="en-US" dirty="0"/>
              <a:t>a new socket file descriptor corresponding to the active connection with the client.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C5B13-8AC7-0241-8C8F-1D31D6BA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0074-0836-414B-AE4A-18B3A852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4C36-7CC8-FE46-967F-2AD0B852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connect(int </a:t>
            </a:r>
            <a:r>
              <a:rPr lang="en-US" dirty="0" err="1"/>
              <a:t>sockfd</a:t>
            </a:r>
            <a:r>
              <a:rPr lang="en-US" dirty="0"/>
              <a:t>,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server_address</a:t>
            </a:r>
            <a:r>
              <a:rPr lang="en-US" dirty="0"/>
              <a:t>, </a:t>
            </a:r>
            <a:r>
              <a:rPr lang="en-US" dirty="0" err="1"/>
              <a:t>socketlen_t</a:t>
            </a:r>
            <a:r>
              <a:rPr lang="en-US" dirty="0"/>
              <a:t> </a:t>
            </a:r>
            <a:r>
              <a:rPr lang="en-US" dirty="0" err="1"/>
              <a:t>addrlen</a:t>
            </a:r>
            <a:r>
              <a:rPr lang="en-US" dirty="0"/>
              <a:t>	)</a:t>
            </a:r>
          </a:p>
          <a:p>
            <a:pPr lvl="1"/>
            <a:r>
              <a:rPr lang="en-US" dirty="0"/>
              <a:t>Establish a </a:t>
            </a:r>
            <a:r>
              <a:rPr lang="en-US" dirty="0" err="1"/>
              <a:t>connection.fd</a:t>
            </a:r>
            <a:r>
              <a:rPr lang="en-US" dirty="0"/>
              <a:t>: socket file descriptor returned by socket()</a:t>
            </a:r>
          </a:p>
          <a:p>
            <a:pPr lvl="1"/>
            <a:r>
              <a:rPr lang="en-US" dirty="0"/>
              <a:t>Returns 0 on success and a negative value on failure.</a:t>
            </a:r>
          </a:p>
          <a:p>
            <a:pPr lvl="1"/>
            <a:endParaRPr 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Server can only accept connections after listen(). Any connection before listen would fail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A29BF-9668-6641-9F62-C8F72414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0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CD46-553B-5148-91A8-459BACC3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dirty="0"/>
              <a:t>Which system call is blocking?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E726-1B5C-F041-8762-898B9DE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6BDC160E-6501-DA49-927C-974196BF8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1" y="1927227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88809159-8F42-1845-A1FE-B10CE0229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2628079"/>
            <a:ext cx="1917700" cy="36933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Bind the socket 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F928B01B-061C-7942-B91A-2AFE81A5F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1" y="3322639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Listen for client</a:t>
            </a:r>
          </a:p>
          <a:p>
            <a:pPr eaLnBrk="1" hangingPunct="1"/>
            <a:r>
              <a:rPr lang="en-US" altLang="en-US" sz="1500">
                <a:latin typeface="Calibri" panose="020F0502020204030204" pitchFamily="34" charset="0"/>
              </a:rPr>
              <a:t>(Wait for incoming connections)</a:t>
            </a: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DF3E6ABC-249B-6C41-BFAF-A40F33F9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4343402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Accept connection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BFE76C55-8484-C441-A673-2EF075F82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121277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Request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0B6A55E2-F672-2448-A742-22CF3680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1" y="6196014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response</a:t>
            </a: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F8F71BCA-207C-2C47-904F-76147201D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6" y="231140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F945033A-FC3F-124A-BF28-328E50389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6764" y="3003552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BCC7BEFF-BCFE-E04D-9642-431901E14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5814" y="3922714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E1DB88D4-3FB0-6E49-A5B5-6CB9EAE76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4" y="4713289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F6155134-247B-7949-8E68-49CE0655A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4" y="5518152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9">
            <a:extLst>
              <a:ext uri="{FF2B5EF4-FFF2-40B4-BE49-F238E27FC236}">
                <a16:creationId xmlns:a16="http://schemas.microsoft.com/office/drawing/2014/main" id="{6919F52A-C490-8C49-A037-56A5A41D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2606390"/>
            <a:ext cx="11474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 dirty="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E5A0226C-A179-6647-B881-EFBF28D16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3467102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7E78BB93-CF93-6A4E-86E8-24D36BBA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4159252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Connect to server</a:t>
            </a: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E401930E-1C59-4E4A-9DA5-8A9C3ABD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4956177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the request</a:t>
            </a:r>
          </a:p>
        </p:txBody>
      </p:sp>
      <p:sp>
        <p:nvSpPr>
          <p:cNvPr id="46" name="Line 23">
            <a:extLst>
              <a:ext uri="{FF2B5EF4-FFF2-40B4-BE49-F238E27FC236}">
                <a16:creationId xmlns:a16="http://schemas.microsoft.com/office/drawing/2014/main" id="{B38761BF-8891-B344-A68C-4BF4B7904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3836989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4">
            <a:extLst>
              <a:ext uri="{FF2B5EF4-FFF2-40B4-BE49-F238E27FC236}">
                <a16:creationId xmlns:a16="http://schemas.microsoft.com/office/drawing/2014/main" id="{9A24A9B4-1EA6-5445-B7E3-84FB57D26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1" y="4527552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5">
            <a:extLst>
              <a:ext uri="{FF2B5EF4-FFF2-40B4-BE49-F238E27FC236}">
                <a16:creationId xmlns:a16="http://schemas.microsoft.com/office/drawing/2014/main" id="{C89D4BC2-3B83-AF47-97AC-6AFDAD8C37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264" y="4291014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15BD60A6-A0E4-6E41-AB16-5CC0BF1AE04E}"/>
              </a:ext>
            </a:extLst>
          </p:cNvPr>
          <p:cNvSpPr txBox="1">
            <a:spLocks noChangeArrowheads="1"/>
          </p:cNvSpPr>
          <p:nvPr/>
        </p:nvSpPr>
        <p:spPr bwMode="auto">
          <a:xfrm rot="21237376">
            <a:off x="4751389" y="4025902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establish connection</a:t>
            </a:r>
          </a:p>
        </p:txBody>
      </p:sp>
      <p:sp>
        <p:nvSpPr>
          <p:cNvPr id="50" name="Line 27">
            <a:extLst>
              <a:ext uri="{FF2B5EF4-FFF2-40B4-BE49-F238E27FC236}">
                <a16:creationId xmlns:a16="http://schemas.microsoft.com/office/drawing/2014/main" id="{0C0FE39A-ECF9-9E44-9280-FE639759F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6" y="5121277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9">
            <a:extLst>
              <a:ext uri="{FF2B5EF4-FFF2-40B4-BE49-F238E27FC236}">
                <a16:creationId xmlns:a16="http://schemas.microsoft.com/office/drawing/2014/main" id="{C2EEC5D2-4883-7148-9D50-5DE94873DAB1}"/>
              </a:ext>
            </a:extLst>
          </p:cNvPr>
          <p:cNvSpPr txBox="1">
            <a:spLocks noChangeArrowheads="1"/>
          </p:cNvSpPr>
          <p:nvPr/>
        </p:nvSpPr>
        <p:spPr bwMode="auto">
          <a:xfrm rot="21358569">
            <a:off x="4857751" y="4802189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(request)</a:t>
            </a: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BA793F75-1248-C640-9620-3331ED80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6351589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response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F23AEAD8-8E3F-1B48-B9C2-024A382A1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6" y="6351589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33">
            <a:extLst>
              <a:ext uri="{FF2B5EF4-FFF2-40B4-BE49-F238E27FC236}">
                <a16:creationId xmlns:a16="http://schemas.microsoft.com/office/drawing/2014/main" id="{8B7EAA5F-343E-CB4A-8FDB-D369032B97E9}"/>
              </a:ext>
            </a:extLst>
          </p:cNvPr>
          <p:cNvSpPr txBox="1">
            <a:spLocks noChangeArrowheads="1"/>
          </p:cNvSpPr>
          <p:nvPr/>
        </p:nvSpPr>
        <p:spPr bwMode="auto">
          <a:xfrm rot="247832">
            <a:off x="5172076" y="6111877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(reply)</a:t>
            </a:r>
          </a:p>
        </p:txBody>
      </p:sp>
      <p:sp>
        <p:nvSpPr>
          <p:cNvPr id="55" name="Line 34">
            <a:extLst>
              <a:ext uri="{FF2B5EF4-FFF2-40B4-BE49-F238E27FC236}">
                <a16:creationId xmlns:a16="http://schemas.microsoft.com/office/drawing/2014/main" id="{5FC1CEC5-0EDF-6948-AD6F-BE70EF487A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0526" y="5326064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0">
            <a:extLst>
              <a:ext uri="{FF2B5EF4-FFF2-40B4-BE49-F238E27FC236}">
                <a16:creationId xmlns:a16="http://schemas.microsoft.com/office/drawing/2014/main" id="{5CAC0A84-5D36-334D-A820-C165AD59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12" y="1203544"/>
            <a:ext cx="12520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962ECC81-453A-0241-87EC-F38FC419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20" y="1927226"/>
            <a:ext cx="1006475" cy="369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socket()</a:t>
            </a: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9FAB78C0-EDF6-D14A-BDE9-7EC6541B4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20" y="2619376"/>
            <a:ext cx="1006475" cy="369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bind()</a:t>
            </a:r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7C50AE06-9660-7541-8A9B-1CDFB870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32" y="3335339"/>
            <a:ext cx="1008063" cy="369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listen()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88AB2857-8D90-DE4C-AFBE-155EE4A3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32" y="4240214"/>
            <a:ext cx="1006475" cy="371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accept()</a:t>
            </a:r>
          </a:p>
        </p:txBody>
      </p:sp>
      <p:sp>
        <p:nvSpPr>
          <p:cNvPr id="60" name="Text Box 8">
            <a:extLst>
              <a:ext uri="{FF2B5EF4-FFF2-40B4-BE49-F238E27FC236}">
                <a16:creationId xmlns:a16="http://schemas.microsoft.com/office/drawing/2014/main" id="{8F7D73A4-E970-5E42-A791-2EA5B3329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82" y="5110441"/>
            <a:ext cx="1485183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read()/</a:t>
            </a:r>
            <a:r>
              <a:rPr lang="en-US" altLang="en-US" sz="1800" dirty="0" err="1">
                <a:latin typeface="Calibri" panose="020F0502020204030204" pitchFamily="34" charset="0"/>
              </a:rPr>
              <a:t>recv</a:t>
            </a:r>
            <a:r>
              <a:rPr lang="en-US" altLang="en-US" sz="1800" dirty="0">
                <a:latin typeface="Calibri" panose="020F0502020204030204" pitchFamily="34" charset="0"/>
              </a:rPr>
              <a:t>()</a:t>
            </a:r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id="{CF279E5A-98CD-2146-907B-1ED0227F0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8" y="5978526"/>
            <a:ext cx="156606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write()/send()</a:t>
            </a:r>
          </a:p>
        </p:txBody>
      </p:sp>
      <p:sp>
        <p:nvSpPr>
          <p:cNvPr id="62" name="Text Box 20">
            <a:extLst>
              <a:ext uri="{FF2B5EF4-FFF2-40B4-BE49-F238E27FC236}">
                <a16:creationId xmlns:a16="http://schemas.microsoft.com/office/drawing/2014/main" id="{F50FA73F-10F8-B448-8144-FC5A432EF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31" y="3421532"/>
            <a:ext cx="1103312" cy="369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socket()</a:t>
            </a:r>
          </a:p>
        </p:txBody>
      </p:sp>
      <p:sp>
        <p:nvSpPr>
          <p:cNvPr id="63" name="Text Box 21">
            <a:extLst>
              <a:ext uri="{FF2B5EF4-FFF2-40B4-BE49-F238E27FC236}">
                <a16:creationId xmlns:a16="http://schemas.microsoft.com/office/drawing/2014/main" id="{F4417DE9-DF19-694F-86A2-17F6D6A2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31" y="4113682"/>
            <a:ext cx="1103312" cy="369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connect()</a:t>
            </a:r>
          </a:p>
        </p:txBody>
      </p:sp>
      <p:sp>
        <p:nvSpPr>
          <p:cNvPr id="68" name="Text Box 8">
            <a:extLst>
              <a:ext uri="{FF2B5EF4-FFF2-40B4-BE49-F238E27FC236}">
                <a16:creationId xmlns:a16="http://schemas.microsoft.com/office/drawing/2014/main" id="{D1A0582C-7F7F-574E-AE69-986B17492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2373" y="6312370"/>
            <a:ext cx="1485183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read()/</a:t>
            </a:r>
            <a:r>
              <a:rPr lang="en-US" altLang="en-US" sz="1800" dirty="0" err="1">
                <a:latin typeface="Calibri" panose="020F0502020204030204" pitchFamily="34" charset="0"/>
              </a:rPr>
              <a:t>recv</a:t>
            </a:r>
            <a:r>
              <a:rPr lang="en-US" altLang="en-US" sz="1800" dirty="0">
                <a:latin typeface="Calibri" panose="020F0502020204030204" pitchFamily="34" charset="0"/>
              </a:rPr>
              <a:t>()</a:t>
            </a:r>
          </a:p>
        </p:txBody>
      </p:sp>
      <p:sp>
        <p:nvSpPr>
          <p:cNvPr id="69" name="Text Box 9">
            <a:extLst>
              <a:ext uri="{FF2B5EF4-FFF2-40B4-BE49-F238E27FC236}">
                <a16:creationId xmlns:a16="http://schemas.microsoft.com/office/drawing/2014/main" id="{EBB63D1E-AEE8-844B-85FB-7137A857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31" y="4925775"/>
            <a:ext cx="156606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write()/send()</a:t>
            </a:r>
          </a:p>
        </p:txBody>
      </p:sp>
    </p:spTree>
    <p:extLst>
      <p:ext uri="{BB962C8B-B14F-4D97-AF65-F5344CB8AC3E}">
        <p14:creationId xmlns:p14="http://schemas.microsoft.com/office/powerpoint/2010/main" val="230097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AC8F-D16D-9343-90BF-60DB9CE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and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FFB2-C1CD-BB40-A259-080FD78D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85" y="1579173"/>
            <a:ext cx="4816424" cy="4525963"/>
          </a:xfrm>
        </p:spPr>
        <p:txBody>
          <a:bodyPr/>
          <a:lstStyle/>
          <a:p>
            <a:r>
              <a:rPr lang="en-US" dirty="0"/>
              <a:t>Clients</a:t>
            </a:r>
          </a:p>
          <a:p>
            <a:pPr lvl="1"/>
            <a:r>
              <a:rPr lang="en-US" dirty="0"/>
              <a:t>Request services</a:t>
            </a:r>
          </a:p>
          <a:p>
            <a:pPr lvl="1"/>
            <a:r>
              <a:rPr lang="en-US" dirty="0"/>
              <a:t>Sometimes on</a:t>
            </a:r>
          </a:p>
          <a:p>
            <a:pPr lvl="1"/>
            <a:r>
              <a:rPr lang="en-US" dirty="0"/>
              <a:t>Initiates communication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D1D4A-D979-B74B-9050-FF49F17A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5" descr="j0292020">
            <a:extLst>
              <a:ext uri="{FF2B5EF4-FFF2-40B4-BE49-F238E27FC236}">
                <a16:creationId xmlns:a16="http://schemas.microsoft.com/office/drawing/2014/main" id="{CB21E227-6355-E546-A682-53362803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77" y="4879975"/>
            <a:ext cx="160020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j0285750">
            <a:extLst>
              <a:ext uri="{FF2B5EF4-FFF2-40B4-BE49-F238E27FC236}">
                <a16:creationId xmlns:a16="http://schemas.microsoft.com/office/drawing/2014/main" id="{78439B06-DEDD-1744-9854-DEA8033C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77" y="5140325"/>
            <a:ext cx="2138363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7">
            <a:extLst>
              <a:ext uri="{FF2B5EF4-FFF2-40B4-BE49-F238E27FC236}">
                <a16:creationId xmlns:a16="http://schemas.microsoft.com/office/drawing/2014/main" id="{03490B42-F006-454B-B7DA-77B9C4BB671D}"/>
              </a:ext>
            </a:extLst>
          </p:cNvPr>
          <p:cNvSpPr>
            <a:spLocks/>
          </p:cNvSpPr>
          <p:nvPr/>
        </p:nvSpPr>
        <p:spPr bwMode="auto">
          <a:xfrm>
            <a:off x="3970390" y="4899025"/>
            <a:ext cx="3059112" cy="728662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ADEB203-DD08-7245-8C57-C9909A3AC525}"/>
              </a:ext>
            </a:extLst>
          </p:cNvPr>
          <p:cNvSpPr>
            <a:spLocks/>
          </p:cNvSpPr>
          <p:nvPr/>
        </p:nvSpPr>
        <p:spPr bwMode="auto">
          <a:xfrm flipH="1" flipV="1">
            <a:off x="3970390" y="5764212"/>
            <a:ext cx="3059112" cy="728663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40EAA3-BEA2-6940-934F-EAB91F88B602}"/>
              </a:ext>
            </a:extLst>
          </p:cNvPr>
          <p:cNvSpPr txBox="1">
            <a:spLocks/>
          </p:cNvSpPr>
          <p:nvPr/>
        </p:nvSpPr>
        <p:spPr bwMode="auto">
          <a:xfrm>
            <a:off x="6633291" y="1554163"/>
            <a:ext cx="48164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rgbClr val="0432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Servers</a:t>
            </a:r>
          </a:p>
          <a:p>
            <a:pPr lvl="1"/>
            <a:r>
              <a:rPr lang="en-US" dirty="0"/>
              <a:t>Host services</a:t>
            </a:r>
          </a:p>
          <a:p>
            <a:pPr lvl="1"/>
            <a:r>
              <a:rPr lang="en-US" dirty="0"/>
              <a:t>Always on</a:t>
            </a:r>
          </a:p>
          <a:p>
            <a:pPr lvl="1"/>
            <a:r>
              <a:rPr lang="en-US" dirty="0"/>
              <a:t>Waits to be connected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9167A-E489-7745-8E7B-964789A018B2}"/>
              </a:ext>
            </a:extLst>
          </p:cNvPr>
          <p:cNvSpPr txBox="1"/>
          <p:nvPr/>
        </p:nvSpPr>
        <p:spPr>
          <a:xfrm>
            <a:off x="4766872" y="3848761"/>
            <a:ext cx="522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Examples??</a:t>
            </a:r>
          </a:p>
        </p:txBody>
      </p:sp>
    </p:spTree>
    <p:extLst>
      <p:ext uri="{BB962C8B-B14F-4D97-AF65-F5344CB8AC3E}">
        <p14:creationId xmlns:p14="http://schemas.microsoft.com/office/powerpoint/2010/main" val="104777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38C47D2-436B-1B44-A754-5340D0548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Sockets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D8FA0B4A-6731-2744-8F04-9B480F081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Created in the early 80’s as part of the original Berkeley distribution of Unix that contained an early version of the Internet protocols.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6ED96D00-9203-5D4D-81CC-7B71ECF0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2DC2B7-81B4-A34C-96F9-986A6F6AF77C}" type="slidenum">
              <a:rPr lang="en-US" altLang="en-US" sz="1200">
                <a:solidFill>
                  <a:srgbClr val="898989"/>
                </a:solidFill>
                <a:latin typeface="Courier New" panose="02070309020205020404" pitchFamily="49" charset="0"/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CA9C-5EB7-A14C-B436-DAC2302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1533-3A11-4847-869D-7024F9FC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01039"/>
          </a:xfrm>
        </p:spPr>
        <p:txBody>
          <a:bodyPr/>
          <a:lstStyle/>
          <a:p>
            <a:r>
              <a:rPr lang="en-US" dirty="0"/>
              <a:t>To applications, a socket is a file descriptor that lets the application read/write from/to the network</a:t>
            </a:r>
          </a:p>
          <a:p>
            <a:r>
              <a:rPr lang="en-US" dirty="0"/>
              <a:t>Clients and servers communicate with each other by reading from and writing to socket descriptors</a:t>
            </a:r>
          </a:p>
          <a:p>
            <a:pPr lvl="1"/>
            <a:r>
              <a:rPr lang="en-US" dirty="0"/>
              <a:t>Read() and write() still work</a:t>
            </a:r>
          </a:p>
          <a:p>
            <a:pPr lvl="1"/>
            <a:r>
              <a:rPr lang="en-US" dirty="0"/>
              <a:t>What’s the difference with file descriptors?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FCA04-6CAB-8148-BCCE-6ABFAF49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3CF5D0D1-2B4C-AE45-8C20-63753BDED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930" y="550192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FFEC540F-CD11-AD4B-9DA2-9CE066C1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485" y="5501924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Server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E54A14D9-D81C-4647-B7D1-F16174C3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89" y="5991854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clientfd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Oval 26">
            <a:extLst>
              <a:ext uri="{FF2B5EF4-FFF2-40B4-BE49-F238E27FC236}">
                <a16:creationId xmlns:a16="http://schemas.microsoft.com/office/drawing/2014/main" id="{76A305CA-2E1B-1C48-A5D7-1D52EC0C4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32488" y="567566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</a:endParaRPr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FCE79DF1-B97F-7C42-9396-883FBAA0D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571" y="6004554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serverfd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Line 28">
            <a:extLst>
              <a:ext uri="{FF2B5EF4-FFF2-40B4-BE49-F238E27FC236}">
                <a16:creationId xmlns:a16="http://schemas.microsoft.com/office/drawing/2014/main" id="{D3743EE9-EB8F-E549-89F2-8FB1B8B68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6088" y="5739954"/>
            <a:ext cx="1676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2E8F5FD5-0AF8-E24D-B217-A6D487DAE6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3688" y="567566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58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CD46-553B-5148-91A8-459BACC3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dirty="0"/>
              <a:t>How to implement client-server communications?</a:t>
            </a:r>
            <a:br>
              <a:rPr lang="en-US" dirty="0"/>
            </a:br>
            <a:r>
              <a:rPr lang="en-US" dirty="0"/>
              <a:t>E.g., Stream sockets (TCP)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E726-1B5C-F041-8762-898B9DE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6BDC160E-6501-DA49-927C-974196BF8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1" y="1927227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88809159-8F42-1845-A1FE-B10CE0229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2628079"/>
            <a:ext cx="1917700" cy="36933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libri" panose="020F0502020204030204" pitchFamily="34" charset="0"/>
              </a:rPr>
              <a:t>Bind the socket 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F928B01B-061C-7942-B91A-2AFE81A5F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1" y="3322639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Listen for client</a:t>
            </a:r>
          </a:p>
          <a:p>
            <a:pPr eaLnBrk="1" hangingPunct="1"/>
            <a:r>
              <a:rPr lang="en-US" altLang="en-US" sz="1500">
                <a:latin typeface="Calibri" panose="020F0502020204030204" pitchFamily="34" charset="0"/>
              </a:rPr>
              <a:t>(Wait for incoming connections)</a:t>
            </a: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DF3E6ABC-249B-6C41-BFAF-A40F33F9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4343402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Accept connection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BFE76C55-8484-C441-A673-2EF075F82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121277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Request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0B6A55E2-F672-2448-A742-22CF3680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1" y="6196014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response</a:t>
            </a: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F8F71BCA-207C-2C47-904F-76147201D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6" y="231140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F945033A-FC3F-124A-BF28-328E50389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6764" y="3003552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BCC7BEFF-BCFE-E04D-9642-431901E14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5814" y="3922714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E1DB88D4-3FB0-6E49-A5B5-6CB9EAE76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4" y="4713289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F6155134-247B-7949-8E68-49CE0655A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4" y="5518152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9">
            <a:extLst>
              <a:ext uri="{FF2B5EF4-FFF2-40B4-BE49-F238E27FC236}">
                <a16:creationId xmlns:a16="http://schemas.microsoft.com/office/drawing/2014/main" id="{6919F52A-C490-8C49-A037-56A5A41D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138" y="3509874"/>
            <a:ext cx="11474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 dirty="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E5A0226C-A179-6647-B881-EFBF28D16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3467102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Create a socket</a:t>
            </a: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7E78BB93-CF93-6A4E-86E8-24D36BBA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4159252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Connect to server</a:t>
            </a: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E401930E-1C59-4E4A-9DA5-8A9C3ABD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4956177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Send the request</a:t>
            </a:r>
          </a:p>
        </p:txBody>
      </p:sp>
      <p:sp>
        <p:nvSpPr>
          <p:cNvPr id="46" name="Line 23">
            <a:extLst>
              <a:ext uri="{FF2B5EF4-FFF2-40B4-BE49-F238E27FC236}">
                <a16:creationId xmlns:a16="http://schemas.microsoft.com/office/drawing/2014/main" id="{B38761BF-8891-B344-A68C-4BF4B7904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1" y="3836989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4">
            <a:extLst>
              <a:ext uri="{FF2B5EF4-FFF2-40B4-BE49-F238E27FC236}">
                <a16:creationId xmlns:a16="http://schemas.microsoft.com/office/drawing/2014/main" id="{9A24A9B4-1EA6-5445-B7E3-84FB57D26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1" y="4527552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5">
            <a:extLst>
              <a:ext uri="{FF2B5EF4-FFF2-40B4-BE49-F238E27FC236}">
                <a16:creationId xmlns:a16="http://schemas.microsoft.com/office/drawing/2014/main" id="{C89D4BC2-3B83-AF47-97AC-6AFDAD8C37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264" y="4291014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15BD60A6-A0E4-6E41-AB16-5CC0BF1AE04E}"/>
              </a:ext>
            </a:extLst>
          </p:cNvPr>
          <p:cNvSpPr txBox="1">
            <a:spLocks noChangeArrowheads="1"/>
          </p:cNvSpPr>
          <p:nvPr/>
        </p:nvSpPr>
        <p:spPr bwMode="auto">
          <a:xfrm rot="21237376">
            <a:off x="4751389" y="4025902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establish connection</a:t>
            </a:r>
          </a:p>
        </p:txBody>
      </p:sp>
      <p:sp>
        <p:nvSpPr>
          <p:cNvPr id="50" name="Line 27">
            <a:extLst>
              <a:ext uri="{FF2B5EF4-FFF2-40B4-BE49-F238E27FC236}">
                <a16:creationId xmlns:a16="http://schemas.microsoft.com/office/drawing/2014/main" id="{0C0FE39A-ECF9-9E44-9280-FE639759F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6" y="5121277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9">
            <a:extLst>
              <a:ext uri="{FF2B5EF4-FFF2-40B4-BE49-F238E27FC236}">
                <a16:creationId xmlns:a16="http://schemas.microsoft.com/office/drawing/2014/main" id="{C2EEC5D2-4883-7148-9D50-5DE94873DAB1}"/>
              </a:ext>
            </a:extLst>
          </p:cNvPr>
          <p:cNvSpPr txBox="1">
            <a:spLocks noChangeArrowheads="1"/>
          </p:cNvSpPr>
          <p:nvPr/>
        </p:nvSpPr>
        <p:spPr bwMode="auto">
          <a:xfrm rot="21358569">
            <a:off x="4857751" y="4802189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(request)</a:t>
            </a: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BA793F75-1248-C640-9620-3331ED80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9" y="6351589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Receive response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F23AEAD8-8E3F-1B48-B9C2-024A382A1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6" y="6351589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33">
            <a:extLst>
              <a:ext uri="{FF2B5EF4-FFF2-40B4-BE49-F238E27FC236}">
                <a16:creationId xmlns:a16="http://schemas.microsoft.com/office/drawing/2014/main" id="{8B7EAA5F-343E-CB4A-8FDB-D369032B97E9}"/>
              </a:ext>
            </a:extLst>
          </p:cNvPr>
          <p:cNvSpPr txBox="1">
            <a:spLocks noChangeArrowheads="1"/>
          </p:cNvSpPr>
          <p:nvPr/>
        </p:nvSpPr>
        <p:spPr bwMode="auto">
          <a:xfrm rot="247832">
            <a:off x="5172076" y="6111877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anose="020F0502020204030204" pitchFamily="34" charset="0"/>
              </a:rPr>
              <a:t>data (reply)</a:t>
            </a:r>
          </a:p>
        </p:txBody>
      </p:sp>
      <p:sp>
        <p:nvSpPr>
          <p:cNvPr id="55" name="Line 34">
            <a:extLst>
              <a:ext uri="{FF2B5EF4-FFF2-40B4-BE49-F238E27FC236}">
                <a16:creationId xmlns:a16="http://schemas.microsoft.com/office/drawing/2014/main" id="{5FC1CEC5-0EDF-6948-AD6F-BE70EF487A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0526" y="5326064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0">
            <a:extLst>
              <a:ext uri="{FF2B5EF4-FFF2-40B4-BE49-F238E27FC236}">
                <a16:creationId xmlns:a16="http://schemas.microsoft.com/office/drawing/2014/main" id="{5CAC0A84-5D36-334D-A820-C165AD59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83" y="1977163"/>
            <a:ext cx="12520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u="sng" dirty="0">
                <a:latin typeface="Calibri" panose="020F050202020403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2097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FB26-EFA0-2442-8B9E-40F67F7B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two computers 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0F7D-2496-7140-93AF-6AC6C60E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label a computer and the process?</a:t>
            </a:r>
          </a:p>
          <a:p>
            <a:r>
              <a:rPr lang="en-US" dirty="0"/>
              <a:t>How to find a computer?</a:t>
            </a:r>
          </a:p>
          <a:p>
            <a:r>
              <a:rPr lang="en-US" dirty="0"/>
              <a:t>How to send messages?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A2C40-5A2A-9E43-B474-E4DED77A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F2BD108A-F391-B241-AAB0-6E1B68FE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88" y="471744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CF502EA6-D9FC-AC49-A66D-3D05972B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504" y="4695028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Server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82423211-8F51-B54A-A356-8B1C6807C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147" y="5207374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clientfd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45415B98-9B84-8F48-A139-2B8B18A4A0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57507" y="4868764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</a:endParaRP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DDCB64D5-F447-EA45-8117-619853892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590" y="5197658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serverfd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Line 28">
            <a:extLst>
              <a:ext uri="{FF2B5EF4-FFF2-40B4-BE49-F238E27FC236}">
                <a16:creationId xmlns:a16="http://schemas.microsoft.com/office/drawing/2014/main" id="{E48B0DB5-C6C4-BB45-8E48-DB9078404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214" y="4923689"/>
            <a:ext cx="7180478" cy="46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5A7FD260-6806-BD44-9250-66B02A4AD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2814" y="485939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170CFEF-114E-CA44-9961-FBDA5CEE4521}"/>
              </a:ext>
            </a:extLst>
          </p:cNvPr>
          <p:cNvSpPr/>
          <p:nvPr/>
        </p:nvSpPr>
        <p:spPr>
          <a:xfrm>
            <a:off x="4006314" y="3903848"/>
            <a:ext cx="3798277" cy="183551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2619-678D-A345-BAD9-462E77F1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like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0BF5-412D-5B4C-AA08-24002607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mail</a:t>
            </a:r>
          </a:p>
          <a:p>
            <a:pPr lvl="1"/>
            <a:r>
              <a:rPr lang="en-US" dirty="0"/>
              <a:t>Address: 33 Oxford St, Cambridge, MA</a:t>
            </a:r>
          </a:p>
          <a:p>
            <a:pPr lvl="1"/>
            <a:r>
              <a:rPr lang="en-US" dirty="0"/>
              <a:t>Content: content in the letter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Deliver the mail</a:t>
            </a:r>
          </a:p>
          <a:p>
            <a:pPr lvl="1"/>
            <a:r>
              <a:rPr lang="en-US" dirty="0"/>
              <a:t>Through multiple hops of post offices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D709C-5FA3-CC4C-A545-1B5EC6F4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Letter">
            <a:extLst>
              <a:ext uri="{FF2B5EF4-FFF2-40B4-BE49-F238E27FC236}">
                <a16:creationId xmlns:a16="http://schemas.microsoft.com/office/drawing/2014/main" id="{0EEE2800-A34B-904D-B116-DBBD58AE535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662987" y="1647825"/>
            <a:ext cx="2919413" cy="13065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Courier New" pitchFamily="1" charset="0"/>
              <a:ea typeface="+mn-ea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989D158-E55B-4B48-A105-B29AC1B3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2301875"/>
            <a:ext cx="1271587" cy="3968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???</a:t>
            </a:r>
          </a:p>
        </p:txBody>
      </p:sp>
      <p:pic>
        <p:nvPicPr>
          <p:cNvPr id="7" name="Picture 6" descr="MCj02156880000[1]">
            <a:extLst>
              <a:ext uri="{FF2B5EF4-FFF2-40B4-BE49-F238E27FC236}">
                <a16:creationId xmlns:a16="http://schemas.microsoft.com/office/drawing/2014/main" id="{88DC1047-243F-824B-AC64-16C5564C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18" y="4115594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63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E872-B0BC-E247-84E6-367BD205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42FB-5800-1245-ABA4-D2EEDD853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1371602"/>
            <a:ext cx="10972800" cy="4525963"/>
          </a:xfrm>
        </p:spPr>
        <p:txBody>
          <a:bodyPr/>
          <a:lstStyle/>
          <a:p>
            <a:r>
              <a:rPr lang="en-US" dirty="0"/>
              <a:t>Break messages down to packets</a:t>
            </a:r>
          </a:p>
          <a:p>
            <a:pPr lvl="1"/>
            <a:r>
              <a:rPr lang="en-US" dirty="0"/>
              <a:t>Each packet is within a maximum size</a:t>
            </a:r>
          </a:p>
          <a:p>
            <a:r>
              <a:rPr lang="en-US" dirty="0"/>
              <a:t>Send packets across many hops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E0CA2-6630-304B-B1DC-AB4E2D41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A8AC-C669-244C-953E-6C477326AD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9E3830-11F3-0747-8416-308BBE253118}"/>
              </a:ext>
            </a:extLst>
          </p:cNvPr>
          <p:cNvSpPr txBox="1">
            <a:spLocks/>
          </p:cNvSpPr>
          <p:nvPr/>
        </p:nvSpPr>
        <p:spPr bwMode="auto">
          <a:xfrm>
            <a:off x="1571625" y="595154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defRPr>
            </a:lvl1pPr>
            <a:lvl2pPr marL="37931725" indent="-37474525" algn="l" defTabSz="914400" rtl="0" eaLnBrk="0" latinLnBrk="0" hangingPunct="0"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914400" rtl="0" eaLnBrk="0" latinLnBrk="0" hangingPunct="0"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914400" rtl="0" eaLnBrk="0" latinLnBrk="0" hangingPunct="0"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914400" rtl="0" eaLnBrk="0" latinLnBrk="0" hangingPunct="0"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 eaLnBrk="1" hangingPunct="1"/>
            <a:fld id="{3518FD71-F178-DE43-97FD-94517951D426}" type="slidenum">
              <a:rPr lang="en-US" altLang="en-US" sz="1200" smtClean="0">
                <a:solidFill>
                  <a:srgbClr val="898989"/>
                </a:solidFill>
              </a:rPr>
              <a:pPr algn="l"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CD11785B-5AB9-6E42-9CBE-82F2DD42AE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3863" y="4843465"/>
            <a:ext cx="381000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3A1979E3-D212-C34F-8546-DB8A8765F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4863" y="5527678"/>
            <a:ext cx="304800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3AC2C8C8-A4CB-474E-8351-6BCA0FCCF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2488" y="4995865"/>
            <a:ext cx="455612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F4021A42-3347-0E45-8F02-3EC8F5FFC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4513" y="5810253"/>
            <a:ext cx="78105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5">
            <a:extLst>
              <a:ext uri="{FF2B5EF4-FFF2-40B4-BE49-F238E27FC236}">
                <a16:creationId xmlns:a16="http://schemas.microsoft.com/office/drawing/2014/main" id="{E3E783BF-A00C-044C-BDE0-2D9524C017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5813" y="5227640"/>
            <a:ext cx="623887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6">
            <a:extLst>
              <a:ext uri="{FF2B5EF4-FFF2-40B4-BE49-F238E27FC236}">
                <a16:creationId xmlns:a16="http://schemas.microsoft.com/office/drawing/2014/main" id="{A0174838-1DC0-424F-8046-3364BF163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5" y="5407028"/>
            <a:ext cx="809625" cy="15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7">
            <a:extLst>
              <a:ext uri="{FF2B5EF4-FFF2-40B4-BE49-F238E27FC236}">
                <a16:creationId xmlns:a16="http://schemas.microsoft.com/office/drawing/2014/main" id="{FDCBA454-7249-804B-B2B0-7A9EA7C77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8238" y="5541965"/>
            <a:ext cx="542925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520E1902-34D9-8643-8523-1013DA75F6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3325" y="5532440"/>
            <a:ext cx="1055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00DFA7A4-0054-0E4C-A9A2-C17365BB0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1163" y="5541965"/>
            <a:ext cx="655637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0">
            <a:extLst>
              <a:ext uri="{FF2B5EF4-FFF2-40B4-BE49-F238E27FC236}">
                <a16:creationId xmlns:a16="http://schemas.microsoft.com/office/drawing/2014/main" id="{CD2260EA-C645-C347-A34F-A6CE0443F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5399090"/>
            <a:ext cx="1735138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1">
            <a:extLst>
              <a:ext uri="{FF2B5EF4-FFF2-40B4-BE49-F238E27FC236}">
                <a16:creationId xmlns:a16="http://schemas.microsoft.com/office/drawing/2014/main" id="{E6CE4496-78AA-5D4D-A6F3-FDB869DAF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5" y="5399090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2">
            <a:extLst>
              <a:ext uri="{FF2B5EF4-FFF2-40B4-BE49-F238E27FC236}">
                <a16:creationId xmlns:a16="http://schemas.microsoft.com/office/drawing/2014/main" id="{6F7FBDF1-AF53-3F42-BC66-001DC6C87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5" y="5407028"/>
            <a:ext cx="863600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3">
            <a:extLst>
              <a:ext uri="{FF2B5EF4-FFF2-40B4-BE49-F238E27FC236}">
                <a16:creationId xmlns:a16="http://schemas.microsoft.com/office/drawing/2014/main" id="{6CCD123B-DE7D-D341-A81D-560A22145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6625" y="5391153"/>
            <a:ext cx="1025525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B0EC44B7-8E60-7A4E-BB83-C3EC8077B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1238" y="5794378"/>
            <a:ext cx="709612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5">
            <a:extLst>
              <a:ext uri="{FF2B5EF4-FFF2-40B4-BE49-F238E27FC236}">
                <a16:creationId xmlns:a16="http://schemas.microsoft.com/office/drawing/2014/main" id="{CF7BBE2A-0724-FA41-939A-CDC0DE85B8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8463" y="4900615"/>
            <a:ext cx="1468437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6">
            <a:extLst>
              <a:ext uri="{FF2B5EF4-FFF2-40B4-BE49-F238E27FC236}">
                <a16:creationId xmlns:a16="http://schemas.microsoft.com/office/drawing/2014/main" id="{56F19684-4B66-E84D-A6BA-17DC52E82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5114928"/>
            <a:ext cx="30480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7">
            <a:extLst>
              <a:ext uri="{FF2B5EF4-FFF2-40B4-BE49-F238E27FC236}">
                <a16:creationId xmlns:a16="http://schemas.microsoft.com/office/drawing/2014/main" id="{46E4BD92-48B3-E945-A198-211EA44439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7788" y="5354640"/>
            <a:ext cx="447675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C9DE74BF-1035-C84E-9D10-DD026FDEE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5288" y="5062540"/>
            <a:ext cx="598487" cy="328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9">
            <a:extLst>
              <a:ext uri="{FF2B5EF4-FFF2-40B4-BE49-F238E27FC236}">
                <a16:creationId xmlns:a16="http://schemas.microsoft.com/office/drawing/2014/main" id="{F16D5AC5-3C3C-BA46-B2E7-4998D0BA4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4900615"/>
            <a:ext cx="1301750" cy="185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0">
            <a:extLst>
              <a:ext uri="{FF2B5EF4-FFF2-40B4-BE49-F238E27FC236}">
                <a16:creationId xmlns:a16="http://schemas.microsoft.com/office/drawing/2014/main" id="{12995FF5-7386-BB45-A8D6-2C44FE7BB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5354640"/>
            <a:ext cx="544512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1">
            <a:extLst>
              <a:ext uri="{FF2B5EF4-FFF2-40B4-BE49-F238E27FC236}">
                <a16:creationId xmlns:a16="http://schemas.microsoft.com/office/drawing/2014/main" id="{3874B711-15EC-FB44-AF3D-DECFCB63B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8963" y="5346703"/>
            <a:ext cx="1057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2">
            <a:extLst>
              <a:ext uri="{FF2B5EF4-FFF2-40B4-BE49-F238E27FC236}">
                <a16:creationId xmlns:a16="http://schemas.microsoft.com/office/drawing/2014/main" id="{5822BF85-72E3-114E-AAB7-BE3F4E138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9975" y="5357815"/>
            <a:ext cx="652463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5732E24A-7371-0C40-A814-8F61FB546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8" y="5357815"/>
            <a:ext cx="62230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44">
            <a:extLst>
              <a:ext uri="{FF2B5EF4-FFF2-40B4-BE49-F238E27FC236}">
                <a16:creationId xmlns:a16="http://schemas.microsoft.com/office/drawing/2014/main" id="{47F19576-BE42-CB40-8C06-E9EFC03DF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5502278"/>
            <a:ext cx="1420813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45">
            <a:extLst>
              <a:ext uri="{FF2B5EF4-FFF2-40B4-BE49-F238E27FC236}">
                <a16:creationId xmlns:a16="http://schemas.microsoft.com/office/drawing/2014/main" id="{BE8BE504-EC28-6543-8BD3-CC12E2B764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188" y="4892678"/>
            <a:ext cx="827087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46">
            <a:extLst>
              <a:ext uri="{FF2B5EF4-FFF2-40B4-BE49-F238E27FC236}">
                <a16:creationId xmlns:a16="http://schemas.microsoft.com/office/drawing/2014/main" id="{8A9CB0C3-0BD0-E944-9445-67A4771CC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1088" y="4995865"/>
            <a:ext cx="730250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47">
            <a:extLst>
              <a:ext uri="{FF2B5EF4-FFF2-40B4-BE49-F238E27FC236}">
                <a16:creationId xmlns:a16="http://schemas.microsoft.com/office/drawing/2014/main" id="{0311F8E8-3FF1-244A-9F25-09C3AEE98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7738" y="5399090"/>
            <a:ext cx="83185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F4EEAFCA-B712-DD46-B258-FBA27940F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9913" y="4964115"/>
            <a:ext cx="441325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14F48751-D052-8249-9AC9-9E6486E15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50" y="5432428"/>
            <a:ext cx="116681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50">
            <a:extLst>
              <a:ext uri="{FF2B5EF4-FFF2-40B4-BE49-F238E27FC236}">
                <a16:creationId xmlns:a16="http://schemas.microsoft.com/office/drawing/2014/main" id="{44B11EE9-B3FD-5748-A226-62ACF3DB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892678"/>
            <a:ext cx="358775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51">
            <a:extLst>
              <a:ext uri="{FF2B5EF4-FFF2-40B4-BE49-F238E27FC236}">
                <a16:creationId xmlns:a16="http://schemas.microsoft.com/office/drawing/2014/main" id="{2FF72187-2E71-8E46-8CBE-066AB25C1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6813" y="5391153"/>
            <a:ext cx="1022350" cy="100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52">
            <a:extLst>
              <a:ext uri="{FF2B5EF4-FFF2-40B4-BE49-F238E27FC236}">
                <a16:creationId xmlns:a16="http://schemas.microsoft.com/office/drawing/2014/main" id="{14CB8C62-94DF-5845-AD50-FC066C9F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5299078"/>
            <a:ext cx="425450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Oval 53">
            <a:extLst>
              <a:ext uri="{FF2B5EF4-FFF2-40B4-BE49-F238E27FC236}">
                <a16:creationId xmlns:a16="http://schemas.microsoft.com/office/drawing/2014/main" id="{7AB09DD9-E13D-5244-B2A1-1BB074C1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5832478"/>
            <a:ext cx="474663" cy="293687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54">
            <a:extLst>
              <a:ext uri="{FF2B5EF4-FFF2-40B4-BE49-F238E27FC236}">
                <a16:creationId xmlns:a16="http://schemas.microsoft.com/office/drawing/2014/main" id="{684A17F9-25F7-0A40-9F3A-60E9D556C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5699128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Rectangle 55">
            <a:extLst>
              <a:ext uri="{FF2B5EF4-FFF2-40B4-BE49-F238E27FC236}">
                <a16:creationId xmlns:a16="http://schemas.microsoft.com/office/drawing/2014/main" id="{8C9C10C9-D4F1-AF45-928F-3275DF68F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5299078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8A3F786D-DC79-AE4E-91C1-0093F3CA5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5299078"/>
            <a:ext cx="425450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Rectangle 57">
            <a:extLst>
              <a:ext uri="{FF2B5EF4-FFF2-40B4-BE49-F238E27FC236}">
                <a16:creationId xmlns:a16="http://schemas.microsoft.com/office/drawing/2014/main" id="{3F69515D-E50A-A545-A7E8-0EBC88F3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5832478"/>
            <a:ext cx="425450" cy="220662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Rectangle 58">
            <a:extLst>
              <a:ext uri="{FF2B5EF4-FFF2-40B4-BE49-F238E27FC236}">
                <a16:creationId xmlns:a16="http://schemas.microsoft.com/office/drawing/2014/main" id="{8953FA81-F066-0D44-805D-29DC3961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43528"/>
            <a:ext cx="427038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43C13CEE-833C-0848-B4D0-946C7F70E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11715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E40DE952-C8D5-934B-9ED5-162CB848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5832478"/>
            <a:ext cx="427037" cy="220662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Rectangle 61">
            <a:extLst>
              <a:ext uri="{FF2B5EF4-FFF2-40B4-BE49-F238E27FC236}">
                <a16:creationId xmlns:a16="http://schemas.microsoft.com/office/drawing/2014/main" id="{6A679572-B6C4-BF45-977E-E65D6CF9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4945065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B7610E6E-D075-9F47-8582-6282D392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5210178"/>
            <a:ext cx="427037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92289A79-9E86-394D-B41F-F3371AE8D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5432428"/>
            <a:ext cx="427038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Rectangle 64">
            <a:extLst>
              <a:ext uri="{FF2B5EF4-FFF2-40B4-BE49-F238E27FC236}">
                <a16:creationId xmlns:a16="http://schemas.microsoft.com/office/drawing/2014/main" id="{90A8DC8B-ED41-684A-B1E6-40963BBC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767265"/>
            <a:ext cx="427037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Rectangle 65">
            <a:extLst>
              <a:ext uri="{FF2B5EF4-FFF2-40B4-BE49-F238E27FC236}">
                <a16:creationId xmlns:a16="http://schemas.microsoft.com/office/drawing/2014/main" id="{1D153364-87E6-1F43-8BD4-CE791A5FE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88" y="5699128"/>
            <a:ext cx="428625" cy="222250"/>
          </a:xfrm>
          <a:prstGeom prst="rect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Oval 66">
            <a:extLst>
              <a:ext uri="{FF2B5EF4-FFF2-40B4-BE49-F238E27FC236}">
                <a16:creationId xmlns:a16="http://schemas.microsoft.com/office/drawing/2014/main" id="{F135E935-8C1C-334E-AA05-FA2497D5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950" y="5432428"/>
            <a:ext cx="474663" cy="295275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Oval 67">
            <a:extLst>
              <a:ext uri="{FF2B5EF4-FFF2-40B4-BE49-F238E27FC236}">
                <a16:creationId xmlns:a16="http://schemas.microsoft.com/office/drawing/2014/main" id="{D3298096-04F2-F849-BE86-6751046C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950" y="5033965"/>
            <a:ext cx="474663" cy="293688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Oval 68">
            <a:extLst>
              <a:ext uri="{FF2B5EF4-FFF2-40B4-BE49-F238E27FC236}">
                <a16:creationId xmlns:a16="http://schemas.microsoft.com/office/drawing/2014/main" id="{0A146B1B-6C84-644F-AE42-2FF9116E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5699128"/>
            <a:ext cx="473075" cy="295275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Oval 69">
            <a:extLst>
              <a:ext uri="{FF2B5EF4-FFF2-40B4-BE49-F238E27FC236}">
                <a16:creationId xmlns:a16="http://schemas.microsoft.com/office/drawing/2014/main" id="{BF57EEC2-DA45-4143-BE69-8E86EAB2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5405440"/>
            <a:ext cx="474662" cy="293688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Oval 70">
            <a:extLst>
              <a:ext uri="{FF2B5EF4-FFF2-40B4-BE49-F238E27FC236}">
                <a16:creationId xmlns:a16="http://schemas.microsoft.com/office/drawing/2014/main" id="{2637DB3C-0137-0C47-B4F3-45348C53C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4900615"/>
            <a:ext cx="474663" cy="293688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ectangle 71">
            <a:extLst>
              <a:ext uri="{FF2B5EF4-FFF2-40B4-BE49-F238E27FC236}">
                <a16:creationId xmlns:a16="http://schemas.microsoft.com/office/drawing/2014/main" id="{3A81C25A-C732-E24B-BAA9-DEBA8942C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533400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Rectangle 72">
            <a:extLst>
              <a:ext uri="{FF2B5EF4-FFF2-40B4-BE49-F238E27FC236}">
                <a16:creationId xmlns:a16="http://schemas.microsoft.com/office/drawing/2014/main" id="{E01C664F-7ABE-D549-9A34-62070FB5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533400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" name="Rectangle 73">
            <a:extLst>
              <a:ext uri="{FF2B5EF4-FFF2-40B4-BE49-F238E27FC236}">
                <a16:creationId xmlns:a16="http://schemas.microsoft.com/office/drawing/2014/main" id="{927ED370-2E7D-4747-A950-1AA9A1C0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5375278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Rectangle 74">
            <a:extLst>
              <a:ext uri="{FF2B5EF4-FFF2-40B4-BE49-F238E27FC236}">
                <a16:creationId xmlns:a16="http://schemas.microsoft.com/office/drawing/2014/main" id="{89ACAB9F-75BE-EE46-A780-D9CBA683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546735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Rectangle 75">
            <a:extLst>
              <a:ext uri="{FF2B5EF4-FFF2-40B4-BE49-F238E27FC236}">
                <a16:creationId xmlns:a16="http://schemas.microsoft.com/office/drawing/2014/main" id="{F596CBBD-DED5-714D-B344-6EB26309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524510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Rectangle 76">
            <a:extLst>
              <a:ext uri="{FF2B5EF4-FFF2-40B4-BE49-F238E27FC236}">
                <a16:creationId xmlns:a16="http://schemas.microsoft.com/office/drawing/2014/main" id="{DC15BF19-5F7D-9642-8074-D10784C2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533400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" name="Line 77">
            <a:extLst>
              <a:ext uri="{FF2B5EF4-FFF2-40B4-BE49-F238E27FC236}">
                <a16:creationId xmlns:a16="http://schemas.microsoft.com/office/drawing/2014/main" id="{A6BCCCC0-9E8B-C247-9A97-2A4BB65C4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5072065"/>
            <a:ext cx="455612" cy="3032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8">
            <a:extLst>
              <a:ext uri="{FF2B5EF4-FFF2-40B4-BE49-F238E27FC236}">
                <a16:creationId xmlns:a16="http://schemas.microsoft.com/office/drawing/2014/main" id="{47C508E9-0FB2-C14D-B27A-FEEB5845A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0050" y="5299078"/>
            <a:ext cx="1293813" cy="76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9">
            <a:extLst>
              <a:ext uri="{FF2B5EF4-FFF2-40B4-BE49-F238E27FC236}">
                <a16:creationId xmlns:a16="http://schemas.microsoft.com/office/drawing/2014/main" id="{5A86A1D1-C919-094A-BB95-4E2A968D3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5299078"/>
            <a:ext cx="685800" cy="228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80">
            <a:extLst>
              <a:ext uri="{FF2B5EF4-FFF2-40B4-BE49-F238E27FC236}">
                <a16:creationId xmlns:a16="http://schemas.microsoft.com/office/drawing/2014/main" id="{4590775B-C04C-8C47-A86F-8E5DE38AF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9663" y="5451478"/>
            <a:ext cx="1217612" cy="76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81">
            <a:extLst>
              <a:ext uri="{FF2B5EF4-FFF2-40B4-BE49-F238E27FC236}">
                <a16:creationId xmlns:a16="http://schemas.microsoft.com/office/drawing/2014/main" id="{727541AD-340F-9448-ADA3-EF67836E3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275" y="5375278"/>
            <a:ext cx="1065213" cy="76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82">
            <a:extLst>
              <a:ext uri="{FF2B5EF4-FFF2-40B4-BE49-F238E27FC236}">
                <a16:creationId xmlns:a16="http://schemas.microsoft.com/office/drawing/2014/main" id="{7F939855-D280-D24B-9009-E09A0F6C7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488" y="5375278"/>
            <a:ext cx="106521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83">
            <a:extLst>
              <a:ext uri="{FF2B5EF4-FFF2-40B4-BE49-F238E27FC236}">
                <a16:creationId xmlns:a16="http://schemas.microsoft.com/office/drawing/2014/main" id="{029AEB16-7C6A-2E41-9034-B166C1D44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700" y="5148265"/>
            <a:ext cx="836613" cy="2270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84">
            <a:extLst>
              <a:ext uri="{FF2B5EF4-FFF2-40B4-BE49-F238E27FC236}">
                <a16:creationId xmlns:a16="http://schemas.microsoft.com/office/drawing/2014/main" id="{E7EE105F-7A0C-6548-AD17-E7D12DD2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4691065"/>
            <a:ext cx="474662" cy="295275"/>
          </a:xfrm>
          <a:prstGeom prst="ellipse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Oval 85">
            <a:extLst>
              <a:ext uri="{FF2B5EF4-FFF2-40B4-BE49-F238E27FC236}">
                <a16:creationId xmlns:a16="http://schemas.microsoft.com/office/drawing/2014/main" id="{835EA85D-CD03-9444-8B2F-66D36BA79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5908678"/>
            <a:ext cx="474662" cy="293687"/>
          </a:xfrm>
          <a:prstGeom prst="ellipse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Oval 86">
            <a:extLst>
              <a:ext uri="{FF2B5EF4-FFF2-40B4-BE49-F238E27FC236}">
                <a16:creationId xmlns:a16="http://schemas.microsoft.com/office/drawing/2014/main" id="{889D3C72-E7DA-4F46-BA17-FD3C61AAC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4843465"/>
            <a:ext cx="474663" cy="295275"/>
          </a:xfrm>
          <a:prstGeom prst="ellipse">
            <a:avLst/>
          </a:prstGeom>
          <a:solidFill>
            <a:srgbClr val="618FF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CFF944-F78C-D14C-8FA1-7DCA46FF289D}"/>
              </a:ext>
            </a:extLst>
          </p:cNvPr>
          <p:cNvSpPr/>
          <p:nvPr/>
        </p:nvSpPr>
        <p:spPr>
          <a:xfrm>
            <a:off x="3253527" y="5017922"/>
            <a:ext cx="201567" cy="32096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CE5447C-0D93-4F44-9500-2E64ADE60181}"/>
              </a:ext>
            </a:extLst>
          </p:cNvPr>
          <p:cNvSpPr/>
          <p:nvPr/>
        </p:nvSpPr>
        <p:spPr>
          <a:xfrm>
            <a:off x="3757612" y="5010153"/>
            <a:ext cx="201567" cy="32096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B8BAA3-4686-D641-9C2F-114D06660D22}"/>
              </a:ext>
            </a:extLst>
          </p:cNvPr>
          <p:cNvSpPr/>
          <p:nvPr/>
        </p:nvSpPr>
        <p:spPr>
          <a:xfrm>
            <a:off x="2924221" y="5004733"/>
            <a:ext cx="201567" cy="32096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DE09E7-E6AE-5A4D-B5A9-2D6A6C371357}"/>
              </a:ext>
            </a:extLst>
          </p:cNvPr>
          <p:cNvSpPr/>
          <p:nvPr/>
        </p:nvSpPr>
        <p:spPr>
          <a:xfrm>
            <a:off x="4149120" y="4822732"/>
            <a:ext cx="201567" cy="32096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BA0F8D-C87B-DB46-B7DD-530766AB7743}"/>
              </a:ext>
            </a:extLst>
          </p:cNvPr>
          <p:cNvSpPr/>
          <p:nvPr/>
        </p:nvSpPr>
        <p:spPr>
          <a:xfrm>
            <a:off x="4373256" y="4637446"/>
            <a:ext cx="201567" cy="32096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8668F9-FE7D-174F-BF77-8341E19EE894}"/>
              </a:ext>
            </a:extLst>
          </p:cNvPr>
          <p:cNvSpPr/>
          <p:nvPr/>
        </p:nvSpPr>
        <p:spPr>
          <a:xfrm>
            <a:off x="4647893" y="4458349"/>
            <a:ext cx="201567" cy="32096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6F8D81-0EA9-CA4A-8E7C-601AB4742A49}"/>
              </a:ext>
            </a:extLst>
          </p:cNvPr>
          <p:cNvSpPr/>
          <p:nvPr/>
        </p:nvSpPr>
        <p:spPr>
          <a:xfrm>
            <a:off x="3498041" y="5014621"/>
            <a:ext cx="201567" cy="320969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C82246-FE3C-3148-9BCA-EE5784DFCD53}"/>
              </a:ext>
            </a:extLst>
          </p:cNvPr>
          <p:cNvSpPr/>
          <p:nvPr/>
        </p:nvSpPr>
        <p:spPr>
          <a:xfrm>
            <a:off x="4090708" y="5184631"/>
            <a:ext cx="201567" cy="320969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50D675-A631-C046-9B88-EEE3F607D42E}"/>
              </a:ext>
            </a:extLst>
          </p:cNvPr>
          <p:cNvSpPr/>
          <p:nvPr/>
        </p:nvSpPr>
        <p:spPr>
          <a:xfrm>
            <a:off x="4494541" y="5343528"/>
            <a:ext cx="201567" cy="320969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09CEBF-71E9-1344-8991-8E14CC31C499}"/>
              </a:ext>
            </a:extLst>
          </p:cNvPr>
          <p:cNvSpPr/>
          <p:nvPr/>
        </p:nvSpPr>
        <p:spPr>
          <a:xfrm>
            <a:off x="4311695" y="5247793"/>
            <a:ext cx="201567" cy="320969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670B41-9642-EB40-B8B2-1DC141A8E729}"/>
              </a:ext>
            </a:extLst>
          </p:cNvPr>
          <p:cNvSpPr/>
          <p:nvPr/>
        </p:nvSpPr>
        <p:spPr>
          <a:xfrm>
            <a:off x="4834754" y="5737706"/>
            <a:ext cx="201567" cy="320969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47110-B99F-7443-92E6-8EDD318A44B2}"/>
              </a:ext>
            </a:extLst>
          </p:cNvPr>
          <p:cNvSpPr/>
          <p:nvPr/>
        </p:nvSpPr>
        <p:spPr>
          <a:xfrm>
            <a:off x="4616495" y="5552593"/>
            <a:ext cx="201567" cy="320969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AB33FD-B937-1647-84D8-88EB27D283E2}"/>
              </a:ext>
            </a:extLst>
          </p:cNvPr>
          <p:cNvSpPr/>
          <p:nvPr/>
        </p:nvSpPr>
        <p:spPr>
          <a:xfrm>
            <a:off x="5015814" y="5195930"/>
            <a:ext cx="201567" cy="32096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D1E6236-7DDD-334F-8C1A-D373E1E33E71}"/>
              </a:ext>
            </a:extLst>
          </p:cNvPr>
          <p:cNvSpPr/>
          <p:nvPr/>
        </p:nvSpPr>
        <p:spPr>
          <a:xfrm>
            <a:off x="4768895" y="5704993"/>
            <a:ext cx="201567" cy="320969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7914A4A-6D3F-ED46-9F09-38D84C281AC0}"/>
              </a:ext>
            </a:extLst>
          </p:cNvPr>
          <p:cNvSpPr/>
          <p:nvPr/>
        </p:nvSpPr>
        <p:spPr>
          <a:xfrm>
            <a:off x="4921295" y="5857393"/>
            <a:ext cx="201567" cy="320969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59EF78-122F-234F-94B7-B124EB4C505A}"/>
              </a:ext>
            </a:extLst>
          </p:cNvPr>
          <p:cNvSpPr/>
          <p:nvPr/>
        </p:nvSpPr>
        <p:spPr>
          <a:xfrm>
            <a:off x="5202367" y="4997039"/>
            <a:ext cx="201567" cy="32096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52492AE-2CDE-464B-972C-EC4F1B5DCB47}"/>
              </a:ext>
            </a:extLst>
          </p:cNvPr>
          <p:cNvSpPr/>
          <p:nvPr/>
        </p:nvSpPr>
        <p:spPr>
          <a:xfrm>
            <a:off x="5449070" y="4714730"/>
            <a:ext cx="201567" cy="32096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738" tIns="50738" rIns="50738" bIns="50738" numCol="1" spcCol="38055" rtlCol="0" anchor="ctr">
            <a:spAutoFit/>
          </a:bodyPr>
          <a:lstStyle/>
          <a:p>
            <a:pPr rtl="0" latinLnBrk="1" hangingPunct="0"/>
            <a:endParaRPr lang="en-US"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1761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1606877-41A3-D54B-B6AA-EA4E040A3D5F}" vid="{30CD31CD-FFD6-B049-A8FA-6ADD92601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112564</TotalTime>
  <Words>1628</Words>
  <Application>Microsoft Macintosh PowerPoint</Application>
  <PresentationFormat>Widescreen</PresentationFormat>
  <Paragraphs>390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Helvetica</vt:lpstr>
      <vt:lpstr>Theme1</vt:lpstr>
      <vt:lpstr>Networking 1</vt:lpstr>
      <vt:lpstr>Pipes</vt:lpstr>
      <vt:lpstr>Clients and Servers</vt:lpstr>
      <vt:lpstr>Sockets</vt:lpstr>
      <vt:lpstr>Sockets</vt:lpstr>
      <vt:lpstr>How to implement client-server communications? E.g., Stream sockets (TCP) </vt:lpstr>
      <vt:lpstr>How can two computers talk?</vt:lpstr>
      <vt:lpstr>Just like mails</vt:lpstr>
      <vt:lpstr>Packet switching</vt:lpstr>
      <vt:lpstr>What’s in a packet?</vt:lpstr>
      <vt:lpstr>What’s in a packet?</vt:lpstr>
      <vt:lpstr>Using Ports to Identify Services</vt:lpstr>
      <vt:lpstr>What’s in a packet?</vt:lpstr>
      <vt:lpstr>tcpdump</vt:lpstr>
      <vt:lpstr>Two Types of communication protocols</vt:lpstr>
      <vt:lpstr>How to implement client-server communications? E.g., Stream sockets (TCP) </vt:lpstr>
      <vt:lpstr>Client-Server Communication  Datagram Sockets (UDP): Connectionless</vt:lpstr>
      <vt:lpstr>Delivering data with sockets</vt:lpstr>
      <vt:lpstr>How to implement client-server communications? E.g., Stream sockets (TCP) </vt:lpstr>
      <vt:lpstr>What’re the differences  between Pipes and Sockets?</vt:lpstr>
      <vt:lpstr>Pipe vs socket: Function</vt:lpstr>
      <vt:lpstr>Pipe vs socket: Creation</vt:lpstr>
      <vt:lpstr>Create a socket</vt:lpstr>
      <vt:lpstr>Socket identification</vt:lpstr>
      <vt:lpstr>Server side</vt:lpstr>
      <vt:lpstr>Client side</vt:lpstr>
      <vt:lpstr>Which system call is blocking?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NFP</dc:title>
  <dc:creator>sunchen</dc:creator>
  <cp:lastModifiedBy>Yu, Minlan</cp:lastModifiedBy>
  <cp:revision>7217</cp:revision>
  <cp:lastPrinted>2017-08-13T11:43:56Z</cp:lastPrinted>
  <dcterms:created xsi:type="dcterms:W3CDTF">2016-02-25T23:00:36Z</dcterms:created>
  <dcterms:modified xsi:type="dcterms:W3CDTF">2020-11-18T00:46:42Z</dcterms:modified>
</cp:coreProperties>
</file>