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1"/>
  </p:notesMasterIdLst>
  <p:sldIdLst>
    <p:sldId id="681" r:id="rId3"/>
    <p:sldId id="669" r:id="rId4"/>
    <p:sldId id="624" r:id="rId5"/>
    <p:sldId id="635" r:id="rId6"/>
    <p:sldId id="661" r:id="rId7"/>
    <p:sldId id="659" r:id="rId8"/>
    <p:sldId id="666" r:id="rId9"/>
    <p:sldId id="663" r:id="rId10"/>
    <p:sldId id="660" r:id="rId11"/>
    <p:sldId id="670" r:id="rId12"/>
    <p:sldId id="1302" r:id="rId13"/>
    <p:sldId id="622" r:id="rId14"/>
    <p:sldId id="650" r:id="rId15"/>
    <p:sldId id="684" r:id="rId16"/>
    <p:sldId id="1293" r:id="rId17"/>
    <p:sldId id="1298" r:id="rId18"/>
    <p:sldId id="685" r:id="rId19"/>
    <p:sldId id="1299" r:id="rId2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4472C4"/>
    <a:srgbClr val="F28234"/>
    <a:srgbClr val="FFE699"/>
    <a:srgbClr val="0562C1"/>
    <a:srgbClr val="FFFFFF"/>
    <a:srgbClr val="C3DDB2"/>
    <a:srgbClr val="F78536"/>
    <a:srgbClr val="0563C1"/>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BD657-E16F-A346-B898-0F3A06B55E31}" v="12" dt="2020-11-17T20:40:17.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5" autoAdjust="0"/>
    <p:restoredTop sz="68814" autoAdjust="0"/>
  </p:normalViewPr>
  <p:slideViewPr>
    <p:cSldViewPr snapToGrid="0" snapToObjects="1">
      <p:cViewPr varScale="1">
        <p:scale>
          <a:sx n="54" d="100"/>
          <a:sy n="54" d="100"/>
        </p:scale>
        <p:origin x="904" y="208"/>
      </p:cViewPr>
      <p:guideLst/>
    </p:cSldViewPr>
  </p:slideViewPr>
  <p:outlineViewPr>
    <p:cViewPr>
      <p:scale>
        <a:sx n="33" d="100"/>
        <a:sy n="33" d="100"/>
      </p:scale>
      <p:origin x="0" y="-21184"/>
    </p:cViewPr>
  </p:outlineViewPr>
  <p:notesTextViewPr>
    <p:cViewPr>
      <p:scale>
        <a:sx n="100" d="100"/>
        <a:sy n="100" d="100"/>
      </p:scale>
      <p:origin x="0" y="0"/>
    </p:cViewPr>
  </p:notesTextViewPr>
  <p:sorterViewPr>
    <p:cViewPr>
      <p:scale>
        <a:sx n="70" d="100"/>
        <a:sy n="70" d="100"/>
      </p:scale>
      <p:origin x="0" y="-48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Minlan" userId="0f845f3e-2f7e-44ef-b159-89302ed7d919" providerId="ADAL" clId="{295BD657-E16F-A346-B898-0F3A06B55E31}"/>
    <pc:docChg chg="custSel addSld delSld modSld sldOrd modShowInfo">
      <pc:chgData name="Yu, Minlan" userId="0f845f3e-2f7e-44ef-b159-89302ed7d919" providerId="ADAL" clId="{295BD657-E16F-A346-B898-0F3A06B55E31}" dt="2020-11-17T20:40:16.601" v="1617" actId="20577"/>
      <pc:docMkLst>
        <pc:docMk/>
      </pc:docMkLst>
      <pc:sldChg chg="modNotesTx">
        <pc:chgData name="Yu, Minlan" userId="0f845f3e-2f7e-44ef-b159-89302ed7d919" providerId="ADAL" clId="{295BD657-E16F-A346-B898-0F3A06B55E31}" dt="2020-11-17T17:55:34.619" v="1613" actId="20577"/>
        <pc:sldMkLst>
          <pc:docMk/>
          <pc:sldMk cId="810534032" sldId="616"/>
        </pc:sldMkLst>
      </pc:sldChg>
      <pc:sldChg chg="modNotesTx">
        <pc:chgData name="Yu, Minlan" userId="0f845f3e-2f7e-44ef-b159-89302ed7d919" providerId="ADAL" clId="{295BD657-E16F-A346-B898-0F3A06B55E31}" dt="2020-11-17T20:40:16.601" v="1617" actId="20577"/>
        <pc:sldMkLst>
          <pc:docMk/>
          <pc:sldMk cId="1047770089" sldId="618"/>
        </pc:sldMkLst>
      </pc:sldChg>
      <pc:sldChg chg="modAnim">
        <pc:chgData name="Yu, Minlan" userId="0f845f3e-2f7e-44ef-b159-89302ed7d919" providerId="ADAL" clId="{295BD657-E16F-A346-B898-0F3A06B55E31}" dt="2020-11-17T17:52:33.506" v="1516"/>
        <pc:sldMkLst>
          <pc:docMk/>
          <pc:sldMk cId="1125193979" sldId="625"/>
        </pc:sldMkLst>
      </pc:sldChg>
      <pc:sldChg chg="modAnim">
        <pc:chgData name="Yu, Minlan" userId="0f845f3e-2f7e-44ef-b159-89302ed7d919" providerId="ADAL" clId="{295BD657-E16F-A346-B898-0F3A06B55E31}" dt="2020-11-16T15:05:10.131" v="3"/>
        <pc:sldMkLst>
          <pc:docMk/>
          <pc:sldMk cId="572176153" sldId="628"/>
        </pc:sldMkLst>
      </pc:sldChg>
      <pc:sldChg chg="modSp mod">
        <pc:chgData name="Yu, Minlan" userId="0f845f3e-2f7e-44ef-b159-89302ed7d919" providerId="ADAL" clId="{295BD657-E16F-A346-B898-0F3A06B55E31}" dt="2020-11-17T03:54:00.183" v="46" actId="21"/>
        <pc:sldMkLst>
          <pc:docMk/>
          <pc:sldMk cId="761337987" sldId="668"/>
        </pc:sldMkLst>
        <pc:spChg chg="mod">
          <ac:chgData name="Yu, Minlan" userId="0f845f3e-2f7e-44ef-b159-89302ed7d919" providerId="ADAL" clId="{295BD657-E16F-A346-B898-0F3A06B55E31}" dt="2020-11-17T03:54:00.183" v="46" actId="21"/>
          <ac:spMkLst>
            <pc:docMk/>
            <pc:sldMk cId="761337987" sldId="668"/>
            <ac:spMk id="3" creationId="{9CA49909-644B-3A48-AFD0-7B9D3BDE997B}"/>
          </ac:spMkLst>
        </pc:spChg>
      </pc:sldChg>
      <pc:sldChg chg="modSp mod">
        <pc:chgData name="Yu, Minlan" userId="0f845f3e-2f7e-44ef-b159-89302ed7d919" providerId="ADAL" clId="{295BD657-E16F-A346-B898-0F3A06B55E31}" dt="2020-11-17T03:52:46.044" v="4" actId="313"/>
        <pc:sldMkLst>
          <pc:docMk/>
          <pc:sldMk cId="1688314289" sldId="673"/>
        </pc:sldMkLst>
        <pc:spChg chg="mod">
          <ac:chgData name="Yu, Minlan" userId="0f845f3e-2f7e-44ef-b159-89302ed7d919" providerId="ADAL" clId="{295BD657-E16F-A346-B898-0F3A06B55E31}" dt="2020-11-17T03:52:46.044" v="4" actId="313"/>
          <ac:spMkLst>
            <pc:docMk/>
            <pc:sldMk cId="1688314289" sldId="673"/>
            <ac:spMk id="3" creationId="{22C92227-B305-8D41-B3FF-AC4C9B2B489C}"/>
          </ac:spMkLst>
        </pc:spChg>
      </pc:sldChg>
      <pc:sldChg chg="mod ord modShow">
        <pc:chgData name="Yu, Minlan" userId="0f845f3e-2f7e-44ef-b159-89302ed7d919" providerId="ADAL" clId="{295BD657-E16F-A346-B898-0F3A06B55E31}" dt="2020-11-17T04:24:18.641" v="1393" actId="729"/>
        <pc:sldMkLst>
          <pc:docMk/>
          <pc:sldMk cId="3247042437" sldId="675"/>
        </pc:sldMkLst>
      </pc:sldChg>
      <pc:sldChg chg="modSp new mod modNotesTx">
        <pc:chgData name="Yu, Minlan" userId="0f845f3e-2f7e-44ef-b159-89302ed7d919" providerId="ADAL" clId="{295BD657-E16F-A346-B898-0F3A06B55E31}" dt="2020-11-17T03:57:08.447" v="472" actId="20577"/>
        <pc:sldMkLst>
          <pc:docMk/>
          <pc:sldMk cId="3486112652" sldId="677"/>
        </pc:sldMkLst>
        <pc:spChg chg="mod">
          <ac:chgData name="Yu, Minlan" userId="0f845f3e-2f7e-44ef-b159-89302ed7d919" providerId="ADAL" clId="{295BD657-E16F-A346-B898-0F3A06B55E31}" dt="2020-11-17T03:54:07.762" v="54" actId="20577"/>
          <ac:spMkLst>
            <pc:docMk/>
            <pc:sldMk cId="3486112652" sldId="677"/>
            <ac:spMk id="2" creationId="{8321E956-DB72-C54C-BDAB-BA9A094ADFA6}"/>
          </ac:spMkLst>
        </pc:spChg>
        <pc:spChg chg="mod">
          <ac:chgData name="Yu, Minlan" userId="0f845f3e-2f7e-44ef-b159-89302ed7d919" providerId="ADAL" clId="{295BD657-E16F-A346-B898-0F3A06B55E31}" dt="2020-11-17T03:56:46.611" v="441" actId="15"/>
          <ac:spMkLst>
            <pc:docMk/>
            <pc:sldMk cId="3486112652" sldId="677"/>
            <ac:spMk id="3" creationId="{2B18C7C7-2E8F-FB46-8BD3-239FB65995CD}"/>
          </ac:spMkLst>
        </pc:spChg>
      </pc:sldChg>
      <pc:sldChg chg="modSp new mod modNotesTx">
        <pc:chgData name="Yu, Minlan" userId="0f845f3e-2f7e-44ef-b159-89302ed7d919" providerId="ADAL" clId="{295BD657-E16F-A346-B898-0F3A06B55E31}" dt="2020-11-17T04:49:37.482" v="1514" actId="20577"/>
        <pc:sldMkLst>
          <pc:docMk/>
          <pc:sldMk cId="2166078807" sldId="678"/>
        </pc:sldMkLst>
        <pc:spChg chg="mod">
          <ac:chgData name="Yu, Minlan" userId="0f845f3e-2f7e-44ef-b159-89302ed7d919" providerId="ADAL" clId="{295BD657-E16F-A346-B898-0F3A06B55E31}" dt="2020-11-17T03:58:16.163" v="491" actId="20577"/>
          <ac:spMkLst>
            <pc:docMk/>
            <pc:sldMk cId="2166078807" sldId="678"/>
            <ac:spMk id="2" creationId="{2A365BB7-0D27-C146-AB40-410E55A2A7E2}"/>
          </ac:spMkLst>
        </pc:spChg>
        <pc:spChg chg="mod">
          <ac:chgData name="Yu, Minlan" userId="0f845f3e-2f7e-44ef-b159-89302ed7d919" providerId="ADAL" clId="{295BD657-E16F-A346-B898-0F3A06B55E31}" dt="2020-11-17T04:49:37.482" v="1514" actId="20577"/>
          <ac:spMkLst>
            <pc:docMk/>
            <pc:sldMk cId="2166078807" sldId="678"/>
            <ac:spMk id="3" creationId="{F28627DE-0971-5D41-81EB-0F2607BCAD53}"/>
          </ac:spMkLst>
        </pc:spChg>
      </pc:sldChg>
      <pc:sldChg chg="modSp new del mod modNotesTx">
        <pc:chgData name="Yu, Minlan" userId="0f845f3e-2f7e-44ef-b159-89302ed7d919" providerId="ADAL" clId="{295BD657-E16F-A346-B898-0F3A06B55E31}" dt="2020-11-17T04:24:01.274" v="1390" actId="2696"/>
        <pc:sldMkLst>
          <pc:docMk/>
          <pc:sldMk cId="469546212" sldId="679"/>
        </pc:sldMkLst>
        <pc:spChg chg="mod">
          <ac:chgData name="Yu, Minlan" userId="0f845f3e-2f7e-44ef-b159-89302ed7d919" providerId="ADAL" clId="{295BD657-E16F-A346-B898-0F3A06B55E31}" dt="2020-11-17T04:15:28.717" v="869" actId="20577"/>
          <ac:spMkLst>
            <pc:docMk/>
            <pc:sldMk cId="469546212" sldId="679"/>
            <ac:spMk id="2" creationId="{2E9C7ACD-0831-4643-B359-C681D2AE92D3}"/>
          </ac:spMkLst>
        </pc:spChg>
        <pc:spChg chg="mod">
          <ac:chgData name="Yu, Minlan" userId="0f845f3e-2f7e-44ef-b159-89302ed7d919" providerId="ADAL" clId="{295BD657-E16F-A346-B898-0F3A06B55E31}" dt="2020-11-17T04:18:02.841" v="881" actId="20577"/>
          <ac:spMkLst>
            <pc:docMk/>
            <pc:sldMk cId="469546212" sldId="679"/>
            <ac:spMk id="3" creationId="{8D474349-B96A-1B44-9C34-BCBB5851A138}"/>
          </ac:spMkLst>
        </pc:spChg>
      </pc:sldChg>
      <pc:sldChg chg="new modNotesTx">
        <pc:chgData name="Yu, Minlan" userId="0f845f3e-2f7e-44ef-b159-89302ed7d919" providerId="ADAL" clId="{295BD657-E16F-A346-B898-0F3A06B55E31}" dt="2020-11-17T04:30:32.106" v="1443" actId="20577"/>
        <pc:sldMkLst>
          <pc:docMk/>
          <pc:sldMk cId="3253506921" sldId="6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CFD60ED-AF16-D343-B53E-F81CCAA0788A}" type="datetimeFigureOut">
              <a:rPr lang="en-US" smtClean="0"/>
              <a:t>11/18/20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9DB0EF0-6DB4-ED40-938A-B67A63225625}" type="slidenum">
              <a:rPr lang="en-US" smtClean="0"/>
              <a:t>‹#›</a:t>
            </a:fld>
            <a:endParaRPr lang="en-US"/>
          </a:p>
        </p:txBody>
      </p:sp>
    </p:spTree>
    <p:extLst>
      <p:ext uri="{BB962C8B-B14F-4D97-AF65-F5344CB8AC3E}">
        <p14:creationId xmlns:p14="http://schemas.microsoft.com/office/powerpoint/2010/main" val="67760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Slide Number Placeholder 3"/>
          <p:cNvSpPr>
            <a:spLocks noGrp="1"/>
          </p:cNvSpPr>
          <p:nvPr>
            <p:ph type="sldNum" sz="quarter" idx="10"/>
          </p:nvPr>
        </p:nvSpPr>
        <p:spPr/>
        <p:txBody>
          <a:bodyPr/>
          <a:lstStyle/>
          <a:p>
            <a:fld id="{29DB0EF0-6DB4-ED40-938A-B67A63225625}" type="slidenum">
              <a:rPr lang="en-US" smtClean="0"/>
              <a:t>1</a:t>
            </a:fld>
            <a:endParaRPr lang="en-US"/>
          </a:p>
        </p:txBody>
      </p:sp>
    </p:spTree>
    <p:extLst>
      <p:ext uri="{BB962C8B-B14F-4D97-AF65-F5344CB8AC3E}">
        <p14:creationId xmlns:p14="http://schemas.microsoft.com/office/powerpoint/2010/main" val="1480762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Exponential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is awesome because it responds to short outages quickly, but imposes only logarithmic overhead (i.e., the number of messages sent during the outage is logarithmic in the length of the outage). It’s ubiquitous: Ethernet is built on it, and the next time your Gmail goes offline, check out the numbers that appear after “Not connected. Trying again in...”.</a:t>
            </a:r>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18</a:t>
            </a:fld>
            <a:endParaRPr lang="en-US"/>
          </a:p>
        </p:txBody>
      </p:sp>
    </p:spTree>
    <p:extLst>
      <p:ext uri="{BB962C8B-B14F-4D97-AF65-F5344CB8AC3E}">
        <p14:creationId xmlns:p14="http://schemas.microsoft.com/office/powerpoint/2010/main" val="2142177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effectLst/>
            </a:endParaRPr>
          </a:p>
          <a:p>
            <a:pPr lvl="1"/>
            <a:r>
              <a:rPr lang="en-US" sz="1200" b="0" i="0" u="none" strike="noStrike" kern="1200" dirty="0">
                <a:solidFill>
                  <a:schemeClr val="tx1"/>
                </a:solidFill>
                <a:effectLst/>
                <a:latin typeface="+mn-lt"/>
                <a:ea typeface="+mn-ea"/>
                <a:cs typeface="+mn-cs"/>
              </a:rPr>
              <a:t> servers: </a:t>
            </a:r>
            <a:r>
              <a:rPr lang="en-US" dirty="0"/>
              <a:t>Don’t initiate communication to clients</a:t>
            </a:r>
          </a:p>
          <a:p>
            <a:pPr lvl="1"/>
            <a:endParaRPr lang="en-US" dirty="0"/>
          </a:p>
          <a:p>
            <a:pPr lvl="1"/>
            <a:r>
              <a:rPr lang="en-US" dirty="0"/>
              <a:t>Server is passive, client is active</a:t>
            </a:r>
          </a:p>
          <a:p>
            <a:pPr lvl="1"/>
            <a:endParaRPr lang="en-US" dirty="0"/>
          </a:p>
          <a:p>
            <a:pPr lvl="1"/>
            <a:endParaRPr lang="en-US" dirty="0"/>
          </a:p>
          <a:p>
            <a:pPr lvl="2" rtl="0" fontAlgn="base"/>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2</a:t>
            </a:fld>
            <a:endParaRPr lang="en-US"/>
          </a:p>
        </p:txBody>
      </p:sp>
    </p:spTree>
    <p:extLst>
      <p:ext uri="{BB962C8B-B14F-4D97-AF65-F5344CB8AC3E}">
        <p14:creationId xmlns:p14="http://schemas.microsoft.com/office/powerpoint/2010/main" val="35790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talk both ways through the same connection</a:t>
            </a:r>
          </a:p>
        </p:txBody>
      </p:sp>
      <p:sp>
        <p:nvSpPr>
          <p:cNvPr id="4" name="Slide Number Placeholder 3"/>
          <p:cNvSpPr>
            <a:spLocks noGrp="1"/>
          </p:cNvSpPr>
          <p:nvPr>
            <p:ph type="sldNum" sz="quarter" idx="5"/>
          </p:nvPr>
        </p:nvSpPr>
        <p:spPr/>
        <p:txBody>
          <a:bodyPr/>
          <a:lstStyle/>
          <a:p>
            <a:fld id="{29DB0EF0-6DB4-ED40-938A-B67A63225625}" type="slidenum">
              <a:rPr lang="en-US" smtClean="0"/>
              <a:t>3</a:t>
            </a:fld>
            <a:endParaRPr lang="en-US"/>
          </a:p>
        </p:txBody>
      </p:sp>
    </p:spTree>
    <p:extLst>
      <p:ext uri="{BB962C8B-B14F-4D97-AF65-F5344CB8AC3E}">
        <p14:creationId xmlns:p14="http://schemas.microsoft.com/office/powerpoint/2010/main" val="283251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talk both ways through the same connection</a:t>
            </a:r>
          </a:p>
          <a:p>
            <a:endParaRPr lang="en-US" dirty="0"/>
          </a:p>
          <a:p>
            <a:r>
              <a:rPr lang="en-US" dirty="0"/>
              <a:t>Accept and connect are across the network and thus are blocking</a:t>
            </a:r>
          </a:p>
          <a:p>
            <a:endParaRPr lang="en-US" dirty="0"/>
          </a:p>
          <a:p>
            <a:r>
              <a:rPr lang="en-US" dirty="0"/>
              <a:t>All the others are not</a:t>
            </a:r>
          </a:p>
          <a:p>
            <a:endParaRPr lang="en-US" dirty="0"/>
          </a:p>
          <a:p>
            <a:endParaRPr lang="en-US" dirty="0"/>
          </a:p>
          <a:p>
            <a:r>
              <a:rPr lang="en-US" dirty="0"/>
              <a:t>Need to run </a:t>
            </a:r>
            <a:r>
              <a:rPr lang="en-US" dirty="0" err="1"/>
              <a:t>gdb</a:t>
            </a:r>
            <a:r>
              <a:rPr lang="en-US" dirty="0"/>
              <a:t> to check this blocking out</a:t>
            </a:r>
          </a:p>
        </p:txBody>
      </p:sp>
      <p:sp>
        <p:nvSpPr>
          <p:cNvPr id="4" name="Slide Number Placeholder 3"/>
          <p:cNvSpPr>
            <a:spLocks noGrp="1"/>
          </p:cNvSpPr>
          <p:nvPr>
            <p:ph type="sldNum" sz="quarter" idx="5"/>
          </p:nvPr>
        </p:nvSpPr>
        <p:spPr/>
        <p:txBody>
          <a:bodyPr/>
          <a:lstStyle/>
          <a:p>
            <a:fld id="{29DB0EF0-6DB4-ED40-938A-B67A63225625}" type="slidenum">
              <a:rPr lang="en-US" smtClean="0"/>
              <a:t>9</a:t>
            </a:fld>
            <a:endParaRPr lang="en-US"/>
          </a:p>
        </p:txBody>
      </p:sp>
    </p:spTree>
    <p:extLst>
      <p:ext uri="{BB962C8B-B14F-4D97-AF65-F5344CB8AC3E}">
        <p14:creationId xmlns:p14="http://schemas.microsoft.com/office/powerpoint/2010/main" val="155046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rtl="0" fontAlgn="base"/>
            <a:r>
              <a:rPr lang="en-US" sz="1200" b="0" i="0" u="none" strike="noStrike" kern="1200" dirty="0">
                <a:solidFill>
                  <a:schemeClr val="tx1"/>
                </a:solidFill>
                <a:effectLst/>
                <a:latin typeface="+mn-lt"/>
                <a:ea typeface="+mn-ea"/>
                <a:cs typeface="+mn-cs"/>
              </a:rPr>
              <a:t>One abstraction to support such communications: Sockets</a:t>
            </a:r>
          </a:p>
          <a:p>
            <a:pPr lvl="2" rtl="0" fontAlgn="base"/>
            <a:r>
              <a:rPr lang="en-US" sz="1200" b="0" i="0" u="none" strike="noStrike" kern="1200" dirty="0">
                <a:solidFill>
                  <a:schemeClr val="tx1"/>
                </a:solidFill>
                <a:effectLst/>
                <a:latin typeface="+mn-lt"/>
                <a:ea typeface="+mn-ea"/>
                <a:cs typeface="+mn-cs"/>
              </a:rPr>
              <a:t>Sockets have a client and a server</a:t>
            </a:r>
          </a:p>
          <a:p>
            <a:pPr lvl="2" rtl="0" fontAlgn="base"/>
            <a:r>
              <a:rPr lang="en-US" sz="1200" b="0" i="0" u="none" strike="noStrike" kern="1200" dirty="0" err="1">
                <a:solidFill>
                  <a:schemeClr val="tx1"/>
                </a:solidFill>
                <a:effectLst/>
                <a:latin typeface="+mn-lt"/>
                <a:ea typeface="+mn-ea"/>
                <a:cs typeface="+mn-cs"/>
              </a:rPr>
              <a:t>Socketfd</a:t>
            </a:r>
            <a:r>
              <a:rPr lang="en-US" sz="1200" b="0" i="0" u="none" strike="noStrike" kern="1200" dirty="0">
                <a:solidFill>
                  <a:schemeClr val="tx1"/>
                </a:solidFill>
                <a:effectLst/>
                <a:latin typeface="+mn-lt"/>
                <a:ea typeface="+mn-ea"/>
                <a:cs typeface="+mn-cs"/>
              </a:rPr>
              <a:t> = Int socket(int domain, int type, int protocol);</a:t>
            </a:r>
          </a:p>
          <a:p>
            <a:pPr lvl="3" rtl="0" fontAlgn="base"/>
            <a:r>
              <a:rPr lang="en-US" sz="1200" b="0" i="0" u="none" strike="noStrike" kern="1200" dirty="0">
                <a:solidFill>
                  <a:schemeClr val="tx1"/>
                </a:solidFill>
                <a:effectLst/>
                <a:latin typeface="+mn-lt"/>
                <a:ea typeface="+mn-ea"/>
                <a:cs typeface="+mn-cs"/>
              </a:rPr>
              <a:t>More details on the parameters later. Basically it allows you to initiate the socket descriptor just like a file descriptor</a:t>
            </a: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12</a:t>
            </a:fld>
            <a:endParaRPr lang="en-US"/>
          </a:p>
        </p:txBody>
      </p:sp>
    </p:spTree>
    <p:extLst>
      <p:ext uri="{BB962C8B-B14F-4D97-AF65-F5344CB8AC3E}">
        <p14:creationId xmlns:p14="http://schemas.microsoft.com/office/powerpoint/2010/main" val="313027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13</a:t>
            </a:fld>
            <a:endParaRPr lang="en-US"/>
          </a:p>
        </p:txBody>
      </p:sp>
    </p:spTree>
    <p:extLst>
      <p:ext uri="{BB962C8B-B14F-4D97-AF65-F5344CB8AC3E}">
        <p14:creationId xmlns:p14="http://schemas.microsoft.com/office/powerpoint/2010/main" val="1814969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r" defTabSz="957263" rtl="0" eaLnBrk="1" fontAlgn="base" latinLnBrk="0" hangingPunct="1">
              <a:lnSpc>
                <a:spcPct val="100000"/>
              </a:lnSpc>
              <a:spcBef>
                <a:spcPct val="0"/>
              </a:spcBef>
              <a:spcAft>
                <a:spcPct val="0"/>
              </a:spcAft>
              <a:buClrTx/>
              <a:buSzTx/>
              <a:buFontTx/>
              <a:buNone/>
              <a:tabLst/>
              <a:defRPr/>
            </a:pPr>
            <a:fld id="{8754433D-2A41-5444-9C42-7A0F027E8C55}"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57263" rtl="0" eaLnBrk="1" fontAlgn="base" latinLnBrk="0" hangingPunct="1">
                <a:lnSpc>
                  <a:spcPct val="100000"/>
                </a:lnSpc>
                <a:spcBef>
                  <a:spcPct val="0"/>
                </a:spcBef>
                <a:spcAft>
                  <a:spcPct val="0"/>
                </a:spcAft>
                <a:buClrTx/>
                <a:buSzTx/>
                <a:buFontTx/>
                <a:buNone/>
                <a:tabLst/>
                <a:defRPr/>
              </a:pPr>
              <a:t>15</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xfrm>
            <a:off x="1303867" y="3420667"/>
            <a:ext cx="7145867" cy="3239690"/>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9241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r" defTabSz="957263" rtl="0" eaLnBrk="1" fontAlgn="base" latinLnBrk="0" hangingPunct="1">
              <a:lnSpc>
                <a:spcPct val="100000"/>
              </a:lnSpc>
              <a:spcBef>
                <a:spcPct val="0"/>
              </a:spcBef>
              <a:spcAft>
                <a:spcPct val="0"/>
              </a:spcAft>
              <a:buClrTx/>
              <a:buSzTx/>
              <a:buFontTx/>
              <a:buNone/>
              <a:tabLst/>
              <a:defRPr/>
            </a:pPr>
            <a:fld id="{6A9E29F3-C168-9A47-8C8A-46BDC2A74B93}"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57263" rtl="0" eaLnBrk="1" fontAlgn="base" latinLnBrk="0" hangingPunct="1">
                <a:lnSpc>
                  <a:spcPct val="100000"/>
                </a:lnSpc>
                <a:spcBef>
                  <a:spcPct val="0"/>
                </a:spcBef>
                <a:spcAft>
                  <a:spcPct val="0"/>
                </a:spcAft>
                <a:buClrTx/>
                <a:buSzTx/>
                <a:buFontTx/>
                <a:buNone/>
                <a:tabLst/>
                <a:defRPr/>
              </a:pPr>
              <a:t>16</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xfrm>
            <a:off x="1303867" y="3420667"/>
            <a:ext cx="7145867" cy="3239690"/>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3049326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charset="0"/>
                <a:cs typeface="ＭＳ Ｐゴシック" charset="0"/>
              </a:rPr>
              <a:t>Why wait for the ACK? Instead of marking which packet is lost?</a:t>
            </a: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17</a:t>
            </a:fld>
            <a:endParaRPr lang="en-US"/>
          </a:p>
        </p:txBody>
      </p:sp>
    </p:spTree>
    <p:extLst>
      <p:ext uri="{BB962C8B-B14F-4D97-AF65-F5344CB8AC3E}">
        <p14:creationId xmlns:p14="http://schemas.microsoft.com/office/powerpoint/2010/main" val="38511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9E63847-543A-F943-9E6A-2A1CF7E163D7}"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00236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F56BF1F-5A1B-AC4C-A25C-54F377AD12C3}"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82462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F740993-8281-634E-937E-D547AAC9A602}"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58617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0F5E10-A0CA-344B-8575-36A6C69B75D5}" type="slidenum">
              <a:rPr lang="en-US"/>
              <a:pPr>
                <a:defRPr/>
              </a:pPr>
              <a:t>‹#›</a:t>
            </a:fld>
            <a:endParaRPr lang="en-US"/>
          </a:p>
        </p:txBody>
      </p:sp>
    </p:spTree>
    <p:extLst>
      <p:ext uri="{BB962C8B-B14F-4D97-AF65-F5344CB8AC3E}">
        <p14:creationId xmlns:p14="http://schemas.microsoft.com/office/powerpoint/2010/main" val="1068662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107158-3B47-5C4A-A629-859413085659}" type="slidenum">
              <a:rPr lang="en-US"/>
              <a:pPr>
                <a:defRPr/>
              </a:pPr>
              <a:t>‹#›</a:t>
            </a:fld>
            <a:endParaRPr lang="en-US"/>
          </a:p>
        </p:txBody>
      </p:sp>
    </p:spTree>
    <p:extLst>
      <p:ext uri="{BB962C8B-B14F-4D97-AF65-F5344CB8AC3E}">
        <p14:creationId xmlns:p14="http://schemas.microsoft.com/office/powerpoint/2010/main" val="1882468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2078DD-F5B8-314B-9873-FEA8875CB5E5}" type="slidenum">
              <a:rPr lang="en-US"/>
              <a:pPr>
                <a:defRPr/>
              </a:pPr>
              <a:t>‹#›</a:t>
            </a:fld>
            <a:endParaRPr lang="en-US"/>
          </a:p>
        </p:txBody>
      </p:sp>
    </p:spTree>
    <p:extLst>
      <p:ext uri="{BB962C8B-B14F-4D97-AF65-F5344CB8AC3E}">
        <p14:creationId xmlns:p14="http://schemas.microsoft.com/office/powerpoint/2010/main" val="412916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75B920-46FC-A548-895D-36A9BD933E67}" type="slidenum">
              <a:rPr lang="en-US"/>
              <a:pPr>
                <a:defRPr/>
              </a:pPr>
              <a:t>‹#›</a:t>
            </a:fld>
            <a:endParaRPr lang="en-US"/>
          </a:p>
        </p:txBody>
      </p:sp>
    </p:spTree>
    <p:extLst>
      <p:ext uri="{BB962C8B-B14F-4D97-AF65-F5344CB8AC3E}">
        <p14:creationId xmlns:p14="http://schemas.microsoft.com/office/powerpoint/2010/main" val="993861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40E245D-63E1-8C4C-9A3D-7CB34664D30D}" type="slidenum">
              <a:rPr lang="en-US"/>
              <a:pPr>
                <a:defRPr/>
              </a:pPr>
              <a:t>‹#›</a:t>
            </a:fld>
            <a:endParaRPr lang="en-US"/>
          </a:p>
        </p:txBody>
      </p:sp>
    </p:spTree>
    <p:extLst>
      <p:ext uri="{BB962C8B-B14F-4D97-AF65-F5344CB8AC3E}">
        <p14:creationId xmlns:p14="http://schemas.microsoft.com/office/powerpoint/2010/main" val="1802892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FA6654-21FB-CA40-A072-7FA17CC0EB75}" type="slidenum">
              <a:rPr lang="en-US"/>
              <a:pPr>
                <a:defRPr/>
              </a:pPr>
              <a:t>‹#›</a:t>
            </a:fld>
            <a:endParaRPr lang="en-US"/>
          </a:p>
        </p:txBody>
      </p:sp>
    </p:spTree>
    <p:extLst>
      <p:ext uri="{BB962C8B-B14F-4D97-AF65-F5344CB8AC3E}">
        <p14:creationId xmlns:p14="http://schemas.microsoft.com/office/powerpoint/2010/main" val="3033295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188F724-9A37-7B41-BBCB-F97B60D8CFAB}" type="slidenum">
              <a:rPr lang="en-US"/>
              <a:pPr>
                <a:defRPr/>
              </a:pPr>
              <a:t>‹#›</a:t>
            </a:fld>
            <a:endParaRPr lang="en-US"/>
          </a:p>
        </p:txBody>
      </p:sp>
    </p:spTree>
    <p:extLst>
      <p:ext uri="{BB962C8B-B14F-4D97-AF65-F5344CB8AC3E}">
        <p14:creationId xmlns:p14="http://schemas.microsoft.com/office/powerpoint/2010/main" val="832554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F66742-18A0-1B48-A0FD-EA85AA809D89}" type="slidenum">
              <a:rPr lang="en-US"/>
              <a:pPr>
                <a:defRPr/>
              </a:pPr>
              <a:t>‹#›</a:t>
            </a:fld>
            <a:endParaRPr lang="en-US"/>
          </a:p>
        </p:txBody>
      </p:sp>
    </p:spTree>
    <p:extLst>
      <p:ext uri="{BB962C8B-B14F-4D97-AF65-F5344CB8AC3E}">
        <p14:creationId xmlns:p14="http://schemas.microsoft.com/office/powerpoint/2010/main" val="321118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32FF"/>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432FF"/>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D4248DA0-2577-194A-90F6-778D6B860194}"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z="2000"/>
            </a:lvl1pPr>
          </a:lstStyle>
          <a:p>
            <a:fld id="{7904A8AC-C669-244C-953E-6C477326AD58}" type="slidenum">
              <a:rPr lang="en-US" smtClean="0"/>
              <a:pPr/>
              <a:t>‹#›</a:t>
            </a:fld>
            <a:endParaRPr lang="en-US"/>
          </a:p>
        </p:txBody>
      </p:sp>
    </p:spTree>
    <p:extLst>
      <p:ext uri="{BB962C8B-B14F-4D97-AF65-F5344CB8AC3E}">
        <p14:creationId xmlns:p14="http://schemas.microsoft.com/office/powerpoint/2010/main" val="1804339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76B207-A5D9-C040-8DE6-427C11144177}" type="slidenum">
              <a:rPr lang="en-US"/>
              <a:pPr>
                <a:defRPr/>
              </a:pPr>
              <a:t>‹#›</a:t>
            </a:fld>
            <a:endParaRPr lang="en-US"/>
          </a:p>
        </p:txBody>
      </p:sp>
    </p:spTree>
    <p:extLst>
      <p:ext uri="{BB962C8B-B14F-4D97-AF65-F5344CB8AC3E}">
        <p14:creationId xmlns:p14="http://schemas.microsoft.com/office/powerpoint/2010/main" val="2965650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8E7706-4F62-EA48-B7A0-989AE18DF5DD}" type="slidenum">
              <a:rPr lang="en-US"/>
              <a:pPr>
                <a:defRPr/>
              </a:pPr>
              <a:t>‹#›</a:t>
            </a:fld>
            <a:endParaRPr lang="en-US"/>
          </a:p>
        </p:txBody>
      </p:sp>
    </p:spTree>
    <p:extLst>
      <p:ext uri="{BB962C8B-B14F-4D97-AF65-F5344CB8AC3E}">
        <p14:creationId xmlns:p14="http://schemas.microsoft.com/office/powerpoint/2010/main" val="783179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2A41BD-0D0C-7043-AF85-3A59FA5DE81D}" type="slidenum">
              <a:rPr lang="en-US"/>
              <a:pPr>
                <a:defRPr/>
              </a:pPr>
              <a:t>‹#›</a:t>
            </a:fld>
            <a:endParaRPr lang="en-US"/>
          </a:p>
        </p:txBody>
      </p:sp>
    </p:spTree>
    <p:extLst>
      <p:ext uri="{BB962C8B-B14F-4D97-AF65-F5344CB8AC3E}">
        <p14:creationId xmlns:p14="http://schemas.microsoft.com/office/powerpoint/2010/main" val="3134716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06401" y="381000"/>
            <a:ext cx="10759017" cy="685800"/>
          </a:xfrm>
        </p:spPr>
        <p:txBody>
          <a:bodyPr/>
          <a:lstStyle/>
          <a:p>
            <a:r>
              <a:rPr lang="en-US"/>
              <a:t>Click to edit Master title style</a:t>
            </a:r>
          </a:p>
        </p:txBody>
      </p:sp>
      <p:sp>
        <p:nvSpPr>
          <p:cNvPr id="3" name="Content Placeholder 2"/>
          <p:cNvSpPr>
            <a:spLocks noGrp="1"/>
          </p:cNvSpPr>
          <p:nvPr>
            <p:ph sz="quarter" idx="1"/>
          </p:nvPr>
        </p:nvSpPr>
        <p:spPr>
          <a:xfrm>
            <a:off x="609600" y="1219200"/>
            <a:ext cx="55372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350000" y="1219200"/>
            <a:ext cx="55372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038600"/>
            <a:ext cx="11277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0"/>
          </p:nvPr>
        </p:nvSpPr>
        <p:spPr>
          <a:ln/>
        </p:spPr>
        <p:txBody>
          <a:bodyPr/>
          <a:lstStyle>
            <a:lvl1pPr>
              <a:defRPr/>
            </a:lvl1pPr>
          </a:lstStyle>
          <a:p>
            <a:fld id="{C37E9D7D-CD46-A340-A1D8-BC4BFD5FE6A0}" type="slidenum">
              <a:rPr lang="en-US"/>
              <a:pPr/>
              <a:t>‹#›</a:t>
            </a:fld>
            <a:endParaRPr lang="en-US"/>
          </a:p>
        </p:txBody>
      </p:sp>
    </p:spTree>
    <p:extLst>
      <p:ext uri="{BB962C8B-B14F-4D97-AF65-F5344CB8AC3E}">
        <p14:creationId xmlns:p14="http://schemas.microsoft.com/office/powerpoint/2010/main" val="391439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3CD6178-1B60-4D42-A674-AAC0BD563324}"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91195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251DA144-0A7C-B045-8601-AE0294B1AEC8}" type="datetime1">
              <a:rPr lang="en-US" smtClean="0"/>
              <a:t>11/18/20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58218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F1ED400-FE85-284C-B0D0-58F26E69E228}" type="datetime1">
              <a:rPr lang="en-US" smtClean="0"/>
              <a:t>11/18/20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92470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0C56E468-1FB6-6F4D-A3C8-8E6573306455}" type="datetime1">
              <a:rPr lang="en-US" smtClean="0"/>
              <a:t>11/18/20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22988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2C00462-E7DB-FD47-BEF2-461A371DF673}" type="datetime1">
              <a:rPr lang="en-US" smtClean="0"/>
              <a:t>11/18/20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2656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0EACD3E-663C-5E44-AD32-CEECCEF78D66}" type="datetime1">
              <a:rPr lang="en-US" smtClean="0"/>
              <a:t>11/18/20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7971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A08A60E-CF8B-E943-BEB6-3BA44568CC45}" type="datetime1">
              <a:rPr lang="en-US" smtClean="0"/>
              <a:t>11/18/20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1957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Text Placeholder 2"/>
          <p:cNvSpPr>
            <a:spLocks noGrp="1"/>
          </p:cNvSpPr>
          <p:nvPr>
            <p:ph type="body" idx="1"/>
          </p:nvPr>
        </p:nvSpPr>
        <p:spPr bwMode="auto">
          <a:xfrm>
            <a:off x="609600" y="1600202"/>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898989"/>
                </a:solidFill>
              </a:defRPr>
            </a:lvl1pPr>
          </a:lstStyle>
          <a:p>
            <a:fld id="{C44FEAB4-1716-9148-8DFB-A4F8EC93D18B}" type="datetime1">
              <a:rPr lang="en-US" smtClean="0"/>
              <a:t>11/18/20</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898989"/>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898989"/>
                </a:solidFill>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42747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kern="1200">
          <a:solidFill>
            <a:srgbClr val="0432FF"/>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22238"/>
            <a:ext cx="10972800" cy="1173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1124" name="Rectangle 4"/>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atin typeface="Arial" charset="0"/>
              </a:defRPr>
            </a:lvl1pPr>
          </a:lstStyle>
          <a:p>
            <a:pPr>
              <a:defRPr/>
            </a:pPr>
            <a:fld id="{EA01B2A8-52CD-F545-8CC6-5F85D29D8AF9}" type="slidenum">
              <a:rPr lang="en-US"/>
              <a:pPr>
                <a:defRPr/>
              </a:pPr>
              <a:t>‹#›</a:t>
            </a:fld>
            <a:endParaRPr lang="en-US"/>
          </a:p>
        </p:txBody>
      </p:sp>
    </p:spTree>
    <p:extLst>
      <p:ext uri="{BB962C8B-B14F-4D97-AF65-F5344CB8AC3E}">
        <p14:creationId xmlns:p14="http://schemas.microsoft.com/office/powerpoint/2010/main" val="29633393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520" y="1451101"/>
            <a:ext cx="10804960" cy="1470025"/>
          </a:xfrm>
        </p:spPr>
        <p:txBody>
          <a:bodyPr/>
          <a:lstStyle/>
          <a:p>
            <a:r>
              <a:rPr lang="en-US" altLang="zh-CN" dirty="0"/>
              <a:t>Networking 2</a:t>
            </a:r>
            <a:endParaRPr lang="en-US" dirty="0"/>
          </a:p>
        </p:txBody>
      </p:sp>
      <p:sp>
        <p:nvSpPr>
          <p:cNvPr id="3" name="Title 1">
            <a:extLst>
              <a:ext uri="{FF2B5EF4-FFF2-40B4-BE49-F238E27FC236}">
                <a16:creationId xmlns:a16="http://schemas.microsoft.com/office/drawing/2014/main" id="{3DDE4F28-CFCD-2D43-A5EC-7C789EC52BE2}"/>
              </a:ext>
            </a:extLst>
          </p:cNvPr>
          <p:cNvSpPr txBox="1">
            <a:spLocks/>
          </p:cNvSpPr>
          <p:nvPr/>
        </p:nvSpPr>
        <p:spPr bwMode="auto">
          <a:xfrm>
            <a:off x="693520" y="3936875"/>
            <a:ext cx="1080496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hlink"/>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zh-CN" sz="3200" dirty="0">
                <a:solidFill>
                  <a:schemeClr val="tx1"/>
                </a:solidFill>
              </a:rPr>
              <a:t>Minlan Yu</a:t>
            </a:r>
          </a:p>
          <a:p>
            <a:r>
              <a:rPr lang="en-US" sz="3200" dirty="0">
                <a:solidFill>
                  <a:schemeClr val="tx1"/>
                </a:solidFill>
              </a:rPr>
              <a:t>Harvard University</a:t>
            </a:r>
            <a:endParaRPr lang="en-US" dirty="0">
              <a:solidFill>
                <a:schemeClr val="tx1"/>
              </a:solidFill>
            </a:endParaRPr>
          </a:p>
        </p:txBody>
      </p:sp>
      <p:sp>
        <p:nvSpPr>
          <p:cNvPr id="4" name="TextBox 3">
            <a:extLst>
              <a:ext uri="{FF2B5EF4-FFF2-40B4-BE49-F238E27FC236}">
                <a16:creationId xmlns:a16="http://schemas.microsoft.com/office/drawing/2014/main" id="{13A287B2-2A0F-9946-AA53-CBCCDD8C8807}"/>
              </a:ext>
            </a:extLst>
          </p:cNvPr>
          <p:cNvSpPr txBox="1"/>
          <p:nvPr/>
        </p:nvSpPr>
        <p:spPr>
          <a:xfrm>
            <a:off x="3886200" y="-228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87521722"/>
      </p:ext>
    </p:extLst>
  </p:cSld>
  <p:clrMapOvr>
    <a:masterClrMapping/>
  </p:clrMapOvr>
  <mc:AlternateContent xmlns:mc="http://schemas.openxmlformats.org/markup-compatibility/2006" xmlns:p14="http://schemas.microsoft.com/office/powerpoint/2010/main">
    <mc:Choice Requires="p14">
      <p:transition spd="slow" p14:dur="2000" advTm="25282"/>
    </mc:Choice>
    <mc:Fallback xmlns="">
      <p:transition spd="slow" advTm="25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2BE6-F28C-284F-8D42-237249955FE6}"/>
              </a:ext>
            </a:extLst>
          </p:cNvPr>
          <p:cNvSpPr>
            <a:spLocks noGrp="1"/>
          </p:cNvSpPr>
          <p:nvPr>
            <p:ph type="title"/>
          </p:nvPr>
        </p:nvSpPr>
        <p:spPr/>
        <p:txBody>
          <a:bodyPr/>
          <a:lstStyle/>
          <a:p>
            <a:r>
              <a:rPr lang="en-US" dirty="0"/>
              <a:t>Which system call is blocking?</a:t>
            </a:r>
          </a:p>
        </p:txBody>
      </p:sp>
      <p:sp>
        <p:nvSpPr>
          <p:cNvPr id="3" name="Content Placeholder 2">
            <a:extLst>
              <a:ext uri="{FF2B5EF4-FFF2-40B4-BE49-F238E27FC236}">
                <a16:creationId xmlns:a16="http://schemas.microsoft.com/office/drawing/2014/main" id="{B55FAABE-CFF2-824E-BDD2-3A75D0D1E39E}"/>
              </a:ext>
            </a:extLst>
          </p:cNvPr>
          <p:cNvSpPr>
            <a:spLocks noGrp="1"/>
          </p:cNvSpPr>
          <p:nvPr>
            <p:ph idx="1"/>
          </p:nvPr>
        </p:nvSpPr>
        <p:spPr/>
        <p:txBody>
          <a:bodyPr/>
          <a:lstStyle/>
          <a:p>
            <a:r>
              <a:rPr lang="en-US" dirty="0"/>
              <a:t>Socket, bind, listen are local, do not block</a:t>
            </a:r>
          </a:p>
          <a:p>
            <a:r>
              <a:rPr lang="en-US" dirty="0"/>
              <a:t>Connect, accept go through the network</a:t>
            </a:r>
          </a:p>
          <a:p>
            <a:pPr lvl="1"/>
            <a:r>
              <a:rPr lang="en-US" dirty="0"/>
              <a:t>Connect: block until establish the connection</a:t>
            </a:r>
          </a:p>
          <a:p>
            <a:pPr lvl="1"/>
            <a:r>
              <a:rPr lang="en-US" dirty="0"/>
              <a:t>Accept: block if there’s not connection</a:t>
            </a:r>
          </a:p>
        </p:txBody>
      </p:sp>
      <p:sp>
        <p:nvSpPr>
          <p:cNvPr id="4" name="Slide Number Placeholder 3">
            <a:extLst>
              <a:ext uri="{FF2B5EF4-FFF2-40B4-BE49-F238E27FC236}">
                <a16:creationId xmlns:a16="http://schemas.microsoft.com/office/drawing/2014/main" id="{A569B843-5650-7A4F-A443-FA0809C130EA}"/>
              </a:ext>
            </a:extLst>
          </p:cNvPr>
          <p:cNvSpPr>
            <a:spLocks noGrp="1"/>
          </p:cNvSpPr>
          <p:nvPr>
            <p:ph type="sldNum" sz="quarter" idx="12"/>
          </p:nvPr>
        </p:nvSpPr>
        <p:spPr/>
        <p:txBody>
          <a:bodyPr/>
          <a:lstStyle/>
          <a:p>
            <a:fld id="{7904A8AC-C669-244C-953E-6C477326AD58}" type="slidenum">
              <a:rPr lang="en-US" smtClean="0"/>
              <a:pPr/>
              <a:t>10</a:t>
            </a:fld>
            <a:endParaRPr lang="en-US"/>
          </a:p>
        </p:txBody>
      </p:sp>
    </p:spTree>
    <p:extLst>
      <p:ext uri="{BB962C8B-B14F-4D97-AF65-F5344CB8AC3E}">
        <p14:creationId xmlns:p14="http://schemas.microsoft.com/office/powerpoint/2010/main" val="285466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26DB-89E5-DE4F-9B79-48FD00E7A4B1}"/>
              </a:ext>
            </a:extLst>
          </p:cNvPr>
          <p:cNvSpPr>
            <a:spLocks noGrp="1"/>
          </p:cNvSpPr>
          <p:nvPr>
            <p:ph type="title"/>
          </p:nvPr>
        </p:nvSpPr>
        <p:spPr/>
        <p:txBody>
          <a:bodyPr/>
          <a:lstStyle/>
          <a:p>
            <a:r>
              <a:rPr lang="en-US" dirty="0"/>
              <a:t>Google Telnet and </a:t>
            </a:r>
            <a:r>
              <a:rPr lang="en-US" dirty="0" err="1"/>
              <a:t>Strace</a:t>
            </a:r>
            <a:endParaRPr lang="en-US" dirty="0"/>
          </a:p>
        </p:txBody>
      </p:sp>
      <p:sp>
        <p:nvSpPr>
          <p:cNvPr id="3" name="Content Placeholder 2">
            <a:extLst>
              <a:ext uri="{FF2B5EF4-FFF2-40B4-BE49-F238E27FC236}">
                <a16:creationId xmlns:a16="http://schemas.microsoft.com/office/drawing/2014/main" id="{2273AA5B-DE26-9045-A55B-81F3386073C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99FD89-14F5-B14E-BE36-1A70D9D5F454}"/>
              </a:ext>
            </a:extLst>
          </p:cNvPr>
          <p:cNvSpPr>
            <a:spLocks noGrp="1"/>
          </p:cNvSpPr>
          <p:nvPr>
            <p:ph type="sldNum" sz="quarter" idx="12"/>
          </p:nvPr>
        </p:nvSpPr>
        <p:spPr/>
        <p:txBody>
          <a:bodyPr/>
          <a:lstStyle/>
          <a:p>
            <a:fld id="{7904A8AC-C669-244C-953E-6C477326AD58}" type="slidenum">
              <a:rPr lang="en-US" smtClean="0"/>
              <a:pPr/>
              <a:t>11</a:t>
            </a:fld>
            <a:endParaRPr lang="en-US"/>
          </a:p>
        </p:txBody>
      </p:sp>
    </p:spTree>
    <p:extLst>
      <p:ext uri="{BB962C8B-B14F-4D97-AF65-F5344CB8AC3E}">
        <p14:creationId xmlns:p14="http://schemas.microsoft.com/office/powerpoint/2010/main" val="182457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AE5D-5399-4D4B-8F08-DF5AB7389E69}"/>
              </a:ext>
            </a:extLst>
          </p:cNvPr>
          <p:cNvSpPr>
            <a:spLocks noGrp="1"/>
          </p:cNvSpPr>
          <p:nvPr>
            <p:ph type="title"/>
          </p:nvPr>
        </p:nvSpPr>
        <p:spPr/>
        <p:txBody>
          <a:bodyPr/>
          <a:lstStyle/>
          <a:p>
            <a:r>
              <a:rPr lang="en-US" dirty="0"/>
              <a:t>Is Socket still the right abstraction today?</a:t>
            </a:r>
          </a:p>
        </p:txBody>
      </p:sp>
      <p:sp>
        <p:nvSpPr>
          <p:cNvPr id="3" name="Content Placeholder 2">
            <a:extLst>
              <a:ext uri="{FF2B5EF4-FFF2-40B4-BE49-F238E27FC236}">
                <a16:creationId xmlns:a16="http://schemas.microsoft.com/office/drawing/2014/main" id="{0F36F0D1-B2F3-6343-BB9A-B9712D2497E3}"/>
              </a:ext>
            </a:extLst>
          </p:cNvPr>
          <p:cNvSpPr>
            <a:spLocks noGrp="1"/>
          </p:cNvSpPr>
          <p:nvPr>
            <p:ph idx="1"/>
          </p:nvPr>
        </p:nvSpPr>
        <p:spPr/>
        <p:txBody>
          <a:bodyPr/>
          <a:lstStyle/>
          <a:p>
            <a:r>
              <a:rPr lang="en-US" dirty="0"/>
              <a:t>Socket is on a connection between two hosts/processes</a:t>
            </a:r>
          </a:p>
          <a:p>
            <a:pPr lvl="1"/>
            <a:r>
              <a:rPr lang="en-US" dirty="0"/>
              <a:t>Was invented in early 80s</a:t>
            </a:r>
          </a:p>
          <a:p>
            <a:pPr lvl="1"/>
            <a:endParaRPr lang="en-US" dirty="0"/>
          </a:p>
          <a:p>
            <a:r>
              <a:rPr lang="en-US" dirty="0"/>
              <a:t>Today, is socket still the right abstraction?</a:t>
            </a:r>
          </a:p>
          <a:p>
            <a:pPr lvl="1"/>
            <a:r>
              <a:rPr lang="en-US" dirty="0"/>
              <a:t>Google running on multiple servers </a:t>
            </a:r>
          </a:p>
          <a:p>
            <a:pPr lvl="1"/>
            <a:r>
              <a:rPr lang="en-US" dirty="0"/>
              <a:t>Content duplicated at different places</a:t>
            </a:r>
          </a:p>
          <a:p>
            <a:pPr lvl="1"/>
            <a:endParaRPr lang="en-US" dirty="0"/>
          </a:p>
          <a:p>
            <a:r>
              <a:rPr lang="en-US" dirty="0"/>
              <a:t>What’s the next right abstraction?</a:t>
            </a:r>
          </a:p>
        </p:txBody>
      </p:sp>
      <p:sp>
        <p:nvSpPr>
          <p:cNvPr id="4" name="Slide Number Placeholder 3">
            <a:extLst>
              <a:ext uri="{FF2B5EF4-FFF2-40B4-BE49-F238E27FC236}">
                <a16:creationId xmlns:a16="http://schemas.microsoft.com/office/drawing/2014/main" id="{D85819EE-015F-934D-8CF0-1A7C56329C90}"/>
              </a:ext>
            </a:extLst>
          </p:cNvPr>
          <p:cNvSpPr>
            <a:spLocks noGrp="1"/>
          </p:cNvSpPr>
          <p:nvPr>
            <p:ph type="sldNum" sz="quarter" idx="12"/>
          </p:nvPr>
        </p:nvSpPr>
        <p:spPr/>
        <p:txBody>
          <a:bodyPr/>
          <a:lstStyle/>
          <a:p>
            <a:fld id="{7904A8AC-C669-244C-953E-6C477326AD58}" type="slidenum">
              <a:rPr lang="en-US" smtClean="0"/>
              <a:pPr/>
              <a:t>12</a:t>
            </a:fld>
            <a:endParaRPr lang="en-US"/>
          </a:p>
        </p:txBody>
      </p:sp>
    </p:spTree>
    <p:extLst>
      <p:ext uri="{BB962C8B-B14F-4D97-AF65-F5344CB8AC3E}">
        <p14:creationId xmlns:p14="http://schemas.microsoft.com/office/powerpoint/2010/main" val="24828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BD2F-5B6A-C446-9C00-B173075613D0}"/>
              </a:ext>
            </a:extLst>
          </p:cNvPr>
          <p:cNvSpPr>
            <a:spLocks noGrp="1"/>
          </p:cNvSpPr>
          <p:nvPr>
            <p:ph type="title"/>
          </p:nvPr>
        </p:nvSpPr>
        <p:spPr>
          <a:xfrm>
            <a:off x="716479" y="-72353"/>
            <a:ext cx="10972800" cy="1143000"/>
          </a:xfrm>
        </p:spPr>
        <p:txBody>
          <a:bodyPr/>
          <a:lstStyle/>
          <a:p>
            <a:r>
              <a:rPr lang="en-US" dirty="0"/>
              <a:t>Connect in TCP</a:t>
            </a:r>
          </a:p>
        </p:txBody>
      </p:sp>
      <p:sp>
        <p:nvSpPr>
          <p:cNvPr id="3" name="Content Placeholder 2">
            <a:extLst>
              <a:ext uri="{FF2B5EF4-FFF2-40B4-BE49-F238E27FC236}">
                <a16:creationId xmlns:a16="http://schemas.microsoft.com/office/drawing/2014/main" id="{94DF2030-9E47-0542-AC26-7932EE2D33BB}"/>
              </a:ext>
            </a:extLst>
          </p:cNvPr>
          <p:cNvSpPr>
            <a:spLocks noGrp="1"/>
          </p:cNvSpPr>
          <p:nvPr>
            <p:ph idx="1"/>
          </p:nvPr>
        </p:nvSpPr>
        <p:spPr>
          <a:xfrm>
            <a:off x="251970" y="985258"/>
            <a:ext cx="12177010" cy="4525963"/>
          </a:xfrm>
        </p:spPr>
        <p:txBody>
          <a:bodyPr/>
          <a:lstStyle/>
          <a:p>
            <a:r>
              <a:rPr lang="en-US" dirty="0"/>
              <a:t>Connection is established through sending packets</a:t>
            </a:r>
          </a:p>
          <a:p>
            <a:r>
              <a:rPr lang="en-US" dirty="0"/>
              <a:t>Three-way handshake to establish connection</a:t>
            </a:r>
          </a:p>
          <a:p>
            <a:pPr lvl="1"/>
            <a:r>
              <a:rPr lang="en-US" dirty="0"/>
              <a:t>Client sends a SYN (open; “synchronize sequence numbers”) to server</a:t>
            </a:r>
          </a:p>
          <a:p>
            <a:pPr lvl="1"/>
            <a:r>
              <a:rPr lang="en-US" dirty="0"/>
              <a:t>Server returns a SYN acknowledgment (SYN ACK)</a:t>
            </a:r>
          </a:p>
          <a:p>
            <a:pPr lvl="1"/>
            <a:r>
              <a:rPr lang="en-US" dirty="0"/>
              <a:t>Client sends an ACK to acknowledge the SYN ACK</a:t>
            </a:r>
          </a:p>
          <a:p>
            <a:r>
              <a:rPr lang="en-US" dirty="0"/>
              <a:t>Why three way?</a:t>
            </a:r>
          </a:p>
          <a:p>
            <a:endParaRPr lang="en-US" dirty="0"/>
          </a:p>
        </p:txBody>
      </p:sp>
      <p:sp>
        <p:nvSpPr>
          <p:cNvPr id="4" name="Slide Number Placeholder 3">
            <a:extLst>
              <a:ext uri="{FF2B5EF4-FFF2-40B4-BE49-F238E27FC236}">
                <a16:creationId xmlns:a16="http://schemas.microsoft.com/office/drawing/2014/main" id="{EC85AE4F-E907-3A4A-8EDF-10077B0E2C58}"/>
              </a:ext>
            </a:extLst>
          </p:cNvPr>
          <p:cNvSpPr>
            <a:spLocks noGrp="1"/>
          </p:cNvSpPr>
          <p:nvPr>
            <p:ph type="sldNum" sz="quarter" idx="12"/>
          </p:nvPr>
        </p:nvSpPr>
        <p:spPr/>
        <p:txBody>
          <a:bodyPr/>
          <a:lstStyle/>
          <a:p>
            <a:fld id="{7904A8AC-C669-244C-953E-6C477326AD58}" type="slidenum">
              <a:rPr lang="en-US" smtClean="0"/>
              <a:pPr/>
              <a:t>13</a:t>
            </a:fld>
            <a:endParaRPr lang="en-US"/>
          </a:p>
        </p:txBody>
      </p:sp>
      <p:sp>
        <p:nvSpPr>
          <p:cNvPr id="39" name="Rectangle 3">
            <a:extLst>
              <a:ext uri="{FF2B5EF4-FFF2-40B4-BE49-F238E27FC236}">
                <a16:creationId xmlns:a16="http://schemas.microsoft.com/office/drawing/2014/main" id="{7550A0D0-CE08-7D41-BB10-71F7874A61BA}"/>
              </a:ext>
            </a:extLst>
          </p:cNvPr>
          <p:cNvSpPr txBox="1">
            <a:spLocks noChangeArrowheads="1"/>
          </p:cNvSpPr>
          <p:nvPr/>
        </p:nvSpPr>
        <p:spPr bwMode="auto">
          <a:xfrm>
            <a:off x="1985963" y="4773613"/>
            <a:ext cx="8458200" cy="1941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sz="2000" dirty="0">
              <a:latin typeface="Arial" charset="0"/>
              <a:ea typeface="Arial" charset="0"/>
              <a:cs typeface="Arial" charset="0"/>
            </a:endParaRPr>
          </a:p>
        </p:txBody>
      </p:sp>
      <p:sp>
        <p:nvSpPr>
          <p:cNvPr id="8" name="Line 3">
            <a:extLst>
              <a:ext uri="{FF2B5EF4-FFF2-40B4-BE49-F238E27FC236}">
                <a16:creationId xmlns:a16="http://schemas.microsoft.com/office/drawing/2014/main" id="{B7D64370-8927-5045-AFD2-4A1E59BBBDDE}"/>
              </a:ext>
            </a:extLst>
          </p:cNvPr>
          <p:cNvSpPr>
            <a:spLocks noChangeShapeType="1"/>
          </p:cNvSpPr>
          <p:nvPr/>
        </p:nvSpPr>
        <p:spPr bwMode="auto">
          <a:xfrm>
            <a:off x="6303964" y="3825877"/>
            <a:ext cx="1587" cy="26670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sp>
        <p:nvSpPr>
          <p:cNvPr id="9" name="Text Box 4">
            <a:extLst>
              <a:ext uri="{FF2B5EF4-FFF2-40B4-BE49-F238E27FC236}">
                <a16:creationId xmlns:a16="http://schemas.microsoft.com/office/drawing/2014/main" id="{5DA95FCE-C759-6C41-9DB1-C2A523162D5E}"/>
              </a:ext>
            </a:extLst>
          </p:cNvPr>
          <p:cNvSpPr txBox="1">
            <a:spLocks noChangeArrowheads="1"/>
          </p:cNvSpPr>
          <p:nvPr/>
        </p:nvSpPr>
        <p:spPr bwMode="auto">
          <a:xfrm>
            <a:off x="4508096" y="4739722"/>
            <a:ext cx="823924"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Client</a:t>
            </a:r>
          </a:p>
        </p:txBody>
      </p:sp>
      <p:sp>
        <p:nvSpPr>
          <p:cNvPr id="11" name="Line 6">
            <a:extLst>
              <a:ext uri="{FF2B5EF4-FFF2-40B4-BE49-F238E27FC236}">
                <a16:creationId xmlns:a16="http://schemas.microsoft.com/office/drawing/2014/main" id="{D8B58975-31A1-5543-85E8-ACDD3DED3F73}"/>
              </a:ext>
            </a:extLst>
          </p:cNvPr>
          <p:cNvSpPr>
            <a:spLocks noChangeShapeType="1"/>
          </p:cNvSpPr>
          <p:nvPr/>
        </p:nvSpPr>
        <p:spPr bwMode="auto">
          <a:xfrm>
            <a:off x="11176000" y="3825877"/>
            <a:ext cx="1588" cy="26670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grpSp>
        <p:nvGrpSpPr>
          <p:cNvPr id="12" name="Group 7">
            <a:extLst>
              <a:ext uri="{FF2B5EF4-FFF2-40B4-BE49-F238E27FC236}">
                <a16:creationId xmlns:a16="http://schemas.microsoft.com/office/drawing/2014/main" id="{AC49CFCA-58E9-EC4F-A4C8-37B2E311027E}"/>
              </a:ext>
            </a:extLst>
          </p:cNvPr>
          <p:cNvGrpSpPr>
            <a:grpSpLocks/>
          </p:cNvGrpSpPr>
          <p:nvPr/>
        </p:nvGrpSpPr>
        <p:grpSpPr bwMode="auto">
          <a:xfrm>
            <a:off x="6299200" y="4078292"/>
            <a:ext cx="4876800" cy="738188"/>
            <a:chOff x="1248" y="2175"/>
            <a:chExt cx="3072" cy="465"/>
          </a:xfrm>
        </p:grpSpPr>
        <p:sp>
          <p:nvSpPr>
            <p:cNvPr id="13" name="Line 8">
              <a:extLst>
                <a:ext uri="{FF2B5EF4-FFF2-40B4-BE49-F238E27FC236}">
                  <a16:creationId xmlns:a16="http://schemas.microsoft.com/office/drawing/2014/main" id="{BF685933-D1E5-3C44-85F5-12152A3F76AF}"/>
                </a:ext>
              </a:extLst>
            </p:cNvPr>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sp>
          <p:nvSpPr>
            <p:cNvPr id="14" name="Text Box 9">
              <a:extLst>
                <a:ext uri="{FF2B5EF4-FFF2-40B4-BE49-F238E27FC236}">
                  <a16:creationId xmlns:a16="http://schemas.microsoft.com/office/drawing/2014/main" id="{8CD20B0B-5997-C242-9B73-33D2623BA376}"/>
                </a:ext>
              </a:extLst>
            </p:cNvPr>
            <p:cNvSpPr txBox="1">
              <a:spLocks noChangeArrowheads="1"/>
            </p:cNvSpPr>
            <p:nvPr/>
          </p:nvSpPr>
          <p:spPr bwMode="auto">
            <a:xfrm rot="429064">
              <a:off x="2095" y="2175"/>
              <a:ext cx="9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SYN [Hello?]</a:t>
              </a:r>
            </a:p>
          </p:txBody>
        </p:sp>
      </p:grpSp>
      <p:grpSp>
        <p:nvGrpSpPr>
          <p:cNvPr id="15" name="Group 10">
            <a:extLst>
              <a:ext uri="{FF2B5EF4-FFF2-40B4-BE49-F238E27FC236}">
                <a16:creationId xmlns:a16="http://schemas.microsoft.com/office/drawing/2014/main" id="{8C4FDA27-5E58-8F46-BD4A-B8EE1BBB0800}"/>
              </a:ext>
            </a:extLst>
          </p:cNvPr>
          <p:cNvGrpSpPr>
            <a:grpSpLocks/>
          </p:cNvGrpSpPr>
          <p:nvPr/>
        </p:nvGrpSpPr>
        <p:grpSpPr bwMode="auto">
          <a:xfrm>
            <a:off x="6300788" y="4945069"/>
            <a:ext cx="4875212" cy="633413"/>
            <a:chOff x="1248" y="2721"/>
            <a:chExt cx="3072" cy="399"/>
          </a:xfrm>
        </p:grpSpPr>
        <p:sp>
          <p:nvSpPr>
            <p:cNvPr id="16" name="Line 11">
              <a:extLst>
                <a:ext uri="{FF2B5EF4-FFF2-40B4-BE49-F238E27FC236}">
                  <a16:creationId xmlns:a16="http://schemas.microsoft.com/office/drawing/2014/main" id="{DF105D9A-7831-2043-AFF4-E730168DCB77}"/>
                </a:ext>
              </a:extLst>
            </p:cNvPr>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sp>
          <p:nvSpPr>
            <p:cNvPr id="17" name="Text Box 12">
              <a:extLst>
                <a:ext uri="{FF2B5EF4-FFF2-40B4-BE49-F238E27FC236}">
                  <a16:creationId xmlns:a16="http://schemas.microsoft.com/office/drawing/2014/main" id="{91CC183C-01D0-AD45-ADF5-AF0A70052AA0}"/>
                </a:ext>
              </a:extLst>
            </p:cNvPr>
            <p:cNvSpPr txBox="1">
              <a:spLocks noChangeArrowheads="1"/>
            </p:cNvSpPr>
            <p:nvPr/>
          </p:nvSpPr>
          <p:spPr bwMode="auto">
            <a:xfrm rot="21224390">
              <a:off x="1611" y="2721"/>
              <a:ext cx="22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SYN + ACK [Hi, I got your hello]</a:t>
              </a:r>
            </a:p>
          </p:txBody>
        </p:sp>
      </p:grpSp>
      <p:grpSp>
        <p:nvGrpSpPr>
          <p:cNvPr id="18" name="Group 13">
            <a:extLst>
              <a:ext uri="{FF2B5EF4-FFF2-40B4-BE49-F238E27FC236}">
                <a16:creationId xmlns:a16="http://schemas.microsoft.com/office/drawing/2014/main" id="{FF3FB2C9-50E5-4D46-8157-25F187FF42ED}"/>
              </a:ext>
            </a:extLst>
          </p:cNvPr>
          <p:cNvGrpSpPr>
            <a:grpSpLocks/>
          </p:cNvGrpSpPr>
          <p:nvPr/>
        </p:nvGrpSpPr>
        <p:grpSpPr bwMode="auto">
          <a:xfrm>
            <a:off x="6299200" y="5862644"/>
            <a:ext cx="4876800" cy="630238"/>
            <a:chOff x="1248" y="3299"/>
            <a:chExt cx="3072" cy="397"/>
          </a:xfrm>
        </p:grpSpPr>
        <p:sp>
          <p:nvSpPr>
            <p:cNvPr id="19" name="Line 14">
              <a:extLst>
                <a:ext uri="{FF2B5EF4-FFF2-40B4-BE49-F238E27FC236}">
                  <a16:creationId xmlns:a16="http://schemas.microsoft.com/office/drawing/2014/main" id="{AA831BAF-8C0B-0B4D-8AAB-69C31D229F50}"/>
                </a:ext>
              </a:extLst>
            </p:cNvPr>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sp>
          <p:nvSpPr>
            <p:cNvPr id="20" name="Text Box 15">
              <a:extLst>
                <a:ext uri="{FF2B5EF4-FFF2-40B4-BE49-F238E27FC236}">
                  <a16:creationId xmlns:a16="http://schemas.microsoft.com/office/drawing/2014/main" id="{C9A7213B-6D37-B045-A929-62E0A5B9EAF3}"/>
                </a:ext>
              </a:extLst>
            </p:cNvPr>
            <p:cNvSpPr txBox="1">
              <a:spLocks noChangeArrowheads="1"/>
            </p:cNvSpPr>
            <p:nvPr/>
          </p:nvSpPr>
          <p:spPr bwMode="auto">
            <a:xfrm rot="429064">
              <a:off x="1672" y="3299"/>
              <a:ext cx="247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ACK (I got your response to hello)</a:t>
              </a:r>
            </a:p>
          </p:txBody>
        </p:sp>
      </p:grpSp>
      <p:sp>
        <p:nvSpPr>
          <p:cNvPr id="22" name="Text Box 18">
            <a:extLst>
              <a:ext uri="{FF2B5EF4-FFF2-40B4-BE49-F238E27FC236}">
                <a16:creationId xmlns:a16="http://schemas.microsoft.com/office/drawing/2014/main" id="{25988450-7139-7944-BB26-49788CD4C505}"/>
              </a:ext>
            </a:extLst>
          </p:cNvPr>
          <p:cNvSpPr txBox="1">
            <a:spLocks noChangeArrowheads="1"/>
          </p:cNvSpPr>
          <p:nvPr/>
        </p:nvSpPr>
        <p:spPr bwMode="auto">
          <a:xfrm>
            <a:off x="4924425" y="3886202"/>
            <a:ext cx="1416050" cy="363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a:solidFill>
                  <a:srgbClr val="000000"/>
                </a:solidFill>
                <a:latin typeface="Courier" charset="0"/>
              </a:rPr>
              <a:t>connect()</a:t>
            </a:r>
          </a:p>
        </p:txBody>
      </p:sp>
      <p:sp>
        <p:nvSpPr>
          <p:cNvPr id="23" name="Text Box 19">
            <a:extLst>
              <a:ext uri="{FF2B5EF4-FFF2-40B4-BE49-F238E27FC236}">
                <a16:creationId xmlns:a16="http://schemas.microsoft.com/office/drawing/2014/main" id="{98B65B27-6AD1-8344-A532-4674B03968A4}"/>
              </a:ext>
            </a:extLst>
          </p:cNvPr>
          <p:cNvSpPr txBox="1">
            <a:spLocks noChangeArrowheads="1"/>
          </p:cNvSpPr>
          <p:nvPr/>
        </p:nvSpPr>
        <p:spPr bwMode="auto">
          <a:xfrm>
            <a:off x="11252200" y="3679827"/>
            <a:ext cx="1277938" cy="363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Courier" charset="0"/>
              </a:rPr>
              <a:t>listen()</a:t>
            </a:r>
          </a:p>
        </p:txBody>
      </p:sp>
      <p:sp>
        <p:nvSpPr>
          <p:cNvPr id="24" name="Text Box 4">
            <a:extLst>
              <a:ext uri="{FF2B5EF4-FFF2-40B4-BE49-F238E27FC236}">
                <a16:creationId xmlns:a16="http://schemas.microsoft.com/office/drawing/2014/main" id="{146C211D-6C3E-8644-B2A1-1CCC25E97374}"/>
              </a:ext>
            </a:extLst>
          </p:cNvPr>
          <p:cNvSpPr txBox="1">
            <a:spLocks noChangeArrowheads="1"/>
          </p:cNvSpPr>
          <p:nvPr/>
        </p:nvSpPr>
        <p:spPr bwMode="auto">
          <a:xfrm>
            <a:off x="11382066" y="4975998"/>
            <a:ext cx="87522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server</a:t>
            </a:r>
          </a:p>
        </p:txBody>
      </p:sp>
    </p:spTree>
    <p:extLst>
      <p:ext uri="{BB962C8B-B14F-4D97-AF65-F5344CB8AC3E}">
        <p14:creationId xmlns:p14="http://schemas.microsoft.com/office/powerpoint/2010/main" val="121016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C6D65E24-6A36-5544-AC9B-8131235A8B49}"/>
              </a:ext>
            </a:extLst>
          </p:cNvPr>
          <p:cNvPicPr>
            <a:picLocks noChangeAspect="1"/>
          </p:cNvPicPr>
          <p:nvPr/>
        </p:nvPicPr>
        <p:blipFill>
          <a:blip r:embed="rId2"/>
          <a:stretch>
            <a:fillRect/>
          </a:stretch>
        </p:blipFill>
        <p:spPr>
          <a:xfrm>
            <a:off x="-130627" y="4621907"/>
            <a:ext cx="12192000" cy="1752217"/>
          </a:xfrm>
          <a:prstGeom prst="rect">
            <a:avLst/>
          </a:prstGeom>
        </p:spPr>
      </p:pic>
      <p:sp>
        <p:nvSpPr>
          <p:cNvPr id="2" name="Title 1">
            <a:extLst>
              <a:ext uri="{FF2B5EF4-FFF2-40B4-BE49-F238E27FC236}">
                <a16:creationId xmlns:a16="http://schemas.microsoft.com/office/drawing/2014/main" id="{D5FDF56B-DB7E-4C43-85FC-BDDC169595CB}"/>
              </a:ext>
            </a:extLst>
          </p:cNvPr>
          <p:cNvSpPr>
            <a:spLocks noGrp="1"/>
          </p:cNvSpPr>
          <p:nvPr>
            <p:ph type="title"/>
          </p:nvPr>
        </p:nvSpPr>
        <p:spPr/>
        <p:txBody>
          <a:bodyPr/>
          <a:lstStyle/>
          <a:p>
            <a:r>
              <a:rPr lang="en-US" dirty="0"/>
              <a:t>Breakouts</a:t>
            </a:r>
          </a:p>
        </p:txBody>
      </p:sp>
      <p:sp>
        <p:nvSpPr>
          <p:cNvPr id="3" name="Content Placeholder 2">
            <a:extLst>
              <a:ext uri="{FF2B5EF4-FFF2-40B4-BE49-F238E27FC236}">
                <a16:creationId xmlns:a16="http://schemas.microsoft.com/office/drawing/2014/main" id="{CFE6D958-D656-C742-A53B-955797FEBEB3}"/>
              </a:ext>
            </a:extLst>
          </p:cNvPr>
          <p:cNvSpPr>
            <a:spLocks noGrp="1"/>
          </p:cNvSpPr>
          <p:nvPr>
            <p:ph idx="1"/>
          </p:nvPr>
        </p:nvSpPr>
        <p:spPr>
          <a:xfrm>
            <a:off x="609600" y="1600202"/>
            <a:ext cx="10972800" cy="2801819"/>
          </a:xfrm>
        </p:spPr>
        <p:txBody>
          <a:bodyPr/>
          <a:lstStyle/>
          <a:p>
            <a:r>
              <a:rPr lang="en-US" dirty="0" err="1"/>
              <a:t>sudo</a:t>
            </a:r>
            <a:r>
              <a:rPr lang="en-US" dirty="0"/>
              <a:t> </a:t>
            </a:r>
            <a:r>
              <a:rPr lang="en-US" dirty="0" err="1"/>
              <a:t>tcpdump</a:t>
            </a:r>
            <a:r>
              <a:rPr lang="en-US" dirty="0"/>
              <a:t> -</a:t>
            </a:r>
            <a:r>
              <a:rPr lang="en-US" dirty="0" err="1"/>
              <a:t>vvX</a:t>
            </a:r>
            <a:r>
              <a:rPr lang="en-US" dirty="0"/>
              <a:t> -</a:t>
            </a:r>
            <a:r>
              <a:rPr lang="en-US" dirty="0" err="1"/>
              <a:t>i</a:t>
            </a:r>
            <a:r>
              <a:rPr lang="en-US" dirty="0"/>
              <a:t> lo</a:t>
            </a:r>
          </a:p>
          <a:p>
            <a:r>
              <a:rPr lang="en-US" dirty="0"/>
              <a:t>Open another window, run docker with the same directory</a:t>
            </a:r>
          </a:p>
          <a:p>
            <a:pPr lvl="1"/>
            <a:r>
              <a:rPr lang="en-US" dirty="0"/>
              <a:t>./server &amp;</a:t>
            </a:r>
          </a:p>
          <a:p>
            <a:pPr lvl="1"/>
            <a:r>
              <a:rPr lang="en-US" dirty="0"/>
              <a:t>./client</a:t>
            </a:r>
          </a:p>
          <a:p>
            <a:r>
              <a:rPr lang="en-US" dirty="0"/>
              <a:t>See what you can learn about this </a:t>
            </a:r>
            <a:r>
              <a:rPr lang="en-US" dirty="0" err="1"/>
              <a:t>tcp</a:t>
            </a:r>
            <a:r>
              <a:rPr lang="en-US" dirty="0"/>
              <a:t> connection</a:t>
            </a:r>
          </a:p>
          <a:p>
            <a:pPr lvl="1"/>
            <a:endParaRPr lang="en-US" altLang="zh-CN" dirty="0"/>
          </a:p>
          <a:p>
            <a:pPr lvl="1"/>
            <a:endParaRPr lang="en-US" dirty="0"/>
          </a:p>
        </p:txBody>
      </p:sp>
      <p:sp>
        <p:nvSpPr>
          <p:cNvPr id="4" name="Slide Number Placeholder 3">
            <a:extLst>
              <a:ext uri="{FF2B5EF4-FFF2-40B4-BE49-F238E27FC236}">
                <a16:creationId xmlns:a16="http://schemas.microsoft.com/office/drawing/2014/main" id="{B60AABC8-CDCC-7041-ACCF-9258D2504730}"/>
              </a:ext>
            </a:extLst>
          </p:cNvPr>
          <p:cNvSpPr>
            <a:spLocks noGrp="1"/>
          </p:cNvSpPr>
          <p:nvPr>
            <p:ph type="sldNum" sz="quarter" idx="12"/>
          </p:nvPr>
        </p:nvSpPr>
        <p:spPr/>
        <p:txBody>
          <a:bodyPr/>
          <a:lstStyle/>
          <a:p>
            <a:fld id="{7904A8AC-C669-244C-953E-6C477326AD58}" type="slidenum">
              <a:rPr lang="en-US" smtClean="0"/>
              <a:pPr/>
              <a:t>14</a:t>
            </a:fld>
            <a:endParaRPr lang="en-US"/>
          </a:p>
        </p:txBody>
      </p:sp>
      <p:sp>
        <p:nvSpPr>
          <p:cNvPr id="6" name="Rectangle 5">
            <a:extLst>
              <a:ext uri="{FF2B5EF4-FFF2-40B4-BE49-F238E27FC236}">
                <a16:creationId xmlns:a16="http://schemas.microsoft.com/office/drawing/2014/main" id="{6C4A5249-0F8B-DA46-8305-9D2376CB3036}"/>
              </a:ext>
            </a:extLst>
          </p:cNvPr>
          <p:cNvSpPr/>
          <p:nvPr/>
        </p:nvSpPr>
        <p:spPr>
          <a:xfrm>
            <a:off x="408884" y="4851918"/>
            <a:ext cx="3906416" cy="368558"/>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7717F7A-4798-714C-B0DE-78DA1AB95279}"/>
              </a:ext>
            </a:extLst>
          </p:cNvPr>
          <p:cNvSpPr/>
          <p:nvPr/>
        </p:nvSpPr>
        <p:spPr>
          <a:xfrm>
            <a:off x="4516016" y="4851918"/>
            <a:ext cx="1138335" cy="368558"/>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4101915-4593-1344-A273-4518D11D2981}"/>
              </a:ext>
            </a:extLst>
          </p:cNvPr>
          <p:cNvSpPr/>
          <p:nvPr/>
        </p:nvSpPr>
        <p:spPr>
          <a:xfrm>
            <a:off x="10003247" y="4889240"/>
            <a:ext cx="1779869" cy="331236"/>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9AA984AB-3D01-004A-A946-B5FAA6A0769B}"/>
              </a:ext>
            </a:extLst>
          </p:cNvPr>
          <p:cNvSpPr/>
          <p:nvPr/>
        </p:nvSpPr>
        <p:spPr>
          <a:xfrm>
            <a:off x="6904653" y="5313736"/>
            <a:ext cx="2220686" cy="1042616"/>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1972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1828800" y="76200"/>
            <a:ext cx="8763000" cy="1173162"/>
          </a:xfrm>
        </p:spPr>
        <p:txBody>
          <a:bodyPr/>
          <a:lstStyle/>
          <a:p>
            <a:r>
              <a:rPr lang="en-US" b="0" dirty="0">
                <a:solidFill>
                  <a:srgbClr val="0432FF"/>
                </a:solidFill>
                <a:latin typeface="Helvetica" charset="0"/>
                <a:ea typeface="ＭＳ Ｐゴシック" charset="0"/>
                <a:cs typeface="ＭＳ Ｐゴシック" charset="0"/>
              </a:rPr>
              <a:t>TCP Stream of bytes</a:t>
            </a:r>
          </a:p>
        </p:txBody>
      </p:sp>
      <p:grpSp>
        <p:nvGrpSpPr>
          <p:cNvPr id="65540" name="Group 3"/>
          <p:cNvGrpSpPr>
            <a:grpSpLocks/>
          </p:cNvGrpSpPr>
          <p:nvPr/>
        </p:nvGrpSpPr>
        <p:grpSpPr bwMode="auto">
          <a:xfrm>
            <a:off x="2971800" y="2128838"/>
            <a:ext cx="5029200" cy="609600"/>
            <a:chOff x="912" y="1104"/>
            <a:chExt cx="3648" cy="384"/>
          </a:xfrm>
        </p:grpSpPr>
        <p:sp>
          <p:nvSpPr>
            <p:cNvPr id="65647" name="Line 4"/>
            <p:cNvSpPr>
              <a:spLocks noChangeShapeType="1"/>
            </p:cNvSpPr>
            <p:nvPr/>
          </p:nvSpPr>
          <p:spPr bwMode="auto">
            <a:xfrm>
              <a:off x="912" y="1104"/>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8" name="Line 5"/>
            <p:cNvSpPr>
              <a:spLocks noChangeShapeType="1"/>
            </p:cNvSpPr>
            <p:nvPr/>
          </p:nvSpPr>
          <p:spPr bwMode="auto">
            <a:xfrm>
              <a:off x="912" y="1488"/>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9" name="Line 6"/>
            <p:cNvSpPr>
              <a:spLocks noChangeShapeType="1"/>
            </p:cNvSpPr>
            <p:nvPr/>
          </p:nvSpPr>
          <p:spPr bwMode="auto">
            <a:xfrm flipH="1">
              <a:off x="4224" y="1104"/>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50" name="Line 7"/>
            <p:cNvSpPr>
              <a:spLocks noChangeShapeType="1"/>
            </p:cNvSpPr>
            <p:nvPr/>
          </p:nvSpPr>
          <p:spPr bwMode="auto">
            <a:xfrm flipH="1">
              <a:off x="4224" y="1488"/>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sp>
        <p:nvSpPr>
          <p:cNvPr id="65541" name="Line 8"/>
          <p:cNvSpPr>
            <a:spLocks noChangeShapeType="1"/>
          </p:cNvSpPr>
          <p:nvPr/>
        </p:nvSpPr>
        <p:spPr bwMode="auto">
          <a:xfrm>
            <a:off x="29718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2" name="Line 9"/>
          <p:cNvSpPr>
            <a:spLocks noChangeShapeType="1"/>
          </p:cNvSpPr>
          <p:nvPr/>
        </p:nvSpPr>
        <p:spPr bwMode="auto">
          <a:xfrm>
            <a:off x="31242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3" name="Line 10"/>
          <p:cNvSpPr>
            <a:spLocks noChangeShapeType="1"/>
          </p:cNvSpPr>
          <p:nvPr/>
        </p:nvSpPr>
        <p:spPr bwMode="auto">
          <a:xfrm>
            <a:off x="32766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4" name="Line 11"/>
          <p:cNvSpPr>
            <a:spLocks noChangeShapeType="1"/>
          </p:cNvSpPr>
          <p:nvPr/>
        </p:nvSpPr>
        <p:spPr bwMode="auto">
          <a:xfrm>
            <a:off x="34290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5" name="Line 12"/>
          <p:cNvSpPr>
            <a:spLocks noChangeShapeType="1"/>
          </p:cNvSpPr>
          <p:nvPr/>
        </p:nvSpPr>
        <p:spPr bwMode="auto">
          <a:xfrm>
            <a:off x="35814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6" name="Line 13"/>
          <p:cNvSpPr>
            <a:spLocks noChangeShapeType="1"/>
          </p:cNvSpPr>
          <p:nvPr/>
        </p:nvSpPr>
        <p:spPr bwMode="auto">
          <a:xfrm>
            <a:off x="37338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7" name="Line 14"/>
          <p:cNvSpPr>
            <a:spLocks noChangeShapeType="1"/>
          </p:cNvSpPr>
          <p:nvPr/>
        </p:nvSpPr>
        <p:spPr bwMode="auto">
          <a:xfrm>
            <a:off x="38862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8" name="Line 15"/>
          <p:cNvSpPr>
            <a:spLocks noChangeShapeType="1"/>
          </p:cNvSpPr>
          <p:nvPr/>
        </p:nvSpPr>
        <p:spPr bwMode="auto">
          <a:xfrm>
            <a:off x="40386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9" name="Line 16"/>
          <p:cNvSpPr>
            <a:spLocks noChangeShapeType="1"/>
          </p:cNvSpPr>
          <p:nvPr/>
        </p:nvSpPr>
        <p:spPr bwMode="auto">
          <a:xfrm>
            <a:off x="41910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0" name="Line 17"/>
          <p:cNvSpPr>
            <a:spLocks noChangeShapeType="1"/>
          </p:cNvSpPr>
          <p:nvPr/>
        </p:nvSpPr>
        <p:spPr bwMode="auto">
          <a:xfrm>
            <a:off x="43434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1" name="Line 18"/>
          <p:cNvSpPr>
            <a:spLocks noChangeShapeType="1"/>
          </p:cNvSpPr>
          <p:nvPr/>
        </p:nvSpPr>
        <p:spPr bwMode="auto">
          <a:xfrm>
            <a:off x="44958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2" name="Line 19"/>
          <p:cNvSpPr>
            <a:spLocks noChangeShapeType="1"/>
          </p:cNvSpPr>
          <p:nvPr/>
        </p:nvSpPr>
        <p:spPr bwMode="auto">
          <a:xfrm>
            <a:off x="46482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3" name="Line 20"/>
          <p:cNvSpPr>
            <a:spLocks noChangeShapeType="1"/>
          </p:cNvSpPr>
          <p:nvPr/>
        </p:nvSpPr>
        <p:spPr bwMode="auto">
          <a:xfrm>
            <a:off x="48006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4" name="Line 21"/>
          <p:cNvSpPr>
            <a:spLocks noChangeShapeType="1"/>
          </p:cNvSpPr>
          <p:nvPr/>
        </p:nvSpPr>
        <p:spPr bwMode="auto">
          <a:xfrm>
            <a:off x="49530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5" name="Line 22"/>
          <p:cNvSpPr>
            <a:spLocks noChangeShapeType="1"/>
          </p:cNvSpPr>
          <p:nvPr/>
        </p:nvSpPr>
        <p:spPr bwMode="auto">
          <a:xfrm>
            <a:off x="51054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6" name="Line 23"/>
          <p:cNvSpPr>
            <a:spLocks noChangeShapeType="1"/>
          </p:cNvSpPr>
          <p:nvPr/>
        </p:nvSpPr>
        <p:spPr bwMode="auto">
          <a:xfrm>
            <a:off x="52578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7" name="Line 24"/>
          <p:cNvSpPr>
            <a:spLocks noChangeShapeType="1"/>
          </p:cNvSpPr>
          <p:nvPr/>
        </p:nvSpPr>
        <p:spPr bwMode="auto">
          <a:xfrm>
            <a:off x="54102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8" name="Line 25"/>
          <p:cNvSpPr>
            <a:spLocks noChangeShapeType="1"/>
          </p:cNvSpPr>
          <p:nvPr/>
        </p:nvSpPr>
        <p:spPr bwMode="auto">
          <a:xfrm>
            <a:off x="55626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9" name="Line 26"/>
          <p:cNvSpPr>
            <a:spLocks noChangeShapeType="1"/>
          </p:cNvSpPr>
          <p:nvPr/>
        </p:nvSpPr>
        <p:spPr bwMode="auto">
          <a:xfrm>
            <a:off x="57150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0" name="Line 27"/>
          <p:cNvSpPr>
            <a:spLocks noChangeShapeType="1"/>
          </p:cNvSpPr>
          <p:nvPr/>
        </p:nvSpPr>
        <p:spPr bwMode="auto">
          <a:xfrm>
            <a:off x="58674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1" name="Line 28"/>
          <p:cNvSpPr>
            <a:spLocks noChangeShapeType="1"/>
          </p:cNvSpPr>
          <p:nvPr/>
        </p:nvSpPr>
        <p:spPr bwMode="auto">
          <a:xfrm>
            <a:off x="60198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2" name="Line 29"/>
          <p:cNvSpPr>
            <a:spLocks noChangeShapeType="1"/>
          </p:cNvSpPr>
          <p:nvPr/>
        </p:nvSpPr>
        <p:spPr bwMode="auto">
          <a:xfrm>
            <a:off x="61722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3" name="Line 30"/>
          <p:cNvSpPr>
            <a:spLocks noChangeShapeType="1"/>
          </p:cNvSpPr>
          <p:nvPr/>
        </p:nvSpPr>
        <p:spPr bwMode="auto">
          <a:xfrm>
            <a:off x="63246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4" name="Line 31"/>
          <p:cNvSpPr>
            <a:spLocks noChangeShapeType="1"/>
          </p:cNvSpPr>
          <p:nvPr/>
        </p:nvSpPr>
        <p:spPr bwMode="auto">
          <a:xfrm>
            <a:off x="64770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5" name="Line 32"/>
          <p:cNvSpPr>
            <a:spLocks noChangeShapeType="1"/>
          </p:cNvSpPr>
          <p:nvPr/>
        </p:nvSpPr>
        <p:spPr bwMode="auto">
          <a:xfrm>
            <a:off x="66294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6" name="Line 33"/>
          <p:cNvSpPr>
            <a:spLocks noChangeShapeType="1"/>
          </p:cNvSpPr>
          <p:nvPr/>
        </p:nvSpPr>
        <p:spPr bwMode="auto">
          <a:xfrm>
            <a:off x="67818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7" name="Line 34"/>
          <p:cNvSpPr>
            <a:spLocks noChangeShapeType="1"/>
          </p:cNvSpPr>
          <p:nvPr/>
        </p:nvSpPr>
        <p:spPr bwMode="auto">
          <a:xfrm>
            <a:off x="69342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8" name="Line 35"/>
          <p:cNvSpPr>
            <a:spLocks noChangeShapeType="1"/>
          </p:cNvSpPr>
          <p:nvPr/>
        </p:nvSpPr>
        <p:spPr bwMode="auto">
          <a:xfrm>
            <a:off x="70866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9" name="Line 36"/>
          <p:cNvSpPr>
            <a:spLocks noChangeShapeType="1"/>
          </p:cNvSpPr>
          <p:nvPr/>
        </p:nvSpPr>
        <p:spPr bwMode="auto">
          <a:xfrm>
            <a:off x="72390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0" name="Line 37"/>
          <p:cNvSpPr>
            <a:spLocks noChangeShapeType="1"/>
          </p:cNvSpPr>
          <p:nvPr/>
        </p:nvSpPr>
        <p:spPr bwMode="auto">
          <a:xfrm>
            <a:off x="73914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1" name="Line 38"/>
          <p:cNvSpPr>
            <a:spLocks noChangeShapeType="1"/>
          </p:cNvSpPr>
          <p:nvPr/>
        </p:nvSpPr>
        <p:spPr bwMode="auto">
          <a:xfrm>
            <a:off x="7543800" y="2128838"/>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2" name="Line 39"/>
          <p:cNvSpPr>
            <a:spLocks noChangeShapeType="1"/>
          </p:cNvSpPr>
          <p:nvPr/>
        </p:nvSpPr>
        <p:spPr bwMode="auto">
          <a:xfrm>
            <a:off x="7696200" y="2128838"/>
            <a:ext cx="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3" name="Line 40"/>
          <p:cNvSpPr>
            <a:spLocks noChangeShapeType="1"/>
          </p:cNvSpPr>
          <p:nvPr/>
        </p:nvSpPr>
        <p:spPr bwMode="auto">
          <a:xfrm>
            <a:off x="7848600" y="2128838"/>
            <a:ext cx="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4" name="Text Box 41"/>
          <p:cNvSpPr txBox="1">
            <a:spLocks noChangeArrowheads="1"/>
          </p:cNvSpPr>
          <p:nvPr/>
        </p:nvSpPr>
        <p:spPr bwMode="auto">
          <a:xfrm rot="5390887">
            <a:off x="2749441" y="2280058"/>
            <a:ext cx="6209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0</a:t>
            </a:r>
          </a:p>
        </p:txBody>
      </p:sp>
      <p:sp>
        <p:nvSpPr>
          <p:cNvPr id="65575" name="Text Box 42"/>
          <p:cNvSpPr txBox="1">
            <a:spLocks noChangeArrowheads="1"/>
          </p:cNvSpPr>
          <p:nvPr/>
        </p:nvSpPr>
        <p:spPr bwMode="auto">
          <a:xfrm rot="5390887">
            <a:off x="2901841" y="2280058"/>
            <a:ext cx="6209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1</a:t>
            </a:r>
          </a:p>
        </p:txBody>
      </p:sp>
      <p:sp>
        <p:nvSpPr>
          <p:cNvPr id="65576" name="Text Box 43"/>
          <p:cNvSpPr txBox="1">
            <a:spLocks noChangeArrowheads="1"/>
          </p:cNvSpPr>
          <p:nvPr/>
        </p:nvSpPr>
        <p:spPr bwMode="auto">
          <a:xfrm rot="5390887">
            <a:off x="3055829" y="2281646"/>
            <a:ext cx="6209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2</a:t>
            </a:r>
          </a:p>
        </p:txBody>
      </p:sp>
      <p:sp>
        <p:nvSpPr>
          <p:cNvPr id="65577" name="Text Box 44"/>
          <p:cNvSpPr txBox="1">
            <a:spLocks noChangeArrowheads="1"/>
          </p:cNvSpPr>
          <p:nvPr/>
        </p:nvSpPr>
        <p:spPr bwMode="auto">
          <a:xfrm rot="5390887">
            <a:off x="3208229" y="2281646"/>
            <a:ext cx="6209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3</a:t>
            </a:r>
          </a:p>
        </p:txBody>
      </p:sp>
      <p:sp>
        <p:nvSpPr>
          <p:cNvPr id="65578" name="Line 45"/>
          <p:cNvSpPr>
            <a:spLocks noChangeShapeType="1"/>
          </p:cNvSpPr>
          <p:nvPr/>
        </p:nvSpPr>
        <p:spPr bwMode="auto">
          <a:xfrm>
            <a:off x="3657600" y="2586038"/>
            <a:ext cx="304800" cy="4762"/>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nvGrpSpPr>
          <p:cNvPr id="65579" name="Group 46"/>
          <p:cNvGrpSpPr>
            <a:grpSpLocks/>
          </p:cNvGrpSpPr>
          <p:nvPr/>
        </p:nvGrpSpPr>
        <p:grpSpPr bwMode="auto">
          <a:xfrm>
            <a:off x="4267200" y="5334000"/>
            <a:ext cx="5029200" cy="609600"/>
            <a:chOff x="912" y="1104"/>
            <a:chExt cx="3648" cy="384"/>
          </a:xfrm>
        </p:grpSpPr>
        <p:sp>
          <p:nvSpPr>
            <p:cNvPr id="65643" name="Line 47"/>
            <p:cNvSpPr>
              <a:spLocks noChangeShapeType="1"/>
            </p:cNvSpPr>
            <p:nvPr/>
          </p:nvSpPr>
          <p:spPr bwMode="auto">
            <a:xfrm>
              <a:off x="912" y="1104"/>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4" name="Line 48"/>
            <p:cNvSpPr>
              <a:spLocks noChangeShapeType="1"/>
            </p:cNvSpPr>
            <p:nvPr/>
          </p:nvSpPr>
          <p:spPr bwMode="auto">
            <a:xfrm>
              <a:off x="912" y="1488"/>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5" name="Line 49"/>
            <p:cNvSpPr>
              <a:spLocks noChangeShapeType="1"/>
            </p:cNvSpPr>
            <p:nvPr/>
          </p:nvSpPr>
          <p:spPr bwMode="auto">
            <a:xfrm flipH="1">
              <a:off x="4224" y="1104"/>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6" name="Line 50"/>
            <p:cNvSpPr>
              <a:spLocks noChangeShapeType="1"/>
            </p:cNvSpPr>
            <p:nvPr/>
          </p:nvSpPr>
          <p:spPr bwMode="auto">
            <a:xfrm flipH="1">
              <a:off x="4224" y="1488"/>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sp>
        <p:nvSpPr>
          <p:cNvPr id="65580" name="Line 51"/>
          <p:cNvSpPr>
            <a:spLocks noChangeShapeType="1"/>
          </p:cNvSpPr>
          <p:nvPr/>
        </p:nvSpPr>
        <p:spPr bwMode="auto">
          <a:xfrm>
            <a:off x="42672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1" name="Line 52"/>
          <p:cNvSpPr>
            <a:spLocks noChangeShapeType="1"/>
          </p:cNvSpPr>
          <p:nvPr/>
        </p:nvSpPr>
        <p:spPr bwMode="auto">
          <a:xfrm>
            <a:off x="44196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2" name="Line 53"/>
          <p:cNvSpPr>
            <a:spLocks noChangeShapeType="1"/>
          </p:cNvSpPr>
          <p:nvPr/>
        </p:nvSpPr>
        <p:spPr bwMode="auto">
          <a:xfrm>
            <a:off x="45720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3" name="Line 54"/>
          <p:cNvSpPr>
            <a:spLocks noChangeShapeType="1"/>
          </p:cNvSpPr>
          <p:nvPr/>
        </p:nvSpPr>
        <p:spPr bwMode="auto">
          <a:xfrm>
            <a:off x="47244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4" name="Line 55"/>
          <p:cNvSpPr>
            <a:spLocks noChangeShapeType="1"/>
          </p:cNvSpPr>
          <p:nvPr/>
        </p:nvSpPr>
        <p:spPr bwMode="auto">
          <a:xfrm>
            <a:off x="48768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5" name="Line 56"/>
          <p:cNvSpPr>
            <a:spLocks noChangeShapeType="1"/>
          </p:cNvSpPr>
          <p:nvPr/>
        </p:nvSpPr>
        <p:spPr bwMode="auto">
          <a:xfrm>
            <a:off x="50292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6" name="Line 57"/>
          <p:cNvSpPr>
            <a:spLocks noChangeShapeType="1"/>
          </p:cNvSpPr>
          <p:nvPr/>
        </p:nvSpPr>
        <p:spPr bwMode="auto">
          <a:xfrm>
            <a:off x="51816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7" name="Line 58"/>
          <p:cNvSpPr>
            <a:spLocks noChangeShapeType="1"/>
          </p:cNvSpPr>
          <p:nvPr/>
        </p:nvSpPr>
        <p:spPr bwMode="auto">
          <a:xfrm>
            <a:off x="53340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8" name="Line 59"/>
          <p:cNvSpPr>
            <a:spLocks noChangeShapeType="1"/>
          </p:cNvSpPr>
          <p:nvPr/>
        </p:nvSpPr>
        <p:spPr bwMode="auto">
          <a:xfrm>
            <a:off x="54864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9" name="Line 60"/>
          <p:cNvSpPr>
            <a:spLocks noChangeShapeType="1"/>
          </p:cNvSpPr>
          <p:nvPr/>
        </p:nvSpPr>
        <p:spPr bwMode="auto">
          <a:xfrm>
            <a:off x="56388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0" name="Line 61"/>
          <p:cNvSpPr>
            <a:spLocks noChangeShapeType="1"/>
          </p:cNvSpPr>
          <p:nvPr/>
        </p:nvSpPr>
        <p:spPr bwMode="auto">
          <a:xfrm>
            <a:off x="57912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1" name="Line 62"/>
          <p:cNvSpPr>
            <a:spLocks noChangeShapeType="1"/>
          </p:cNvSpPr>
          <p:nvPr/>
        </p:nvSpPr>
        <p:spPr bwMode="auto">
          <a:xfrm>
            <a:off x="59436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2" name="Line 63"/>
          <p:cNvSpPr>
            <a:spLocks noChangeShapeType="1"/>
          </p:cNvSpPr>
          <p:nvPr/>
        </p:nvSpPr>
        <p:spPr bwMode="auto">
          <a:xfrm>
            <a:off x="60960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3" name="Line 64"/>
          <p:cNvSpPr>
            <a:spLocks noChangeShapeType="1"/>
          </p:cNvSpPr>
          <p:nvPr/>
        </p:nvSpPr>
        <p:spPr bwMode="auto">
          <a:xfrm>
            <a:off x="62484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4" name="Line 65"/>
          <p:cNvSpPr>
            <a:spLocks noChangeShapeType="1"/>
          </p:cNvSpPr>
          <p:nvPr/>
        </p:nvSpPr>
        <p:spPr bwMode="auto">
          <a:xfrm>
            <a:off x="64008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5" name="Line 66"/>
          <p:cNvSpPr>
            <a:spLocks noChangeShapeType="1"/>
          </p:cNvSpPr>
          <p:nvPr/>
        </p:nvSpPr>
        <p:spPr bwMode="auto">
          <a:xfrm>
            <a:off x="65532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6" name="Line 67"/>
          <p:cNvSpPr>
            <a:spLocks noChangeShapeType="1"/>
          </p:cNvSpPr>
          <p:nvPr/>
        </p:nvSpPr>
        <p:spPr bwMode="auto">
          <a:xfrm>
            <a:off x="67056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7" name="Line 68"/>
          <p:cNvSpPr>
            <a:spLocks noChangeShapeType="1"/>
          </p:cNvSpPr>
          <p:nvPr/>
        </p:nvSpPr>
        <p:spPr bwMode="auto">
          <a:xfrm>
            <a:off x="68580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8" name="Line 69"/>
          <p:cNvSpPr>
            <a:spLocks noChangeShapeType="1"/>
          </p:cNvSpPr>
          <p:nvPr/>
        </p:nvSpPr>
        <p:spPr bwMode="auto">
          <a:xfrm>
            <a:off x="70104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9" name="Line 70"/>
          <p:cNvSpPr>
            <a:spLocks noChangeShapeType="1"/>
          </p:cNvSpPr>
          <p:nvPr/>
        </p:nvSpPr>
        <p:spPr bwMode="auto">
          <a:xfrm>
            <a:off x="71628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0" name="Line 71"/>
          <p:cNvSpPr>
            <a:spLocks noChangeShapeType="1"/>
          </p:cNvSpPr>
          <p:nvPr/>
        </p:nvSpPr>
        <p:spPr bwMode="auto">
          <a:xfrm>
            <a:off x="73152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1" name="Line 72"/>
          <p:cNvSpPr>
            <a:spLocks noChangeShapeType="1"/>
          </p:cNvSpPr>
          <p:nvPr/>
        </p:nvSpPr>
        <p:spPr bwMode="auto">
          <a:xfrm>
            <a:off x="74676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2" name="Line 73"/>
          <p:cNvSpPr>
            <a:spLocks noChangeShapeType="1"/>
          </p:cNvSpPr>
          <p:nvPr/>
        </p:nvSpPr>
        <p:spPr bwMode="auto">
          <a:xfrm>
            <a:off x="76200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3" name="Line 74"/>
          <p:cNvSpPr>
            <a:spLocks noChangeShapeType="1"/>
          </p:cNvSpPr>
          <p:nvPr/>
        </p:nvSpPr>
        <p:spPr bwMode="auto">
          <a:xfrm>
            <a:off x="77724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4" name="Line 75"/>
          <p:cNvSpPr>
            <a:spLocks noChangeShapeType="1"/>
          </p:cNvSpPr>
          <p:nvPr/>
        </p:nvSpPr>
        <p:spPr bwMode="auto">
          <a:xfrm>
            <a:off x="79248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5" name="Line 76"/>
          <p:cNvSpPr>
            <a:spLocks noChangeShapeType="1"/>
          </p:cNvSpPr>
          <p:nvPr/>
        </p:nvSpPr>
        <p:spPr bwMode="auto">
          <a:xfrm>
            <a:off x="80772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6" name="Line 77"/>
          <p:cNvSpPr>
            <a:spLocks noChangeShapeType="1"/>
          </p:cNvSpPr>
          <p:nvPr/>
        </p:nvSpPr>
        <p:spPr bwMode="auto">
          <a:xfrm>
            <a:off x="82296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7" name="Line 78"/>
          <p:cNvSpPr>
            <a:spLocks noChangeShapeType="1"/>
          </p:cNvSpPr>
          <p:nvPr/>
        </p:nvSpPr>
        <p:spPr bwMode="auto">
          <a:xfrm>
            <a:off x="83820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8" name="Line 79"/>
          <p:cNvSpPr>
            <a:spLocks noChangeShapeType="1"/>
          </p:cNvSpPr>
          <p:nvPr/>
        </p:nvSpPr>
        <p:spPr bwMode="auto">
          <a:xfrm>
            <a:off x="85344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9" name="Line 80"/>
          <p:cNvSpPr>
            <a:spLocks noChangeShapeType="1"/>
          </p:cNvSpPr>
          <p:nvPr/>
        </p:nvSpPr>
        <p:spPr bwMode="auto">
          <a:xfrm>
            <a:off x="86868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0" name="Line 81"/>
          <p:cNvSpPr>
            <a:spLocks noChangeShapeType="1"/>
          </p:cNvSpPr>
          <p:nvPr/>
        </p:nvSpPr>
        <p:spPr bwMode="auto">
          <a:xfrm>
            <a:off x="8839200" y="533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1" name="Line 82"/>
          <p:cNvSpPr>
            <a:spLocks noChangeShapeType="1"/>
          </p:cNvSpPr>
          <p:nvPr/>
        </p:nvSpPr>
        <p:spPr bwMode="auto">
          <a:xfrm>
            <a:off x="8991600" y="5334000"/>
            <a:ext cx="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2" name="Line 83"/>
          <p:cNvSpPr>
            <a:spLocks noChangeShapeType="1"/>
          </p:cNvSpPr>
          <p:nvPr/>
        </p:nvSpPr>
        <p:spPr bwMode="auto">
          <a:xfrm>
            <a:off x="9144000" y="5334000"/>
            <a:ext cx="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3" name="Text Box 84"/>
          <p:cNvSpPr txBox="1">
            <a:spLocks noChangeArrowheads="1"/>
          </p:cNvSpPr>
          <p:nvPr/>
        </p:nvSpPr>
        <p:spPr bwMode="auto">
          <a:xfrm rot="5390887">
            <a:off x="4046428" y="5486809"/>
            <a:ext cx="6209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0</a:t>
            </a:r>
          </a:p>
        </p:txBody>
      </p:sp>
      <p:sp>
        <p:nvSpPr>
          <p:cNvPr id="65614" name="Text Box 85"/>
          <p:cNvSpPr txBox="1">
            <a:spLocks noChangeArrowheads="1"/>
          </p:cNvSpPr>
          <p:nvPr/>
        </p:nvSpPr>
        <p:spPr bwMode="auto">
          <a:xfrm rot="5390887">
            <a:off x="4198828" y="5486809"/>
            <a:ext cx="6209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1</a:t>
            </a:r>
          </a:p>
        </p:txBody>
      </p:sp>
      <p:sp>
        <p:nvSpPr>
          <p:cNvPr id="65615" name="Text Box 86"/>
          <p:cNvSpPr txBox="1">
            <a:spLocks noChangeArrowheads="1"/>
          </p:cNvSpPr>
          <p:nvPr/>
        </p:nvSpPr>
        <p:spPr bwMode="auto">
          <a:xfrm rot="5390887">
            <a:off x="4351228" y="5486809"/>
            <a:ext cx="6209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2</a:t>
            </a:r>
          </a:p>
        </p:txBody>
      </p:sp>
      <p:sp>
        <p:nvSpPr>
          <p:cNvPr id="65616" name="Text Box 87"/>
          <p:cNvSpPr txBox="1">
            <a:spLocks noChangeArrowheads="1"/>
          </p:cNvSpPr>
          <p:nvPr/>
        </p:nvSpPr>
        <p:spPr bwMode="auto">
          <a:xfrm rot="5390887">
            <a:off x="4503628" y="5486809"/>
            <a:ext cx="6209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3</a:t>
            </a:r>
          </a:p>
        </p:txBody>
      </p:sp>
      <p:sp>
        <p:nvSpPr>
          <p:cNvPr id="65617" name="Line 88"/>
          <p:cNvSpPr>
            <a:spLocks noChangeShapeType="1"/>
          </p:cNvSpPr>
          <p:nvPr/>
        </p:nvSpPr>
        <p:spPr bwMode="auto">
          <a:xfrm>
            <a:off x="4953000" y="5486400"/>
            <a:ext cx="457200"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8" name="Line 89"/>
          <p:cNvSpPr>
            <a:spLocks noChangeShapeType="1"/>
          </p:cNvSpPr>
          <p:nvPr/>
        </p:nvSpPr>
        <p:spPr bwMode="auto">
          <a:xfrm>
            <a:off x="4953000" y="5791200"/>
            <a:ext cx="457200"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9" name="Text Box 90"/>
          <p:cNvSpPr txBox="1">
            <a:spLocks noChangeArrowheads="1"/>
          </p:cNvSpPr>
          <p:nvPr/>
        </p:nvSpPr>
        <p:spPr bwMode="auto">
          <a:xfrm>
            <a:off x="1828800" y="1600201"/>
            <a:ext cx="10951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a:ea typeface="ＭＳ Ｐゴシック" charset="0"/>
                <a:cs typeface="Arial" charset="0"/>
              </a:rPr>
              <a:t>Host A</a:t>
            </a:r>
          </a:p>
        </p:txBody>
      </p:sp>
      <p:sp>
        <p:nvSpPr>
          <p:cNvPr id="65620" name="Text Box 91"/>
          <p:cNvSpPr txBox="1">
            <a:spLocks noChangeArrowheads="1"/>
          </p:cNvSpPr>
          <p:nvPr/>
        </p:nvSpPr>
        <p:spPr bwMode="auto">
          <a:xfrm>
            <a:off x="1828800" y="4805364"/>
            <a:ext cx="110829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a:ea typeface="ＭＳ Ｐゴシック" charset="0"/>
                <a:cs typeface="Arial" charset="0"/>
              </a:rPr>
              <a:t>Host B</a:t>
            </a:r>
          </a:p>
        </p:txBody>
      </p:sp>
      <p:sp>
        <p:nvSpPr>
          <p:cNvPr id="65621" name="Rectangle 92"/>
          <p:cNvSpPr>
            <a:spLocks noChangeArrowheads="1"/>
          </p:cNvSpPr>
          <p:nvPr/>
        </p:nvSpPr>
        <p:spPr bwMode="auto">
          <a:xfrm>
            <a:off x="2971800" y="3200400"/>
            <a:ext cx="12192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2" name="Text Box 93"/>
          <p:cNvSpPr txBox="1">
            <a:spLocks noChangeArrowheads="1"/>
          </p:cNvSpPr>
          <p:nvPr/>
        </p:nvSpPr>
        <p:spPr bwMode="auto">
          <a:xfrm rot="5390887">
            <a:off x="3773449" y="2345145"/>
            <a:ext cx="70651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80</a:t>
            </a:r>
          </a:p>
        </p:txBody>
      </p:sp>
      <p:sp>
        <p:nvSpPr>
          <p:cNvPr id="65623" name="Line 94"/>
          <p:cNvSpPr>
            <a:spLocks noChangeShapeType="1"/>
          </p:cNvSpPr>
          <p:nvPr/>
        </p:nvSpPr>
        <p:spPr bwMode="auto">
          <a:xfrm>
            <a:off x="3657600" y="2357438"/>
            <a:ext cx="304800" cy="4762"/>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4" name="Rectangle 95"/>
          <p:cNvSpPr>
            <a:spLocks noChangeArrowheads="1"/>
          </p:cNvSpPr>
          <p:nvPr/>
        </p:nvSpPr>
        <p:spPr bwMode="auto">
          <a:xfrm>
            <a:off x="4267200" y="4495800"/>
            <a:ext cx="12192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5" name="Line 96"/>
          <p:cNvSpPr>
            <a:spLocks noChangeShapeType="1"/>
          </p:cNvSpPr>
          <p:nvPr/>
        </p:nvSpPr>
        <p:spPr bwMode="auto">
          <a:xfrm>
            <a:off x="2971800" y="3581400"/>
            <a:ext cx="1295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6" name="Line 97"/>
          <p:cNvSpPr>
            <a:spLocks noChangeShapeType="1"/>
          </p:cNvSpPr>
          <p:nvPr/>
        </p:nvSpPr>
        <p:spPr bwMode="auto">
          <a:xfrm>
            <a:off x="4191000" y="3581400"/>
            <a:ext cx="1295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7" name="Line 98"/>
          <p:cNvSpPr>
            <a:spLocks noChangeShapeType="1"/>
          </p:cNvSpPr>
          <p:nvPr/>
        </p:nvSpPr>
        <p:spPr bwMode="auto">
          <a:xfrm>
            <a:off x="3048000" y="2743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8" name="Line 99"/>
          <p:cNvSpPr>
            <a:spLocks noChangeShapeType="1"/>
          </p:cNvSpPr>
          <p:nvPr/>
        </p:nvSpPr>
        <p:spPr bwMode="auto">
          <a:xfrm>
            <a:off x="3200400" y="2743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9" name="Line 100"/>
          <p:cNvSpPr>
            <a:spLocks noChangeShapeType="1"/>
          </p:cNvSpPr>
          <p:nvPr/>
        </p:nvSpPr>
        <p:spPr bwMode="auto">
          <a:xfrm>
            <a:off x="3352800" y="2743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0" name="Line 101"/>
          <p:cNvSpPr>
            <a:spLocks noChangeShapeType="1"/>
          </p:cNvSpPr>
          <p:nvPr/>
        </p:nvSpPr>
        <p:spPr bwMode="auto">
          <a:xfrm>
            <a:off x="3505200" y="2743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1" name="Line 102"/>
          <p:cNvSpPr>
            <a:spLocks noChangeShapeType="1"/>
          </p:cNvSpPr>
          <p:nvPr/>
        </p:nvSpPr>
        <p:spPr bwMode="auto">
          <a:xfrm>
            <a:off x="4114800" y="2743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2" name="Line 103"/>
          <p:cNvSpPr>
            <a:spLocks noChangeShapeType="1"/>
          </p:cNvSpPr>
          <p:nvPr/>
        </p:nvSpPr>
        <p:spPr bwMode="auto">
          <a:xfrm>
            <a:off x="3657600" y="2967038"/>
            <a:ext cx="304800" cy="4762"/>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3" name="Line 104"/>
          <p:cNvSpPr>
            <a:spLocks noChangeShapeType="1"/>
          </p:cNvSpPr>
          <p:nvPr/>
        </p:nvSpPr>
        <p:spPr bwMode="auto">
          <a:xfrm>
            <a:off x="4343400" y="4876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4" name="Line 105"/>
          <p:cNvSpPr>
            <a:spLocks noChangeShapeType="1"/>
          </p:cNvSpPr>
          <p:nvPr/>
        </p:nvSpPr>
        <p:spPr bwMode="auto">
          <a:xfrm>
            <a:off x="4495800" y="4876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5" name="Line 106"/>
          <p:cNvSpPr>
            <a:spLocks noChangeShapeType="1"/>
          </p:cNvSpPr>
          <p:nvPr/>
        </p:nvSpPr>
        <p:spPr bwMode="auto">
          <a:xfrm>
            <a:off x="4648200" y="4876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6" name="Line 107"/>
          <p:cNvSpPr>
            <a:spLocks noChangeShapeType="1"/>
          </p:cNvSpPr>
          <p:nvPr/>
        </p:nvSpPr>
        <p:spPr bwMode="auto">
          <a:xfrm>
            <a:off x="4800600" y="4876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7" name="Line 108"/>
          <p:cNvSpPr>
            <a:spLocks noChangeShapeType="1"/>
          </p:cNvSpPr>
          <p:nvPr/>
        </p:nvSpPr>
        <p:spPr bwMode="auto">
          <a:xfrm>
            <a:off x="5410200" y="4876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8" name="Line 109"/>
          <p:cNvSpPr>
            <a:spLocks noChangeShapeType="1"/>
          </p:cNvSpPr>
          <p:nvPr/>
        </p:nvSpPr>
        <p:spPr bwMode="auto">
          <a:xfrm>
            <a:off x="4953000" y="5100638"/>
            <a:ext cx="304800" cy="4762"/>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9" name="Text Box 110"/>
          <p:cNvSpPr txBox="1">
            <a:spLocks noChangeArrowheads="1"/>
          </p:cNvSpPr>
          <p:nvPr/>
        </p:nvSpPr>
        <p:spPr bwMode="auto">
          <a:xfrm>
            <a:off x="3022601" y="3203575"/>
            <a:ext cx="119388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99"/>
                </a:solidFill>
                <a:effectLst/>
                <a:uLnTx/>
                <a:uFillTx/>
                <a:latin typeface="Arial"/>
                <a:ea typeface="ＭＳ Ｐゴシック" charset="0"/>
                <a:cs typeface="Arial" charset="0"/>
              </a:rPr>
              <a:t>TCP Data</a:t>
            </a:r>
          </a:p>
        </p:txBody>
      </p:sp>
      <p:sp>
        <p:nvSpPr>
          <p:cNvPr id="65640" name="Text Box 111"/>
          <p:cNvSpPr txBox="1">
            <a:spLocks noChangeArrowheads="1"/>
          </p:cNvSpPr>
          <p:nvPr/>
        </p:nvSpPr>
        <p:spPr bwMode="auto">
          <a:xfrm>
            <a:off x="4241801" y="4513263"/>
            <a:ext cx="119388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Arial"/>
                <a:ea typeface="ＭＳ Ｐゴシック" charset="0"/>
                <a:cs typeface="Arial" charset="0"/>
              </a:rPr>
              <a:t>TCP Data</a:t>
            </a:r>
          </a:p>
        </p:txBody>
      </p:sp>
      <p:sp>
        <p:nvSpPr>
          <p:cNvPr id="65641" name="Text Box 112"/>
          <p:cNvSpPr txBox="1">
            <a:spLocks noChangeArrowheads="1"/>
          </p:cNvSpPr>
          <p:nvPr/>
        </p:nvSpPr>
        <p:spPr bwMode="auto">
          <a:xfrm rot="5390887">
            <a:off x="5070435" y="5547134"/>
            <a:ext cx="70651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80</a:t>
            </a:r>
          </a:p>
        </p:txBody>
      </p:sp>
    </p:spTree>
    <p:extLst>
      <p:ext uri="{BB962C8B-B14F-4D97-AF65-F5344CB8AC3E}">
        <p14:creationId xmlns:p14="http://schemas.microsoft.com/office/powerpoint/2010/main" val="426245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5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5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5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5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5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5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5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5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5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5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5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5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5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5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5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5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5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5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56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5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5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5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57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5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55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57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57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57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5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55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55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55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55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5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558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58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5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5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55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559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559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59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559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559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559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59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59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559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55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560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560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560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560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560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560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560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560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560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560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561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561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561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561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561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561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561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561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561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561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562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562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6562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6562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6562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62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562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6562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6562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562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5630"/>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6563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6563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65633"/>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6563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6563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6563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6563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6563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65639"/>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6564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65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65542" grpId="0" animBg="1"/>
      <p:bldP spid="65543" grpId="0" animBg="1"/>
      <p:bldP spid="65544" grpId="0" animBg="1"/>
      <p:bldP spid="65545" grpId="0" animBg="1"/>
      <p:bldP spid="65546" grpId="0" animBg="1"/>
      <p:bldP spid="65547" grpId="0" animBg="1"/>
      <p:bldP spid="65548" grpId="0" animBg="1"/>
      <p:bldP spid="65549" grpId="0" animBg="1"/>
      <p:bldP spid="65550" grpId="0" animBg="1"/>
      <p:bldP spid="65551" grpId="0" animBg="1"/>
      <p:bldP spid="65552" grpId="0" animBg="1"/>
      <p:bldP spid="65553" grpId="0" animBg="1"/>
      <p:bldP spid="65554" grpId="0" animBg="1"/>
      <p:bldP spid="65555" grpId="0" animBg="1"/>
      <p:bldP spid="65556" grpId="0" animBg="1"/>
      <p:bldP spid="65557" grpId="0" animBg="1"/>
      <p:bldP spid="65558" grpId="0" animBg="1"/>
      <p:bldP spid="65559" grpId="0" animBg="1"/>
      <p:bldP spid="65560" grpId="0" animBg="1"/>
      <p:bldP spid="65561" grpId="0" animBg="1"/>
      <p:bldP spid="65562" grpId="0" animBg="1"/>
      <p:bldP spid="65563" grpId="0" animBg="1"/>
      <p:bldP spid="65564" grpId="0" animBg="1"/>
      <p:bldP spid="65565" grpId="0" animBg="1"/>
      <p:bldP spid="65566" grpId="0" animBg="1"/>
      <p:bldP spid="65567" grpId="0" animBg="1"/>
      <p:bldP spid="65568" grpId="0" animBg="1"/>
      <p:bldP spid="65569" grpId="0" animBg="1"/>
      <p:bldP spid="65570" grpId="0" animBg="1"/>
      <p:bldP spid="65571" grpId="0" animBg="1"/>
      <p:bldP spid="65572" grpId="0" animBg="1"/>
      <p:bldP spid="65573" grpId="0" animBg="1"/>
      <p:bldP spid="65574" grpId="0"/>
      <p:bldP spid="65575" grpId="0"/>
      <p:bldP spid="65576" grpId="0"/>
      <p:bldP spid="65577" grpId="0"/>
      <p:bldP spid="65578" grpId="0" animBg="1"/>
      <p:bldP spid="65580" grpId="0" animBg="1"/>
      <p:bldP spid="65581" grpId="0" animBg="1"/>
      <p:bldP spid="65582" grpId="0" animBg="1"/>
      <p:bldP spid="65583" grpId="0" animBg="1"/>
      <p:bldP spid="65584" grpId="0" animBg="1"/>
      <p:bldP spid="65585" grpId="0" animBg="1"/>
      <p:bldP spid="65586" grpId="0" animBg="1"/>
      <p:bldP spid="65587" grpId="0" animBg="1"/>
      <p:bldP spid="65588" grpId="0" animBg="1"/>
      <p:bldP spid="65589" grpId="0" animBg="1"/>
      <p:bldP spid="65590" grpId="0" animBg="1"/>
      <p:bldP spid="65591" grpId="0" animBg="1"/>
      <p:bldP spid="65592" grpId="0" animBg="1"/>
      <p:bldP spid="65593" grpId="0" animBg="1"/>
      <p:bldP spid="65594" grpId="0" animBg="1"/>
      <p:bldP spid="65595" grpId="0" animBg="1"/>
      <p:bldP spid="65596" grpId="0" animBg="1"/>
      <p:bldP spid="65597" grpId="0" animBg="1"/>
      <p:bldP spid="65598" grpId="0" animBg="1"/>
      <p:bldP spid="65599" grpId="0" animBg="1"/>
      <p:bldP spid="65600" grpId="0" animBg="1"/>
      <p:bldP spid="65601" grpId="0" animBg="1"/>
      <p:bldP spid="65602" grpId="0" animBg="1"/>
      <p:bldP spid="65603" grpId="0" animBg="1"/>
      <p:bldP spid="65604" grpId="0" animBg="1"/>
      <p:bldP spid="65605" grpId="0" animBg="1"/>
      <p:bldP spid="65606" grpId="0" animBg="1"/>
      <p:bldP spid="65607" grpId="0" animBg="1"/>
      <p:bldP spid="65608" grpId="0" animBg="1"/>
      <p:bldP spid="65609" grpId="0" animBg="1"/>
      <p:bldP spid="65610" grpId="0" animBg="1"/>
      <p:bldP spid="65611" grpId="0" animBg="1"/>
      <p:bldP spid="65612" grpId="0" animBg="1"/>
      <p:bldP spid="65613" grpId="0"/>
      <p:bldP spid="65614" grpId="0"/>
      <p:bldP spid="65615" grpId="0"/>
      <p:bldP spid="65616" grpId="0"/>
      <p:bldP spid="65617" grpId="0" animBg="1"/>
      <p:bldP spid="65618" grpId="0" animBg="1"/>
      <p:bldP spid="65619" grpId="0"/>
      <p:bldP spid="65620" grpId="0"/>
      <p:bldP spid="65621" grpId="0" animBg="1"/>
      <p:bldP spid="65622" grpId="0"/>
      <p:bldP spid="65623" grpId="0" animBg="1"/>
      <p:bldP spid="65624" grpId="0" animBg="1"/>
      <p:bldP spid="65625" grpId="0" animBg="1"/>
      <p:bldP spid="65626" grpId="0" animBg="1"/>
      <p:bldP spid="65627" grpId="0" animBg="1"/>
      <p:bldP spid="65628" grpId="0" animBg="1"/>
      <p:bldP spid="65629" grpId="0" animBg="1"/>
      <p:bldP spid="65630" grpId="0" animBg="1"/>
      <p:bldP spid="65631" grpId="0" animBg="1"/>
      <p:bldP spid="65632" grpId="0" animBg="1"/>
      <p:bldP spid="65633" grpId="0" animBg="1"/>
      <p:bldP spid="65634" grpId="0" animBg="1"/>
      <p:bldP spid="65635" grpId="0" animBg="1"/>
      <p:bldP spid="65636" grpId="0" animBg="1"/>
      <p:bldP spid="65637" grpId="0" animBg="1"/>
      <p:bldP spid="65638" grpId="0" animBg="1"/>
      <p:bldP spid="65639" grpId="0"/>
      <p:bldP spid="65640" grpId="0"/>
      <p:bldP spid="656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ChangeArrowheads="1"/>
          </p:cNvSpPr>
          <p:nvPr/>
        </p:nvSpPr>
        <p:spPr bwMode="auto">
          <a:xfrm>
            <a:off x="4141788" y="2384425"/>
            <a:ext cx="1219200" cy="609600"/>
          </a:xfrm>
          <a:prstGeom prst="rect">
            <a:avLst/>
          </a:prstGeom>
          <a:solidFill>
            <a:srgbClr val="CCFFFF"/>
          </a:solidFill>
          <a:ln w="38100">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36" name="Rectangle 3"/>
          <p:cNvSpPr>
            <a:spLocks noGrp="1" noChangeArrowheads="1"/>
          </p:cNvSpPr>
          <p:nvPr>
            <p:ph type="title"/>
          </p:nvPr>
        </p:nvSpPr>
        <p:spPr/>
        <p:txBody>
          <a:bodyPr/>
          <a:lstStyle/>
          <a:p>
            <a:r>
              <a:rPr lang="en-US" b="0" dirty="0">
                <a:solidFill>
                  <a:srgbClr val="0432FF"/>
                </a:solidFill>
                <a:latin typeface="Helvetica" charset="0"/>
                <a:ea typeface="ＭＳ Ｐゴシック" charset="0"/>
                <a:cs typeface="ＭＳ Ｐゴシック" charset="0"/>
              </a:rPr>
              <a:t>Sequence Numbers</a:t>
            </a:r>
          </a:p>
        </p:txBody>
      </p:sp>
      <p:grpSp>
        <p:nvGrpSpPr>
          <p:cNvPr id="69637" name="Group 4"/>
          <p:cNvGrpSpPr>
            <a:grpSpLocks/>
          </p:cNvGrpSpPr>
          <p:nvPr/>
        </p:nvGrpSpPr>
        <p:grpSpPr bwMode="auto">
          <a:xfrm>
            <a:off x="3227388" y="2379663"/>
            <a:ext cx="5029200" cy="609600"/>
            <a:chOff x="912" y="1104"/>
            <a:chExt cx="3648" cy="384"/>
          </a:xfrm>
        </p:grpSpPr>
        <p:sp>
          <p:nvSpPr>
            <p:cNvPr id="69739" name="Line 5"/>
            <p:cNvSpPr>
              <a:spLocks noChangeShapeType="1"/>
            </p:cNvSpPr>
            <p:nvPr/>
          </p:nvSpPr>
          <p:spPr bwMode="auto">
            <a:xfrm>
              <a:off x="912" y="1104"/>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40" name="Line 6"/>
            <p:cNvSpPr>
              <a:spLocks noChangeShapeType="1"/>
            </p:cNvSpPr>
            <p:nvPr/>
          </p:nvSpPr>
          <p:spPr bwMode="auto">
            <a:xfrm>
              <a:off x="912" y="1488"/>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41" name="Line 7"/>
            <p:cNvSpPr>
              <a:spLocks noChangeShapeType="1"/>
            </p:cNvSpPr>
            <p:nvPr/>
          </p:nvSpPr>
          <p:spPr bwMode="auto">
            <a:xfrm flipH="1">
              <a:off x="4224" y="1104"/>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42" name="Line 8"/>
            <p:cNvSpPr>
              <a:spLocks noChangeShapeType="1"/>
            </p:cNvSpPr>
            <p:nvPr/>
          </p:nvSpPr>
          <p:spPr bwMode="auto">
            <a:xfrm flipH="1">
              <a:off x="4224" y="1488"/>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sp>
        <p:nvSpPr>
          <p:cNvPr id="69638" name="Line 9"/>
          <p:cNvSpPr>
            <a:spLocks noChangeShapeType="1"/>
          </p:cNvSpPr>
          <p:nvPr/>
        </p:nvSpPr>
        <p:spPr bwMode="auto">
          <a:xfrm>
            <a:off x="32273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39" name="Line 10"/>
          <p:cNvSpPr>
            <a:spLocks noChangeShapeType="1"/>
          </p:cNvSpPr>
          <p:nvPr/>
        </p:nvSpPr>
        <p:spPr bwMode="auto">
          <a:xfrm>
            <a:off x="33797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0" name="Line 11"/>
          <p:cNvSpPr>
            <a:spLocks noChangeShapeType="1"/>
          </p:cNvSpPr>
          <p:nvPr/>
        </p:nvSpPr>
        <p:spPr bwMode="auto">
          <a:xfrm>
            <a:off x="35321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1" name="Line 12"/>
          <p:cNvSpPr>
            <a:spLocks noChangeShapeType="1"/>
          </p:cNvSpPr>
          <p:nvPr/>
        </p:nvSpPr>
        <p:spPr bwMode="auto">
          <a:xfrm>
            <a:off x="36845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2" name="Line 13"/>
          <p:cNvSpPr>
            <a:spLocks noChangeShapeType="1"/>
          </p:cNvSpPr>
          <p:nvPr/>
        </p:nvSpPr>
        <p:spPr bwMode="auto">
          <a:xfrm>
            <a:off x="38369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3" name="Line 14"/>
          <p:cNvSpPr>
            <a:spLocks noChangeShapeType="1"/>
          </p:cNvSpPr>
          <p:nvPr/>
        </p:nvSpPr>
        <p:spPr bwMode="auto">
          <a:xfrm>
            <a:off x="39893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4" name="Line 15"/>
          <p:cNvSpPr>
            <a:spLocks noChangeShapeType="1"/>
          </p:cNvSpPr>
          <p:nvPr/>
        </p:nvSpPr>
        <p:spPr bwMode="auto">
          <a:xfrm>
            <a:off x="41417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5" name="Line 16"/>
          <p:cNvSpPr>
            <a:spLocks noChangeShapeType="1"/>
          </p:cNvSpPr>
          <p:nvPr/>
        </p:nvSpPr>
        <p:spPr bwMode="auto">
          <a:xfrm>
            <a:off x="42941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6" name="Line 17"/>
          <p:cNvSpPr>
            <a:spLocks noChangeShapeType="1"/>
          </p:cNvSpPr>
          <p:nvPr/>
        </p:nvSpPr>
        <p:spPr bwMode="auto">
          <a:xfrm>
            <a:off x="44465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7" name="Line 18"/>
          <p:cNvSpPr>
            <a:spLocks noChangeShapeType="1"/>
          </p:cNvSpPr>
          <p:nvPr/>
        </p:nvSpPr>
        <p:spPr bwMode="auto">
          <a:xfrm>
            <a:off x="45989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8" name="Line 19"/>
          <p:cNvSpPr>
            <a:spLocks noChangeShapeType="1"/>
          </p:cNvSpPr>
          <p:nvPr/>
        </p:nvSpPr>
        <p:spPr bwMode="auto">
          <a:xfrm>
            <a:off x="47513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9" name="Line 20"/>
          <p:cNvSpPr>
            <a:spLocks noChangeShapeType="1"/>
          </p:cNvSpPr>
          <p:nvPr/>
        </p:nvSpPr>
        <p:spPr bwMode="auto">
          <a:xfrm>
            <a:off x="49037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0" name="Line 21"/>
          <p:cNvSpPr>
            <a:spLocks noChangeShapeType="1"/>
          </p:cNvSpPr>
          <p:nvPr/>
        </p:nvSpPr>
        <p:spPr bwMode="auto">
          <a:xfrm>
            <a:off x="50561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1" name="Line 22"/>
          <p:cNvSpPr>
            <a:spLocks noChangeShapeType="1"/>
          </p:cNvSpPr>
          <p:nvPr/>
        </p:nvSpPr>
        <p:spPr bwMode="auto">
          <a:xfrm>
            <a:off x="52085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2" name="Line 23"/>
          <p:cNvSpPr>
            <a:spLocks noChangeShapeType="1"/>
          </p:cNvSpPr>
          <p:nvPr/>
        </p:nvSpPr>
        <p:spPr bwMode="auto">
          <a:xfrm>
            <a:off x="53609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3" name="Line 24"/>
          <p:cNvSpPr>
            <a:spLocks noChangeShapeType="1"/>
          </p:cNvSpPr>
          <p:nvPr/>
        </p:nvSpPr>
        <p:spPr bwMode="auto">
          <a:xfrm>
            <a:off x="55133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4" name="Line 25"/>
          <p:cNvSpPr>
            <a:spLocks noChangeShapeType="1"/>
          </p:cNvSpPr>
          <p:nvPr/>
        </p:nvSpPr>
        <p:spPr bwMode="auto">
          <a:xfrm>
            <a:off x="56657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5" name="Line 26"/>
          <p:cNvSpPr>
            <a:spLocks noChangeShapeType="1"/>
          </p:cNvSpPr>
          <p:nvPr/>
        </p:nvSpPr>
        <p:spPr bwMode="auto">
          <a:xfrm>
            <a:off x="58181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6" name="Line 27"/>
          <p:cNvSpPr>
            <a:spLocks noChangeShapeType="1"/>
          </p:cNvSpPr>
          <p:nvPr/>
        </p:nvSpPr>
        <p:spPr bwMode="auto">
          <a:xfrm>
            <a:off x="59705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7" name="Line 28"/>
          <p:cNvSpPr>
            <a:spLocks noChangeShapeType="1"/>
          </p:cNvSpPr>
          <p:nvPr/>
        </p:nvSpPr>
        <p:spPr bwMode="auto">
          <a:xfrm>
            <a:off x="61229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8" name="Line 29"/>
          <p:cNvSpPr>
            <a:spLocks noChangeShapeType="1"/>
          </p:cNvSpPr>
          <p:nvPr/>
        </p:nvSpPr>
        <p:spPr bwMode="auto">
          <a:xfrm>
            <a:off x="62753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9" name="Line 30"/>
          <p:cNvSpPr>
            <a:spLocks noChangeShapeType="1"/>
          </p:cNvSpPr>
          <p:nvPr/>
        </p:nvSpPr>
        <p:spPr bwMode="auto">
          <a:xfrm>
            <a:off x="64277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0" name="Line 31"/>
          <p:cNvSpPr>
            <a:spLocks noChangeShapeType="1"/>
          </p:cNvSpPr>
          <p:nvPr/>
        </p:nvSpPr>
        <p:spPr bwMode="auto">
          <a:xfrm>
            <a:off x="65801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1" name="Line 32"/>
          <p:cNvSpPr>
            <a:spLocks noChangeShapeType="1"/>
          </p:cNvSpPr>
          <p:nvPr/>
        </p:nvSpPr>
        <p:spPr bwMode="auto">
          <a:xfrm>
            <a:off x="67325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2" name="Line 33"/>
          <p:cNvSpPr>
            <a:spLocks noChangeShapeType="1"/>
          </p:cNvSpPr>
          <p:nvPr/>
        </p:nvSpPr>
        <p:spPr bwMode="auto">
          <a:xfrm>
            <a:off x="68849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3" name="Line 34"/>
          <p:cNvSpPr>
            <a:spLocks noChangeShapeType="1"/>
          </p:cNvSpPr>
          <p:nvPr/>
        </p:nvSpPr>
        <p:spPr bwMode="auto">
          <a:xfrm>
            <a:off x="70373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4" name="Line 35"/>
          <p:cNvSpPr>
            <a:spLocks noChangeShapeType="1"/>
          </p:cNvSpPr>
          <p:nvPr/>
        </p:nvSpPr>
        <p:spPr bwMode="auto">
          <a:xfrm>
            <a:off x="71897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5" name="Line 36"/>
          <p:cNvSpPr>
            <a:spLocks noChangeShapeType="1"/>
          </p:cNvSpPr>
          <p:nvPr/>
        </p:nvSpPr>
        <p:spPr bwMode="auto">
          <a:xfrm>
            <a:off x="73421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6" name="Line 37"/>
          <p:cNvSpPr>
            <a:spLocks noChangeShapeType="1"/>
          </p:cNvSpPr>
          <p:nvPr/>
        </p:nvSpPr>
        <p:spPr bwMode="auto">
          <a:xfrm>
            <a:off x="74945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7" name="Line 38"/>
          <p:cNvSpPr>
            <a:spLocks noChangeShapeType="1"/>
          </p:cNvSpPr>
          <p:nvPr/>
        </p:nvSpPr>
        <p:spPr bwMode="auto">
          <a:xfrm>
            <a:off x="76469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8" name="Line 39"/>
          <p:cNvSpPr>
            <a:spLocks noChangeShapeType="1"/>
          </p:cNvSpPr>
          <p:nvPr/>
        </p:nvSpPr>
        <p:spPr bwMode="auto">
          <a:xfrm>
            <a:off x="7799388" y="2379663"/>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9" name="Line 40"/>
          <p:cNvSpPr>
            <a:spLocks noChangeShapeType="1"/>
          </p:cNvSpPr>
          <p:nvPr/>
        </p:nvSpPr>
        <p:spPr bwMode="auto">
          <a:xfrm>
            <a:off x="7951788" y="2379663"/>
            <a:ext cx="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0" name="Line 41"/>
          <p:cNvSpPr>
            <a:spLocks noChangeShapeType="1"/>
          </p:cNvSpPr>
          <p:nvPr/>
        </p:nvSpPr>
        <p:spPr bwMode="auto">
          <a:xfrm>
            <a:off x="8104188" y="2379663"/>
            <a:ext cx="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nvGrpSpPr>
          <p:cNvPr id="69671" name="Group 42"/>
          <p:cNvGrpSpPr>
            <a:grpSpLocks/>
          </p:cNvGrpSpPr>
          <p:nvPr/>
        </p:nvGrpSpPr>
        <p:grpSpPr bwMode="auto">
          <a:xfrm>
            <a:off x="4522788" y="5584825"/>
            <a:ext cx="5029200" cy="609600"/>
            <a:chOff x="912" y="1104"/>
            <a:chExt cx="3648" cy="384"/>
          </a:xfrm>
        </p:grpSpPr>
        <p:sp>
          <p:nvSpPr>
            <p:cNvPr id="69735" name="Line 43"/>
            <p:cNvSpPr>
              <a:spLocks noChangeShapeType="1"/>
            </p:cNvSpPr>
            <p:nvPr/>
          </p:nvSpPr>
          <p:spPr bwMode="auto">
            <a:xfrm>
              <a:off x="912" y="1104"/>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36" name="Line 44"/>
            <p:cNvSpPr>
              <a:spLocks noChangeShapeType="1"/>
            </p:cNvSpPr>
            <p:nvPr/>
          </p:nvSpPr>
          <p:spPr bwMode="auto">
            <a:xfrm>
              <a:off x="912" y="1488"/>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37" name="Line 45"/>
            <p:cNvSpPr>
              <a:spLocks noChangeShapeType="1"/>
            </p:cNvSpPr>
            <p:nvPr/>
          </p:nvSpPr>
          <p:spPr bwMode="auto">
            <a:xfrm flipH="1">
              <a:off x="4224" y="1104"/>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38" name="Line 46"/>
            <p:cNvSpPr>
              <a:spLocks noChangeShapeType="1"/>
            </p:cNvSpPr>
            <p:nvPr/>
          </p:nvSpPr>
          <p:spPr bwMode="auto">
            <a:xfrm flipH="1">
              <a:off x="4224" y="1488"/>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sp>
        <p:nvSpPr>
          <p:cNvPr id="69672" name="Line 47"/>
          <p:cNvSpPr>
            <a:spLocks noChangeShapeType="1"/>
          </p:cNvSpPr>
          <p:nvPr/>
        </p:nvSpPr>
        <p:spPr bwMode="auto">
          <a:xfrm>
            <a:off x="45227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3" name="Line 48"/>
          <p:cNvSpPr>
            <a:spLocks noChangeShapeType="1"/>
          </p:cNvSpPr>
          <p:nvPr/>
        </p:nvSpPr>
        <p:spPr bwMode="auto">
          <a:xfrm>
            <a:off x="46751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4" name="Line 49"/>
          <p:cNvSpPr>
            <a:spLocks noChangeShapeType="1"/>
          </p:cNvSpPr>
          <p:nvPr/>
        </p:nvSpPr>
        <p:spPr bwMode="auto">
          <a:xfrm>
            <a:off x="48275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5" name="Line 50"/>
          <p:cNvSpPr>
            <a:spLocks noChangeShapeType="1"/>
          </p:cNvSpPr>
          <p:nvPr/>
        </p:nvSpPr>
        <p:spPr bwMode="auto">
          <a:xfrm>
            <a:off x="49799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6" name="Line 51"/>
          <p:cNvSpPr>
            <a:spLocks noChangeShapeType="1"/>
          </p:cNvSpPr>
          <p:nvPr/>
        </p:nvSpPr>
        <p:spPr bwMode="auto">
          <a:xfrm>
            <a:off x="51323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7" name="Line 52"/>
          <p:cNvSpPr>
            <a:spLocks noChangeShapeType="1"/>
          </p:cNvSpPr>
          <p:nvPr/>
        </p:nvSpPr>
        <p:spPr bwMode="auto">
          <a:xfrm>
            <a:off x="52847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8" name="Line 53"/>
          <p:cNvSpPr>
            <a:spLocks noChangeShapeType="1"/>
          </p:cNvSpPr>
          <p:nvPr/>
        </p:nvSpPr>
        <p:spPr bwMode="auto">
          <a:xfrm>
            <a:off x="54371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9" name="Line 54"/>
          <p:cNvSpPr>
            <a:spLocks noChangeShapeType="1"/>
          </p:cNvSpPr>
          <p:nvPr/>
        </p:nvSpPr>
        <p:spPr bwMode="auto">
          <a:xfrm>
            <a:off x="55895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0" name="Line 55"/>
          <p:cNvSpPr>
            <a:spLocks noChangeShapeType="1"/>
          </p:cNvSpPr>
          <p:nvPr/>
        </p:nvSpPr>
        <p:spPr bwMode="auto">
          <a:xfrm>
            <a:off x="57419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1" name="Line 56"/>
          <p:cNvSpPr>
            <a:spLocks noChangeShapeType="1"/>
          </p:cNvSpPr>
          <p:nvPr/>
        </p:nvSpPr>
        <p:spPr bwMode="auto">
          <a:xfrm>
            <a:off x="58943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2" name="Line 57"/>
          <p:cNvSpPr>
            <a:spLocks noChangeShapeType="1"/>
          </p:cNvSpPr>
          <p:nvPr/>
        </p:nvSpPr>
        <p:spPr bwMode="auto">
          <a:xfrm>
            <a:off x="60467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3" name="Line 58"/>
          <p:cNvSpPr>
            <a:spLocks noChangeShapeType="1"/>
          </p:cNvSpPr>
          <p:nvPr/>
        </p:nvSpPr>
        <p:spPr bwMode="auto">
          <a:xfrm>
            <a:off x="61991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4" name="Line 59"/>
          <p:cNvSpPr>
            <a:spLocks noChangeShapeType="1"/>
          </p:cNvSpPr>
          <p:nvPr/>
        </p:nvSpPr>
        <p:spPr bwMode="auto">
          <a:xfrm>
            <a:off x="63515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5" name="Line 60"/>
          <p:cNvSpPr>
            <a:spLocks noChangeShapeType="1"/>
          </p:cNvSpPr>
          <p:nvPr/>
        </p:nvSpPr>
        <p:spPr bwMode="auto">
          <a:xfrm>
            <a:off x="65039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6" name="Line 61"/>
          <p:cNvSpPr>
            <a:spLocks noChangeShapeType="1"/>
          </p:cNvSpPr>
          <p:nvPr/>
        </p:nvSpPr>
        <p:spPr bwMode="auto">
          <a:xfrm>
            <a:off x="66563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7" name="Line 62"/>
          <p:cNvSpPr>
            <a:spLocks noChangeShapeType="1"/>
          </p:cNvSpPr>
          <p:nvPr/>
        </p:nvSpPr>
        <p:spPr bwMode="auto">
          <a:xfrm>
            <a:off x="68087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8" name="Line 63"/>
          <p:cNvSpPr>
            <a:spLocks noChangeShapeType="1"/>
          </p:cNvSpPr>
          <p:nvPr/>
        </p:nvSpPr>
        <p:spPr bwMode="auto">
          <a:xfrm>
            <a:off x="69611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9" name="Line 64"/>
          <p:cNvSpPr>
            <a:spLocks noChangeShapeType="1"/>
          </p:cNvSpPr>
          <p:nvPr/>
        </p:nvSpPr>
        <p:spPr bwMode="auto">
          <a:xfrm>
            <a:off x="71135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0" name="Line 65"/>
          <p:cNvSpPr>
            <a:spLocks noChangeShapeType="1"/>
          </p:cNvSpPr>
          <p:nvPr/>
        </p:nvSpPr>
        <p:spPr bwMode="auto">
          <a:xfrm>
            <a:off x="72659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1" name="Line 66"/>
          <p:cNvSpPr>
            <a:spLocks noChangeShapeType="1"/>
          </p:cNvSpPr>
          <p:nvPr/>
        </p:nvSpPr>
        <p:spPr bwMode="auto">
          <a:xfrm>
            <a:off x="74183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2" name="Line 67"/>
          <p:cNvSpPr>
            <a:spLocks noChangeShapeType="1"/>
          </p:cNvSpPr>
          <p:nvPr/>
        </p:nvSpPr>
        <p:spPr bwMode="auto">
          <a:xfrm>
            <a:off x="75707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3" name="Line 68"/>
          <p:cNvSpPr>
            <a:spLocks noChangeShapeType="1"/>
          </p:cNvSpPr>
          <p:nvPr/>
        </p:nvSpPr>
        <p:spPr bwMode="auto">
          <a:xfrm>
            <a:off x="77231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4" name="Line 69"/>
          <p:cNvSpPr>
            <a:spLocks noChangeShapeType="1"/>
          </p:cNvSpPr>
          <p:nvPr/>
        </p:nvSpPr>
        <p:spPr bwMode="auto">
          <a:xfrm>
            <a:off x="78755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5" name="Line 70"/>
          <p:cNvSpPr>
            <a:spLocks noChangeShapeType="1"/>
          </p:cNvSpPr>
          <p:nvPr/>
        </p:nvSpPr>
        <p:spPr bwMode="auto">
          <a:xfrm>
            <a:off x="80279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6" name="Line 71"/>
          <p:cNvSpPr>
            <a:spLocks noChangeShapeType="1"/>
          </p:cNvSpPr>
          <p:nvPr/>
        </p:nvSpPr>
        <p:spPr bwMode="auto">
          <a:xfrm>
            <a:off x="81803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7" name="Line 72"/>
          <p:cNvSpPr>
            <a:spLocks noChangeShapeType="1"/>
          </p:cNvSpPr>
          <p:nvPr/>
        </p:nvSpPr>
        <p:spPr bwMode="auto">
          <a:xfrm>
            <a:off x="83327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8" name="Line 73"/>
          <p:cNvSpPr>
            <a:spLocks noChangeShapeType="1"/>
          </p:cNvSpPr>
          <p:nvPr/>
        </p:nvSpPr>
        <p:spPr bwMode="auto">
          <a:xfrm>
            <a:off x="84851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9" name="Line 74"/>
          <p:cNvSpPr>
            <a:spLocks noChangeShapeType="1"/>
          </p:cNvSpPr>
          <p:nvPr/>
        </p:nvSpPr>
        <p:spPr bwMode="auto">
          <a:xfrm>
            <a:off x="86375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0" name="Line 75"/>
          <p:cNvSpPr>
            <a:spLocks noChangeShapeType="1"/>
          </p:cNvSpPr>
          <p:nvPr/>
        </p:nvSpPr>
        <p:spPr bwMode="auto">
          <a:xfrm>
            <a:off x="87899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1" name="Line 76"/>
          <p:cNvSpPr>
            <a:spLocks noChangeShapeType="1"/>
          </p:cNvSpPr>
          <p:nvPr/>
        </p:nvSpPr>
        <p:spPr bwMode="auto">
          <a:xfrm>
            <a:off x="89423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2" name="Line 77"/>
          <p:cNvSpPr>
            <a:spLocks noChangeShapeType="1"/>
          </p:cNvSpPr>
          <p:nvPr/>
        </p:nvSpPr>
        <p:spPr bwMode="auto">
          <a:xfrm>
            <a:off x="9094788" y="5584825"/>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3" name="Line 78"/>
          <p:cNvSpPr>
            <a:spLocks noChangeShapeType="1"/>
          </p:cNvSpPr>
          <p:nvPr/>
        </p:nvSpPr>
        <p:spPr bwMode="auto">
          <a:xfrm>
            <a:off x="9247188" y="5584825"/>
            <a:ext cx="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4" name="Line 79"/>
          <p:cNvSpPr>
            <a:spLocks noChangeShapeType="1"/>
          </p:cNvSpPr>
          <p:nvPr/>
        </p:nvSpPr>
        <p:spPr bwMode="auto">
          <a:xfrm>
            <a:off x="9399588" y="5584825"/>
            <a:ext cx="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6" name="Text Box 81"/>
          <p:cNvSpPr txBox="1">
            <a:spLocks noChangeArrowheads="1"/>
          </p:cNvSpPr>
          <p:nvPr/>
        </p:nvSpPr>
        <p:spPr bwMode="auto">
          <a:xfrm>
            <a:off x="3158904" y="5638801"/>
            <a:ext cx="110829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ＭＳ Ｐゴシック" charset="0"/>
                <a:cs typeface="Arial" charset="0"/>
              </a:rPr>
              <a:t>Host B</a:t>
            </a:r>
          </a:p>
        </p:txBody>
      </p:sp>
      <p:sp>
        <p:nvSpPr>
          <p:cNvPr id="69707" name="Rectangle 82"/>
          <p:cNvSpPr>
            <a:spLocks noChangeArrowheads="1"/>
          </p:cNvSpPr>
          <p:nvPr/>
        </p:nvSpPr>
        <p:spPr bwMode="auto">
          <a:xfrm>
            <a:off x="4137025" y="3451225"/>
            <a:ext cx="12192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8" name="Rectangle 83"/>
          <p:cNvSpPr>
            <a:spLocks noChangeArrowheads="1"/>
          </p:cNvSpPr>
          <p:nvPr/>
        </p:nvSpPr>
        <p:spPr bwMode="auto">
          <a:xfrm>
            <a:off x="5437188" y="4746625"/>
            <a:ext cx="12192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9" name="Line 84"/>
          <p:cNvSpPr>
            <a:spLocks noChangeShapeType="1"/>
          </p:cNvSpPr>
          <p:nvPr/>
        </p:nvSpPr>
        <p:spPr bwMode="auto">
          <a:xfrm>
            <a:off x="4141788" y="3832225"/>
            <a:ext cx="1295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0" name="Line 85"/>
          <p:cNvSpPr>
            <a:spLocks noChangeShapeType="1"/>
          </p:cNvSpPr>
          <p:nvPr/>
        </p:nvSpPr>
        <p:spPr bwMode="auto">
          <a:xfrm>
            <a:off x="5360988" y="3832225"/>
            <a:ext cx="1295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1" name="Line 86"/>
          <p:cNvSpPr>
            <a:spLocks noChangeShapeType="1"/>
          </p:cNvSpPr>
          <p:nvPr/>
        </p:nvSpPr>
        <p:spPr bwMode="auto">
          <a:xfrm>
            <a:off x="4213225" y="29940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2" name="Line 87"/>
          <p:cNvSpPr>
            <a:spLocks noChangeShapeType="1"/>
          </p:cNvSpPr>
          <p:nvPr/>
        </p:nvSpPr>
        <p:spPr bwMode="auto">
          <a:xfrm>
            <a:off x="4365625" y="29940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3" name="Line 88"/>
          <p:cNvSpPr>
            <a:spLocks noChangeShapeType="1"/>
          </p:cNvSpPr>
          <p:nvPr/>
        </p:nvSpPr>
        <p:spPr bwMode="auto">
          <a:xfrm>
            <a:off x="4518025" y="29940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4" name="Line 89"/>
          <p:cNvSpPr>
            <a:spLocks noChangeShapeType="1"/>
          </p:cNvSpPr>
          <p:nvPr/>
        </p:nvSpPr>
        <p:spPr bwMode="auto">
          <a:xfrm>
            <a:off x="4670425" y="29940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5" name="Line 90"/>
          <p:cNvSpPr>
            <a:spLocks noChangeShapeType="1"/>
          </p:cNvSpPr>
          <p:nvPr/>
        </p:nvSpPr>
        <p:spPr bwMode="auto">
          <a:xfrm>
            <a:off x="5280025" y="29940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6" name="Line 91"/>
          <p:cNvSpPr>
            <a:spLocks noChangeShapeType="1"/>
          </p:cNvSpPr>
          <p:nvPr/>
        </p:nvSpPr>
        <p:spPr bwMode="auto">
          <a:xfrm>
            <a:off x="4822825" y="3217863"/>
            <a:ext cx="304800" cy="4762"/>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7" name="Line 92"/>
          <p:cNvSpPr>
            <a:spLocks noChangeShapeType="1"/>
          </p:cNvSpPr>
          <p:nvPr/>
        </p:nvSpPr>
        <p:spPr bwMode="auto">
          <a:xfrm>
            <a:off x="5513388" y="51276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8" name="Line 93"/>
          <p:cNvSpPr>
            <a:spLocks noChangeShapeType="1"/>
          </p:cNvSpPr>
          <p:nvPr/>
        </p:nvSpPr>
        <p:spPr bwMode="auto">
          <a:xfrm>
            <a:off x="5665788" y="51276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9" name="Line 94"/>
          <p:cNvSpPr>
            <a:spLocks noChangeShapeType="1"/>
          </p:cNvSpPr>
          <p:nvPr/>
        </p:nvSpPr>
        <p:spPr bwMode="auto">
          <a:xfrm>
            <a:off x="5818188" y="51276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0" name="Line 95"/>
          <p:cNvSpPr>
            <a:spLocks noChangeShapeType="1"/>
          </p:cNvSpPr>
          <p:nvPr/>
        </p:nvSpPr>
        <p:spPr bwMode="auto">
          <a:xfrm>
            <a:off x="5970588" y="51276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1" name="Line 96"/>
          <p:cNvSpPr>
            <a:spLocks noChangeShapeType="1"/>
          </p:cNvSpPr>
          <p:nvPr/>
        </p:nvSpPr>
        <p:spPr bwMode="auto">
          <a:xfrm>
            <a:off x="6580188" y="51276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2" name="Line 97"/>
          <p:cNvSpPr>
            <a:spLocks noChangeShapeType="1"/>
          </p:cNvSpPr>
          <p:nvPr/>
        </p:nvSpPr>
        <p:spPr bwMode="auto">
          <a:xfrm>
            <a:off x="6122988" y="5351463"/>
            <a:ext cx="304800" cy="4762"/>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3" name="Text Box 98"/>
          <p:cNvSpPr txBox="1">
            <a:spLocks noChangeArrowheads="1"/>
          </p:cNvSpPr>
          <p:nvPr/>
        </p:nvSpPr>
        <p:spPr bwMode="auto">
          <a:xfrm>
            <a:off x="4187826" y="3454400"/>
            <a:ext cx="119388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Arial"/>
                <a:ea typeface="ＭＳ Ｐゴシック" charset="0"/>
                <a:cs typeface="Arial" charset="0"/>
              </a:rPr>
              <a:t>TCP Data</a:t>
            </a:r>
          </a:p>
        </p:txBody>
      </p:sp>
      <p:sp>
        <p:nvSpPr>
          <p:cNvPr id="69724" name="Text Box 99"/>
          <p:cNvSpPr txBox="1">
            <a:spLocks noChangeArrowheads="1"/>
          </p:cNvSpPr>
          <p:nvPr/>
        </p:nvSpPr>
        <p:spPr bwMode="auto">
          <a:xfrm>
            <a:off x="5411789" y="4764088"/>
            <a:ext cx="119388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Arial"/>
                <a:ea typeface="ＭＳ Ｐゴシック" charset="0"/>
                <a:cs typeface="Arial" charset="0"/>
              </a:rPr>
              <a:t>TCP Data</a:t>
            </a:r>
          </a:p>
        </p:txBody>
      </p:sp>
      <p:sp>
        <p:nvSpPr>
          <p:cNvPr id="69725" name="Rectangle 100"/>
          <p:cNvSpPr>
            <a:spLocks noChangeArrowheads="1"/>
          </p:cNvSpPr>
          <p:nvPr/>
        </p:nvSpPr>
        <p:spPr bwMode="auto">
          <a:xfrm>
            <a:off x="5360988" y="3451225"/>
            <a:ext cx="5334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6" name="Text Box 101"/>
          <p:cNvSpPr txBox="1">
            <a:spLocks noChangeArrowheads="1"/>
          </p:cNvSpPr>
          <p:nvPr/>
        </p:nvSpPr>
        <p:spPr bwMode="auto">
          <a:xfrm>
            <a:off x="5437188" y="3424239"/>
            <a:ext cx="53296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99"/>
                </a:solidFill>
                <a:effectLst/>
                <a:uLnTx/>
                <a:uFillTx/>
                <a:latin typeface="Arial"/>
                <a:ea typeface="ＭＳ Ｐゴシック" charset="0"/>
                <a:cs typeface="Arial" charset="0"/>
              </a:rPr>
              <a:t>TCP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99"/>
                </a:solidFill>
                <a:effectLst/>
                <a:uLnTx/>
                <a:uFillTx/>
                <a:latin typeface="Arial"/>
                <a:ea typeface="ＭＳ Ｐゴシック" charset="0"/>
                <a:cs typeface="Arial" charset="0"/>
              </a:rPr>
              <a:t>HDR</a:t>
            </a:r>
          </a:p>
        </p:txBody>
      </p:sp>
      <p:sp>
        <p:nvSpPr>
          <p:cNvPr id="69727" name="Rectangle 102"/>
          <p:cNvSpPr>
            <a:spLocks noChangeArrowheads="1"/>
          </p:cNvSpPr>
          <p:nvPr/>
        </p:nvSpPr>
        <p:spPr bwMode="auto">
          <a:xfrm>
            <a:off x="6656388" y="4746625"/>
            <a:ext cx="5334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8" name="Text Box 103"/>
          <p:cNvSpPr txBox="1">
            <a:spLocks noChangeArrowheads="1"/>
          </p:cNvSpPr>
          <p:nvPr/>
        </p:nvSpPr>
        <p:spPr bwMode="auto">
          <a:xfrm>
            <a:off x="6683375" y="4746626"/>
            <a:ext cx="53296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99"/>
                </a:solidFill>
                <a:effectLst/>
                <a:uLnTx/>
                <a:uFillTx/>
                <a:latin typeface="Arial"/>
                <a:ea typeface="ＭＳ Ｐゴシック" charset="0"/>
                <a:cs typeface="Arial" charset="0"/>
              </a:rPr>
              <a:t>TCP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99"/>
                </a:solidFill>
                <a:effectLst/>
                <a:uLnTx/>
                <a:uFillTx/>
                <a:latin typeface="Arial"/>
                <a:ea typeface="ＭＳ Ｐゴシック" charset="0"/>
                <a:cs typeface="Arial" charset="0"/>
              </a:rPr>
              <a:t>HDR</a:t>
            </a:r>
          </a:p>
        </p:txBody>
      </p:sp>
      <p:sp>
        <p:nvSpPr>
          <p:cNvPr id="69732" name="Rectangle 107"/>
          <p:cNvSpPr>
            <a:spLocks noChangeArrowheads="1"/>
          </p:cNvSpPr>
          <p:nvPr/>
        </p:nvSpPr>
        <p:spPr bwMode="auto">
          <a:xfrm>
            <a:off x="5437188" y="5584825"/>
            <a:ext cx="1219200" cy="6096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951404" name="AutoShape 108"/>
          <p:cNvSpPr>
            <a:spLocks noChangeArrowheads="1"/>
          </p:cNvSpPr>
          <p:nvPr/>
        </p:nvSpPr>
        <p:spPr bwMode="auto">
          <a:xfrm>
            <a:off x="7265988" y="3756025"/>
            <a:ext cx="3325812" cy="914400"/>
          </a:xfrm>
          <a:prstGeom prst="wedgeRectCallout">
            <a:avLst>
              <a:gd name="adj1" fmla="val -66104"/>
              <a:gd name="adj2" fmla="val 149045"/>
            </a:avLst>
          </a:prstGeom>
          <a:solidFill>
            <a:srgbClr val="CCFFFF"/>
          </a:solidFill>
          <a:ln w="9525">
            <a:solidFill>
              <a:schemeClr val="tx1"/>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mn-cs"/>
              </a:rPr>
              <a:t>ACK sequence number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mn-cs"/>
              </a:rPr>
              <a:t>= next expected byte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mn-cs"/>
              </a:rPr>
              <a:t>= </a:t>
            </a:r>
            <a:r>
              <a:rPr kumimoji="0" lang="en-US" sz="1800" b="0" i="0" u="none" strike="noStrike" kern="1200" cap="none" spc="0" normalizeH="0" baseline="0" noProof="0" dirty="0" err="1">
                <a:ln>
                  <a:noFill/>
                </a:ln>
                <a:solidFill>
                  <a:srgbClr val="000000"/>
                </a:solidFill>
                <a:effectLst/>
                <a:uLnTx/>
                <a:uFillTx/>
                <a:latin typeface="Arial"/>
                <a:ea typeface="ＭＳ Ｐゴシック" charset="0"/>
                <a:cs typeface="+mn-cs"/>
              </a:rPr>
              <a:t>seqno</a:t>
            </a: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mn-cs"/>
              </a:rPr>
              <a:t> + length(data)</a:t>
            </a:r>
          </a:p>
        </p:txBody>
      </p:sp>
      <p:sp>
        <p:nvSpPr>
          <p:cNvPr id="951405" name="Rectangle 109"/>
          <p:cNvSpPr>
            <a:spLocks noChangeArrowheads="1"/>
          </p:cNvSpPr>
          <p:nvPr/>
        </p:nvSpPr>
        <p:spPr bwMode="auto">
          <a:xfrm>
            <a:off x="6656388" y="5584825"/>
            <a:ext cx="152400" cy="609600"/>
          </a:xfrm>
          <a:prstGeom prst="rect">
            <a:avLst/>
          </a:prstGeom>
          <a:solidFill>
            <a:srgbClr val="CCFFFF"/>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111" name="Text Box 80"/>
          <p:cNvSpPr txBox="1">
            <a:spLocks noChangeArrowheads="1"/>
          </p:cNvSpPr>
          <p:nvPr/>
        </p:nvSpPr>
        <p:spPr bwMode="auto">
          <a:xfrm>
            <a:off x="1787525" y="2362201"/>
            <a:ext cx="10951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ＭＳ Ｐゴシック" charset="0"/>
                <a:cs typeface="Arial" charset="0"/>
              </a:rPr>
              <a:t>Host A</a:t>
            </a:r>
          </a:p>
        </p:txBody>
      </p:sp>
      <p:sp>
        <p:nvSpPr>
          <p:cNvPr id="112" name="Text Box 104"/>
          <p:cNvSpPr txBox="1">
            <a:spLocks noChangeArrowheads="1"/>
          </p:cNvSpPr>
          <p:nvPr/>
        </p:nvSpPr>
        <p:spPr bwMode="auto">
          <a:xfrm>
            <a:off x="2286001" y="1524000"/>
            <a:ext cx="322538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Arial"/>
                <a:ea typeface="ＭＳ Ｐゴシック" charset="0"/>
                <a:cs typeface="Arial" charset="0"/>
              </a:rPr>
              <a:t>ISN (initial sequence number)</a:t>
            </a:r>
          </a:p>
        </p:txBody>
      </p:sp>
      <p:sp>
        <p:nvSpPr>
          <p:cNvPr id="113" name="AutoShape 106"/>
          <p:cNvSpPr>
            <a:spLocks noChangeArrowheads="1"/>
          </p:cNvSpPr>
          <p:nvPr/>
        </p:nvSpPr>
        <p:spPr bwMode="auto">
          <a:xfrm>
            <a:off x="1600200" y="3352800"/>
            <a:ext cx="2362200" cy="914400"/>
          </a:xfrm>
          <a:prstGeom prst="wedgeRectCallout">
            <a:avLst>
              <a:gd name="adj1" fmla="val 61239"/>
              <a:gd name="adj2" fmla="val -89071"/>
            </a:avLst>
          </a:prstGeom>
          <a:solidFill>
            <a:srgbClr val="CCFFFF"/>
          </a:solidFill>
          <a:ln w="9525">
            <a:solidFill>
              <a:schemeClr val="tx1"/>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ＭＳ Ｐゴシック" charset="0"/>
                <a:cs typeface="Courier"/>
              </a:rPr>
              <a:t>Sequence number  </a:t>
            </a:r>
            <a:br>
              <a:rPr kumimoji="0" lang="en-US" sz="1800" b="0" i="0" u="none" strike="noStrike" kern="1200" cap="none" spc="0" normalizeH="0" baseline="0" noProof="0" dirty="0">
                <a:ln>
                  <a:noFill/>
                </a:ln>
                <a:solidFill>
                  <a:srgbClr val="FF0000"/>
                </a:solidFill>
                <a:effectLst/>
                <a:uLnTx/>
                <a:uFillTx/>
                <a:latin typeface="Arial"/>
                <a:ea typeface="ＭＳ Ｐゴシック" charset="0"/>
                <a:cs typeface="Courier"/>
              </a:rPr>
            </a:br>
            <a:r>
              <a:rPr kumimoji="0" lang="en-US" sz="1800" b="0" i="0" u="none" strike="noStrike" kern="1200" cap="none" spc="0" normalizeH="0" baseline="0" noProof="0" dirty="0">
                <a:ln>
                  <a:noFill/>
                </a:ln>
                <a:solidFill>
                  <a:srgbClr val="FF0000"/>
                </a:solidFill>
                <a:effectLst/>
                <a:uLnTx/>
                <a:uFillTx/>
                <a:latin typeface="Arial"/>
                <a:ea typeface="ＭＳ Ｐゴシック" charset="0"/>
                <a:cs typeface="Courier"/>
              </a:rPr>
              <a:t>= 1</a:t>
            </a:r>
            <a:r>
              <a:rPr kumimoji="0" lang="en-US" sz="1800" b="0" i="0" u="none" strike="noStrike" kern="1200" cap="none" spc="0" normalizeH="0" baseline="30000" noProof="0" dirty="0">
                <a:ln>
                  <a:noFill/>
                </a:ln>
                <a:solidFill>
                  <a:srgbClr val="FF0000"/>
                </a:solidFill>
                <a:effectLst/>
                <a:uLnTx/>
                <a:uFillTx/>
                <a:latin typeface="Arial"/>
                <a:ea typeface="ＭＳ Ｐゴシック" charset="0"/>
                <a:cs typeface="Courier"/>
              </a:rPr>
              <a:t>st</a:t>
            </a:r>
            <a:r>
              <a:rPr kumimoji="0" lang="en-US" sz="1800" b="0" i="0" u="none" strike="noStrike" kern="1200" cap="none" spc="0" normalizeH="0" baseline="0" noProof="0" dirty="0">
                <a:ln>
                  <a:noFill/>
                </a:ln>
                <a:solidFill>
                  <a:srgbClr val="FF0000"/>
                </a:solidFill>
                <a:effectLst/>
                <a:uLnTx/>
                <a:uFillTx/>
                <a:latin typeface="Arial"/>
                <a:ea typeface="ＭＳ Ｐゴシック" charset="0"/>
                <a:cs typeface="Courier"/>
              </a:rPr>
              <a:t> byte in segment = ISN + k</a:t>
            </a:r>
          </a:p>
        </p:txBody>
      </p:sp>
      <p:cxnSp>
        <p:nvCxnSpPr>
          <p:cNvPr id="114" name="Straight Arrow Connector 113"/>
          <p:cNvCxnSpPr/>
          <p:nvPr/>
        </p:nvCxnSpPr>
        <p:spPr bwMode="auto">
          <a:xfrm>
            <a:off x="3200400" y="2209800"/>
            <a:ext cx="914400" cy="0"/>
          </a:xfrm>
          <a:prstGeom prst="straightConnector1">
            <a:avLst/>
          </a:prstGeom>
          <a:noFill/>
          <a:ln w="3175" cap="flat" cmpd="sng" algn="ctr">
            <a:solidFill>
              <a:srgbClr val="FF0000"/>
            </a:solidFill>
            <a:prstDash val="solid"/>
            <a:round/>
            <a:headEnd type="arrow"/>
            <a:tailEnd type="arrow"/>
          </a:ln>
          <a:effectLst/>
        </p:spPr>
      </p:cxnSp>
      <p:sp>
        <p:nvSpPr>
          <p:cNvPr id="115" name="Line 105"/>
          <p:cNvSpPr>
            <a:spLocks noChangeShapeType="1"/>
          </p:cNvSpPr>
          <p:nvPr/>
        </p:nvSpPr>
        <p:spPr bwMode="auto">
          <a:xfrm>
            <a:off x="3200400" y="1905001"/>
            <a:ext cx="26988"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Courier New" charset="0"/>
              <a:ea typeface="ＭＳ Ｐゴシック" charset="0"/>
              <a:cs typeface="+mn-cs"/>
            </a:endParaRPr>
          </a:p>
        </p:txBody>
      </p:sp>
      <p:sp>
        <p:nvSpPr>
          <p:cNvPr id="117" name="TextBox 116"/>
          <p:cNvSpPr txBox="1"/>
          <p:nvPr/>
        </p:nvSpPr>
        <p:spPr>
          <a:xfrm>
            <a:off x="3503688" y="1828800"/>
            <a:ext cx="338579" cy="400110"/>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ourier New" charset="0"/>
                <a:ea typeface="ＭＳ Ｐゴシック" charset="0"/>
                <a:cs typeface="+mn-cs"/>
              </a:rPr>
              <a:t>k</a:t>
            </a:r>
          </a:p>
        </p:txBody>
      </p:sp>
    </p:spTree>
    <p:extLst>
      <p:ext uri="{BB962C8B-B14F-4D97-AF65-F5344CB8AC3E}">
        <p14:creationId xmlns:p14="http://schemas.microsoft.com/office/powerpoint/2010/main" val="1694458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14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1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404" grpId="0" animBg="1"/>
      <p:bldP spid="95140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A96F-1BE1-5443-B0CD-939B537FD384}"/>
              </a:ext>
            </a:extLst>
          </p:cNvPr>
          <p:cNvSpPr>
            <a:spLocks noGrp="1"/>
          </p:cNvSpPr>
          <p:nvPr>
            <p:ph type="title"/>
          </p:nvPr>
        </p:nvSpPr>
        <p:spPr/>
        <p:txBody>
          <a:bodyPr/>
          <a:lstStyle/>
          <a:p>
            <a:r>
              <a:rPr lang="en-US" dirty="0"/>
              <a:t>TCP: Reliability</a:t>
            </a:r>
          </a:p>
        </p:txBody>
      </p:sp>
      <p:sp>
        <p:nvSpPr>
          <p:cNvPr id="3" name="Content Placeholder 2">
            <a:extLst>
              <a:ext uri="{FF2B5EF4-FFF2-40B4-BE49-F238E27FC236}">
                <a16:creationId xmlns:a16="http://schemas.microsoft.com/office/drawing/2014/main" id="{C9DE6064-CD12-1E42-9895-FD084C180503}"/>
              </a:ext>
            </a:extLst>
          </p:cNvPr>
          <p:cNvSpPr>
            <a:spLocks noGrp="1"/>
          </p:cNvSpPr>
          <p:nvPr>
            <p:ph idx="1"/>
          </p:nvPr>
        </p:nvSpPr>
        <p:spPr/>
        <p:txBody>
          <a:bodyPr/>
          <a:lstStyle/>
          <a:p>
            <a:r>
              <a:rPr lang="en-US" dirty="0"/>
              <a:t>When to retransmit a packet?</a:t>
            </a:r>
          </a:p>
          <a:p>
            <a:pPr lvl="1"/>
            <a:r>
              <a:rPr lang="en-US" dirty="0"/>
              <a:t>When we received duplicated ACKs</a:t>
            </a:r>
          </a:p>
          <a:p>
            <a:pPr lvl="1"/>
            <a:r>
              <a:rPr lang="en-US" dirty="0"/>
              <a:t>When we do not receive any ACKs for a long time (what time)</a:t>
            </a:r>
          </a:p>
          <a:p>
            <a:pPr marL="971550" lvl="1" indent="-457200"/>
            <a:endParaRPr lang="en-US" dirty="0"/>
          </a:p>
          <a:p>
            <a:pPr marL="514350" lvl="1" indent="0">
              <a:buNone/>
            </a:pPr>
            <a:r>
              <a:rPr lang="en-US" dirty="0"/>
              <a:t>Example dup ACK</a:t>
            </a:r>
          </a:p>
          <a:p>
            <a:pPr marL="971550" lvl="1" indent="-457200"/>
            <a:r>
              <a:rPr lang="en-US" dirty="0"/>
              <a:t>Send packets with seq no</a:t>
            </a:r>
          </a:p>
          <a:p>
            <a:pPr marL="1371600" lvl="2" indent="-457200"/>
            <a:r>
              <a:rPr lang="en-US" dirty="0"/>
              <a:t>10, 20, 30,… 90, 100</a:t>
            </a:r>
          </a:p>
          <a:p>
            <a:pPr marL="1371600" lvl="2" indent="-457200"/>
            <a:r>
              <a:rPr lang="en-US" dirty="0"/>
              <a:t>Say 50 is lost</a:t>
            </a:r>
          </a:p>
          <a:p>
            <a:pPr marL="1371600" lvl="2" indent="-457200"/>
            <a:r>
              <a:rPr lang="en-US" dirty="0"/>
              <a:t>ACK: 10, 20, 30, 40, 50, 50, 50….</a:t>
            </a:r>
          </a:p>
        </p:txBody>
      </p:sp>
      <p:sp>
        <p:nvSpPr>
          <p:cNvPr id="4" name="Slide Number Placeholder 3">
            <a:extLst>
              <a:ext uri="{FF2B5EF4-FFF2-40B4-BE49-F238E27FC236}">
                <a16:creationId xmlns:a16="http://schemas.microsoft.com/office/drawing/2014/main" id="{2AFF66D0-2AD2-7D4A-9966-3068715F5E3E}"/>
              </a:ext>
            </a:extLst>
          </p:cNvPr>
          <p:cNvSpPr>
            <a:spLocks noGrp="1"/>
          </p:cNvSpPr>
          <p:nvPr>
            <p:ph type="sldNum" sz="quarter" idx="12"/>
          </p:nvPr>
        </p:nvSpPr>
        <p:spPr/>
        <p:txBody>
          <a:bodyPr/>
          <a:lstStyle/>
          <a:p>
            <a:fld id="{7904A8AC-C669-244C-953E-6C477326AD58}" type="slidenum">
              <a:rPr lang="en-US" smtClean="0"/>
              <a:pPr/>
              <a:t>17</a:t>
            </a:fld>
            <a:endParaRPr lang="en-US"/>
          </a:p>
        </p:txBody>
      </p:sp>
    </p:spTree>
    <p:extLst>
      <p:ext uri="{BB962C8B-B14F-4D97-AF65-F5344CB8AC3E}">
        <p14:creationId xmlns:p14="http://schemas.microsoft.com/office/powerpoint/2010/main" val="324950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A96F-1BE1-5443-B0CD-939B537FD384}"/>
              </a:ext>
            </a:extLst>
          </p:cNvPr>
          <p:cNvSpPr>
            <a:spLocks noGrp="1"/>
          </p:cNvSpPr>
          <p:nvPr>
            <p:ph type="title"/>
          </p:nvPr>
        </p:nvSpPr>
        <p:spPr/>
        <p:txBody>
          <a:bodyPr/>
          <a:lstStyle/>
          <a:p>
            <a:r>
              <a:rPr lang="en-US" dirty="0"/>
              <a:t>TCP: Reliability</a:t>
            </a:r>
          </a:p>
        </p:txBody>
      </p:sp>
      <p:sp>
        <p:nvSpPr>
          <p:cNvPr id="3" name="Content Placeholder 2">
            <a:extLst>
              <a:ext uri="{FF2B5EF4-FFF2-40B4-BE49-F238E27FC236}">
                <a16:creationId xmlns:a16="http://schemas.microsoft.com/office/drawing/2014/main" id="{C9DE6064-CD12-1E42-9895-FD084C180503}"/>
              </a:ext>
            </a:extLst>
          </p:cNvPr>
          <p:cNvSpPr>
            <a:spLocks noGrp="1"/>
          </p:cNvSpPr>
          <p:nvPr>
            <p:ph idx="1"/>
          </p:nvPr>
        </p:nvSpPr>
        <p:spPr/>
        <p:txBody>
          <a:bodyPr/>
          <a:lstStyle/>
          <a:p>
            <a:r>
              <a:rPr lang="en-US" dirty="0"/>
              <a:t>When to retransmit a packet?</a:t>
            </a:r>
          </a:p>
          <a:p>
            <a:pPr lvl="1"/>
            <a:r>
              <a:rPr lang="en-US" dirty="0"/>
              <a:t>When we received duplicated ACKs?</a:t>
            </a:r>
          </a:p>
          <a:p>
            <a:pPr lvl="1"/>
            <a:r>
              <a:rPr lang="en-US" dirty="0"/>
              <a:t>When we do not receive any ACKs during a long time (what time)</a:t>
            </a:r>
          </a:p>
          <a:p>
            <a:pPr marL="571500" indent="-457200"/>
            <a:r>
              <a:rPr lang="en-US" dirty="0"/>
              <a:t>RTO: Retransmission timeout (one example algorithm)</a:t>
            </a:r>
          </a:p>
          <a:p>
            <a:pPr marL="971550" lvl="1" indent="-457200"/>
            <a:r>
              <a:rPr lang="en-US" dirty="0"/>
              <a:t>RTO = 2 * round-trip time</a:t>
            </a:r>
          </a:p>
          <a:p>
            <a:pPr marL="971550" lvl="1" indent="-457200"/>
            <a:r>
              <a:rPr lang="en-US" dirty="0"/>
              <a:t>Exponential </a:t>
            </a:r>
            <a:r>
              <a:rPr lang="en-US" dirty="0" err="1"/>
              <a:t>backoff</a:t>
            </a:r>
            <a:r>
              <a:rPr lang="en-US" dirty="0"/>
              <a:t>: Every time RTO expires, RTO = RTO * 2</a:t>
            </a:r>
          </a:p>
          <a:p>
            <a:pPr marL="971550" lvl="1" indent="-457200"/>
            <a:r>
              <a:rPr lang="en-US" dirty="0"/>
              <a:t>If any successful new transmission, RTO = 2 * round-trip time</a:t>
            </a:r>
          </a:p>
          <a:p>
            <a:pPr marL="971550" lvl="1" indent="-457200"/>
            <a:endParaRPr lang="en-US" dirty="0"/>
          </a:p>
        </p:txBody>
      </p:sp>
      <p:sp>
        <p:nvSpPr>
          <p:cNvPr id="4" name="Slide Number Placeholder 3">
            <a:extLst>
              <a:ext uri="{FF2B5EF4-FFF2-40B4-BE49-F238E27FC236}">
                <a16:creationId xmlns:a16="http://schemas.microsoft.com/office/drawing/2014/main" id="{2AFF66D0-2AD2-7D4A-9966-3068715F5E3E}"/>
              </a:ext>
            </a:extLst>
          </p:cNvPr>
          <p:cNvSpPr>
            <a:spLocks noGrp="1"/>
          </p:cNvSpPr>
          <p:nvPr>
            <p:ph type="sldNum" sz="quarter" idx="12"/>
          </p:nvPr>
        </p:nvSpPr>
        <p:spPr/>
        <p:txBody>
          <a:bodyPr/>
          <a:lstStyle/>
          <a:p>
            <a:fld id="{7904A8AC-C669-244C-953E-6C477326AD58}" type="slidenum">
              <a:rPr lang="en-US" smtClean="0"/>
              <a:pPr/>
              <a:t>18</a:t>
            </a:fld>
            <a:endParaRPr lang="en-US"/>
          </a:p>
        </p:txBody>
      </p:sp>
    </p:spTree>
    <p:extLst>
      <p:ext uri="{BB962C8B-B14F-4D97-AF65-F5344CB8AC3E}">
        <p14:creationId xmlns:p14="http://schemas.microsoft.com/office/powerpoint/2010/main" val="385481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AC8F-D16D-9343-90BF-60DB9CEBFC98}"/>
              </a:ext>
            </a:extLst>
          </p:cNvPr>
          <p:cNvSpPr>
            <a:spLocks noGrp="1"/>
          </p:cNvSpPr>
          <p:nvPr>
            <p:ph type="title"/>
          </p:nvPr>
        </p:nvSpPr>
        <p:spPr/>
        <p:txBody>
          <a:bodyPr/>
          <a:lstStyle/>
          <a:p>
            <a:r>
              <a:rPr lang="en-US" dirty="0"/>
              <a:t>Clients and Servers</a:t>
            </a:r>
          </a:p>
        </p:txBody>
      </p:sp>
      <p:sp>
        <p:nvSpPr>
          <p:cNvPr id="3" name="Content Placeholder 2">
            <a:extLst>
              <a:ext uri="{FF2B5EF4-FFF2-40B4-BE49-F238E27FC236}">
                <a16:creationId xmlns:a16="http://schemas.microsoft.com/office/drawing/2014/main" id="{6D4AFFB2-C1CD-BB40-A259-080FD78DC450}"/>
              </a:ext>
            </a:extLst>
          </p:cNvPr>
          <p:cNvSpPr>
            <a:spLocks noGrp="1"/>
          </p:cNvSpPr>
          <p:nvPr>
            <p:ph idx="1"/>
          </p:nvPr>
        </p:nvSpPr>
        <p:spPr>
          <a:xfrm>
            <a:off x="742285" y="1579173"/>
            <a:ext cx="4816424" cy="4525963"/>
          </a:xfrm>
        </p:spPr>
        <p:txBody>
          <a:bodyPr/>
          <a:lstStyle/>
          <a:p>
            <a:r>
              <a:rPr lang="en-US" dirty="0"/>
              <a:t>Clients</a:t>
            </a:r>
          </a:p>
          <a:p>
            <a:pPr lvl="1"/>
            <a:r>
              <a:rPr lang="en-US" dirty="0"/>
              <a:t>Request services</a:t>
            </a:r>
          </a:p>
          <a:p>
            <a:pPr lvl="1"/>
            <a:r>
              <a:rPr lang="en-US" dirty="0"/>
              <a:t>Sometimes on</a:t>
            </a:r>
          </a:p>
          <a:p>
            <a:pPr lvl="1"/>
            <a:r>
              <a:rPr lang="en-US" dirty="0"/>
              <a:t>Initiates communication</a:t>
            </a:r>
          </a:p>
          <a:p>
            <a:pPr lvl="1"/>
            <a:endParaRPr lang="en-US" dirty="0"/>
          </a:p>
        </p:txBody>
      </p:sp>
      <p:sp>
        <p:nvSpPr>
          <p:cNvPr id="4" name="Slide Number Placeholder 3">
            <a:extLst>
              <a:ext uri="{FF2B5EF4-FFF2-40B4-BE49-F238E27FC236}">
                <a16:creationId xmlns:a16="http://schemas.microsoft.com/office/drawing/2014/main" id="{107D1D4A-D979-B74B-9050-FF49F17A438B}"/>
              </a:ext>
            </a:extLst>
          </p:cNvPr>
          <p:cNvSpPr>
            <a:spLocks noGrp="1"/>
          </p:cNvSpPr>
          <p:nvPr>
            <p:ph type="sldNum" sz="quarter" idx="12"/>
          </p:nvPr>
        </p:nvSpPr>
        <p:spPr/>
        <p:txBody>
          <a:bodyPr/>
          <a:lstStyle/>
          <a:p>
            <a:fld id="{7904A8AC-C669-244C-953E-6C477326AD58}" type="slidenum">
              <a:rPr lang="en-US" smtClean="0"/>
              <a:pPr/>
              <a:t>2</a:t>
            </a:fld>
            <a:endParaRPr lang="en-US"/>
          </a:p>
        </p:txBody>
      </p:sp>
      <p:pic>
        <p:nvPicPr>
          <p:cNvPr id="5" name="Picture 5" descr="j0292020">
            <a:extLst>
              <a:ext uri="{FF2B5EF4-FFF2-40B4-BE49-F238E27FC236}">
                <a16:creationId xmlns:a16="http://schemas.microsoft.com/office/drawing/2014/main" id="{CB21E227-6355-E546-A682-53362803E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777" y="4879975"/>
            <a:ext cx="1600200"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285750">
            <a:extLst>
              <a:ext uri="{FF2B5EF4-FFF2-40B4-BE49-F238E27FC236}">
                <a16:creationId xmlns:a16="http://schemas.microsoft.com/office/drawing/2014/main" id="{78439B06-DEDD-1744-9854-DEA8033C57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5977" y="5140325"/>
            <a:ext cx="2138363"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a:extLst>
              <a:ext uri="{FF2B5EF4-FFF2-40B4-BE49-F238E27FC236}">
                <a16:creationId xmlns:a16="http://schemas.microsoft.com/office/drawing/2014/main" id="{03490B42-F006-454B-B7DA-77B9C4BB671D}"/>
              </a:ext>
            </a:extLst>
          </p:cNvPr>
          <p:cNvSpPr>
            <a:spLocks/>
          </p:cNvSpPr>
          <p:nvPr/>
        </p:nvSpPr>
        <p:spPr bwMode="auto">
          <a:xfrm>
            <a:off x="3970390" y="4899025"/>
            <a:ext cx="3059112" cy="728662"/>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Freeform 8">
            <a:extLst>
              <a:ext uri="{FF2B5EF4-FFF2-40B4-BE49-F238E27FC236}">
                <a16:creationId xmlns:a16="http://schemas.microsoft.com/office/drawing/2014/main" id="{9ADEB203-DD08-7245-8C57-C9909A3AC525}"/>
              </a:ext>
            </a:extLst>
          </p:cNvPr>
          <p:cNvSpPr>
            <a:spLocks/>
          </p:cNvSpPr>
          <p:nvPr/>
        </p:nvSpPr>
        <p:spPr bwMode="auto">
          <a:xfrm flipH="1" flipV="1">
            <a:off x="3970390" y="5764212"/>
            <a:ext cx="3059112" cy="728663"/>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Content Placeholder 2">
            <a:extLst>
              <a:ext uri="{FF2B5EF4-FFF2-40B4-BE49-F238E27FC236}">
                <a16:creationId xmlns:a16="http://schemas.microsoft.com/office/drawing/2014/main" id="{5F40EAA3-BEA2-6940-934F-EAB91F88B602}"/>
              </a:ext>
            </a:extLst>
          </p:cNvPr>
          <p:cNvSpPr txBox="1">
            <a:spLocks/>
          </p:cNvSpPr>
          <p:nvPr/>
        </p:nvSpPr>
        <p:spPr bwMode="auto">
          <a:xfrm>
            <a:off x="6633291" y="1554163"/>
            <a:ext cx="481642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Servers</a:t>
            </a:r>
          </a:p>
          <a:p>
            <a:pPr lvl="1"/>
            <a:r>
              <a:rPr lang="en-US" dirty="0"/>
              <a:t>Host services</a:t>
            </a:r>
          </a:p>
          <a:p>
            <a:pPr lvl="1"/>
            <a:r>
              <a:rPr lang="en-US" dirty="0"/>
              <a:t>Always on</a:t>
            </a:r>
          </a:p>
          <a:p>
            <a:pPr lvl="1"/>
            <a:r>
              <a:rPr lang="en-US" dirty="0"/>
              <a:t>Waits to be connected</a:t>
            </a:r>
          </a:p>
          <a:p>
            <a:pPr lvl="1"/>
            <a:endParaRPr lang="en-US" dirty="0"/>
          </a:p>
        </p:txBody>
      </p:sp>
      <p:sp>
        <p:nvSpPr>
          <p:cNvPr id="11" name="TextBox 10">
            <a:extLst>
              <a:ext uri="{FF2B5EF4-FFF2-40B4-BE49-F238E27FC236}">
                <a16:creationId xmlns:a16="http://schemas.microsoft.com/office/drawing/2014/main" id="{ED06B4A8-6314-9B4A-A766-AF0B8C3E9135}"/>
              </a:ext>
            </a:extLst>
          </p:cNvPr>
          <p:cNvSpPr txBox="1"/>
          <p:nvPr/>
        </p:nvSpPr>
        <p:spPr>
          <a:xfrm>
            <a:off x="742285" y="3837482"/>
            <a:ext cx="8162055" cy="1384995"/>
          </a:xfrm>
          <a:prstGeom prst="rect">
            <a:avLst/>
          </a:prstGeom>
          <a:noFill/>
        </p:spPr>
        <p:txBody>
          <a:bodyPr wrap="square" rtlCol="0">
            <a:spAutoFit/>
          </a:bodyPr>
          <a:lstStyle/>
          <a:p>
            <a:r>
              <a:rPr lang="en-US" sz="2800" dirty="0"/>
              <a:t>Clients and servers are roles. One computer can be both clients and servers. E.g., proxy</a:t>
            </a:r>
          </a:p>
          <a:p>
            <a:endParaRPr lang="en-US" sz="2800" dirty="0"/>
          </a:p>
        </p:txBody>
      </p:sp>
    </p:spTree>
    <p:extLst>
      <p:ext uri="{BB962C8B-B14F-4D97-AF65-F5344CB8AC3E}">
        <p14:creationId xmlns:p14="http://schemas.microsoft.com/office/powerpoint/2010/main" val="110344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CD46-553B-5148-91A8-459BACC35710}"/>
              </a:ext>
            </a:extLst>
          </p:cNvPr>
          <p:cNvSpPr>
            <a:spLocks noGrp="1"/>
          </p:cNvSpPr>
          <p:nvPr>
            <p:ph type="title"/>
          </p:nvPr>
        </p:nvSpPr>
        <p:spPr>
          <a:xfrm>
            <a:off x="0" y="274638"/>
            <a:ext cx="12192000" cy="1143000"/>
          </a:xfrm>
        </p:spPr>
        <p:txBody>
          <a:bodyPr/>
          <a:lstStyle/>
          <a:p>
            <a:r>
              <a:rPr lang="en-US" dirty="0"/>
              <a:t>How to implement client-server communications?</a:t>
            </a:r>
            <a:br>
              <a:rPr lang="en-US" dirty="0"/>
            </a:br>
            <a:r>
              <a:rPr lang="en-US" dirty="0"/>
              <a:t>E.g., Stream sockets (TCP)	</a:t>
            </a:r>
          </a:p>
        </p:txBody>
      </p:sp>
      <p:sp>
        <p:nvSpPr>
          <p:cNvPr id="4" name="Slide Number Placeholder 3">
            <a:extLst>
              <a:ext uri="{FF2B5EF4-FFF2-40B4-BE49-F238E27FC236}">
                <a16:creationId xmlns:a16="http://schemas.microsoft.com/office/drawing/2014/main" id="{9749E726-1B5C-F041-8762-898B9DE5C915}"/>
              </a:ext>
            </a:extLst>
          </p:cNvPr>
          <p:cNvSpPr>
            <a:spLocks noGrp="1"/>
          </p:cNvSpPr>
          <p:nvPr>
            <p:ph type="sldNum" sz="quarter" idx="12"/>
          </p:nvPr>
        </p:nvSpPr>
        <p:spPr/>
        <p:txBody>
          <a:bodyPr/>
          <a:lstStyle/>
          <a:p>
            <a:fld id="{7904A8AC-C669-244C-953E-6C477326AD58}" type="slidenum">
              <a:rPr lang="en-US" smtClean="0"/>
              <a:pPr/>
              <a:t>3</a:t>
            </a:fld>
            <a:endParaRPr lang="en-US"/>
          </a:p>
        </p:txBody>
      </p:sp>
      <p:sp>
        <p:nvSpPr>
          <p:cNvPr id="31" name="Text Box 4">
            <a:extLst>
              <a:ext uri="{FF2B5EF4-FFF2-40B4-BE49-F238E27FC236}">
                <a16:creationId xmlns:a16="http://schemas.microsoft.com/office/drawing/2014/main" id="{6BDC160E-6501-DA49-927C-974196BF8F9F}"/>
              </a:ext>
            </a:extLst>
          </p:cNvPr>
          <p:cNvSpPr txBox="1">
            <a:spLocks noChangeArrowheads="1"/>
          </p:cNvSpPr>
          <p:nvPr/>
        </p:nvSpPr>
        <p:spPr bwMode="auto">
          <a:xfrm>
            <a:off x="2635251" y="1927227"/>
            <a:ext cx="16716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Create a socket</a:t>
            </a:r>
          </a:p>
        </p:txBody>
      </p:sp>
      <p:sp>
        <p:nvSpPr>
          <p:cNvPr id="32" name="Text Box 5">
            <a:extLst>
              <a:ext uri="{FF2B5EF4-FFF2-40B4-BE49-F238E27FC236}">
                <a16:creationId xmlns:a16="http://schemas.microsoft.com/office/drawing/2014/main" id="{88809159-8F42-1845-A1FE-B10CE022970D}"/>
              </a:ext>
            </a:extLst>
          </p:cNvPr>
          <p:cNvSpPr txBox="1">
            <a:spLocks noChangeArrowheads="1"/>
          </p:cNvSpPr>
          <p:nvPr/>
        </p:nvSpPr>
        <p:spPr bwMode="auto">
          <a:xfrm>
            <a:off x="2443163" y="2628079"/>
            <a:ext cx="1917700" cy="3693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Bind the socket </a:t>
            </a:r>
          </a:p>
        </p:txBody>
      </p:sp>
      <p:sp>
        <p:nvSpPr>
          <p:cNvPr id="33" name="Text Box 6">
            <a:extLst>
              <a:ext uri="{FF2B5EF4-FFF2-40B4-BE49-F238E27FC236}">
                <a16:creationId xmlns:a16="http://schemas.microsoft.com/office/drawing/2014/main" id="{F928B01B-061C-7942-B91A-2AFE81A5FC14}"/>
              </a:ext>
            </a:extLst>
          </p:cNvPr>
          <p:cNvSpPr txBox="1">
            <a:spLocks noChangeArrowheads="1"/>
          </p:cNvSpPr>
          <p:nvPr/>
        </p:nvSpPr>
        <p:spPr bwMode="auto">
          <a:xfrm>
            <a:off x="2152651" y="3322639"/>
            <a:ext cx="2693988" cy="6000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 for client</a:t>
            </a:r>
          </a:p>
          <a:p>
            <a:pPr eaLnBrk="1" hangingPunct="1"/>
            <a:r>
              <a:rPr lang="en-US" altLang="en-US" sz="1500">
                <a:latin typeface="Calibri" panose="020F0502020204030204" pitchFamily="34" charset="0"/>
              </a:rPr>
              <a:t>(Wait for incoming connections)</a:t>
            </a:r>
          </a:p>
        </p:txBody>
      </p:sp>
      <p:sp>
        <p:nvSpPr>
          <p:cNvPr id="34" name="Text Box 7">
            <a:extLst>
              <a:ext uri="{FF2B5EF4-FFF2-40B4-BE49-F238E27FC236}">
                <a16:creationId xmlns:a16="http://schemas.microsoft.com/office/drawing/2014/main" id="{DF3E6ABC-249B-6C41-BFAF-A40F33F9CDC2}"/>
              </a:ext>
            </a:extLst>
          </p:cNvPr>
          <p:cNvSpPr txBox="1">
            <a:spLocks noChangeArrowheads="1"/>
          </p:cNvSpPr>
          <p:nvPr/>
        </p:nvSpPr>
        <p:spPr bwMode="auto">
          <a:xfrm>
            <a:off x="2495551" y="4343402"/>
            <a:ext cx="2017713"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 connection</a:t>
            </a:r>
          </a:p>
        </p:txBody>
      </p:sp>
      <p:sp>
        <p:nvSpPr>
          <p:cNvPr id="35" name="Text Box 8">
            <a:extLst>
              <a:ext uri="{FF2B5EF4-FFF2-40B4-BE49-F238E27FC236}">
                <a16:creationId xmlns:a16="http://schemas.microsoft.com/office/drawing/2014/main" id="{BFE76C55-8484-C441-A673-2EF075F82E43}"/>
              </a:ext>
            </a:extLst>
          </p:cNvPr>
          <p:cNvSpPr txBox="1">
            <a:spLocks noChangeArrowheads="1"/>
          </p:cNvSpPr>
          <p:nvPr/>
        </p:nvSpPr>
        <p:spPr bwMode="auto">
          <a:xfrm>
            <a:off x="2495551" y="5121277"/>
            <a:ext cx="1812925"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Request</a:t>
            </a:r>
          </a:p>
        </p:txBody>
      </p:sp>
      <p:sp>
        <p:nvSpPr>
          <p:cNvPr id="36" name="Text Box 9">
            <a:extLst>
              <a:ext uri="{FF2B5EF4-FFF2-40B4-BE49-F238E27FC236}">
                <a16:creationId xmlns:a16="http://schemas.microsoft.com/office/drawing/2014/main" id="{0B6A55E2-F672-2448-A742-22CF36807031}"/>
              </a:ext>
            </a:extLst>
          </p:cNvPr>
          <p:cNvSpPr txBox="1">
            <a:spLocks noChangeArrowheads="1"/>
          </p:cNvSpPr>
          <p:nvPr/>
        </p:nvSpPr>
        <p:spPr bwMode="auto">
          <a:xfrm>
            <a:off x="2635251" y="6196014"/>
            <a:ext cx="1673225"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response</a:t>
            </a:r>
          </a:p>
        </p:txBody>
      </p:sp>
      <p:sp>
        <p:nvSpPr>
          <p:cNvPr id="37" name="Line 11">
            <a:extLst>
              <a:ext uri="{FF2B5EF4-FFF2-40B4-BE49-F238E27FC236}">
                <a16:creationId xmlns:a16="http://schemas.microsoft.com/office/drawing/2014/main" id="{F8F71BCA-207C-2C47-904F-76147201D3AD}"/>
              </a:ext>
            </a:extLst>
          </p:cNvPr>
          <p:cNvSpPr>
            <a:spLocks noChangeShapeType="1"/>
          </p:cNvSpPr>
          <p:nvPr/>
        </p:nvSpPr>
        <p:spPr bwMode="auto">
          <a:xfrm>
            <a:off x="3305176" y="2311402"/>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2">
            <a:extLst>
              <a:ext uri="{FF2B5EF4-FFF2-40B4-BE49-F238E27FC236}">
                <a16:creationId xmlns:a16="http://schemas.microsoft.com/office/drawing/2014/main" id="{F945033A-FC3F-124A-BF28-328E50389A75}"/>
              </a:ext>
            </a:extLst>
          </p:cNvPr>
          <p:cNvSpPr>
            <a:spLocks noChangeShapeType="1"/>
          </p:cNvSpPr>
          <p:nvPr/>
        </p:nvSpPr>
        <p:spPr bwMode="auto">
          <a:xfrm flipH="1">
            <a:off x="3306764" y="3003552"/>
            <a:ext cx="19050" cy="3222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 name="Line 13">
            <a:extLst>
              <a:ext uri="{FF2B5EF4-FFF2-40B4-BE49-F238E27FC236}">
                <a16:creationId xmlns:a16="http://schemas.microsoft.com/office/drawing/2014/main" id="{BCC7BEFF-BCFE-E04D-9642-431901E14C56}"/>
              </a:ext>
            </a:extLst>
          </p:cNvPr>
          <p:cNvSpPr>
            <a:spLocks noChangeShapeType="1"/>
          </p:cNvSpPr>
          <p:nvPr/>
        </p:nvSpPr>
        <p:spPr bwMode="auto">
          <a:xfrm flipH="1">
            <a:off x="3325814" y="3922714"/>
            <a:ext cx="0" cy="4206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4">
            <a:extLst>
              <a:ext uri="{FF2B5EF4-FFF2-40B4-BE49-F238E27FC236}">
                <a16:creationId xmlns:a16="http://schemas.microsoft.com/office/drawing/2014/main" id="{E1DB88D4-3FB0-6E49-A5B5-6CB9EAE76C3C}"/>
              </a:ext>
            </a:extLst>
          </p:cNvPr>
          <p:cNvSpPr>
            <a:spLocks noChangeShapeType="1"/>
          </p:cNvSpPr>
          <p:nvPr/>
        </p:nvSpPr>
        <p:spPr bwMode="auto">
          <a:xfrm>
            <a:off x="3306764" y="4713289"/>
            <a:ext cx="0" cy="4079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5">
            <a:extLst>
              <a:ext uri="{FF2B5EF4-FFF2-40B4-BE49-F238E27FC236}">
                <a16:creationId xmlns:a16="http://schemas.microsoft.com/office/drawing/2014/main" id="{F6155134-247B-7949-8E68-49CE0655ADDB}"/>
              </a:ext>
            </a:extLst>
          </p:cNvPr>
          <p:cNvSpPr>
            <a:spLocks noChangeShapeType="1"/>
          </p:cNvSpPr>
          <p:nvPr/>
        </p:nvSpPr>
        <p:spPr bwMode="auto">
          <a:xfrm>
            <a:off x="3306764" y="5518152"/>
            <a:ext cx="19050" cy="6524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2" name="Text Box 19">
            <a:extLst>
              <a:ext uri="{FF2B5EF4-FFF2-40B4-BE49-F238E27FC236}">
                <a16:creationId xmlns:a16="http://schemas.microsoft.com/office/drawing/2014/main" id="{6919F52A-C490-8C49-A037-56A5A41DF1B9}"/>
              </a:ext>
            </a:extLst>
          </p:cNvPr>
          <p:cNvSpPr txBox="1">
            <a:spLocks noChangeArrowheads="1"/>
          </p:cNvSpPr>
          <p:nvPr/>
        </p:nvSpPr>
        <p:spPr bwMode="auto">
          <a:xfrm>
            <a:off x="7831139" y="2606390"/>
            <a:ext cx="11474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Client</a:t>
            </a:r>
          </a:p>
        </p:txBody>
      </p:sp>
      <p:sp>
        <p:nvSpPr>
          <p:cNvPr id="43" name="Text Box 20">
            <a:extLst>
              <a:ext uri="{FF2B5EF4-FFF2-40B4-BE49-F238E27FC236}">
                <a16:creationId xmlns:a16="http://schemas.microsoft.com/office/drawing/2014/main" id="{E5A0226C-A179-6647-B881-EFBF28D16F5F}"/>
              </a:ext>
            </a:extLst>
          </p:cNvPr>
          <p:cNvSpPr txBox="1">
            <a:spLocks noChangeArrowheads="1"/>
          </p:cNvSpPr>
          <p:nvPr/>
        </p:nvSpPr>
        <p:spPr bwMode="auto">
          <a:xfrm>
            <a:off x="7475539" y="346710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Create a socket</a:t>
            </a:r>
          </a:p>
        </p:txBody>
      </p:sp>
      <p:sp>
        <p:nvSpPr>
          <p:cNvPr id="44" name="Text Box 21">
            <a:extLst>
              <a:ext uri="{FF2B5EF4-FFF2-40B4-BE49-F238E27FC236}">
                <a16:creationId xmlns:a16="http://schemas.microsoft.com/office/drawing/2014/main" id="{7E78BB93-CF93-6A4E-86E8-24D36BBADBA5}"/>
              </a:ext>
            </a:extLst>
          </p:cNvPr>
          <p:cNvSpPr txBox="1">
            <a:spLocks noChangeArrowheads="1"/>
          </p:cNvSpPr>
          <p:nvPr/>
        </p:nvSpPr>
        <p:spPr bwMode="auto">
          <a:xfrm>
            <a:off x="7475539" y="415925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 to server</a:t>
            </a:r>
          </a:p>
        </p:txBody>
      </p:sp>
      <p:sp>
        <p:nvSpPr>
          <p:cNvPr id="45" name="Text Box 22">
            <a:extLst>
              <a:ext uri="{FF2B5EF4-FFF2-40B4-BE49-F238E27FC236}">
                <a16:creationId xmlns:a16="http://schemas.microsoft.com/office/drawing/2014/main" id="{E401930E-1C59-4E4A-9DA5-8A9C3ABDDC70}"/>
              </a:ext>
            </a:extLst>
          </p:cNvPr>
          <p:cNvSpPr txBox="1">
            <a:spLocks noChangeArrowheads="1"/>
          </p:cNvSpPr>
          <p:nvPr/>
        </p:nvSpPr>
        <p:spPr bwMode="auto">
          <a:xfrm>
            <a:off x="7475539" y="4956177"/>
            <a:ext cx="18621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the request</a:t>
            </a:r>
          </a:p>
        </p:txBody>
      </p:sp>
      <p:sp>
        <p:nvSpPr>
          <p:cNvPr id="46" name="Line 23">
            <a:extLst>
              <a:ext uri="{FF2B5EF4-FFF2-40B4-BE49-F238E27FC236}">
                <a16:creationId xmlns:a16="http://schemas.microsoft.com/office/drawing/2014/main" id="{B38761BF-8891-B344-A68C-4BF4B7904322}"/>
              </a:ext>
            </a:extLst>
          </p:cNvPr>
          <p:cNvSpPr>
            <a:spLocks noChangeShapeType="1"/>
          </p:cNvSpPr>
          <p:nvPr/>
        </p:nvSpPr>
        <p:spPr bwMode="auto">
          <a:xfrm>
            <a:off x="8001001" y="3836989"/>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4">
            <a:extLst>
              <a:ext uri="{FF2B5EF4-FFF2-40B4-BE49-F238E27FC236}">
                <a16:creationId xmlns:a16="http://schemas.microsoft.com/office/drawing/2014/main" id="{9A24A9B4-1EA6-5445-B7E3-84FB57D267C9}"/>
              </a:ext>
            </a:extLst>
          </p:cNvPr>
          <p:cNvSpPr>
            <a:spLocks noChangeShapeType="1"/>
          </p:cNvSpPr>
          <p:nvPr/>
        </p:nvSpPr>
        <p:spPr bwMode="auto">
          <a:xfrm flipH="1">
            <a:off x="8001001" y="4527552"/>
            <a:ext cx="0" cy="4238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 name="Line 25">
            <a:extLst>
              <a:ext uri="{FF2B5EF4-FFF2-40B4-BE49-F238E27FC236}">
                <a16:creationId xmlns:a16="http://schemas.microsoft.com/office/drawing/2014/main" id="{C89D4BC2-3B83-AF47-97AC-6AFDAD8C3793}"/>
              </a:ext>
            </a:extLst>
          </p:cNvPr>
          <p:cNvSpPr>
            <a:spLocks noChangeShapeType="1"/>
          </p:cNvSpPr>
          <p:nvPr/>
        </p:nvSpPr>
        <p:spPr bwMode="auto">
          <a:xfrm flipH="1">
            <a:off x="4513264" y="4291014"/>
            <a:ext cx="2962275" cy="236538"/>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26">
            <a:extLst>
              <a:ext uri="{FF2B5EF4-FFF2-40B4-BE49-F238E27FC236}">
                <a16:creationId xmlns:a16="http://schemas.microsoft.com/office/drawing/2014/main" id="{15BD60A6-A0E4-6E41-AB16-5CC0BF1AE04E}"/>
              </a:ext>
            </a:extLst>
          </p:cNvPr>
          <p:cNvSpPr txBox="1">
            <a:spLocks noChangeArrowheads="1"/>
          </p:cNvSpPr>
          <p:nvPr/>
        </p:nvSpPr>
        <p:spPr bwMode="auto">
          <a:xfrm rot="21237376">
            <a:off x="4751389" y="4025902"/>
            <a:ext cx="2282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establish connection</a:t>
            </a:r>
          </a:p>
        </p:txBody>
      </p:sp>
      <p:sp>
        <p:nvSpPr>
          <p:cNvPr id="50" name="Line 27">
            <a:extLst>
              <a:ext uri="{FF2B5EF4-FFF2-40B4-BE49-F238E27FC236}">
                <a16:creationId xmlns:a16="http://schemas.microsoft.com/office/drawing/2014/main" id="{0C0FE39A-ECF9-9E44-9280-FE639759F4F8}"/>
              </a:ext>
            </a:extLst>
          </p:cNvPr>
          <p:cNvSpPr>
            <a:spLocks noChangeShapeType="1"/>
          </p:cNvSpPr>
          <p:nvPr/>
        </p:nvSpPr>
        <p:spPr bwMode="auto">
          <a:xfrm flipH="1">
            <a:off x="4308476" y="5121277"/>
            <a:ext cx="3149600" cy="204787"/>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29">
            <a:extLst>
              <a:ext uri="{FF2B5EF4-FFF2-40B4-BE49-F238E27FC236}">
                <a16:creationId xmlns:a16="http://schemas.microsoft.com/office/drawing/2014/main" id="{C2EEC5D2-4883-7148-9D50-5DE94873DAB1}"/>
              </a:ext>
            </a:extLst>
          </p:cNvPr>
          <p:cNvSpPr txBox="1">
            <a:spLocks noChangeArrowheads="1"/>
          </p:cNvSpPr>
          <p:nvPr/>
        </p:nvSpPr>
        <p:spPr bwMode="auto">
          <a:xfrm rot="21358569">
            <a:off x="4857751" y="4802189"/>
            <a:ext cx="1516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(request)</a:t>
            </a:r>
          </a:p>
        </p:txBody>
      </p:sp>
      <p:sp>
        <p:nvSpPr>
          <p:cNvPr id="52" name="Text Box 31">
            <a:extLst>
              <a:ext uri="{FF2B5EF4-FFF2-40B4-BE49-F238E27FC236}">
                <a16:creationId xmlns:a16="http://schemas.microsoft.com/office/drawing/2014/main" id="{BA793F75-1248-C640-9620-3331ED807AB2}"/>
              </a:ext>
            </a:extLst>
          </p:cNvPr>
          <p:cNvSpPr txBox="1">
            <a:spLocks noChangeArrowheads="1"/>
          </p:cNvSpPr>
          <p:nvPr/>
        </p:nvSpPr>
        <p:spPr bwMode="auto">
          <a:xfrm>
            <a:off x="7475539" y="6351589"/>
            <a:ext cx="1862137"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response</a:t>
            </a:r>
          </a:p>
        </p:txBody>
      </p:sp>
      <p:sp>
        <p:nvSpPr>
          <p:cNvPr id="53" name="Line 32">
            <a:extLst>
              <a:ext uri="{FF2B5EF4-FFF2-40B4-BE49-F238E27FC236}">
                <a16:creationId xmlns:a16="http://schemas.microsoft.com/office/drawing/2014/main" id="{F23AEAD8-8E3F-1B48-B9C2-024A382A1C6E}"/>
              </a:ext>
            </a:extLst>
          </p:cNvPr>
          <p:cNvSpPr>
            <a:spLocks noChangeShapeType="1"/>
          </p:cNvSpPr>
          <p:nvPr/>
        </p:nvSpPr>
        <p:spPr bwMode="auto">
          <a:xfrm>
            <a:off x="4308476" y="6351589"/>
            <a:ext cx="3149600" cy="214313"/>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4" name="Text Box 33">
            <a:extLst>
              <a:ext uri="{FF2B5EF4-FFF2-40B4-BE49-F238E27FC236}">
                <a16:creationId xmlns:a16="http://schemas.microsoft.com/office/drawing/2014/main" id="{8B7EAA5F-343E-CB4A-8FDB-D369032B97E9}"/>
              </a:ext>
            </a:extLst>
          </p:cNvPr>
          <p:cNvSpPr txBox="1">
            <a:spLocks noChangeArrowheads="1"/>
          </p:cNvSpPr>
          <p:nvPr/>
        </p:nvSpPr>
        <p:spPr bwMode="auto">
          <a:xfrm rot="247832">
            <a:off x="5172076" y="6111877"/>
            <a:ext cx="1271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(reply)</a:t>
            </a:r>
          </a:p>
        </p:txBody>
      </p:sp>
      <p:sp>
        <p:nvSpPr>
          <p:cNvPr id="55" name="Line 34">
            <a:extLst>
              <a:ext uri="{FF2B5EF4-FFF2-40B4-BE49-F238E27FC236}">
                <a16:creationId xmlns:a16="http://schemas.microsoft.com/office/drawing/2014/main" id="{5FC1CEC5-0EDF-6948-AD6F-BE70EF487A1F}"/>
              </a:ext>
            </a:extLst>
          </p:cNvPr>
          <p:cNvSpPr>
            <a:spLocks noChangeShapeType="1"/>
          </p:cNvSpPr>
          <p:nvPr/>
        </p:nvSpPr>
        <p:spPr bwMode="auto">
          <a:xfrm flipH="1">
            <a:off x="8010526" y="5326064"/>
            <a:ext cx="0" cy="10255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10">
            <a:extLst>
              <a:ext uri="{FF2B5EF4-FFF2-40B4-BE49-F238E27FC236}">
                <a16:creationId xmlns:a16="http://schemas.microsoft.com/office/drawing/2014/main" id="{5CAC0A84-5D36-334D-A820-C165AD597223}"/>
              </a:ext>
            </a:extLst>
          </p:cNvPr>
          <p:cNvSpPr txBox="1">
            <a:spLocks noChangeArrowheads="1"/>
          </p:cNvSpPr>
          <p:nvPr/>
        </p:nvSpPr>
        <p:spPr bwMode="auto">
          <a:xfrm>
            <a:off x="471412" y="1203544"/>
            <a:ext cx="1252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Server</a:t>
            </a:r>
          </a:p>
        </p:txBody>
      </p:sp>
      <p:sp>
        <p:nvSpPr>
          <p:cNvPr id="30" name="Text Box 4">
            <a:extLst>
              <a:ext uri="{FF2B5EF4-FFF2-40B4-BE49-F238E27FC236}">
                <a16:creationId xmlns:a16="http://schemas.microsoft.com/office/drawing/2014/main" id="{962ECC81-453A-0241-87EC-F38FC4197635}"/>
              </a:ext>
            </a:extLst>
          </p:cNvPr>
          <p:cNvSpPr txBox="1">
            <a:spLocks noChangeArrowheads="1"/>
          </p:cNvSpPr>
          <p:nvPr/>
        </p:nvSpPr>
        <p:spPr bwMode="auto">
          <a:xfrm>
            <a:off x="950120" y="192722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socket()</a:t>
            </a:r>
          </a:p>
        </p:txBody>
      </p:sp>
      <p:sp>
        <p:nvSpPr>
          <p:cNvPr id="57" name="Text Box 5">
            <a:extLst>
              <a:ext uri="{FF2B5EF4-FFF2-40B4-BE49-F238E27FC236}">
                <a16:creationId xmlns:a16="http://schemas.microsoft.com/office/drawing/2014/main" id="{9FAB78C0-EDF6-D14A-BDE9-7EC6541B4472}"/>
              </a:ext>
            </a:extLst>
          </p:cNvPr>
          <p:cNvSpPr txBox="1">
            <a:spLocks noChangeArrowheads="1"/>
          </p:cNvSpPr>
          <p:nvPr/>
        </p:nvSpPr>
        <p:spPr bwMode="auto">
          <a:xfrm>
            <a:off x="950120" y="261937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bind()</a:t>
            </a:r>
          </a:p>
        </p:txBody>
      </p:sp>
      <p:sp>
        <p:nvSpPr>
          <p:cNvPr id="58" name="Text Box 6">
            <a:extLst>
              <a:ext uri="{FF2B5EF4-FFF2-40B4-BE49-F238E27FC236}">
                <a16:creationId xmlns:a16="http://schemas.microsoft.com/office/drawing/2014/main" id="{7C50AE06-9660-7541-8A9B-1CDFB8701E2E}"/>
              </a:ext>
            </a:extLst>
          </p:cNvPr>
          <p:cNvSpPr txBox="1">
            <a:spLocks noChangeArrowheads="1"/>
          </p:cNvSpPr>
          <p:nvPr/>
        </p:nvSpPr>
        <p:spPr bwMode="auto">
          <a:xfrm>
            <a:off x="948532" y="3335339"/>
            <a:ext cx="1008063" cy="369887"/>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a:t>
            </a:r>
          </a:p>
        </p:txBody>
      </p:sp>
      <p:sp>
        <p:nvSpPr>
          <p:cNvPr id="59" name="Text Box 7">
            <a:extLst>
              <a:ext uri="{FF2B5EF4-FFF2-40B4-BE49-F238E27FC236}">
                <a16:creationId xmlns:a16="http://schemas.microsoft.com/office/drawing/2014/main" id="{88AB2857-8D90-DE4C-AFBE-155EE4A329EE}"/>
              </a:ext>
            </a:extLst>
          </p:cNvPr>
          <p:cNvSpPr txBox="1">
            <a:spLocks noChangeArrowheads="1"/>
          </p:cNvSpPr>
          <p:nvPr/>
        </p:nvSpPr>
        <p:spPr bwMode="auto">
          <a:xfrm>
            <a:off x="948532" y="4240214"/>
            <a:ext cx="1006475" cy="37147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a:t>
            </a:r>
          </a:p>
        </p:txBody>
      </p:sp>
      <p:sp>
        <p:nvSpPr>
          <p:cNvPr id="60" name="Text Box 8">
            <a:extLst>
              <a:ext uri="{FF2B5EF4-FFF2-40B4-BE49-F238E27FC236}">
                <a16:creationId xmlns:a16="http://schemas.microsoft.com/office/drawing/2014/main" id="{8F7D73A4-E970-5E42-A791-2EA5B33292FC}"/>
              </a:ext>
            </a:extLst>
          </p:cNvPr>
          <p:cNvSpPr txBox="1">
            <a:spLocks noChangeArrowheads="1"/>
          </p:cNvSpPr>
          <p:nvPr/>
        </p:nvSpPr>
        <p:spPr bwMode="auto">
          <a:xfrm>
            <a:off x="615082" y="5110441"/>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1" name="Text Box 9">
            <a:extLst>
              <a:ext uri="{FF2B5EF4-FFF2-40B4-BE49-F238E27FC236}">
                <a16:creationId xmlns:a16="http://schemas.microsoft.com/office/drawing/2014/main" id="{CF279E5A-98CD-2146-907B-1ED0227F0FC5}"/>
              </a:ext>
            </a:extLst>
          </p:cNvPr>
          <p:cNvSpPr txBox="1">
            <a:spLocks noChangeArrowheads="1"/>
          </p:cNvSpPr>
          <p:nvPr/>
        </p:nvSpPr>
        <p:spPr bwMode="auto">
          <a:xfrm>
            <a:off x="390528" y="5978526"/>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
        <p:nvSpPr>
          <p:cNvPr id="62" name="Text Box 20">
            <a:extLst>
              <a:ext uri="{FF2B5EF4-FFF2-40B4-BE49-F238E27FC236}">
                <a16:creationId xmlns:a16="http://schemas.microsoft.com/office/drawing/2014/main" id="{F50FA73F-10F8-B448-8144-FC5A432EF574}"/>
              </a:ext>
            </a:extLst>
          </p:cNvPr>
          <p:cNvSpPr txBox="1">
            <a:spLocks noChangeArrowheads="1"/>
          </p:cNvSpPr>
          <p:nvPr/>
        </p:nvSpPr>
        <p:spPr bwMode="auto">
          <a:xfrm>
            <a:off x="9551931" y="342153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socket()</a:t>
            </a:r>
          </a:p>
        </p:txBody>
      </p:sp>
      <p:sp>
        <p:nvSpPr>
          <p:cNvPr id="63" name="Text Box 21">
            <a:extLst>
              <a:ext uri="{FF2B5EF4-FFF2-40B4-BE49-F238E27FC236}">
                <a16:creationId xmlns:a16="http://schemas.microsoft.com/office/drawing/2014/main" id="{F4417DE9-DF19-694F-86A2-17F6D6A26892}"/>
              </a:ext>
            </a:extLst>
          </p:cNvPr>
          <p:cNvSpPr txBox="1">
            <a:spLocks noChangeArrowheads="1"/>
          </p:cNvSpPr>
          <p:nvPr/>
        </p:nvSpPr>
        <p:spPr bwMode="auto">
          <a:xfrm>
            <a:off x="9551931" y="411368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a:t>
            </a:r>
          </a:p>
        </p:txBody>
      </p:sp>
      <p:sp>
        <p:nvSpPr>
          <p:cNvPr id="68" name="Text Box 8">
            <a:extLst>
              <a:ext uri="{FF2B5EF4-FFF2-40B4-BE49-F238E27FC236}">
                <a16:creationId xmlns:a16="http://schemas.microsoft.com/office/drawing/2014/main" id="{D1A0582C-7F7F-574E-AE69-986B17492FCC}"/>
              </a:ext>
            </a:extLst>
          </p:cNvPr>
          <p:cNvSpPr txBox="1">
            <a:spLocks noChangeArrowheads="1"/>
          </p:cNvSpPr>
          <p:nvPr/>
        </p:nvSpPr>
        <p:spPr bwMode="auto">
          <a:xfrm>
            <a:off x="9592373" y="6312370"/>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9" name="Text Box 9">
            <a:extLst>
              <a:ext uri="{FF2B5EF4-FFF2-40B4-BE49-F238E27FC236}">
                <a16:creationId xmlns:a16="http://schemas.microsoft.com/office/drawing/2014/main" id="{EBB63D1E-AEE8-844B-85FB-7137A85788B1}"/>
              </a:ext>
            </a:extLst>
          </p:cNvPr>
          <p:cNvSpPr txBox="1">
            <a:spLocks noChangeArrowheads="1"/>
          </p:cNvSpPr>
          <p:nvPr/>
        </p:nvSpPr>
        <p:spPr bwMode="auto">
          <a:xfrm>
            <a:off x="9551931" y="4925775"/>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Tree>
    <p:extLst>
      <p:ext uri="{BB962C8B-B14F-4D97-AF65-F5344CB8AC3E}">
        <p14:creationId xmlns:p14="http://schemas.microsoft.com/office/powerpoint/2010/main" val="401508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B014-14C5-EE48-AE08-047CC091FFAE}"/>
              </a:ext>
            </a:extLst>
          </p:cNvPr>
          <p:cNvSpPr>
            <a:spLocks noGrp="1"/>
          </p:cNvSpPr>
          <p:nvPr>
            <p:ph type="title"/>
          </p:nvPr>
        </p:nvSpPr>
        <p:spPr/>
        <p:txBody>
          <a:bodyPr/>
          <a:lstStyle/>
          <a:p>
            <a:r>
              <a:rPr lang="en-US" dirty="0"/>
              <a:t>Review code socket</a:t>
            </a:r>
          </a:p>
        </p:txBody>
      </p:sp>
      <p:sp>
        <p:nvSpPr>
          <p:cNvPr id="3" name="Content Placeholder 2">
            <a:extLst>
              <a:ext uri="{FF2B5EF4-FFF2-40B4-BE49-F238E27FC236}">
                <a16:creationId xmlns:a16="http://schemas.microsoft.com/office/drawing/2014/main" id="{EFB938F9-AA40-CE42-A153-F72233A1C4BD}"/>
              </a:ext>
            </a:extLst>
          </p:cNvPr>
          <p:cNvSpPr>
            <a:spLocks noGrp="1"/>
          </p:cNvSpPr>
          <p:nvPr>
            <p:ph idx="1"/>
          </p:nvPr>
        </p:nvSpPr>
        <p:spPr/>
        <p:txBody>
          <a:bodyPr/>
          <a:lstStyle/>
          <a:p>
            <a:r>
              <a:rPr lang="en-US" dirty="0"/>
              <a:t>A simple client-server code</a:t>
            </a:r>
          </a:p>
          <a:p>
            <a:endParaRPr lang="en-US" dirty="0"/>
          </a:p>
        </p:txBody>
      </p:sp>
      <p:sp>
        <p:nvSpPr>
          <p:cNvPr id="4" name="Slide Number Placeholder 3">
            <a:extLst>
              <a:ext uri="{FF2B5EF4-FFF2-40B4-BE49-F238E27FC236}">
                <a16:creationId xmlns:a16="http://schemas.microsoft.com/office/drawing/2014/main" id="{2D278E8D-B5C7-8845-99B2-1AD7EFCF76FB}"/>
              </a:ext>
            </a:extLst>
          </p:cNvPr>
          <p:cNvSpPr>
            <a:spLocks noGrp="1"/>
          </p:cNvSpPr>
          <p:nvPr>
            <p:ph type="sldNum" sz="quarter" idx="12"/>
          </p:nvPr>
        </p:nvSpPr>
        <p:spPr/>
        <p:txBody>
          <a:bodyPr/>
          <a:lstStyle/>
          <a:p>
            <a:fld id="{7904A8AC-C669-244C-953E-6C477326AD58}" type="slidenum">
              <a:rPr lang="en-US" smtClean="0"/>
              <a:pPr/>
              <a:t>4</a:t>
            </a:fld>
            <a:endParaRPr lang="en-US"/>
          </a:p>
        </p:txBody>
      </p:sp>
    </p:spTree>
    <p:extLst>
      <p:ext uri="{BB962C8B-B14F-4D97-AF65-F5344CB8AC3E}">
        <p14:creationId xmlns:p14="http://schemas.microsoft.com/office/powerpoint/2010/main" val="304179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5D9D-10BA-7640-A39F-EAE62F802E65}"/>
              </a:ext>
            </a:extLst>
          </p:cNvPr>
          <p:cNvSpPr>
            <a:spLocks noGrp="1"/>
          </p:cNvSpPr>
          <p:nvPr>
            <p:ph type="title"/>
          </p:nvPr>
        </p:nvSpPr>
        <p:spPr>
          <a:xfrm>
            <a:off x="363416" y="2720183"/>
            <a:ext cx="10972800" cy="1143000"/>
          </a:xfrm>
        </p:spPr>
        <p:txBody>
          <a:bodyPr/>
          <a:lstStyle/>
          <a:p>
            <a:r>
              <a:rPr lang="en-US" dirty="0"/>
              <a:t>What’re the differences </a:t>
            </a:r>
            <a:br>
              <a:rPr lang="en-US" dirty="0"/>
            </a:br>
            <a:r>
              <a:rPr lang="en-US" dirty="0"/>
              <a:t>between Pipes and Sockets?</a:t>
            </a:r>
          </a:p>
        </p:txBody>
      </p:sp>
      <p:sp>
        <p:nvSpPr>
          <p:cNvPr id="4" name="Slide Number Placeholder 3">
            <a:extLst>
              <a:ext uri="{FF2B5EF4-FFF2-40B4-BE49-F238E27FC236}">
                <a16:creationId xmlns:a16="http://schemas.microsoft.com/office/drawing/2014/main" id="{474F6EB4-5CCE-814C-980F-9367F1CED6E1}"/>
              </a:ext>
            </a:extLst>
          </p:cNvPr>
          <p:cNvSpPr>
            <a:spLocks noGrp="1"/>
          </p:cNvSpPr>
          <p:nvPr>
            <p:ph type="sldNum" sz="quarter" idx="12"/>
          </p:nvPr>
        </p:nvSpPr>
        <p:spPr/>
        <p:txBody>
          <a:bodyPr/>
          <a:lstStyle/>
          <a:p>
            <a:fld id="{7904A8AC-C669-244C-953E-6C477326AD58}" type="slidenum">
              <a:rPr lang="en-US" smtClean="0"/>
              <a:pPr/>
              <a:t>5</a:t>
            </a:fld>
            <a:endParaRPr lang="en-US"/>
          </a:p>
        </p:txBody>
      </p:sp>
    </p:spTree>
    <p:extLst>
      <p:ext uri="{BB962C8B-B14F-4D97-AF65-F5344CB8AC3E}">
        <p14:creationId xmlns:p14="http://schemas.microsoft.com/office/powerpoint/2010/main" val="297975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5B38-D2D1-1640-A7A7-A03A1291AA6A}"/>
              </a:ext>
            </a:extLst>
          </p:cNvPr>
          <p:cNvSpPr>
            <a:spLocks noGrp="1"/>
          </p:cNvSpPr>
          <p:nvPr>
            <p:ph type="title"/>
          </p:nvPr>
        </p:nvSpPr>
        <p:spPr/>
        <p:txBody>
          <a:bodyPr/>
          <a:lstStyle/>
          <a:p>
            <a:r>
              <a:rPr lang="en-US" dirty="0"/>
              <a:t>Pipe vs socket: Function</a:t>
            </a:r>
          </a:p>
        </p:txBody>
      </p:sp>
      <p:sp>
        <p:nvSpPr>
          <p:cNvPr id="3" name="Content Placeholder 2">
            <a:extLst>
              <a:ext uri="{FF2B5EF4-FFF2-40B4-BE49-F238E27FC236}">
                <a16:creationId xmlns:a16="http://schemas.microsoft.com/office/drawing/2014/main" id="{9A26A077-5A41-284C-B0D1-1F6E1552D426}"/>
              </a:ext>
            </a:extLst>
          </p:cNvPr>
          <p:cNvSpPr>
            <a:spLocks noGrp="1"/>
          </p:cNvSpPr>
          <p:nvPr>
            <p:ph idx="1"/>
          </p:nvPr>
        </p:nvSpPr>
        <p:spPr/>
        <p:txBody>
          <a:bodyPr/>
          <a:lstStyle/>
          <a:p>
            <a:r>
              <a:rPr lang="en-US" dirty="0"/>
              <a:t>Pipe is unidirectional, socket is bidirectional (two channels)</a:t>
            </a:r>
          </a:p>
          <a:p>
            <a:endParaRPr lang="en-US" dirty="0"/>
          </a:p>
          <a:p>
            <a:r>
              <a:rPr lang="en-US" dirty="0"/>
              <a:t>Pipe is in a computer; socket can be in or across computers</a:t>
            </a:r>
          </a:p>
          <a:p>
            <a:pPr lvl="1"/>
            <a:endParaRPr lang="en-US" dirty="0"/>
          </a:p>
          <a:p>
            <a:endParaRPr lang="en-US" dirty="0"/>
          </a:p>
        </p:txBody>
      </p:sp>
      <p:sp>
        <p:nvSpPr>
          <p:cNvPr id="4" name="Slide Number Placeholder 3">
            <a:extLst>
              <a:ext uri="{FF2B5EF4-FFF2-40B4-BE49-F238E27FC236}">
                <a16:creationId xmlns:a16="http://schemas.microsoft.com/office/drawing/2014/main" id="{036AFA9C-B4A4-D14F-9258-3BACB663A95D}"/>
              </a:ext>
            </a:extLst>
          </p:cNvPr>
          <p:cNvSpPr>
            <a:spLocks noGrp="1"/>
          </p:cNvSpPr>
          <p:nvPr>
            <p:ph type="sldNum" sz="quarter" idx="12"/>
          </p:nvPr>
        </p:nvSpPr>
        <p:spPr/>
        <p:txBody>
          <a:bodyPr/>
          <a:lstStyle/>
          <a:p>
            <a:fld id="{7904A8AC-C669-244C-953E-6C477326AD58}" type="slidenum">
              <a:rPr lang="en-US" smtClean="0"/>
              <a:pPr/>
              <a:t>6</a:t>
            </a:fld>
            <a:endParaRPr lang="en-US"/>
          </a:p>
        </p:txBody>
      </p:sp>
    </p:spTree>
    <p:extLst>
      <p:ext uri="{BB962C8B-B14F-4D97-AF65-F5344CB8AC3E}">
        <p14:creationId xmlns:p14="http://schemas.microsoft.com/office/powerpoint/2010/main" val="379492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5B38-D2D1-1640-A7A7-A03A1291AA6A}"/>
              </a:ext>
            </a:extLst>
          </p:cNvPr>
          <p:cNvSpPr>
            <a:spLocks noGrp="1"/>
          </p:cNvSpPr>
          <p:nvPr>
            <p:ph type="title"/>
          </p:nvPr>
        </p:nvSpPr>
        <p:spPr/>
        <p:txBody>
          <a:bodyPr/>
          <a:lstStyle/>
          <a:p>
            <a:r>
              <a:rPr lang="en-US" dirty="0"/>
              <a:t>Pipe vs socket: Creation</a:t>
            </a:r>
          </a:p>
        </p:txBody>
      </p:sp>
      <p:sp>
        <p:nvSpPr>
          <p:cNvPr id="3" name="Content Placeholder 2">
            <a:extLst>
              <a:ext uri="{FF2B5EF4-FFF2-40B4-BE49-F238E27FC236}">
                <a16:creationId xmlns:a16="http://schemas.microsoft.com/office/drawing/2014/main" id="{9A26A077-5A41-284C-B0D1-1F6E1552D426}"/>
              </a:ext>
            </a:extLst>
          </p:cNvPr>
          <p:cNvSpPr>
            <a:spLocks noGrp="1"/>
          </p:cNvSpPr>
          <p:nvPr>
            <p:ph idx="1"/>
          </p:nvPr>
        </p:nvSpPr>
        <p:spPr/>
        <p:txBody>
          <a:bodyPr/>
          <a:lstStyle/>
          <a:p>
            <a:r>
              <a:rPr lang="en-US" dirty="0"/>
              <a:t>Pipe: Prepared</a:t>
            </a:r>
          </a:p>
          <a:p>
            <a:pPr lvl="1"/>
            <a:r>
              <a:rPr lang="en-US" dirty="0"/>
              <a:t>A parent process sets up pipe (pipe(), fork(), close(), </a:t>
            </a:r>
            <a:r>
              <a:rPr lang="en-US" dirty="0" err="1"/>
              <a:t>etc</a:t>
            </a:r>
            <a:r>
              <a:rPr lang="en-US" dirty="0"/>
              <a:t>)</a:t>
            </a:r>
          </a:p>
          <a:p>
            <a:pPr lvl="1"/>
            <a:r>
              <a:rPr lang="en-US" dirty="0"/>
              <a:t>Before a child process runs a new program (</a:t>
            </a:r>
            <a:r>
              <a:rPr lang="en-US" dirty="0" err="1"/>
              <a:t>execvp</a:t>
            </a:r>
            <a:r>
              <a:rPr lang="en-US" dirty="0"/>
              <a:t>())</a:t>
            </a:r>
          </a:p>
          <a:p>
            <a:r>
              <a:rPr lang="en-US" dirty="0"/>
              <a:t>Socket: Unprepared, no parent process</a:t>
            </a:r>
          </a:p>
          <a:p>
            <a:pPr lvl="1"/>
            <a:r>
              <a:rPr lang="en-US" dirty="0"/>
              <a:t>Client and server create socket independently</a:t>
            </a:r>
          </a:p>
          <a:p>
            <a:pPr lvl="1"/>
            <a:r>
              <a:rPr lang="en-US"/>
              <a:t>Server waits for </a:t>
            </a:r>
            <a:r>
              <a:rPr lang="en-US" dirty="0"/>
              <a:t>connections</a:t>
            </a:r>
          </a:p>
          <a:p>
            <a:pPr lvl="1"/>
            <a:r>
              <a:rPr lang="en-US" dirty="0"/>
              <a:t>Client initiates the connection</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036AFA9C-B4A4-D14F-9258-3BACB663A95D}"/>
              </a:ext>
            </a:extLst>
          </p:cNvPr>
          <p:cNvSpPr>
            <a:spLocks noGrp="1"/>
          </p:cNvSpPr>
          <p:nvPr>
            <p:ph type="sldNum" sz="quarter" idx="12"/>
          </p:nvPr>
        </p:nvSpPr>
        <p:spPr/>
        <p:txBody>
          <a:bodyPr/>
          <a:lstStyle/>
          <a:p>
            <a:fld id="{7904A8AC-C669-244C-953E-6C477326AD58}" type="slidenum">
              <a:rPr lang="en-US" smtClean="0"/>
              <a:pPr/>
              <a:t>7</a:t>
            </a:fld>
            <a:endParaRPr lang="en-US"/>
          </a:p>
        </p:txBody>
      </p:sp>
    </p:spTree>
    <p:extLst>
      <p:ext uri="{BB962C8B-B14F-4D97-AF65-F5344CB8AC3E}">
        <p14:creationId xmlns:p14="http://schemas.microsoft.com/office/powerpoint/2010/main" val="380230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23BD-7166-1C47-AC06-97EE07B3D618}"/>
              </a:ext>
            </a:extLst>
          </p:cNvPr>
          <p:cNvSpPr>
            <a:spLocks noGrp="1"/>
          </p:cNvSpPr>
          <p:nvPr>
            <p:ph type="title"/>
          </p:nvPr>
        </p:nvSpPr>
        <p:spPr/>
        <p:txBody>
          <a:bodyPr/>
          <a:lstStyle/>
          <a:p>
            <a:r>
              <a:rPr lang="en-US" dirty="0"/>
              <a:t>Pipes vs Sockets: Send messages</a:t>
            </a:r>
          </a:p>
        </p:txBody>
      </p:sp>
      <p:sp>
        <p:nvSpPr>
          <p:cNvPr id="3" name="Content Placeholder 2">
            <a:extLst>
              <a:ext uri="{FF2B5EF4-FFF2-40B4-BE49-F238E27FC236}">
                <a16:creationId xmlns:a16="http://schemas.microsoft.com/office/drawing/2014/main" id="{D2F8ADB5-9AF1-0B4D-AB94-B96528C8C2C9}"/>
              </a:ext>
            </a:extLst>
          </p:cNvPr>
          <p:cNvSpPr>
            <a:spLocks noGrp="1"/>
          </p:cNvSpPr>
          <p:nvPr>
            <p:ph idx="1"/>
          </p:nvPr>
        </p:nvSpPr>
        <p:spPr/>
        <p:txBody>
          <a:bodyPr/>
          <a:lstStyle/>
          <a:p>
            <a:r>
              <a:rPr lang="en-US" dirty="0"/>
              <a:t>Buffer</a:t>
            </a:r>
          </a:p>
          <a:p>
            <a:pPr lvl="1"/>
            <a:r>
              <a:rPr lang="en-US" dirty="0"/>
              <a:t>Pipe is a FIFO buffer </a:t>
            </a:r>
          </a:p>
          <a:p>
            <a:pPr lvl="1"/>
            <a:r>
              <a:rPr lang="en-US" dirty="0"/>
              <a:t>Sockets: two channels, each with send and receive buffers</a:t>
            </a:r>
          </a:p>
          <a:p>
            <a:r>
              <a:rPr lang="en-US" dirty="0"/>
              <a:t>Read/write </a:t>
            </a:r>
            <a:r>
              <a:rPr lang="en-US" dirty="0" err="1"/>
              <a:t>bytestreams</a:t>
            </a:r>
            <a:endParaRPr lang="en-US" dirty="0"/>
          </a:p>
          <a:p>
            <a:pPr lvl="1"/>
            <a:r>
              <a:rPr lang="en-US" dirty="0"/>
              <a:t>Pipe: </a:t>
            </a:r>
            <a:r>
              <a:rPr lang="en-US" dirty="0" err="1"/>
              <a:t>bytestreams</a:t>
            </a:r>
            <a:r>
              <a:rPr lang="en-US" dirty="0"/>
              <a:t>; socket: </a:t>
            </a:r>
            <a:r>
              <a:rPr lang="en-US" dirty="0" err="1"/>
              <a:t>bytestreams</a:t>
            </a:r>
            <a:r>
              <a:rPr lang="en-US" dirty="0"/>
              <a:t> (break down into packets in the network)</a:t>
            </a:r>
          </a:p>
          <a:p>
            <a:r>
              <a:rPr lang="en-US" dirty="0"/>
              <a:t>Robustness</a:t>
            </a:r>
          </a:p>
          <a:p>
            <a:pPr lvl="1"/>
            <a:r>
              <a:rPr lang="en-US" dirty="0"/>
              <a:t>Pipe is reliable: bytes will be there</a:t>
            </a:r>
          </a:p>
          <a:p>
            <a:pPr lvl="1"/>
            <a:r>
              <a:rPr lang="en-US" dirty="0"/>
              <a:t>Network is not: packets may get lost, delayed, reordered</a:t>
            </a:r>
          </a:p>
          <a:p>
            <a:pPr lvl="1"/>
            <a:endParaRPr lang="en-US" dirty="0"/>
          </a:p>
        </p:txBody>
      </p:sp>
      <p:sp>
        <p:nvSpPr>
          <p:cNvPr id="4" name="Slide Number Placeholder 3">
            <a:extLst>
              <a:ext uri="{FF2B5EF4-FFF2-40B4-BE49-F238E27FC236}">
                <a16:creationId xmlns:a16="http://schemas.microsoft.com/office/drawing/2014/main" id="{2D23901A-FE2C-844E-BAF2-23C0A772655D}"/>
              </a:ext>
            </a:extLst>
          </p:cNvPr>
          <p:cNvSpPr>
            <a:spLocks noGrp="1"/>
          </p:cNvSpPr>
          <p:nvPr>
            <p:ph type="sldNum" sz="quarter" idx="12"/>
          </p:nvPr>
        </p:nvSpPr>
        <p:spPr/>
        <p:txBody>
          <a:bodyPr/>
          <a:lstStyle/>
          <a:p>
            <a:fld id="{7904A8AC-C669-244C-953E-6C477326AD58}" type="slidenum">
              <a:rPr lang="en-US" smtClean="0"/>
              <a:pPr/>
              <a:t>8</a:t>
            </a:fld>
            <a:endParaRPr lang="en-US"/>
          </a:p>
        </p:txBody>
      </p:sp>
    </p:spTree>
    <p:extLst>
      <p:ext uri="{BB962C8B-B14F-4D97-AF65-F5344CB8AC3E}">
        <p14:creationId xmlns:p14="http://schemas.microsoft.com/office/powerpoint/2010/main" val="252389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CD46-553B-5148-91A8-459BACC35710}"/>
              </a:ext>
            </a:extLst>
          </p:cNvPr>
          <p:cNvSpPr>
            <a:spLocks noGrp="1"/>
          </p:cNvSpPr>
          <p:nvPr>
            <p:ph type="title"/>
          </p:nvPr>
        </p:nvSpPr>
        <p:spPr>
          <a:xfrm>
            <a:off x="0" y="274638"/>
            <a:ext cx="12192000" cy="1143000"/>
          </a:xfrm>
        </p:spPr>
        <p:txBody>
          <a:bodyPr/>
          <a:lstStyle/>
          <a:p>
            <a:r>
              <a:rPr lang="en-US" dirty="0"/>
              <a:t>Which system call is blocking?</a:t>
            </a:r>
          </a:p>
        </p:txBody>
      </p:sp>
      <p:sp>
        <p:nvSpPr>
          <p:cNvPr id="4" name="Slide Number Placeholder 3">
            <a:extLst>
              <a:ext uri="{FF2B5EF4-FFF2-40B4-BE49-F238E27FC236}">
                <a16:creationId xmlns:a16="http://schemas.microsoft.com/office/drawing/2014/main" id="{9749E726-1B5C-F041-8762-898B9DE5C915}"/>
              </a:ext>
            </a:extLst>
          </p:cNvPr>
          <p:cNvSpPr>
            <a:spLocks noGrp="1"/>
          </p:cNvSpPr>
          <p:nvPr>
            <p:ph type="sldNum" sz="quarter" idx="12"/>
          </p:nvPr>
        </p:nvSpPr>
        <p:spPr/>
        <p:txBody>
          <a:bodyPr/>
          <a:lstStyle/>
          <a:p>
            <a:fld id="{7904A8AC-C669-244C-953E-6C477326AD58}" type="slidenum">
              <a:rPr lang="en-US" smtClean="0"/>
              <a:pPr/>
              <a:t>9</a:t>
            </a:fld>
            <a:endParaRPr lang="en-US"/>
          </a:p>
        </p:txBody>
      </p:sp>
      <p:sp>
        <p:nvSpPr>
          <p:cNvPr id="31" name="Text Box 4">
            <a:extLst>
              <a:ext uri="{FF2B5EF4-FFF2-40B4-BE49-F238E27FC236}">
                <a16:creationId xmlns:a16="http://schemas.microsoft.com/office/drawing/2014/main" id="{6BDC160E-6501-DA49-927C-974196BF8F9F}"/>
              </a:ext>
            </a:extLst>
          </p:cNvPr>
          <p:cNvSpPr txBox="1">
            <a:spLocks noChangeArrowheads="1"/>
          </p:cNvSpPr>
          <p:nvPr/>
        </p:nvSpPr>
        <p:spPr bwMode="auto">
          <a:xfrm>
            <a:off x="2635251" y="1927227"/>
            <a:ext cx="16716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Create a socket</a:t>
            </a:r>
          </a:p>
        </p:txBody>
      </p:sp>
      <p:sp>
        <p:nvSpPr>
          <p:cNvPr id="32" name="Text Box 5">
            <a:extLst>
              <a:ext uri="{FF2B5EF4-FFF2-40B4-BE49-F238E27FC236}">
                <a16:creationId xmlns:a16="http://schemas.microsoft.com/office/drawing/2014/main" id="{88809159-8F42-1845-A1FE-B10CE022970D}"/>
              </a:ext>
            </a:extLst>
          </p:cNvPr>
          <p:cNvSpPr txBox="1">
            <a:spLocks noChangeArrowheads="1"/>
          </p:cNvSpPr>
          <p:nvPr/>
        </p:nvSpPr>
        <p:spPr bwMode="auto">
          <a:xfrm>
            <a:off x="2443163" y="2628079"/>
            <a:ext cx="1917700" cy="3693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Bind the socket </a:t>
            </a:r>
          </a:p>
        </p:txBody>
      </p:sp>
      <p:sp>
        <p:nvSpPr>
          <p:cNvPr id="33" name="Text Box 6">
            <a:extLst>
              <a:ext uri="{FF2B5EF4-FFF2-40B4-BE49-F238E27FC236}">
                <a16:creationId xmlns:a16="http://schemas.microsoft.com/office/drawing/2014/main" id="{F928B01B-061C-7942-B91A-2AFE81A5FC14}"/>
              </a:ext>
            </a:extLst>
          </p:cNvPr>
          <p:cNvSpPr txBox="1">
            <a:spLocks noChangeArrowheads="1"/>
          </p:cNvSpPr>
          <p:nvPr/>
        </p:nvSpPr>
        <p:spPr bwMode="auto">
          <a:xfrm>
            <a:off x="2152651" y="3322639"/>
            <a:ext cx="2693988" cy="6000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 for client</a:t>
            </a:r>
          </a:p>
          <a:p>
            <a:pPr eaLnBrk="1" hangingPunct="1"/>
            <a:r>
              <a:rPr lang="en-US" altLang="en-US" sz="1500">
                <a:latin typeface="Calibri" panose="020F0502020204030204" pitchFamily="34" charset="0"/>
              </a:rPr>
              <a:t>(Wait for incoming connections)</a:t>
            </a:r>
          </a:p>
        </p:txBody>
      </p:sp>
      <p:sp>
        <p:nvSpPr>
          <p:cNvPr id="34" name="Text Box 7">
            <a:extLst>
              <a:ext uri="{FF2B5EF4-FFF2-40B4-BE49-F238E27FC236}">
                <a16:creationId xmlns:a16="http://schemas.microsoft.com/office/drawing/2014/main" id="{DF3E6ABC-249B-6C41-BFAF-A40F33F9CDC2}"/>
              </a:ext>
            </a:extLst>
          </p:cNvPr>
          <p:cNvSpPr txBox="1">
            <a:spLocks noChangeArrowheads="1"/>
          </p:cNvSpPr>
          <p:nvPr/>
        </p:nvSpPr>
        <p:spPr bwMode="auto">
          <a:xfrm>
            <a:off x="2495551" y="4343402"/>
            <a:ext cx="2017713"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 connection</a:t>
            </a:r>
          </a:p>
        </p:txBody>
      </p:sp>
      <p:sp>
        <p:nvSpPr>
          <p:cNvPr id="35" name="Text Box 8">
            <a:extLst>
              <a:ext uri="{FF2B5EF4-FFF2-40B4-BE49-F238E27FC236}">
                <a16:creationId xmlns:a16="http://schemas.microsoft.com/office/drawing/2014/main" id="{BFE76C55-8484-C441-A673-2EF075F82E43}"/>
              </a:ext>
            </a:extLst>
          </p:cNvPr>
          <p:cNvSpPr txBox="1">
            <a:spLocks noChangeArrowheads="1"/>
          </p:cNvSpPr>
          <p:nvPr/>
        </p:nvSpPr>
        <p:spPr bwMode="auto">
          <a:xfrm>
            <a:off x="2495551" y="5121277"/>
            <a:ext cx="1812925"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Request</a:t>
            </a:r>
          </a:p>
        </p:txBody>
      </p:sp>
      <p:sp>
        <p:nvSpPr>
          <p:cNvPr id="36" name="Text Box 9">
            <a:extLst>
              <a:ext uri="{FF2B5EF4-FFF2-40B4-BE49-F238E27FC236}">
                <a16:creationId xmlns:a16="http://schemas.microsoft.com/office/drawing/2014/main" id="{0B6A55E2-F672-2448-A742-22CF36807031}"/>
              </a:ext>
            </a:extLst>
          </p:cNvPr>
          <p:cNvSpPr txBox="1">
            <a:spLocks noChangeArrowheads="1"/>
          </p:cNvSpPr>
          <p:nvPr/>
        </p:nvSpPr>
        <p:spPr bwMode="auto">
          <a:xfrm>
            <a:off x="2635251" y="6196014"/>
            <a:ext cx="1673225"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response</a:t>
            </a:r>
          </a:p>
        </p:txBody>
      </p:sp>
      <p:sp>
        <p:nvSpPr>
          <p:cNvPr id="37" name="Line 11">
            <a:extLst>
              <a:ext uri="{FF2B5EF4-FFF2-40B4-BE49-F238E27FC236}">
                <a16:creationId xmlns:a16="http://schemas.microsoft.com/office/drawing/2014/main" id="{F8F71BCA-207C-2C47-904F-76147201D3AD}"/>
              </a:ext>
            </a:extLst>
          </p:cNvPr>
          <p:cNvSpPr>
            <a:spLocks noChangeShapeType="1"/>
          </p:cNvSpPr>
          <p:nvPr/>
        </p:nvSpPr>
        <p:spPr bwMode="auto">
          <a:xfrm>
            <a:off x="3305176" y="2311402"/>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2">
            <a:extLst>
              <a:ext uri="{FF2B5EF4-FFF2-40B4-BE49-F238E27FC236}">
                <a16:creationId xmlns:a16="http://schemas.microsoft.com/office/drawing/2014/main" id="{F945033A-FC3F-124A-BF28-328E50389A75}"/>
              </a:ext>
            </a:extLst>
          </p:cNvPr>
          <p:cNvSpPr>
            <a:spLocks noChangeShapeType="1"/>
          </p:cNvSpPr>
          <p:nvPr/>
        </p:nvSpPr>
        <p:spPr bwMode="auto">
          <a:xfrm flipH="1">
            <a:off x="3306764" y="3003552"/>
            <a:ext cx="19050" cy="3222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 name="Line 13">
            <a:extLst>
              <a:ext uri="{FF2B5EF4-FFF2-40B4-BE49-F238E27FC236}">
                <a16:creationId xmlns:a16="http://schemas.microsoft.com/office/drawing/2014/main" id="{BCC7BEFF-BCFE-E04D-9642-431901E14C56}"/>
              </a:ext>
            </a:extLst>
          </p:cNvPr>
          <p:cNvSpPr>
            <a:spLocks noChangeShapeType="1"/>
          </p:cNvSpPr>
          <p:nvPr/>
        </p:nvSpPr>
        <p:spPr bwMode="auto">
          <a:xfrm flipH="1">
            <a:off x="3325814" y="3922714"/>
            <a:ext cx="0" cy="4206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4">
            <a:extLst>
              <a:ext uri="{FF2B5EF4-FFF2-40B4-BE49-F238E27FC236}">
                <a16:creationId xmlns:a16="http://schemas.microsoft.com/office/drawing/2014/main" id="{E1DB88D4-3FB0-6E49-A5B5-6CB9EAE76C3C}"/>
              </a:ext>
            </a:extLst>
          </p:cNvPr>
          <p:cNvSpPr>
            <a:spLocks noChangeShapeType="1"/>
          </p:cNvSpPr>
          <p:nvPr/>
        </p:nvSpPr>
        <p:spPr bwMode="auto">
          <a:xfrm>
            <a:off x="3306764" y="4713289"/>
            <a:ext cx="0" cy="4079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5">
            <a:extLst>
              <a:ext uri="{FF2B5EF4-FFF2-40B4-BE49-F238E27FC236}">
                <a16:creationId xmlns:a16="http://schemas.microsoft.com/office/drawing/2014/main" id="{F6155134-247B-7949-8E68-49CE0655ADDB}"/>
              </a:ext>
            </a:extLst>
          </p:cNvPr>
          <p:cNvSpPr>
            <a:spLocks noChangeShapeType="1"/>
          </p:cNvSpPr>
          <p:nvPr/>
        </p:nvSpPr>
        <p:spPr bwMode="auto">
          <a:xfrm>
            <a:off x="3306764" y="5518152"/>
            <a:ext cx="19050" cy="6524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2" name="Text Box 19">
            <a:extLst>
              <a:ext uri="{FF2B5EF4-FFF2-40B4-BE49-F238E27FC236}">
                <a16:creationId xmlns:a16="http://schemas.microsoft.com/office/drawing/2014/main" id="{6919F52A-C490-8C49-A037-56A5A41DF1B9}"/>
              </a:ext>
            </a:extLst>
          </p:cNvPr>
          <p:cNvSpPr txBox="1">
            <a:spLocks noChangeArrowheads="1"/>
          </p:cNvSpPr>
          <p:nvPr/>
        </p:nvSpPr>
        <p:spPr bwMode="auto">
          <a:xfrm>
            <a:off x="7831139" y="2606390"/>
            <a:ext cx="11474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Client</a:t>
            </a:r>
          </a:p>
        </p:txBody>
      </p:sp>
      <p:sp>
        <p:nvSpPr>
          <p:cNvPr id="43" name="Text Box 20">
            <a:extLst>
              <a:ext uri="{FF2B5EF4-FFF2-40B4-BE49-F238E27FC236}">
                <a16:creationId xmlns:a16="http://schemas.microsoft.com/office/drawing/2014/main" id="{E5A0226C-A179-6647-B881-EFBF28D16F5F}"/>
              </a:ext>
            </a:extLst>
          </p:cNvPr>
          <p:cNvSpPr txBox="1">
            <a:spLocks noChangeArrowheads="1"/>
          </p:cNvSpPr>
          <p:nvPr/>
        </p:nvSpPr>
        <p:spPr bwMode="auto">
          <a:xfrm>
            <a:off x="7475539" y="346710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Create a socket</a:t>
            </a:r>
          </a:p>
        </p:txBody>
      </p:sp>
      <p:sp>
        <p:nvSpPr>
          <p:cNvPr id="44" name="Text Box 21">
            <a:extLst>
              <a:ext uri="{FF2B5EF4-FFF2-40B4-BE49-F238E27FC236}">
                <a16:creationId xmlns:a16="http://schemas.microsoft.com/office/drawing/2014/main" id="{7E78BB93-CF93-6A4E-86E8-24D36BBADBA5}"/>
              </a:ext>
            </a:extLst>
          </p:cNvPr>
          <p:cNvSpPr txBox="1">
            <a:spLocks noChangeArrowheads="1"/>
          </p:cNvSpPr>
          <p:nvPr/>
        </p:nvSpPr>
        <p:spPr bwMode="auto">
          <a:xfrm>
            <a:off x="7475539" y="415925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 to server</a:t>
            </a:r>
          </a:p>
        </p:txBody>
      </p:sp>
      <p:sp>
        <p:nvSpPr>
          <p:cNvPr id="45" name="Text Box 22">
            <a:extLst>
              <a:ext uri="{FF2B5EF4-FFF2-40B4-BE49-F238E27FC236}">
                <a16:creationId xmlns:a16="http://schemas.microsoft.com/office/drawing/2014/main" id="{E401930E-1C59-4E4A-9DA5-8A9C3ABDDC70}"/>
              </a:ext>
            </a:extLst>
          </p:cNvPr>
          <p:cNvSpPr txBox="1">
            <a:spLocks noChangeArrowheads="1"/>
          </p:cNvSpPr>
          <p:nvPr/>
        </p:nvSpPr>
        <p:spPr bwMode="auto">
          <a:xfrm>
            <a:off x="7475539" y="4956177"/>
            <a:ext cx="18621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the request</a:t>
            </a:r>
          </a:p>
        </p:txBody>
      </p:sp>
      <p:sp>
        <p:nvSpPr>
          <p:cNvPr id="46" name="Line 23">
            <a:extLst>
              <a:ext uri="{FF2B5EF4-FFF2-40B4-BE49-F238E27FC236}">
                <a16:creationId xmlns:a16="http://schemas.microsoft.com/office/drawing/2014/main" id="{B38761BF-8891-B344-A68C-4BF4B7904322}"/>
              </a:ext>
            </a:extLst>
          </p:cNvPr>
          <p:cNvSpPr>
            <a:spLocks noChangeShapeType="1"/>
          </p:cNvSpPr>
          <p:nvPr/>
        </p:nvSpPr>
        <p:spPr bwMode="auto">
          <a:xfrm>
            <a:off x="8001001" y="3836989"/>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4">
            <a:extLst>
              <a:ext uri="{FF2B5EF4-FFF2-40B4-BE49-F238E27FC236}">
                <a16:creationId xmlns:a16="http://schemas.microsoft.com/office/drawing/2014/main" id="{9A24A9B4-1EA6-5445-B7E3-84FB57D267C9}"/>
              </a:ext>
            </a:extLst>
          </p:cNvPr>
          <p:cNvSpPr>
            <a:spLocks noChangeShapeType="1"/>
          </p:cNvSpPr>
          <p:nvPr/>
        </p:nvSpPr>
        <p:spPr bwMode="auto">
          <a:xfrm flipH="1">
            <a:off x="8001001" y="4527552"/>
            <a:ext cx="0" cy="4238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 name="Line 25">
            <a:extLst>
              <a:ext uri="{FF2B5EF4-FFF2-40B4-BE49-F238E27FC236}">
                <a16:creationId xmlns:a16="http://schemas.microsoft.com/office/drawing/2014/main" id="{C89D4BC2-3B83-AF47-97AC-6AFDAD8C3793}"/>
              </a:ext>
            </a:extLst>
          </p:cNvPr>
          <p:cNvSpPr>
            <a:spLocks noChangeShapeType="1"/>
          </p:cNvSpPr>
          <p:nvPr/>
        </p:nvSpPr>
        <p:spPr bwMode="auto">
          <a:xfrm flipH="1">
            <a:off x="4513264" y="4291014"/>
            <a:ext cx="2962275" cy="236538"/>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26">
            <a:extLst>
              <a:ext uri="{FF2B5EF4-FFF2-40B4-BE49-F238E27FC236}">
                <a16:creationId xmlns:a16="http://schemas.microsoft.com/office/drawing/2014/main" id="{15BD60A6-A0E4-6E41-AB16-5CC0BF1AE04E}"/>
              </a:ext>
            </a:extLst>
          </p:cNvPr>
          <p:cNvSpPr txBox="1">
            <a:spLocks noChangeArrowheads="1"/>
          </p:cNvSpPr>
          <p:nvPr/>
        </p:nvSpPr>
        <p:spPr bwMode="auto">
          <a:xfrm rot="21237376">
            <a:off x="4751389" y="4025902"/>
            <a:ext cx="2282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establish connection</a:t>
            </a:r>
          </a:p>
        </p:txBody>
      </p:sp>
      <p:sp>
        <p:nvSpPr>
          <p:cNvPr id="50" name="Line 27">
            <a:extLst>
              <a:ext uri="{FF2B5EF4-FFF2-40B4-BE49-F238E27FC236}">
                <a16:creationId xmlns:a16="http://schemas.microsoft.com/office/drawing/2014/main" id="{0C0FE39A-ECF9-9E44-9280-FE639759F4F8}"/>
              </a:ext>
            </a:extLst>
          </p:cNvPr>
          <p:cNvSpPr>
            <a:spLocks noChangeShapeType="1"/>
          </p:cNvSpPr>
          <p:nvPr/>
        </p:nvSpPr>
        <p:spPr bwMode="auto">
          <a:xfrm flipH="1">
            <a:off x="4308476" y="5121277"/>
            <a:ext cx="3149600" cy="204787"/>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29">
            <a:extLst>
              <a:ext uri="{FF2B5EF4-FFF2-40B4-BE49-F238E27FC236}">
                <a16:creationId xmlns:a16="http://schemas.microsoft.com/office/drawing/2014/main" id="{C2EEC5D2-4883-7148-9D50-5DE94873DAB1}"/>
              </a:ext>
            </a:extLst>
          </p:cNvPr>
          <p:cNvSpPr txBox="1">
            <a:spLocks noChangeArrowheads="1"/>
          </p:cNvSpPr>
          <p:nvPr/>
        </p:nvSpPr>
        <p:spPr bwMode="auto">
          <a:xfrm rot="21358569">
            <a:off x="4857751" y="4802189"/>
            <a:ext cx="1516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(request)</a:t>
            </a:r>
          </a:p>
        </p:txBody>
      </p:sp>
      <p:sp>
        <p:nvSpPr>
          <p:cNvPr id="52" name="Text Box 31">
            <a:extLst>
              <a:ext uri="{FF2B5EF4-FFF2-40B4-BE49-F238E27FC236}">
                <a16:creationId xmlns:a16="http://schemas.microsoft.com/office/drawing/2014/main" id="{BA793F75-1248-C640-9620-3331ED807AB2}"/>
              </a:ext>
            </a:extLst>
          </p:cNvPr>
          <p:cNvSpPr txBox="1">
            <a:spLocks noChangeArrowheads="1"/>
          </p:cNvSpPr>
          <p:nvPr/>
        </p:nvSpPr>
        <p:spPr bwMode="auto">
          <a:xfrm>
            <a:off x="7475539" y="6351589"/>
            <a:ext cx="1862137"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response</a:t>
            </a:r>
          </a:p>
        </p:txBody>
      </p:sp>
      <p:sp>
        <p:nvSpPr>
          <p:cNvPr id="53" name="Line 32">
            <a:extLst>
              <a:ext uri="{FF2B5EF4-FFF2-40B4-BE49-F238E27FC236}">
                <a16:creationId xmlns:a16="http://schemas.microsoft.com/office/drawing/2014/main" id="{F23AEAD8-8E3F-1B48-B9C2-024A382A1C6E}"/>
              </a:ext>
            </a:extLst>
          </p:cNvPr>
          <p:cNvSpPr>
            <a:spLocks noChangeShapeType="1"/>
          </p:cNvSpPr>
          <p:nvPr/>
        </p:nvSpPr>
        <p:spPr bwMode="auto">
          <a:xfrm>
            <a:off x="4308476" y="6351589"/>
            <a:ext cx="3149600" cy="214313"/>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4" name="Text Box 33">
            <a:extLst>
              <a:ext uri="{FF2B5EF4-FFF2-40B4-BE49-F238E27FC236}">
                <a16:creationId xmlns:a16="http://schemas.microsoft.com/office/drawing/2014/main" id="{8B7EAA5F-343E-CB4A-8FDB-D369032B97E9}"/>
              </a:ext>
            </a:extLst>
          </p:cNvPr>
          <p:cNvSpPr txBox="1">
            <a:spLocks noChangeArrowheads="1"/>
          </p:cNvSpPr>
          <p:nvPr/>
        </p:nvSpPr>
        <p:spPr bwMode="auto">
          <a:xfrm rot="247832">
            <a:off x="5172076" y="6111877"/>
            <a:ext cx="1271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(reply)</a:t>
            </a:r>
          </a:p>
        </p:txBody>
      </p:sp>
      <p:sp>
        <p:nvSpPr>
          <p:cNvPr id="55" name="Line 34">
            <a:extLst>
              <a:ext uri="{FF2B5EF4-FFF2-40B4-BE49-F238E27FC236}">
                <a16:creationId xmlns:a16="http://schemas.microsoft.com/office/drawing/2014/main" id="{5FC1CEC5-0EDF-6948-AD6F-BE70EF487A1F}"/>
              </a:ext>
            </a:extLst>
          </p:cNvPr>
          <p:cNvSpPr>
            <a:spLocks noChangeShapeType="1"/>
          </p:cNvSpPr>
          <p:nvPr/>
        </p:nvSpPr>
        <p:spPr bwMode="auto">
          <a:xfrm flipH="1">
            <a:off x="8010526" y="5326064"/>
            <a:ext cx="0" cy="10255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10">
            <a:extLst>
              <a:ext uri="{FF2B5EF4-FFF2-40B4-BE49-F238E27FC236}">
                <a16:creationId xmlns:a16="http://schemas.microsoft.com/office/drawing/2014/main" id="{5CAC0A84-5D36-334D-A820-C165AD597223}"/>
              </a:ext>
            </a:extLst>
          </p:cNvPr>
          <p:cNvSpPr txBox="1">
            <a:spLocks noChangeArrowheads="1"/>
          </p:cNvSpPr>
          <p:nvPr/>
        </p:nvSpPr>
        <p:spPr bwMode="auto">
          <a:xfrm>
            <a:off x="471412" y="1203544"/>
            <a:ext cx="1252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Server</a:t>
            </a:r>
          </a:p>
        </p:txBody>
      </p:sp>
      <p:sp>
        <p:nvSpPr>
          <p:cNvPr id="30" name="Text Box 4">
            <a:extLst>
              <a:ext uri="{FF2B5EF4-FFF2-40B4-BE49-F238E27FC236}">
                <a16:creationId xmlns:a16="http://schemas.microsoft.com/office/drawing/2014/main" id="{962ECC81-453A-0241-87EC-F38FC4197635}"/>
              </a:ext>
            </a:extLst>
          </p:cNvPr>
          <p:cNvSpPr txBox="1">
            <a:spLocks noChangeArrowheads="1"/>
          </p:cNvSpPr>
          <p:nvPr/>
        </p:nvSpPr>
        <p:spPr bwMode="auto">
          <a:xfrm>
            <a:off x="950120" y="192722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socket()</a:t>
            </a:r>
          </a:p>
        </p:txBody>
      </p:sp>
      <p:sp>
        <p:nvSpPr>
          <p:cNvPr id="57" name="Text Box 5">
            <a:extLst>
              <a:ext uri="{FF2B5EF4-FFF2-40B4-BE49-F238E27FC236}">
                <a16:creationId xmlns:a16="http://schemas.microsoft.com/office/drawing/2014/main" id="{9FAB78C0-EDF6-D14A-BDE9-7EC6541B4472}"/>
              </a:ext>
            </a:extLst>
          </p:cNvPr>
          <p:cNvSpPr txBox="1">
            <a:spLocks noChangeArrowheads="1"/>
          </p:cNvSpPr>
          <p:nvPr/>
        </p:nvSpPr>
        <p:spPr bwMode="auto">
          <a:xfrm>
            <a:off x="950120" y="261937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bind()</a:t>
            </a:r>
          </a:p>
        </p:txBody>
      </p:sp>
      <p:sp>
        <p:nvSpPr>
          <p:cNvPr id="58" name="Text Box 6">
            <a:extLst>
              <a:ext uri="{FF2B5EF4-FFF2-40B4-BE49-F238E27FC236}">
                <a16:creationId xmlns:a16="http://schemas.microsoft.com/office/drawing/2014/main" id="{7C50AE06-9660-7541-8A9B-1CDFB8701E2E}"/>
              </a:ext>
            </a:extLst>
          </p:cNvPr>
          <p:cNvSpPr txBox="1">
            <a:spLocks noChangeArrowheads="1"/>
          </p:cNvSpPr>
          <p:nvPr/>
        </p:nvSpPr>
        <p:spPr bwMode="auto">
          <a:xfrm>
            <a:off x="948532" y="3335339"/>
            <a:ext cx="1008063" cy="369887"/>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a:t>
            </a:r>
          </a:p>
        </p:txBody>
      </p:sp>
      <p:sp>
        <p:nvSpPr>
          <p:cNvPr id="59" name="Text Box 7">
            <a:extLst>
              <a:ext uri="{FF2B5EF4-FFF2-40B4-BE49-F238E27FC236}">
                <a16:creationId xmlns:a16="http://schemas.microsoft.com/office/drawing/2014/main" id="{88AB2857-8D90-DE4C-AFBE-155EE4A329EE}"/>
              </a:ext>
            </a:extLst>
          </p:cNvPr>
          <p:cNvSpPr txBox="1">
            <a:spLocks noChangeArrowheads="1"/>
          </p:cNvSpPr>
          <p:nvPr/>
        </p:nvSpPr>
        <p:spPr bwMode="auto">
          <a:xfrm>
            <a:off x="948532" y="4240214"/>
            <a:ext cx="1006475" cy="37147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a:t>
            </a:r>
          </a:p>
        </p:txBody>
      </p:sp>
      <p:sp>
        <p:nvSpPr>
          <p:cNvPr id="60" name="Text Box 8">
            <a:extLst>
              <a:ext uri="{FF2B5EF4-FFF2-40B4-BE49-F238E27FC236}">
                <a16:creationId xmlns:a16="http://schemas.microsoft.com/office/drawing/2014/main" id="{8F7D73A4-E970-5E42-A791-2EA5B33292FC}"/>
              </a:ext>
            </a:extLst>
          </p:cNvPr>
          <p:cNvSpPr txBox="1">
            <a:spLocks noChangeArrowheads="1"/>
          </p:cNvSpPr>
          <p:nvPr/>
        </p:nvSpPr>
        <p:spPr bwMode="auto">
          <a:xfrm>
            <a:off x="615082" y="5110441"/>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1" name="Text Box 9">
            <a:extLst>
              <a:ext uri="{FF2B5EF4-FFF2-40B4-BE49-F238E27FC236}">
                <a16:creationId xmlns:a16="http://schemas.microsoft.com/office/drawing/2014/main" id="{CF279E5A-98CD-2146-907B-1ED0227F0FC5}"/>
              </a:ext>
            </a:extLst>
          </p:cNvPr>
          <p:cNvSpPr txBox="1">
            <a:spLocks noChangeArrowheads="1"/>
          </p:cNvSpPr>
          <p:nvPr/>
        </p:nvSpPr>
        <p:spPr bwMode="auto">
          <a:xfrm>
            <a:off x="390528" y="5978526"/>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
        <p:nvSpPr>
          <p:cNvPr id="62" name="Text Box 20">
            <a:extLst>
              <a:ext uri="{FF2B5EF4-FFF2-40B4-BE49-F238E27FC236}">
                <a16:creationId xmlns:a16="http://schemas.microsoft.com/office/drawing/2014/main" id="{F50FA73F-10F8-B448-8144-FC5A432EF574}"/>
              </a:ext>
            </a:extLst>
          </p:cNvPr>
          <p:cNvSpPr txBox="1">
            <a:spLocks noChangeArrowheads="1"/>
          </p:cNvSpPr>
          <p:nvPr/>
        </p:nvSpPr>
        <p:spPr bwMode="auto">
          <a:xfrm>
            <a:off x="9551931" y="342153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socket()</a:t>
            </a:r>
          </a:p>
        </p:txBody>
      </p:sp>
      <p:sp>
        <p:nvSpPr>
          <p:cNvPr id="63" name="Text Box 21">
            <a:extLst>
              <a:ext uri="{FF2B5EF4-FFF2-40B4-BE49-F238E27FC236}">
                <a16:creationId xmlns:a16="http://schemas.microsoft.com/office/drawing/2014/main" id="{F4417DE9-DF19-694F-86A2-17F6D6A26892}"/>
              </a:ext>
            </a:extLst>
          </p:cNvPr>
          <p:cNvSpPr txBox="1">
            <a:spLocks noChangeArrowheads="1"/>
          </p:cNvSpPr>
          <p:nvPr/>
        </p:nvSpPr>
        <p:spPr bwMode="auto">
          <a:xfrm>
            <a:off x="9551931" y="411368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a:t>
            </a:r>
          </a:p>
        </p:txBody>
      </p:sp>
      <p:sp>
        <p:nvSpPr>
          <p:cNvPr id="68" name="Text Box 8">
            <a:extLst>
              <a:ext uri="{FF2B5EF4-FFF2-40B4-BE49-F238E27FC236}">
                <a16:creationId xmlns:a16="http://schemas.microsoft.com/office/drawing/2014/main" id="{D1A0582C-7F7F-574E-AE69-986B17492FCC}"/>
              </a:ext>
            </a:extLst>
          </p:cNvPr>
          <p:cNvSpPr txBox="1">
            <a:spLocks noChangeArrowheads="1"/>
          </p:cNvSpPr>
          <p:nvPr/>
        </p:nvSpPr>
        <p:spPr bwMode="auto">
          <a:xfrm>
            <a:off x="9592373" y="6312370"/>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9" name="Text Box 9">
            <a:extLst>
              <a:ext uri="{FF2B5EF4-FFF2-40B4-BE49-F238E27FC236}">
                <a16:creationId xmlns:a16="http://schemas.microsoft.com/office/drawing/2014/main" id="{EBB63D1E-AEE8-844B-85FB-7137A85788B1}"/>
              </a:ext>
            </a:extLst>
          </p:cNvPr>
          <p:cNvSpPr txBox="1">
            <a:spLocks noChangeArrowheads="1"/>
          </p:cNvSpPr>
          <p:nvPr/>
        </p:nvSpPr>
        <p:spPr bwMode="auto">
          <a:xfrm>
            <a:off x="9551931" y="4925775"/>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Tree>
    <p:extLst>
      <p:ext uri="{BB962C8B-B14F-4D97-AF65-F5344CB8AC3E}">
        <p14:creationId xmlns:p14="http://schemas.microsoft.com/office/powerpoint/2010/main" val="2300972453"/>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E1606877-41A3-D54B-B6AA-EA4E040A3D5F}" vid="{30CD31CD-FFD6-B049-A8FA-6ADD92601B63}"/>
    </a:ext>
  </a:ext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112915</TotalTime>
  <Words>1010</Words>
  <Application>Microsoft Macintosh PowerPoint</Application>
  <PresentationFormat>Widescreen</PresentationFormat>
  <Paragraphs>221</Paragraphs>
  <Slides>18</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Courier</vt:lpstr>
      <vt:lpstr>Courier New</vt:lpstr>
      <vt:lpstr>Helvetica</vt:lpstr>
      <vt:lpstr>Times New Roman</vt:lpstr>
      <vt:lpstr>Wingdings</vt:lpstr>
      <vt:lpstr>Theme1</vt:lpstr>
      <vt:lpstr>Network</vt:lpstr>
      <vt:lpstr>Networking 2</vt:lpstr>
      <vt:lpstr>Clients and Servers</vt:lpstr>
      <vt:lpstr>How to implement client-server communications? E.g., Stream sockets (TCP) </vt:lpstr>
      <vt:lpstr>Review code socket</vt:lpstr>
      <vt:lpstr>What’re the differences  between Pipes and Sockets?</vt:lpstr>
      <vt:lpstr>Pipe vs socket: Function</vt:lpstr>
      <vt:lpstr>Pipe vs socket: Creation</vt:lpstr>
      <vt:lpstr>Pipes vs Sockets: Send messages</vt:lpstr>
      <vt:lpstr>Which system call is blocking?</vt:lpstr>
      <vt:lpstr>Which system call is blocking?</vt:lpstr>
      <vt:lpstr>Google Telnet and Strace</vt:lpstr>
      <vt:lpstr>Is Socket still the right abstraction today?</vt:lpstr>
      <vt:lpstr>Connect in TCP</vt:lpstr>
      <vt:lpstr>Breakouts</vt:lpstr>
      <vt:lpstr>TCP Stream of bytes</vt:lpstr>
      <vt:lpstr>Sequence Numbers</vt:lpstr>
      <vt:lpstr>TCP: Reliability</vt:lpstr>
      <vt:lpstr>TCP: Reliability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NFP</dc:title>
  <dc:creator>sunchen</dc:creator>
  <cp:lastModifiedBy>Yu, Minlan</cp:lastModifiedBy>
  <cp:revision>7258</cp:revision>
  <cp:lastPrinted>2020-11-18T19:29:22Z</cp:lastPrinted>
  <dcterms:created xsi:type="dcterms:W3CDTF">2016-02-25T23:00:36Z</dcterms:created>
  <dcterms:modified xsi:type="dcterms:W3CDTF">2020-11-18T22:40:47Z</dcterms:modified>
</cp:coreProperties>
</file>