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633" r:id="rId2"/>
    <p:sldId id="634" r:id="rId3"/>
    <p:sldId id="637" r:id="rId4"/>
    <p:sldId id="673" r:id="rId5"/>
    <p:sldId id="668" r:id="rId6"/>
    <p:sldId id="677" r:id="rId7"/>
    <p:sldId id="678" r:id="rId8"/>
    <p:sldId id="676" r:id="rId9"/>
    <p:sldId id="1300" r:id="rId1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4472C4"/>
    <a:srgbClr val="F28234"/>
    <a:srgbClr val="FFE699"/>
    <a:srgbClr val="0562C1"/>
    <a:srgbClr val="FFFFFF"/>
    <a:srgbClr val="C3DDB2"/>
    <a:srgbClr val="F78536"/>
    <a:srgbClr val="0563C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5BD657-E16F-A346-B898-0F3A06B55E31}" v="12" dt="2020-11-17T20:40:17.0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1" autoAdjust="0"/>
    <p:restoredTop sz="68750" autoAdjust="0"/>
  </p:normalViewPr>
  <p:slideViewPr>
    <p:cSldViewPr snapToGrid="0" snapToObjects="1">
      <p:cViewPr varScale="1">
        <p:scale>
          <a:sx n="45" d="100"/>
          <a:sy n="45" d="100"/>
        </p:scale>
        <p:origin x="1000" y="184"/>
      </p:cViewPr>
      <p:guideLst/>
    </p:cSldViewPr>
  </p:slideViewPr>
  <p:outlineViewPr>
    <p:cViewPr>
      <p:scale>
        <a:sx n="33" d="100"/>
        <a:sy n="33" d="100"/>
      </p:scale>
      <p:origin x="0" y="-21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-4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, Minlan" userId="0f845f3e-2f7e-44ef-b159-89302ed7d919" providerId="ADAL" clId="{295BD657-E16F-A346-B898-0F3A06B55E31}"/>
    <pc:docChg chg="custSel addSld delSld modSld sldOrd modShowInfo">
      <pc:chgData name="Yu, Minlan" userId="0f845f3e-2f7e-44ef-b159-89302ed7d919" providerId="ADAL" clId="{295BD657-E16F-A346-B898-0F3A06B55E31}" dt="2020-11-17T20:40:16.601" v="1617" actId="20577"/>
      <pc:docMkLst>
        <pc:docMk/>
      </pc:docMkLst>
      <pc:sldChg chg="modNotesTx">
        <pc:chgData name="Yu, Minlan" userId="0f845f3e-2f7e-44ef-b159-89302ed7d919" providerId="ADAL" clId="{295BD657-E16F-A346-B898-0F3A06B55E31}" dt="2020-11-17T17:55:34.619" v="1613" actId="20577"/>
        <pc:sldMkLst>
          <pc:docMk/>
          <pc:sldMk cId="810534032" sldId="616"/>
        </pc:sldMkLst>
      </pc:sldChg>
      <pc:sldChg chg="modNotesTx">
        <pc:chgData name="Yu, Minlan" userId="0f845f3e-2f7e-44ef-b159-89302ed7d919" providerId="ADAL" clId="{295BD657-E16F-A346-B898-0F3A06B55E31}" dt="2020-11-17T20:40:16.601" v="1617" actId="20577"/>
        <pc:sldMkLst>
          <pc:docMk/>
          <pc:sldMk cId="1047770089" sldId="618"/>
        </pc:sldMkLst>
      </pc:sldChg>
      <pc:sldChg chg="modAnim">
        <pc:chgData name="Yu, Minlan" userId="0f845f3e-2f7e-44ef-b159-89302ed7d919" providerId="ADAL" clId="{295BD657-E16F-A346-B898-0F3A06B55E31}" dt="2020-11-17T17:52:33.506" v="1516"/>
        <pc:sldMkLst>
          <pc:docMk/>
          <pc:sldMk cId="1125193979" sldId="625"/>
        </pc:sldMkLst>
      </pc:sldChg>
      <pc:sldChg chg="modAnim">
        <pc:chgData name="Yu, Minlan" userId="0f845f3e-2f7e-44ef-b159-89302ed7d919" providerId="ADAL" clId="{295BD657-E16F-A346-B898-0F3A06B55E31}" dt="2020-11-16T15:05:10.131" v="3"/>
        <pc:sldMkLst>
          <pc:docMk/>
          <pc:sldMk cId="572176153" sldId="628"/>
        </pc:sldMkLst>
      </pc:sldChg>
      <pc:sldChg chg="modSp mod">
        <pc:chgData name="Yu, Minlan" userId="0f845f3e-2f7e-44ef-b159-89302ed7d919" providerId="ADAL" clId="{295BD657-E16F-A346-B898-0F3A06B55E31}" dt="2020-11-17T03:54:00.183" v="46" actId="21"/>
        <pc:sldMkLst>
          <pc:docMk/>
          <pc:sldMk cId="761337987" sldId="668"/>
        </pc:sldMkLst>
        <pc:spChg chg="mod">
          <ac:chgData name="Yu, Minlan" userId="0f845f3e-2f7e-44ef-b159-89302ed7d919" providerId="ADAL" clId="{295BD657-E16F-A346-B898-0F3A06B55E31}" dt="2020-11-17T03:54:00.183" v="46" actId="21"/>
          <ac:spMkLst>
            <pc:docMk/>
            <pc:sldMk cId="761337987" sldId="668"/>
            <ac:spMk id="3" creationId="{9CA49909-644B-3A48-AFD0-7B9D3BDE997B}"/>
          </ac:spMkLst>
        </pc:spChg>
      </pc:sldChg>
      <pc:sldChg chg="modSp mod">
        <pc:chgData name="Yu, Minlan" userId="0f845f3e-2f7e-44ef-b159-89302ed7d919" providerId="ADAL" clId="{295BD657-E16F-A346-B898-0F3A06B55E31}" dt="2020-11-17T03:52:46.044" v="4" actId="313"/>
        <pc:sldMkLst>
          <pc:docMk/>
          <pc:sldMk cId="1688314289" sldId="673"/>
        </pc:sldMkLst>
        <pc:spChg chg="mod">
          <ac:chgData name="Yu, Minlan" userId="0f845f3e-2f7e-44ef-b159-89302ed7d919" providerId="ADAL" clId="{295BD657-E16F-A346-B898-0F3A06B55E31}" dt="2020-11-17T03:52:46.044" v="4" actId="313"/>
          <ac:spMkLst>
            <pc:docMk/>
            <pc:sldMk cId="1688314289" sldId="673"/>
            <ac:spMk id="3" creationId="{22C92227-B305-8D41-B3FF-AC4C9B2B489C}"/>
          </ac:spMkLst>
        </pc:spChg>
      </pc:sldChg>
      <pc:sldChg chg="mod ord modShow">
        <pc:chgData name="Yu, Minlan" userId="0f845f3e-2f7e-44ef-b159-89302ed7d919" providerId="ADAL" clId="{295BD657-E16F-A346-B898-0F3A06B55E31}" dt="2020-11-17T04:24:18.641" v="1393" actId="729"/>
        <pc:sldMkLst>
          <pc:docMk/>
          <pc:sldMk cId="3247042437" sldId="675"/>
        </pc:sldMkLst>
      </pc:sldChg>
      <pc:sldChg chg="modSp new mod modNotesTx">
        <pc:chgData name="Yu, Minlan" userId="0f845f3e-2f7e-44ef-b159-89302ed7d919" providerId="ADAL" clId="{295BD657-E16F-A346-B898-0F3A06B55E31}" dt="2020-11-17T03:57:08.447" v="472" actId="20577"/>
        <pc:sldMkLst>
          <pc:docMk/>
          <pc:sldMk cId="3486112652" sldId="677"/>
        </pc:sldMkLst>
        <pc:spChg chg="mod">
          <ac:chgData name="Yu, Minlan" userId="0f845f3e-2f7e-44ef-b159-89302ed7d919" providerId="ADAL" clId="{295BD657-E16F-A346-B898-0F3A06B55E31}" dt="2020-11-17T03:54:07.762" v="54" actId="20577"/>
          <ac:spMkLst>
            <pc:docMk/>
            <pc:sldMk cId="3486112652" sldId="677"/>
            <ac:spMk id="2" creationId="{8321E956-DB72-C54C-BDAB-BA9A094ADFA6}"/>
          </ac:spMkLst>
        </pc:spChg>
        <pc:spChg chg="mod">
          <ac:chgData name="Yu, Minlan" userId="0f845f3e-2f7e-44ef-b159-89302ed7d919" providerId="ADAL" clId="{295BD657-E16F-A346-B898-0F3A06B55E31}" dt="2020-11-17T03:56:46.611" v="441" actId="15"/>
          <ac:spMkLst>
            <pc:docMk/>
            <pc:sldMk cId="3486112652" sldId="677"/>
            <ac:spMk id="3" creationId="{2B18C7C7-2E8F-FB46-8BD3-239FB65995CD}"/>
          </ac:spMkLst>
        </pc:spChg>
      </pc:sldChg>
      <pc:sldChg chg="modSp new mod modNotesTx">
        <pc:chgData name="Yu, Minlan" userId="0f845f3e-2f7e-44ef-b159-89302ed7d919" providerId="ADAL" clId="{295BD657-E16F-A346-B898-0F3A06B55E31}" dt="2020-11-17T04:49:37.482" v="1514" actId="20577"/>
        <pc:sldMkLst>
          <pc:docMk/>
          <pc:sldMk cId="2166078807" sldId="678"/>
        </pc:sldMkLst>
        <pc:spChg chg="mod">
          <ac:chgData name="Yu, Minlan" userId="0f845f3e-2f7e-44ef-b159-89302ed7d919" providerId="ADAL" clId="{295BD657-E16F-A346-B898-0F3A06B55E31}" dt="2020-11-17T03:58:16.163" v="491" actId="20577"/>
          <ac:spMkLst>
            <pc:docMk/>
            <pc:sldMk cId="2166078807" sldId="678"/>
            <ac:spMk id="2" creationId="{2A365BB7-0D27-C146-AB40-410E55A2A7E2}"/>
          </ac:spMkLst>
        </pc:spChg>
        <pc:spChg chg="mod">
          <ac:chgData name="Yu, Minlan" userId="0f845f3e-2f7e-44ef-b159-89302ed7d919" providerId="ADAL" clId="{295BD657-E16F-A346-B898-0F3A06B55E31}" dt="2020-11-17T04:49:37.482" v="1514" actId="20577"/>
          <ac:spMkLst>
            <pc:docMk/>
            <pc:sldMk cId="2166078807" sldId="678"/>
            <ac:spMk id="3" creationId="{F28627DE-0971-5D41-81EB-0F2607BCAD53}"/>
          </ac:spMkLst>
        </pc:spChg>
      </pc:sldChg>
      <pc:sldChg chg="modSp new del mod modNotesTx">
        <pc:chgData name="Yu, Minlan" userId="0f845f3e-2f7e-44ef-b159-89302ed7d919" providerId="ADAL" clId="{295BD657-E16F-A346-B898-0F3A06B55E31}" dt="2020-11-17T04:24:01.274" v="1390" actId="2696"/>
        <pc:sldMkLst>
          <pc:docMk/>
          <pc:sldMk cId="469546212" sldId="679"/>
        </pc:sldMkLst>
        <pc:spChg chg="mod">
          <ac:chgData name="Yu, Minlan" userId="0f845f3e-2f7e-44ef-b159-89302ed7d919" providerId="ADAL" clId="{295BD657-E16F-A346-B898-0F3A06B55E31}" dt="2020-11-17T04:15:28.717" v="869" actId="20577"/>
          <ac:spMkLst>
            <pc:docMk/>
            <pc:sldMk cId="469546212" sldId="679"/>
            <ac:spMk id="2" creationId="{2E9C7ACD-0831-4643-B359-C681D2AE92D3}"/>
          </ac:spMkLst>
        </pc:spChg>
        <pc:spChg chg="mod">
          <ac:chgData name="Yu, Minlan" userId="0f845f3e-2f7e-44ef-b159-89302ed7d919" providerId="ADAL" clId="{295BD657-E16F-A346-B898-0F3A06B55E31}" dt="2020-11-17T04:18:02.841" v="881" actId="20577"/>
          <ac:spMkLst>
            <pc:docMk/>
            <pc:sldMk cId="469546212" sldId="679"/>
            <ac:spMk id="3" creationId="{8D474349-B96A-1B44-9C34-BCBB5851A138}"/>
          </ac:spMkLst>
        </pc:spChg>
      </pc:sldChg>
      <pc:sldChg chg="new modNotesTx">
        <pc:chgData name="Yu, Minlan" userId="0f845f3e-2f7e-44ef-b159-89302ed7d919" providerId="ADAL" clId="{295BD657-E16F-A346-B898-0F3A06B55E31}" dt="2020-11-17T04:30:32.106" v="1443" actId="20577"/>
        <pc:sldMkLst>
          <pc:docMk/>
          <pc:sldMk cId="3253506921" sldId="6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D60ED-AF16-D343-B53E-F81CCAA0788A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B0EF0-6DB4-ED40-938A-B67A63225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0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 going to use some of our additional lectures to highlight our own research work and advanced topics. I work in super-fast networked systems! I make data centers, like Google's or Amazon's, work better and transfer data faster. And to do that I use data representation all the time.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13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Hyperthreading</a:t>
            </a:r>
          </a:p>
          <a:p>
            <a:pPr lvl="2"/>
            <a:r>
              <a:rPr lang="en-US" dirty="0"/>
              <a:t>Efficient execution of multiple threads on single core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56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4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By using multiple threads with shared virtual memory space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Cache, registers, rip, stack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 share the memory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84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virtual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38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Construct a </a:t>
            </a:r>
            <a:r>
              <a:rPr lang="en-US" dirty="0" err="1"/>
              <a:t>thead</a:t>
            </a:r>
            <a:r>
              <a:rPr lang="en-US" dirty="0"/>
              <a:t>, with two </a:t>
            </a:r>
            <a:r>
              <a:rPr lang="en-US" dirty="0" err="1"/>
              <a:t>arguents</a:t>
            </a:r>
            <a:r>
              <a:rPr lang="en-US" dirty="0"/>
              <a:t>. The first argument is a function tells the thread what </a:t>
            </a:r>
          </a:p>
          <a:p>
            <a:r>
              <a:rPr lang="en-US" dirty="0"/>
              <a:t>Put the instruction of the pointer to the </a:t>
            </a:r>
            <a:r>
              <a:rPr lang="en-US" dirty="0" err="1"/>
              <a:t>func</a:t>
            </a:r>
            <a:r>
              <a:rPr lang="en-US" dirty="0"/>
              <a:t>, pass the arguments there too. </a:t>
            </a:r>
          </a:p>
          <a:p>
            <a:endParaRPr lang="en-US" dirty="0"/>
          </a:p>
          <a:p>
            <a:r>
              <a:rPr lang="en-US" dirty="0"/>
              <a:t>Different with fork, start at this function, not start where I am </a:t>
            </a:r>
          </a:p>
          <a:p>
            <a:endParaRPr lang="en-US" dirty="0"/>
          </a:p>
          <a:p>
            <a:r>
              <a:rPr lang="en-US" dirty="0"/>
              <a:t>Detach: the current thread is detached from the thread, I don’t need to know when that thread is finished</a:t>
            </a:r>
          </a:p>
          <a:p>
            <a:endParaRPr lang="en-US" dirty="0"/>
          </a:p>
          <a:p>
            <a:r>
              <a:rPr lang="en-US" dirty="0"/>
              <a:t>Join: the current thread will block until the other thread finishes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E63847-543A-F943-9E6A-2A1CF7E163D7}" type="datetime1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6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56BF1F-5A1B-AC4C-A25C-54F377AD12C3}" type="datetime1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2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740993-8281-634E-937E-D547AAC9A602}" type="datetime1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32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432F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248DA0-2577-194A-90F6-778D6B860194}" type="datetime1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7904A8AC-C669-244C-953E-6C477326AD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3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CD6178-1B60-4D42-A674-AAC0BD563324}" type="datetime1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1DA144-0A7C-B045-8601-AE0294B1AEC8}" type="datetime1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8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1ED400-FE85-284C-B0D0-58F26E69E228}" type="datetime1">
              <a:rPr lang="en-US" smtClean="0"/>
              <a:t>11/19/20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0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56E468-1FB6-6F4D-A3C8-8E6573306455}" type="datetime1">
              <a:rPr lang="en-US" smtClean="0"/>
              <a:t>11/19/20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C00462-E7DB-FD47-BEF2-461A371DF673}" type="datetime1">
              <a:rPr lang="en-US" smtClean="0"/>
              <a:t>11/19/20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EACD3E-663C-5E44-AD32-CEECCEF78D66}" type="datetime1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3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08A60E-CF8B-E943-BEB6-3BA44568CC45}" type="datetime1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2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898989"/>
                </a:solidFill>
              </a:defRPr>
            </a:lvl1pPr>
          </a:lstStyle>
          <a:p>
            <a:fld id="{C44FEAB4-1716-9148-8DFB-A4F8EC93D18B}" type="datetime1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898989"/>
                </a:solidFill>
              </a:defRPr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432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•"/>
        <a:defRPr sz="3200" kern="1200">
          <a:solidFill>
            <a:srgbClr val="0432F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–"/>
        <a:defRPr sz="2800" kern="1200">
          <a:solidFill>
            <a:schemeClr val="tx1"/>
          </a:solidFill>
          <a:latin typeface="+mn-lt"/>
          <a:ea typeface="ヒラギノ角ゴ Pro W3" pitchFamily="-65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65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–"/>
        <a:defRPr sz="2000" kern="1200">
          <a:solidFill>
            <a:schemeClr val="tx1"/>
          </a:solidFill>
          <a:latin typeface="+mn-lt"/>
          <a:ea typeface="ヒラギノ角ゴ Pro W3" pitchFamily="-65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»"/>
        <a:defRPr sz="2000" kern="1200">
          <a:solidFill>
            <a:schemeClr val="tx1"/>
          </a:solidFill>
          <a:latin typeface="+mn-lt"/>
          <a:ea typeface="ヒラギノ角ゴ Pro W3" pitchFamily="-65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520" y="1451101"/>
            <a:ext cx="10804960" cy="1470025"/>
          </a:xfrm>
        </p:spPr>
        <p:txBody>
          <a:bodyPr/>
          <a:lstStyle/>
          <a:p>
            <a:r>
              <a:rPr lang="en-US" altLang="zh-CN" dirty="0"/>
              <a:t>Networking 3: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DDE4F28-CFCD-2D43-A5EC-7C789EC52BE2}"/>
              </a:ext>
            </a:extLst>
          </p:cNvPr>
          <p:cNvSpPr txBox="1">
            <a:spLocks/>
          </p:cNvSpPr>
          <p:nvPr/>
        </p:nvSpPr>
        <p:spPr bwMode="auto">
          <a:xfrm>
            <a:off x="693520" y="3936875"/>
            <a:ext cx="1080496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3200" dirty="0">
                <a:solidFill>
                  <a:schemeClr val="tx1"/>
                </a:solidFill>
              </a:rPr>
              <a:t>Minlan Yu</a:t>
            </a:r>
          </a:p>
          <a:p>
            <a:r>
              <a:rPr lang="en-US" sz="3200" dirty="0">
                <a:solidFill>
                  <a:schemeClr val="tx1"/>
                </a:solidFill>
              </a:rPr>
              <a:t>Harvard University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287B2-2A0F-9946-AA53-CBCCDD8C8807}"/>
              </a:ext>
            </a:extLst>
          </p:cNvPr>
          <p:cNvSpPr txBox="1"/>
          <p:nvPr/>
        </p:nvSpPr>
        <p:spPr>
          <a:xfrm>
            <a:off x="3886200" y="-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6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282"/>
    </mc:Choice>
    <mc:Fallback xmlns="">
      <p:transition spd="slow" advTm="2528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7C21-B444-CA47-BBE1-851CD051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3377-4EBC-B944-ACB4-561E28EE6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is a program that stores data</a:t>
            </a:r>
          </a:p>
          <a:p>
            <a:pPr lvl="1"/>
            <a:r>
              <a:rPr lang="en-US" dirty="0"/>
              <a:t>E.g., store data for search queries, your FB posts, your school records and scores</a:t>
            </a:r>
          </a:p>
          <a:p>
            <a:r>
              <a:rPr lang="en-US" dirty="0"/>
              <a:t>Key-value stores</a:t>
            </a:r>
          </a:p>
          <a:p>
            <a:pPr lvl="1"/>
            <a:r>
              <a:rPr lang="en-US" dirty="0"/>
              <a:t>Key: keyword; Value: web pages</a:t>
            </a:r>
          </a:p>
          <a:p>
            <a:pPr lvl="1"/>
            <a:r>
              <a:rPr lang="en-US" dirty="0"/>
              <a:t>Key: FB account name; Value: #friends</a:t>
            </a:r>
          </a:p>
          <a:p>
            <a:pPr lvl="1"/>
            <a:r>
              <a:rPr lang="en-US" dirty="0"/>
              <a:t>Key: student ID; value: score</a:t>
            </a:r>
          </a:p>
          <a:p>
            <a:pPr lvl="1"/>
            <a:r>
              <a:rPr lang="en-US" dirty="0"/>
              <a:t>FB maintains a distributed key-value store with trillions of items, billions of requests/second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643A7-592C-A443-9B57-301B0114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3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2578-68FE-574B-91E6-3949F8F0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code: </a:t>
            </a:r>
            <a:r>
              <a:rPr lang="en-US" dirty="0" err="1"/>
              <a:t>weensydb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ED755-5C76-E04A-980B-3FA8F25CC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Key-values</a:t>
            </a:r>
          </a:p>
          <a:p>
            <a:r>
              <a:rPr lang="en-US" dirty="0"/>
              <a:t>Network connections</a:t>
            </a:r>
          </a:p>
          <a:p>
            <a:r>
              <a:rPr lang="en-US" dirty="0"/>
              <a:t>Run client-server</a:t>
            </a:r>
          </a:p>
          <a:p>
            <a:endParaRPr lang="en-US" dirty="0"/>
          </a:p>
          <a:p>
            <a:r>
              <a:rPr lang="en-US"/>
              <a:t>Problems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CD2E8-A141-2F48-B492-FE1B009D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1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2347-74B2-5044-8CBC-529E7440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92227-B305-8D41-B3FF-AC4C9B2B4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hardware</a:t>
            </a:r>
          </a:p>
          <a:p>
            <a:pPr lvl="1"/>
            <a:r>
              <a:rPr lang="en-US" dirty="0"/>
              <a:t>Multicore: Multiple separate processors on single chip</a:t>
            </a:r>
          </a:p>
          <a:p>
            <a:pPr lvl="1"/>
            <a:r>
              <a:rPr lang="en-US" dirty="0"/>
              <a:t>These processors share primary memory</a:t>
            </a:r>
          </a:p>
          <a:p>
            <a:pPr lvl="1"/>
            <a:r>
              <a:rPr lang="en-US" dirty="0"/>
              <a:t>Each processor has its own set of registers, logical computations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9F565-F8A7-8A49-8BA4-8F2242C9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99F32EB-B409-1C47-97B4-3C58328A3770}"/>
              </a:ext>
            </a:extLst>
          </p:cNvPr>
          <p:cNvGrpSpPr/>
          <p:nvPr/>
        </p:nvGrpSpPr>
        <p:grpSpPr>
          <a:xfrm>
            <a:off x="3678936" y="3848102"/>
            <a:ext cx="5334000" cy="2914711"/>
            <a:chOff x="1066800" y="1003444"/>
            <a:chExt cx="6172200" cy="3444658"/>
          </a:xfrm>
        </p:grpSpPr>
        <p:sp>
          <p:nvSpPr>
            <p:cNvPr id="6" name="Rectangle 425">
              <a:extLst>
                <a:ext uri="{FF2B5EF4-FFF2-40B4-BE49-F238E27FC236}">
                  <a16:creationId xmlns:a16="http://schemas.microsoft.com/office/drawing/2014/main" id="{5876D8C1-336A-EB44-A3D2-FFC101D53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1219201"/>
              <a:ext cx="6172200" cy="2177039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+mn-lt"/>
              </a:endParaRPr>
            </a:p>
          </p:txBody>
        </p:sp>
        <p:sp>
          <p:nvSpPr>
            <p:cNvPr id="7" name="Rectangle 404">
              <a:extLst>
                <a:ext uri="{FF2B5EF4-FFF2-40B4-BE49-F238E27FC236}">
                  <a16:creationId xmlns:a16="http://schemas.microsoft.com/office/drawing/2014/main" id="{E400A77E-DBB7-E749-85FC-F1EA70817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1524000"/>
              <a:ext cx="1266550" cy="1539517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2400">
                <a:latin typeface="+mn-lt"/>
              </a:endParaRPr>
            </a:p>
          </p:txBody>
        </p:sp>
        <p:sp>
          <p:nvSpPr>
            <p:cNvPr id="8" name="Rectangle 413">
              <a:extLst>
                <a:ext uri="{FF2B5EF4-FFF2-40B4-BE49-F238E27FC236}">
                  <a16:creationId xmlns:a16="http://schemas.microsoft.com/office/drawing/2014/main" id="{057D9557-CEA6-2C4A-AACD-3F3313AA3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1" y="1524000"/>
              <a:ext cx="1748600" cy="1539517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2400">
                <a:latin typeface="+mn-lt"/>
              </a:endParaRPr>
            </a:p>
          </p:txBody>
        </p:sp>
        <p:sp>
          <p:nvSpPr>
            <p:cNvPr id="9" name="Rectangle 396">
              <a:extLst>
                <a:ext uri="{FF2B5EF4-FFF2-40B4-BE49-F238E27FC236}">
                  <a16:creationId xmlns:a16="http://schemas.microsoft.com/office/drawing/2014/main" id="{3602DF1B-B385-8749-BBAE-85B6FF79C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300" y="1676400"/>
              <a:ext cx="9779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latin typeface="+mn-lt"/>
                </a:rPr>
                <a:t>Regs</a:t>
              </a:r>
            </a:p>
          </p:txBody>
        </p:sp>
        <p:sp>
          <p:nvSpPr>
            <p:cNvPr id="10" name="Rectangle 397">
              <a:extLst>
                <a:ext uri="{FF2B5EF4-FFF2-40B4-BE49-F238E27FC236}">
                  <a16:creationId xmlns:a16="http://schemas.microsoft.com/office/drawing/2014/main" id="{8D0393A8-6C9A-3946-8D34-1A932A21E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163" y="2324100"/>
              <a:ext cx="1134786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 dirty="0">
                  <a:latin typeface="+mn-lt"/>
                </a:rPr>
                <a:t>cache</a:t>
              </a:r>
            </a:p>
          </p:txBody>
        </p:sp>
        <p:sp>
          <p:nvSpPr>
            <p:cNvPr id="13" name="Line 401">
              <a:extLst>
                <a:ext uri="{FF2B5EF4-FFF2-40B4-BE49-F238E27FC236}">
                  <a16:creationId xmlns:a16="http://schemas.microsoft.com/office/drawing/2014/main" id="{2FE2C0A3-C3CC-AC48-8A83-2A3A90AD53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000" y="19812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+mn-lt"/>
              </a:endParaRPr>
            </a:p>
          </p:txBody>
        </p:sp>
        <p:sp>
          <p:nvSpPr>
            <p:cNvPr id="16" name="Text Box 405">
              <a:extLst>
                <a:ext uri="{FF2B5EF4-FFF2-40B4-BE49-F238E27FC236}">
                  <a16:creationId xmlns:a16="http://schemas.microsoft.com/office/drawing/2014/main" id="{8D44BE6E-DA64-F94B-8CDF-CBA0400EA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609" y="1022918"/>
              <a:ext cx="1147592" cy="5456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+mn-lt"/>
                </a:rPr>
                <a:t>Core 0</a:t>
              </a:r>
            </a:p>
          </p:txBody>
        </p:sp>
        <p:sp>
          <p:nvSpPr>
            <p:cNvPr id="17" name="Rectangle 406">
              <a:extLst>
                <a:ext uri="{FF2B5EF4-FFF2-40B4-BE49-F238E27FC236}">
                  <a16:creationId xmlns:a16="http://schemas.microsoft.com/office/drawing/2014/main" id="{3ECA235A-09DD-0F48-B9E9-FCBC8FA61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8100" y="1676400"/>
              <a:ext cx="9779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latin typeface="+mn-lt"/>
                </a:rPr>
                <a:t>Regs</a:t>
              </a:r>
            </a:p>
          </p:txBody>
        </p:sp>
        <p:sp>
          <p:nvSpPr>
            <p:cNvPr id="18" name="Rectangle 407">
              <a:extLst>
                <a:ext uri="{FF2B5EF4-FFF2-40B4-BE49-F238E27FC236}">
                  <a16:creationId xmlns:a16="http://schemas.microsoft.com/office/drawing/2014/main" id="{655612E7-E4F5-1244-9C22-4CDC1EE8C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0964" y="2394382"/>
              <a:ext cx="1160210" cy="50121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 dirty="0">
                  <a:latin typeface="+mn-lt"/>
                </a:rPr>
                <a:t>cache</a:t>
              </a:r>
            </a:p>
          </p:txBody>
        </p:sp>
        <p:sp>
          <p:nvSpPr>
            <p:cNvPr id="21" name="Line 410">
              <a:extLst>
                <a:ext uri="{FF2B5EF4-FFF2-40B4-BE49-F238E27FC236}">
                  <a16:creationId xmlns:a16="http://schemas.microsoft.com/office/drawing/2014/main" id="{B3765700-7D77-7040-BAB6-521CF9EFDD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19812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+mn-lt"/>
              </a:endParaRPr>
            </a:p>
          </p:txBody>
        </p:sp>
        <p:sp>
          <p:nvSpPr>
            <p:cNvPr id="24" name="Text Box 414">
              <a:extLst>
                <a:ext uri="{FF2B5EF4-FFF2-40B4-BE49-F238E27FC236}">
                  <a16:creationId xmlns:a16="http://schemas.microsoft.com/office/drawing/2014/main" id="{F321BF4C-CA0A-0A42-97EE-18CC0500D5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802" y="1003444"/>
              <a:ext cx="1444377" cy="5456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+mn-lt"/>
                </a:rPr>
                <a:t>Core n-1</a:t>
              </a:r>
            </a:p>
          </p:txBody>
        </p:sp>
        <p:sp>
          <p:nvSpPr>
            <p:cNvPr id="25" name="Text Box 415">
              <a:extLst>
                <a:ext uri="{FF2B5EF4-FFF2-40B4-BE49-F238E27FC236}">
                  <a16:creationId xmlns:a16="http://schemas.microsoft.com/office/drawing/2014/main" id="{C70F3480-632F-C747-8C05-768EC55429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6838" y="2454274"/>
              <a:ext cx="460388" cy="5456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+mn-lt"/>
                </a:rPr>
                <a:t>…</a:t>
              </a:r>
            </a:p>
          </p:txBody>
        </p:sp>
        <p:sp>
          <p:nvSpPr>
            <p:cNvPr id="29" name="Rectangle 420">
              <a:extLst>
                <a:ext uri="{FF2B5EF4-FFF2-40B4-BE49-F238E27FC236}">
                  <a16:creationId xmlns:a16="http://schemas.microsoft.com/office/drawing/2014/main" id="{429B528B-2322-1C4A-8514-C7FA4E29B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3876602"/>
              <a:ext cx="6172200" cy="5715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2400">
                  <a:latin typeface="+mn-lt"/>
                </a:rPr>
                <a:t>Main memory</a:t>
              </a:r>
            </a:p>
          </p:txBody>
        </p:sp>
        <p:sp>
          <p:nvSpPr>
            <p:cNvPr id="30" name="Line 421">
              <a:extLst>
                <a:ext uri="{FF2B5EF4-FFF2-40B4-BE49-F238E27FC236}">
                  <a16:creationId xmlns:a16="http://schemas.microsoft.com/office/drawing/2014/main" id="{C5B8D260-C1E8-D04A-B652-2E688D208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3190802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31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B781-F9F4-6148-8769-ED5C37F5D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use multiple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9909-644B-3A48-AFD0-7B9D3BDE9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different programs/processes on different processors</a:t>
            </a:r>
          </a:p>
          <a:p>
            <a:pPr lvl="1"/>
            <a:r>
              <a:rPr lang="en-US" dirty="0"/>
              <a:t>One process on each processor</a:t>
            </a:r>
          </a:p>
          <a:p>
            <a:r>
              <a:rPr lang="en-US" dirty="0"/>
              <a:t>Run one process (e.g., </a:t>
            </a:r>
            <a:r>
              <a:rPr lang="en-US" dirty="0" err="1"/>
              <a:t>weensydb</a:t>
            </a:r>
            <a:r>
              <a:rPr lang="en-US" dirty="0"/>
              <a:t>) on multiple processors</a:t>
            </a:r>
          </a:p>
          <a:p>
            <a:pPr lvl="1"/>
            <a:r>
              <a:rPr lang="en-US" dirty="0"/>
              <a:t>The thread abstraction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57944-254E-6442-986B-DC7FAD59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3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E956-DB72-C54C-BDAB-BA9A094A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8C7C7-2E8F-FB46-8BD3-239FB6599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User-level abstraction of multiple executions in one process</a:t>
            </a:r>
          </a:p>
          <a:p>
            <a:endParaRPr lang="en-US" dirty="0"/>
          </a:p>
          <a:p>
            <a:r>
              <a:rPr lang="en-US" dirty="0"/>
              <a:t>One process can have multiple threads</a:t>
            </a:r>
          </a:p>
          <a:p>
            <a:pPr lvl="1"/>
            <a:endParaRPr lang="en-US" dirty="0"/>
          </a:p>
          <a:p>
            <a:r>
              <a:rPr lang="en-US" dirty="0"/>
              <a:t>Question: What resources do one process have, how do threads share or duplicate them?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22889-AFAB-E742-853C-5236ABF5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1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5BB7-0D27-C146-AB40-410E55A2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vs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627DE-0971-5D41-81EB-0F2607BCA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Process: individual view of hardware resources</a:t>
            </a:r>
          </a:p>
          <a:p>
            <a:pPr lvl="1"/>
            <a:r>
              <a:rPr lang="en-US" dirty="0"/>
              <a:t>Separate memory, separate address space, separate file abstraction</a:t>
            </a:r>
          </a:p>
          <a:p>
            <a:pPr lvl="1"/>
            <a:r>
              <a:rPr lang="en-US" dirty="0"/>
              <a:t>Separate sets of registers, stacks, logical computation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Threads</a:t>
            </a:r>
          </a:p>
          <a:p>
            <a:pPr lvl="1"/>
            <a:r>
              <a:rPr lang="en-US" dirty="0"/>
              <a:t>Shared memory and file descriptor table	</a:t>
            </a:r>
          </a:p>
          <a:p>
            <a:pPr lvl="1"/>
            <a:r>
              <a:rPr lang="en-US" dirty="0"/>
              <a:t>Separate sets of registers, stacks, logical computation</a:t>
            </a:r>
          </a:p>
          <a:p>
            <a:endParaRPr lang="en-US" dirty="0"/>
          </a:p>
          <a:p>
            <a:r>
              <a:rPr lang="en-US" dirty="0"/>
              <a:t>Pros/cons?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BC705-3D94-3D46-B4BD-3C42DA38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78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F5ED-AC4F-E747-AE4C-D58A901D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</a:t>
            </a:r>
            <a:r>
              <a:rPr lang="en-US" dirty="0" err="1"/>
              <a:t>weensydb</a:t>
            </a:r>
            <a:r>
              <a:rPr lang="en-US" dirty="0"/>
              <a:t> with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7A0F2-5C67-7147-9523-38B19EA8B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C48FF-DE2C-5C49-87BB-A18DC2A6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6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2B67-2A7B-BB4D-80B2-D17B90F3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</a:t>
            </a:r>
            <a:r>
              <a:rPr lang="en-US" dirty="0" err="1"/>
              <a:t>incr</a:t>
            </a:r>
            <a:r>
              <a:rPr lang="en-US" dirty="0"/>
              <a:t>-basic and its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5A84-77D7-9446-B032-E78C375E0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5E0A6-3E57-FD42-B5FB-75E30B48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1612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1606877-41A3-D54B-B6AA-EA4E040A3D5F}" vid="{30CD31CD-FFD6-B049-A8FA-6ADD92601B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112931</TotalTime>
  <Words>436</Words>
  <Application>Microsoft Macintosh PowerPoint</Application>
  <PresentationFormat>Widescreen</PresentationFormat>
  <Paragraphs>87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Theme1</vt:lpstr>
      <vt:lpstr>Networking 3:</vt:lpstr>
      <vt:lpstr>Databases</vt:lpstr>
      <vt:lpstr>Review code: weensydb</vt:lpstr>
      <vt:lpstr>Parallelism</vt:lpstr>
      <vt:lpstr>Two ways to use multiple processors</vt:lpstr>
      <vt:lpstr>Threads</vt:lpstr>
      <vt:lpstr>Process vs Threads</vt:lpstr>
      <vt:lpstr>Fix weensydb with threads</vt:lpstr>
      <vt:lpstr>Introduction of incr-basic and its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NFP</dc:title>
  <dc:creator>sunchen</dc:creator>
  <cp:lastModifiedBy>Yu, Minlan</cp:lastModifiedBy>
  <cp:revision>7265</cp:revision>
  <cp:lastPrinted>2020-11-18T19:29:22Z</cp:lastPrinted>
  <dcterms:created xsi:type="dcterms:W3CDTF">2016-02-25T23:00:36Z</dcterms:created>
  <dcterms:modified xsi:type="dcterms:W3CDTF">2020-11-20T03:29:03Z</dcterms:modified>
</cp:coreProperties>
</file>