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3" r:id="rId6"/>
    <p:sldId id="264" r:id="rId7"/>
    <p:sldId id="265" r:id="rId8"/>
    <p:sldId id="259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61" r:id="rId17"/>
    <p:sldId id="262" r:id="rId18"/>
    <p:sldId id="273" r:id="rId19"/>
    <p:sldId id="260" r:id="rId20"/>
    <p:sldId id="276" r:id="rId21"/>
    <p:sldId id="27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8" autoAdjust="0"/>
  </p:normalViewPr>
  <p:slideViewPr>
    <p:cSldViewPr snapToGrid="0">
      <p:cViewPr varScale="1">
        <p:scale>
          <a:sx n="122" d="100"/>
          <a:sy n="122" d="100"/>
        </p:scale>
        <p:origin x="108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1033-26D6-4257-B8E2-EE9FE683FB70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3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1033-26D6-4257-B8E2-EE9FE683FB70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1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1033-26D6-4257-B8E2-EE9FE683FB70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2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1033-26D6-4257-B8E2-EE9FE683FB70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2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1033-26D6-4257-B8E2-EE9FE683FB70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2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1033-26D6-4257-B8E2-EE9FE683FB70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4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1033-26D6-4257-B8E2-EE9FE683FB70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2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1033-26D6-4257-B8E2-EE9FE683FB70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1033-26D6-4257-B8E2-EE9FE683FB70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9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1033-26D6-4257-B8E2-EE9FE683FB70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1033-26D6-4257-B8E2-EE9FE683FB70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8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31033-26D6-4257-B8E2-EE9FE683FB70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Bayesian inference in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Psychology 209</a:t>
            </a:r>
            <a:br>
              <a:rPr lang="en-US" dirty="0"/>
            </a:br>
            <a:r>
              <a:rPr lang="en-US" dirty="0"/>
              <a:t>Jan 12, 2017</a:t>
            </a:r>
          </a:p>
        </p:txBody>
      </p:sp>
    </p:spTree>
    <p:extLst>
      <p:ext uri="{BB962C8B-B14F-4D97-AF65-F5344CB8AC3E}">
        <p14:creationId xmlns:p14="http://schemas.microsoft.com/office/powerpoint/2010/main" val="365465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Bias visible at low coherence when there’s no </a:t>
            </a:r>
            <a:r>
              <a:rPr lang="en-US" dirty="0" err="1"/>
              <a:t>microstimulation</a:t>
            </a:r>
            <a:endParaRPr lang="en-US" dirty="0"/>
          </a:p>
          <a:p>
            <a:r>
              <a:rPr lang="en-US" dirty="0"/>
              <a:t>Visual stimulus effect dominates at high coherence</a:t>
            </a:r>
          </a:p>
          <a:p>
            <a:r>
              <a:rPr lang="en-US" dirty="0"/>
              <a:t>Electrical stimulation dominates at low coherence</a:t>
            </a:r>
          </a:p>
          <a:p>
            <a:r>
              <a:rPr lang="en-US" dirty="0"/>
              <a:t>All have effects at intermediate coherence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44929"/>
            <a:ext cx="4680857" cy="626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2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calculations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37" y="2025650"/>
            <a:ext cx="8638126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0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transformation of Bayesian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Using logs: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Then applying the </a:t>
            </a:r>
            <a:r>
              <a:rPr lang="en-US" sz="2400" dirty="0" err="1"/>
              <a:t>softmax</a:t>
            </a:r>
            <a:r>
              <a:rPr lang="en-US" sz="2400" dirty="0"/>
              <a:t> function: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h</a:t>
            </a:r>
            <a:r>
              <a:rPr lang="en-US" sz="2000" i="1" baseline="-25000" dirty="0"/>
              <a:t>i</a:t>
            </a:r>
            <a:r>
              <a:rPr lang="en-US" sz="2000" dirty="0"/>
              <a:t>)|</a:t>
            </a:r>
            <a:r>
              <a:rPr lang="en-US" sz="2000" i="1" dirty="0"/>
              <a:t>e</a:t>
            </a:r>
            <a:r>
              <a:rPr lang="en-US" sz="2000" dirty="0"/>
              <a:t>) = </a:t>
            </a:r>
            <a:r>
              <a:rPr lang="en-US" sz="2000" dirty="0" err="1"/>
              <a:t>exp</a:t>
            </a:r>
            <a:r>
              <a:rPr lang="en-US" sz="2000" dirty="0"/>
              <a:t>(log(</a:t>
            </a:r>
            <a:r>
              <a:rPr lang="en-US" sz="2000" i="1" dirty="0"/>
              <a:t>S</a:t>
            </a:r>
            <a:r>
              <a:rPr lang="en-US" sz="2000" i="1" baseline="-25000" dirty="0"/>
              <a:t>i</a:t>
            </a:r>
            <a:r>
              <a:rPr lang="en-US" sz="2000" dirty="0"/>
              <a:t>))/(</a:t>
            </a:r>
            <a:r>
              <a:rPr lang="en-US" sz="2000" dirty="0" err="1">
                <a:latin typeface="Symbol" panose="05050102010706020507" pitchFamily="18" charset="2"/>
              </a:rPr>
              <a:t>S</a:t>
            </a:r>
            <a:r>
              <a:rPr lang="en-US" sz="2000" baseline="-25000" dirty="0" err="1"/>
              <a:t>i’</a:t>
            </a:r>
            <a:r>
              <a:rPr lang="en-US" sz="2000" dirty="0" err="1"/>
              <a:t>exp</a:t>
            </a:r>
            <a:r>
              <a:rPr lang="en-US" sz="2000" dirty="0"/>
              <a:t>(log(</a:t>
            </a:r>
            <a:r>
              <a:rPr lang="en-US" sz="2000" i="1" dirty="0"/>
              <a:t>S</a:t>
            </a:r>
            <a:r>
              <a:rPr lang="en-US" sz="2000" i="1" baseline="-25000" dirty="0"/>
              <a:t>i’</a:t>
            </a:r>
            <a:r>
              <a:rPr lang="en-US" sz="2000" dirty="0"/>
              <a:t>)))</a:t>
            </a:r>
          </a:p>
          <a:p>
            <a:pPr marL="0" indent="0">
              <a:buNone/>
            </a:pPr>
            <a:r>
              <a:rPr lang="en-US" sz="2400" dirty="0"/>
              <a:t>Is equivalent to the Bayesian computation previously described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73" y="2444750"/>
            <a:ext cx="4297527" cy="7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neural network that estimates posterior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Input units for different elements of evidence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	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 = 1 if present, 0 if absent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Bias weights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b</a:t>
            </a:r>
            <a:r>
              <a:rPr lang="en-US" i="1" baseline="-25000" dirty="0"/>
              <a:t>i</a:t>
            </a:r>
            <a:r>
              <a:rPr lang="en-US" dirty="0"/>
              <a:t> = log(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/</a:t>
            </a:r>
            <a:r>
              <a:rPr lang="en-US" i="1" dirty="0"/>
              <a:t>c</a:t>
            </a:r>
            <a:r>
              <a:rPr lang="en-US" dirty="0"/>
              <a:t>) where </a:t>
            </a:r>
            <a:r>
              <a:rPr lang="en-US" i="1" dirty="0"/>
              <a:t>c </a:t>
            </a:r>
            <a:r>
              <a:rPr lang="en-US" dirty="0"/>
              <a:t>is any constant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Connection weights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	</a:t>
            </a:r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r>
              <a:rPr lang="en-US" dirty="0"/>
              <a:t> = log(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 err="1"/>
              <a:t>|</a:t>
            </a:r>
            <a:r>
              <a:rPr lang="en-US" i="1" dirty="0" err="1"/>
              <a:t>h</a:t>
            </a:r>
            <a:r>
              <a:rPr lang="en-US" i="1" baseline="-25000" dirty="0" err="1"/>
              <a:t>i</a:t>
            </a:r>
            <a:r>
              <a:rPr lang="en-US" dirty="0"/>
              <a:t>)/</a:t>
            </a:r>
            <a:r>
              <a:rPr lang="en-US" i="1" dirty="0"/>
              <a:t>c</a:t>
            </a:r>
            <a:r>
              <a:rPr lang="en-US" dirty="0"/>
              <a:t>) where </a:t>
            </a:r>
            <a:r>
              <a:rPr lang="en-US" i="1" dirty="0"/>
              <a:t>c</a:t>
            </a:r>
            <a:r>
              <a:rPr lang="en-US" dirty="0"/>
              <a:t> is any constant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Net input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	</a:t>
            </a:r>
            <a:r>
              <a:rPr lang="en-US" i="1" dirty="0" err="1"/>
              <a:t>net</a:t>
            </a:r>
            <a:r>
              <a:rPr lang="en-US" i="1" baseline="-25000" dirty="0" err="1"/>
              <a:t>i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i="1" baseline="-25000" dirty="0"/>
              <a:t>i</a:t>
            </a:r>
            <a:r>
              <a:rPr lang="en-US" dirty="0"/>
              <a:t> + </a:t>
            </a:r>
            <a:r>
              <a:rPr lang="en-US" i="1" dirty="0" err="1">
                <a:latin typeface="Symbol" panose="05050102010706020507" pitchFamily="18" charset="2"/>
              </a:rPr>
              <a:t>S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endParaRPr lang="en-US" i="1" baseline="-25000" dirty="0"/>
          </a:p>
          <a:p>
            <a:pPr marL="0" indent="0">
              <a:buNone/>
            </a:pPr>
            <a:endParaRPr lang="en-US" i="1" baseline="-25000" dirty="0"/>
          </a:p>
          <a:p>
            <a:r>
              <a:rPr lang="en-US" dirty="0" err="1"/>
              <a:t>Softmax</a:t>
            </a:r>
            <a:r>
              <a:rPr lang="en-US" dirty="0"/>
              <a:t> makes activation correspond to posterior probability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3442" y="1825625"/>
            <a:ext cx="4159116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354" y="5769505"/>
            <a:ext cx="1576487" cy="81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58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to </a:t>
            </a:r>
            <a:r>
              <a:rPr lang="en-US" dirty="0" err="1"/>
              <a:t>Salzman</a:t>
            </a:r>
            <a:r>
              <a:rPr lang="en-US" dirty="0"/>
              <a:t> Newsome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(dashed lines) pooled from conditions in which both visual and electrical stimulus affected behavior</a:t>
            </a:r>
          </a:p>
          <a:p>
            <a:r>
              <a:rPr lang="en-US" dirty="0"/>
              <a:t>Top panel: data and fits when VS and ES were 135 degrees apart</a:t>
            </a:r>
          </a:p>
          <a:p>
            <a:r>
              <a:rPr lang="en-US" dirty="0"/>
              <a:t>Bottom panel: data and fit of model when VS and ES were 90 degrees apart</a:t>
            </a:r>
          </a:p>
          <a:p>
            <a:r>
              <a:rPr lang="en-US" dirty="0"/>
              <a:t>Weights and biases estimated using logistic regression to find best fit</a:t>
            </a:r>
          </a:p>
          <a:p>
            <a:pPr lvl="1"/>
            <a:r>
              <a:rPr lang="en-US" dirty="0"/>
              <a:t>Neural networks perform an advanced version of logistic regression when they learn</a:t>
            </a:r>
          </a:p>
          <a:p>
            <a:r>
              <a:rPr lang="en-US" dirty="0"/>
              <a:t>Top shows animals are not just averaging the two kinds of input, although the effect approximates averaging when the two sources of evidence point in similar directions (bottom)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0162" y="1825625"/>
            <a:ext cx="3045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6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7" y="4095660"/>
            <a:ext cx="3450167" cy="1119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just one unit where there are only two alternatives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4068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Softmax</a:t>
            </a:r>
            <a:r>
              <a:rPr lang="en-US" dirty="0"/>
              <a:t> version:</a:t>
            </a:r>
          </a:p>
          <a:p>
            <a:endParaRPr lang="en-US" dirty="0"/>
          </a:p>
          <a:p>
            <a:r>
              <a:rPr lang="en-US" dirty="0"/>
              <a:t>Divide by net2:</a:t>
            </a:r>
          </a:p>
          <a:p>
            <a:endParaRPr lang="en-US" dirty="0"/>
          </a:p>
          <a:p>
            <a:r>
              <a:rPr lang="en-US" dirty="0"/>
              <a:t>New version of net: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sz="2200" i="1" dirty="0"/>
              <a:t>b</a:t>
            </a:r>
            <a:r>
              <a:rPr lang="en-US" sz="2200" dirty="0"/>
              <a:t> = log(</a:t>
            </a:r>
            <a:r>
              <a:rPr lang="en-US" sz="2200" i="1" dirty="0"/>
              <a:t>p</a:t>
            </a:r>
            <a:r>
              <a:rPr lang="en-US" sz="2200" baseline="-25000" dirty="0"/>
              <a:t>1</a:t>
            </a:r>
            <a:r>
              <a:rPr lang="en-US" sz="2200" dirty="0"/>
              <a:t>/</a:t>
            </a:r>
            <a:r>
              <a:rPr lang="en-US" sz="2200" i="1" dirty="0"/>
              <a:t>p</a:t>
            </a:r>
            <a:r>
              <a:rPr lang="en-US" sz="2200" baseline="-25000" dirty="0"/>
              <a:t>2</a:t>
            </a:r>
            <a:r>
              <a:rPr lang="en-US" sz="2200" dirty="0"/>
              <a:t>); </a:t>
            </a:r>
            <a:r>
              <a:rPr lang="en-US" sz="2200" i="1" dirty="0" err="1"/>
              <a:t>w</a:t>
            </a:r>
            <a:r>
              <a:rPr lang="en-US" sz="2200" i="1" baseline="-25000" dirty="0" err="1"/>
              <a:t>j</a:t>
            </a:r>
            <a:r>
              <a:rPr lang="en-US" sz="2200" dirty="0"/>
              <a:t> = log(</a:t>
            </a:r>
            <a:r>
              <a:rPr lang="en-US" sz="2200" i="1" dirty="0"/>
              <a:t>p</a:t>
            </a:r>
            <a:r>
              <a:rPr lang="en-US" sz="2200" dirty="0"/>
              <a:t>(</a:t>
            </a:r>
            <a:r>
              <a:rPr lang="en-US" sz="2200" i="1" dirty="0"/>
              <a:t>e</a:t>
            </a:r>
            <a:r>
              <a:rPr lang="en-US" sz="2200" i="1" baseline="-25000" dirty="0"/>
              <a:t>j</a:t>
            </a:r>
            <a:r>
              <a:rPr lang="en-US" sz="2200" dirty="0"/>
              <a:t>|</a:t>
            </a:r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dirty="0"/>
              <a:t>)/</a:t>
            </a:r>
            <a:r>
              <a:rPr lang="en-US" sz="2200" i="1" dirty="0"/>
              <a:t>p</a:t>
            </a:r>
            <a:r>
              <a:rPr lang="en-US" sz="2200" dirty="0"/>
              <a:t>(</a:t>
            </a:r>
            <a:r>
              <a:rPr lang="en-US" sz="2200" i="1" dirty="0"/>
              <a:t>e</a:t>
            </a:r>
            <a:r>
              <a:rPr lang="en-US" sz="2200" i="1" baseline="-25000" dirty="0"/>
              <a:t>j</a:t>
            </a:r>
            <a:r>
              <a:rPr lang="en-US" sz="2200" dirty="0"/>
              <a:t>|</a:t>
            </a:r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dirty="0"/>
              <a:t>))</a:t>
            </a:r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5870"/>
          <a:stretch/>
        </p:blipFill>
        <p:spPr>
          <a:xfrm>
            <a:off x="6378881" y="1782232"/>
            <a:ext cx="5181600" cy="35503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08233" y="5676900"/>
            <a:ext cx="4722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(points) and fits (lines) to an experiment</a:t>
            </a:r>
            <a:br>
              <a:rPr lang="en-US" dirty="0"/>
            </a:br>
            <a:r>
              <a:rPr lang="en-US" dirty="0"/>
              <a:t>on phoneme identification with varying auditory</a:t>
            </a:r>
            <a:br>
              <a:rPr lang="en-US" dirty="0"/>
            </a:br>
            <a:r>
              <a:rPr lang="en-US" dirty="0"/>
              <a:t>and visual support for ‘BA’ and ‘DA’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952763"/>
            <a:ext cx="2409235" cy="738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730" y="2750833"/>
            <a:ext cx="2193273" cy="84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38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and conceptual descriptions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947" y="1825625"/>
            <a:ext cx="62221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89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between units and neurons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case: units correspond to explicit hypotheses</a:t>
            </a:r>
          </a:p>
          <a:p>
            <a:pPr lvl="1"/>
            <a:r>
              <a:rPr lang="en-US" dirty="0"/>
              <a:t>You can think that several actual neurons are dedicated to each explicit hypothesis or element of evidence – this can help guide intuitions</a:t>
            </a:r>
          </a:p>
          <a:p>
            <a:r>
              <a:rPr lang="en-US" dirty="0"/>
              <a:t>More interesting case: neural activity patterns correspond to hypotheses – individual neurons participate in the activity associated with many different hypotheses</a:t>
            </a:r>
          </a:p>
          <a:p>
            <a:r>
              <a:rPr lang="en-US" dirty="0"/>
              <a:t>Today and next time we stay closer to the simple case</a:t>
            </a:r>
          </a:p>
          <a:p>
            <a:r>
              <a:rPr lang="en-US" dirty="0"/>
              <a:t>But we must understand this as a useful simplification, not as an assumption about the true underlying state of affairs</a:t>
            </a:r>
          </a:p>
        </p:txBody>
      </p:sp>
    </p:spTree>
    <p:extLst>
      <p:ext uri="{BB962C8B-B14F-4D97-AF65-F5344CB8AC3E}">
        <p14:creationId xmlns:p14="http://schemas.microsoft.com/office/powerpoint/2010/main" val="3973888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Morton’s logogen model of word recognition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4008" y="1567392"/>
            <a:ext cx="3278784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4986" y="1825625"/>
            <a:ext cx="4956027" cy="4351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63333" y="1934633"/>
            <a:ext cx="236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can operate here!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41600" y="2658533"/>
            <a:ext cx="27516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10933" y="2273300"/>
            <a:ext cx="478367" cy="304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4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concepts linking neural networks and probabilistic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Unit: hypothesis placeholder</a:t>
            </a:r>
          </a:p>
          <a:p>
            <a:pPr lvl="1"/>
            <a:r>
              <a:rPr lang="en-US" dirty="0"/>
              <a:t>A unit is not a neuron!</a:t>
            </a:r>
          </a:p>
          <a:p>
            <a:r>
              <a:rPr lang="en-US" dirty="0"/>
              <a:t>Log prior: bias</a:t>
            </a:r>
          </a:p>
          <a:p>
            <a:r>
              <a:rPr lang="en-US" dirty="0"/>
              <a:t>Log(p(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 err="1"/>
              <a:t>|</a:t>
            </a:r>
            <a:r>
              <a:rPr lang="en-US" i="1" dirty="0" err="1"/>
              <a:t>h</a:t>
            </a:r>
            <a:r>
              <a:rPr lang="en-US" i="1" baseline="-25000" dirty="0" err="1"/>
              <a:t>i</a:t>
            </a:r>
            <a:r>
              <a:rPr lang="en-US" dirty="0"/>
              <a:t>)) = </a:t>
            </a:r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endParaRPr lang="en-US" i="1" baseline="-25000" dirty="0"/>
          </a:p>
          <a:p>
            <a:r>
              <a:rPr lang="en-US" dirty="0"/>
              <a:t>Log p(</a:t>
            </a:r>
            <a:r>
              <a:rPr lang="en-US" i="1" dirty="0" err="1"/>
              <a:t>e</a:t>
            </a:r>
            <a:r>
              <a:rPr lang="en-US" dirty="0" err="1"/>
              <a:t>|</a:t>
            </a:r>
            <a:r>
              <a:rPr lang="en-US" i="1" dirty="0" err="1"/>
              <a:t>h</a:t>
            </a:r>
            <a:r>
              <a:rPr lang="en-US" dirty="0"/>
              <a:t>): summed synaptic input</a:t>
            </a:r>
          </a:p>
          <a:p>
            <a:r>
              <a:rPr lang="en-US" dirty="0"/>
              <a:t>Logit: log of support: net input = bias + summed synaptic input</a:t>
            </a:r>
          </a:p>
          <a:p>
            <a:r>
              <a:rPr lang="en-US" dirty="0"/>
              <a:t>Estimate of posterior: activation</a:t>
            </a:r>
          </a:p>
          <a:p>
            <a:r>
              <a:rPr lang="en-US" dirty="0"/>
              <a:t>Maximizing under noise can approximate probability matching</a:t>
            </a:r>
          </a:p>
          <a:p>
            <a:r>
              <a:rPr lang="en-US" dirty="0"/>
              <a:t>Degree of noise corresponds to scale factor 1/</a:t>
            </a:r>
            <a:r>
              <a:rPr lang="en-US" i="1" dirty="0"/>
              <a:t>T</a:t>
            </a:r>
            <a:r>
              <a:rPr lang="en-US" dirty="0"/>
              <a:t> in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allows performance to be completely random when noise </a:t>
            </a:r>
            <a:br>
              <a:rPr lang="en-US" dirty="0"/>
            </a:br>
            <a:r>
              <a:rPr lang="en-US" dirty="0"/>
              <a:t>dominates, or completely deterministic when there is no noise.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9820" b="18017"/>
          <a:stretch/>
        </p:blipFill>
        <p:spPr>
          <a:xfrm>
            <a:off x="3340100" y="4603645"/>
            <a:ext cx="3039939" cy="80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5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 as inference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objects, words, and letters are present in a scene?</a:t>
            </a:r>
          </a:p>
          <a:p>
            <a:r>
              <a:rPr lang="en-US" dirty="0"/>
              <a:t>Often all elements of evidence are inconclusive – yet as a whole correct perception is inevitable</a:t>
            </a:r>
          </a:p>
          <a:p>
            <a:r>
              <a:rPr lang="en-US" dirty="0"/>
              <a:t>Other times, we can increase our chance of being correct, but can’t completely ensure we will always be correct</a:t>
            </a:r>
          </a:p>
        </p:txBody>
      </p:sp>
      <p:pic>
        <p:nvPicPr>
          <p:cNvPr id="7" name="Content Placeholder 6" descr="C:\Users\jlmcc\Desktop\ToDo\PDP@25\Interactivity\final\Figures\Fig1.t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92" y="1825625"/>
            <a:ext cx="455601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09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– 1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Bayes’ formula provides a basis for a theory of perceptual inference</a:t>
            </a:r>
          </a:p>
          <a:p>
            <a:r>
              <a:rPr lang="en-US" dirty="0"/>
              <a:t>This theory is quite general but depends on having a lot of knowledge</a:t>
            </a:r>
          </a:p>
          <a:p>
            <a:pPr lvl="1"/>
            <a:r>
              <a:rPr lang="en-US" dirty="0"/>
              <a:t>Any number of alternative hypotheses</a:t>
            </a:r>
          </a:p>
          <a:p>
            <a:pPr lvl="1"/>
            <a:r>
              <a:rPr lang="en-US" dirty="0"/>
              <a:t>Any number of elements of evidence</a:t>
            </a:r>
          </a:p>
          <a:p>
            <a:r>
              <a:rPr lang="en-US" dirty="0"/>
              <a:t>Sometimes we can relate this knowledge to a ‘generative model’ of the process that produced the evidence.  Even when we cannot, the concept of a generative model is a useful one for understanding perceptual inference.</a:t>
            </a:r>
          </a:p>
        </p:txBody>
      </p:sp>
    </p:spTree>
    <p:extLst>
      <p:ext uri="{BB962C8B-B14F-4D97-AF65-F5344CB8AC3E}">
        <p14:creationId xmlns:p14="http://schemas.microsoft.com/office/powerpoint/2010/main" val="285213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– 1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Bayes’ formula provides a basis for a theory of perceptual inference</a:t>
            </a:r>
          </a:p>
          <a:p>
            <a:r>
              <a:rPr lang="en-US" dirty="0"/>
              <a:t>This theory is quite general but depends on having a lot of knowledge</a:t>
            </a:r>
          </a:p>
          <a:p>
            <a:pPr lvl="1"/>
            <a:r>
              <a:rPr lang="en-US" dirty="0"/>
              <a:t>Any number of alternative hypotheses</a:t>
            </a:r>
          </a:p>
          <a:p>
            <a:pPr lvl="1"/>
            <a:r>
              <a:rPr lang="en-US" dirty="0"/>
              <a:t>Any number of elements of evidence</a:t>
            </a:r>
          </a:p>
          <a:p>
            <a:r>
              <a:rPr lang="en-US" dirty="0"/>
              <a:t>Sometimes we can relate this knowledge to a ‘generative model’ of the process that produced the evidence.  Even when we cannot, the concept of a generative model is a useful one for understanding perceptual inference.</a:t>
            </a:r>
          </a:p>
        </p:txBody>
      </p:sp>
    </p:spTree>
    <p:extLst>
      <p:ext uri="{BB962C8B-B14F-4D97-AF65-F5344CB8AC3E}">
        <p14:creationId xmlns:p14="http://schemas.microsoft.com/office/powerpoint/2010/main" val="1749089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 and </a:t>
            </a:r>
            <a:r>
              <a:rPr lang="en-US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general a percept corresponds to an ensemble of hypotheses that are mutually interdependent</a:t>
            </a:r>
          </a:p>
          <a:p>
            <a:r>
              <a:rPr lang="en-US" dirty="0"/>
              <a:t>We will see next time how the entire state of a hierarchical neural network can correspond to a coherent ensemble of hypotheses…</a:t>
            </a:r>
          </a:p>
          <a:p>
            <a:r>
              <a:rPr lang="en-US" dirty="0"/>
              <a:t>This allows us to begin to account for our ability experience percepts that we don’t have dedicated individual neurons for</a:t>
            </a:r>
          </a:p>
          <a:p>
            <a:r>
              <a:rPr lang="en-US" dirty="0"/>
              <a:t>Do the small homework before you do the reading for next time so that you are on solid ground as you read the second half of the paper!</a:t>
            </a:r>
          </a:p>
          <a:p>
            <a:r>
              <a:rPr lang="en-US" dirty="0"/>
              <a:t>First simulation homework will be available Tuesday and it will be due the following Tuesday.</a:t>
            </a:r>
          </a:p>
        </p:txBody>
      </p:sp>
      <p:pic>
        <p:nvPicPr>
          <p:cNvPr id="5" name="Content Placeholder 6" descr="C:\Users\jlmcc\Desktop\ToDo\PDP@25\Interactivity\final\Figures\Fig1.tif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04"/>
          <a:stretch/>
        </p:blipFill>
        <p:spPr bwMode="auto">
          <a:xfrm>
            <a:off x="6484992" y="1825625"/>
            <a:ext cx="4556016" cy="293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35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– 1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Bayes’ formula provides a basis for a theory of perceptual inference</a:t>
            </a:r>
          </a:p>
          <a:p>
            <a:r>
              <a:rPr lang="en-US" dirty="0"/>
              <a:t>This theory is quite general but depends on having a lot of knowledge</a:t>
            </a:r>
          </a:p>
          <a:p>
            <a:pPr lvl="1"/>
            <a:r>
              <a:rPr lang="en-US" dirty="0"/>
              <a:t>Any number of alternative hypotheses</a:t>
            </a:r>
          </a:p>
          <a:p>
            <a:pPr lvl="1"/>
            <a:r>
              <a:rPr lang="en-US" dirty="0"/>
              <a:t>Any number of elements of evidence</a:t>
            </a:r>
          </a:p>
          <a:p>
            <a:r>
              <a:rPr lang="en-US" dirty="0"/>
              <a:t>Sometimes we can relate this knowledge to a ‘generative model’ of the process that produced the evidence.  Even when we cannot, the concept of a generative model is a useful one for understanding perceptual inference.</a:t>
            </a:r>
          </a:p>
        </p:txBody>
      </p:sp>
    </p:spTree>
    <p:extLst>
      <p:ext uri="{BB962C8B-B14F-4D97-AF65-F5344CB8AC3E}">
        <p14:creationId xmlns:p14="http://schemas.microsoft.com/office/powerpoint/2010/main" val="134960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cancer given a positive mammogram?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of a positive mammogram given breast cancer is .9</a:t>
            </a:r>
          </a:p>
          <a:p>
            <a:r>
              <a:rPr lang="en-US" dirty="0"/>
              <a:t>The probability of a positive mammogram given no breast cancer is .05</a:t>
            </a:r>
          </a:p>
          <a:p>
            <a:r>
              <a:rPr lang="en-US" dirty="0"/>
              <a:t>What is the probability of cancer given a positive mammogram?</a:t>
            </a:r>
          </a:p>
          <a:p>
            <a:r>
              <a:rPr lang="en-US" dirty="0"/>
              <a:t>The probability of breast cancer in the population of adult women is .001 (one woman in one-thousand has breast cancer)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5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generative model for letter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95775"/>
          </a:xfrm>
        </p:spPr>
        <p:txBody>
          <a:bodyPr>
            <a:normAutofit/>
          </a:bodyPr>
          <a:lstStyle/>
          <a:p>
            <a:r>
              <a:rPr lang="en-US" dirty="0"/>
              <a:t>Experiment:</a:t>
            </a:r>
          </a:p>
          <a:p>
            <a:pPr lvl="1"/>
            <a:r>
              <a:rPr lang="en-US" dirty="0"/>
              <a:t>I present some features to you – what letter do you think these features represent?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Generative Model:</a:t>
            </a:r>
          </a:p>
          <a:p>
            <a:pPr lvl="2"/>
            <a:r>
              <a:rPr lang="en-US" dirty="0"/>
              <a:t>A letter is chosen according to some distribution.</a:t>
            </a:r>
          </a:p>
          <a:p>
            <a:pPr lvl="2"/>
            <a:r>
              <a:rPr lang="en-US" dirty="0"/>
              <a:t>Features are chosen conditionally independently based on the letter.</a:t>
            </a:r>
          </a:p>
          <a:p>
            <a:pPr lvl="2"/>
            <a:r>
              <a:rPr lang="en-US" dirty="0"/>
              <a:t>Some features are hidden from view.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11" t="2577" r="2648"/>
          <a:stretch/>
        </p:blipFill>
        <p:spPr>
          <a:xfrm>
            <a:off x="7145594" y="1895167"/>
            <a:ext cx="3314700" cy="2629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918" y="3174965"/>
            <a:ext cx="609750" cy="9271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811" y="3676496"/>
            <a:ext cx="7810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23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calculations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37" y="2025650"/>
            <a:ext cx="8638126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Odds ratios don’t change when we add or remove alternatives</a:t>
            </a:r>
          </a:p>
          <a:p>
            <a:pPr lvl="1"/>
            <a:r>
              <a:rPr lang="en-US" dirty="0"/>
              <a:t>p(h</a:t>
            </a:r>
            <a:r>
              <a:rPr lang="en-US" baseline="-25000" dirty="0"/>
              <a:t>i</a:t>
            </a:r>
            <a:r>
              <a:rPr lang="en-US" dirty="0"/>
              <a:t>)/p(</a:t>
            </a:r>
            <a:r>
              <a:rPr lang="en-US" dirty="0" err="1"/>
              <a:t>h</a:t>
            </a:r>
            <a:r>
              <a:rPr lang="en-US" baseline="-25000" dirty="0" err="1"/>
              <a:t>j</a:t>
            </a:r>
            <a:r>
              <a:rPr lang="en-US" dirty="0"/>
              <a:t>) is unaffected by the number of other hypotheses</a:t>
            </a:r>
          </a:p>
          <a:p>
            <a:pPr lvl="1"/>
            <a:r>
              <a:rPr lang="en-US" dirty="0"/>
              <a:t>For example: In our case, p(A)/p(H) should stay constant independent of the number of other possible letter alternatives.</a:t>
            </a:r>
          </a:p>
          <a:p>
            <a:r>
              <a:rPr lang="en-US" dirty="0"/>
              <a:t>Common factors cancel out</a:t>
            </a:r>
          </a:p>
          <a:p>
            <a:pPr lvl="1"/>
            <a:r>
              <a:rPr lang="en-US" dirty="0"/>
              <a:t>For example, when p(h</a:t>
            </a:r>
            <a:r>
              <a:rPr lang="en-US" baseline="-25000" dirty="0"/>
              <a:t>i</a:t>
            </a:r>
            <a:r>
              <a:rPr lang="en-US" dirty="0"/>
              <a:t>) is the same for all letters, p(h</a:t>
            </a:r>
            <a:r>
              <a:rPr lang="en-US" baseline="-25000" dirty="0"/>
              <a:t>i</a:t>
            </a:r>
            <a:r>
              <a:rPr lang="en-US" dirty="0"/>
              <a:t>) cancels out of p(</a:t>
            </a:r>
            <a:r>
              <a:rPr lang="en-US" dirty="0" err="1"/>
              <a:t>h</a:t>
            </a:r>
            <a:r>
              <a:rPr lang="en-US" baseline="-25000" dirty="0" err="1"/>
              <a:t>i</a:t>
            </a:r>
            <a:r>
              <a:rPr lang="en-US" dirty="0" err="1"/>
              <a:t>|e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Likewise, evidence supporting a pair of alternatives equally doesn’t affect p(h</a:t>
            </a:r>
            <a:r>
              <a:rPr lang="en-US" baseline="-25000" dirty="0"/>
              <a:t>i</a:t>
            </a:r>
            <a:r>
              <a:rPr lang="en-US" dirty="0"/>
              <a:t>)/p(</a:t>
            </a:r>
            <a:r>
              <a:rPr lang="en-US" dirty="0" err="1"/>
              <a:t>h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 example, we could remove some of the features on which A and H agree, and p(A)/p(H) would be unaffected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622" r="40444" b="62785"/>
          <a:stretch/>
        </p:blipFill>
        <p:spPr>
          <a:xfrm>
            <a:off x="7759699" y="2897717"/>
            <a:ext cx="2413001" cy="1035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386" t="63128" r="33829" b="-343"/>
          <a:stretch/>
        </p:blipFill>
        <p:spPr>
          <a:xfrm>
            <a:off x="7759699" y="4293129"/>
            <a:ext cx="3263901" cy="1035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518" y="1641475"/>
            <a:ext cx="60975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5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–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neural networks can perform perceptual inferences, and combine information in ways that are consistent with Bayesian approaches</a:t>
            </a:r>
          </a:p>
          <a:p>
            <a:r>
              <a:rPr lang="en-US" dirty="0"/>
              <a:t>Artificial neural networks rely on computations that allow these processes to be modeled</a:t>
            </a:r>
          </a:p>
          <a:p>
            <a:r>
              <a:rPr lang="en-US" dirty="0"/>
              <a:t>There are fairly simple linking assumptions that make it reasonably straightforward to see how one simulates the other even though the correspondences are abstract</a:t>
            </a:r>
          </a:p>
          <a:p>
            <a:r>
              <a:rPr lang="en-US" dirty="0"/>
              <a:t>Deep learning models such as CNN’s are grounded in these ideas</a:t>
            </a:r>
          </a:p>
        </p:txBody>
      </p:sp>
    </p:spTree>
    <p:extLst>
      <p:ext uri="{BB962C8B-B14F-4D97-AF65-F5344CB8AC3E}">
        <p14:creationId xmlns:p14="http://schemas.microsoft.com/office/powerpoint/2010/main" val="273218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Salzman</a:t>
            </a:r>
            <a:r>
              <a:rPr lang="en-US" dirty="0"/>
              <a:t> Newsome experiment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Stimuli consisted of fields of random dots moving in one of eight different directions</a:t>
            </a:r>
          </a:p>
          <a:p>
            <a:r>
              <a:rPr lang="en-US" dirty="0"/>
              <a:t>Coherence of dots varies across trials of the experiment</a:t>
            </a:r>
          </a:p>
          <a:p>
            <a:r>
              <a:rPr lang="en-US" dirty="0"/>
              <a:t>There’s also an electrode in the Monkey’s brain, stimulating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4129" y="1825625"/>
            <a:ext cx="40777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6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1150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Office Theme</vt:lpstr>
      <vt:lpstr>Bayesian inference in neural networks</vt:lpstr>
      <vt:lpstr>Perception as inference</vt:lpstr>
      <vt:lpstr>Key ideas – 1 </vt:lpstr>
      <vt:lpstr>Probability of cancer given a positive mammogram?</vt:lpstr>
      <vt:lpstr>A generative model for letter perception</vt:lpstr>
      <vt:lpstr>Bayesian calculations</vt:lpstr>
      <vt:lpstr>Some observations</vt:lpstr>
      <vt:lpstr>Key Ideas – 2 </vt:lpstr>
      <vt:lpstr>Salzman Newsome experiment</vt:lpstr>
      <vt:lpstr>Basic results</vt:lpstr>
      <vt:lpstr>Bayesian calculations</vt:lpstr>
      <vt:lpstr>Logarithmic transformation of Bayesian inference</vt:lpstr>
      <vt:lpstr>Simple neural network that estimates posterior probabilities</vt:lpstr>
      <vt:lpstr>Fit to Salzman Newsome data</vt:lpstr>
      <vt:lpstr>Using just one unit where there are only two alternatives</vt:lpstr>
      <vt:lpstr>Neural and conceptual descriptions</vt:lpstr>
      <vt:lpstr>Relationships between units and neurons</vt:lpstr>
      <vt:lpstr>Morton’s logogen model of word recognition</vt:lpstr>
      <vt:lpstr>Useful concepts linking neural networks and probabilistic inference</vt:lpstr>
      <vt:lpstr>Key ideas – 1 </vt:lpstr>
      <vt:lpstr>Key ideas – 1 </vt:lpstr>
      <vt:lpstr>Next time and homeworks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inference in neural networks</dc:title>
  <dc:creator>Jay McClelland</dc:creator>
  <cp:lastModifiedBy>Jay McClelland</cp:lastModifiedBy>
  <cp:revision>32</cp:revision>
  <dcterms:created xsi:type="dcterms:W3CDTF">2017-01-12T12:59:05Z</dcterms:created>
  <dcterms:modified xsi:type="dcterms:W3CDTF">2017-01-13T02:05:57Z</dcterms:modified>
</cp:coreProperties>
</file>