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57" r:id="rId5"/>
    <p:sldId id="296" r:id="rId6"/>
    <p:sldId id="297" r:id="rId7"/>
    <p:sldId id="299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5" r:id="rId16"/>
    <p:sldId id="333" r:id="rId17"/>
    <p:sldId id="334" r:id="rId18"/>
    <p:sldId id="360" r:id="rId19"/>
    <p:sldId id="362" r:id="rId20"/>
    <p:sldId id="361" r:id="rId21"/>
    <p:sldId id="364" r:id="rId22"/>
    <p:sldId id="365" r:id="rId23"/>
    <p:sldId id="366" r:id="rId24"/>
    <p:sldId id="367" r:id="rId25"/>
    <p:sldId id="368" r:id="rId26"/>
    <p:sldId id="371" r:id="rId27"/>
    <p:sldId id="372" r:id="rId28"/>
    <p:sldId id="369" r:id="rId29"/>
    <p:sldId id="370" r:id="rId30"/>
    <p:sldId id="278" r:id="rId3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3"/>
      <p:bold r:id="rId34"/>
      <p:italic r:id="rId35"/>
      <p:boldItalic r:id="rId36"/>
    </p:embeddedFont>
    <p:embeddedFont>
      <p:font typeface="Barlow Light" panose="00000400000000000000" pitchFamily="2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iriam Libre" panose="00000500000000000000" pitchFamily="2" charset="-79"/>
      <p:regular r:id="rId43"/>
      <p:bold r:id="rId44"/>
    </p:embeddedFont>
    <p:embeddedFont>
      <p:font typeface="Work Sans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▹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￭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⬝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●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○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■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●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○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■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1890" y="177973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Đối sánh chuỗi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003799" y="3651885"/>
            <a:ext cx="285409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Nhóm</a:t>
            </a:r>
            <a:r>
              <a:rPr lang="en-US" sz="1600" b="1" dirty="0"/>
              <a:t> 2:</a:t>
            </a:r>
          </a:p>
          <a:p>
            <a:r>
              <a:rPr lang="en-US" sz="1600" b="1" dirty="0"/>
              <a:t>Vũ Văn Minh.</a:t>
            </a:r>
            <a:r>
              <a:rPr lang="vi-VN" sz="1600" b="1" dirty="0"/>
              <a:t>-20521621</a:t>
            </a:r>
            <a:endParaRPr lang="en-US" sz="1600" b="1" dirty="0"/>
          </a:p>
          <a:p>
            <a:r>
              <a:rPr lang="en-US" sz="1600" b="1" dirty="0" err="1"/>
              <a:t>Đỗ</a:t>
            </a:r>
            <a:r>
              <a:rPr lang="en-US" sz="1600" b="1" dirty="0"/>
              <a:t> </a:t>
            </a:r>
            <a:r>
              <a:rPr lang="en-US" sz="1600" b="1" dirty="0" err="1"/>
              <a:t>Trọng</a:t>
            </a:r>
            <a:r>
              <a:rPr lang="en-US" sz="1600" b="1" dirty="0"/>
              <a:t> </a:t>
            </a:r>
            <a:r>
              <a:rPr lang="en-US" sz="1600" b="1" dirty="0" err="1"/>
              <a:t>Nhân</a:t>
            </a:r>
            <a:r>
              <a:rPr lang="en-US" sz="1600" b="1" dirty="0"/>
              <a:t>.</a:t>
            </a:r>
            <a:r>
              <a:rPr lang="vi-VN" sz="1600" b="1" dirty="0"/>
              <a:t>-20521693</a:t>
            </a:r>
            <a:endParaRPr lang="en-US" sz="1600" b="1" dirty="0"/>
          </a:p>
          <a:p>
            <a:r>
              <a:rPr lang="en-US" sz="1600" b="1" dirty="0"/>
              <a:t>Lê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vi-VN" sz="1600" b="1" dirty="0"/>
              <a:t>Đạt-17520332</a:t>
            </a:r>
            <a:endParaRPr lang="en-US" sz="16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350" y="2140245"/>
            <a:ext cx="3891300" cy="1159800"/>
          </a:xfrm>
        </p:spPr>
        <p:txBody>
          <a:bodyPr/>
          <a:lstStyle/>
          <a:p>
            <a:r>
              <a:rPr lang="en-US" dirty="0"/>
              <a:t>3.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195815"/>
            <a:ext cx="5138700" cy="8574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115" y="1197610"/>
            <a:ext cx="5085715" cy="344932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-Classical Algorithms: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Quick search, Brute Force...</a:t>
            </a:r>
          </a:p>
          <a:p>
            <a:pPr marL="114300" indent="0">
              <a:buNone/>
            </a:pPr>
            <a:r>
              <a:rPr lang="en-US" dirty="0"/>
              <a:t>-Suffix Automata Algorithms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Pattern.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: Knuth-Morris-Pratt...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339960"/>
            <a:ext cx="5138700" cy="8574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70" y="1275715"/>
            <a:ext cx="5338445" cy="315531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Bit-Parallelism Algorithms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Shift-Or.</a:t>
            </a:r>
          </a:p>
          <a:p>
            <a:pPr marL="114300" indent="0">
              <a:buNone/>
            </a:pPr>
            <a:r>
              <a:rPr lang="en-US" dirty="0"/>
              <a:t>-</a:t>
            </a:r>
            <a:r>
              <a:rPr lang="en-US" dirty="0" err="1"/>
              <a:t>Hasing</a:t>
            </a:r>
            <a:r>
              <a:rPr lang="en-US" dirty="0"/>
              <a:t> Algorithms: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2.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: Karp-Rabin.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570"/>
            <a:ext cx="5138700" cy="857400"/>
          </a:xfrm>
        </p:spPr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70" y="1275715"/>
            <a:ext cx="5138420" cy="3155315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-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Pattern (P).</a:t>
            </a:r>
          </a:p>
          <a:p>
            <a:pPr marL="114300" indent="0">
              <a:buNone/>
            </a:pPr>
            <a:r>
              <a:rPr lang="en-US" dirty="0"/>
              <a:t>-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 (T).</a:t>
            </a:r>
          </a:p>
          <a:p>
            <a:pPr marL="114300" indent="0">
              <a:buNone/>
            </a:pPr>
            <a:r>
              <a:rPr lang="en-US" dirty="0"/>
              <a:t>-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Binary, DNA, Alphabets,....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</a:t>
            </a:r>
            <a:br>
              <a:rPr lang="en-US" dirty="0"/>
            </a:br>
            <a:r>
              <a:rPr lang="en-US" dirty="0"/>
              <a:t>Rabin Karp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570"/>
            <a:ext cx="5138700" cy="857400"/>
          </a:xfrm>
        </p:spPr>
        <p:txBody>
          <a:bodyPr/>
          <a:lstStyle/>
          <a:p>
            <a:r>
              <a:rPr lang="en-US" dirty="0"/>
              <a:t>Rabin Karp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70" y="1347470"/>
            <a:ext cx="5059045" cy="3155315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Rabin-Karp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.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339960"/>
            <a:ext cx="5138700" cy="857400"/>
          </a:xfrm>
        </p:spPr>
        <p:txBody>
          <a:bodyPr/>
          <a:lstStyle/>
          <a:p>
            <a:r>
              <a:rPr lang="en-US" dirty="0"/>
              <a:t>Rabin Karp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15" y="1347470"/>
            <a:ext cx="5081270" cy="315531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ym typeface="+mn-ea"/>
              </a:rPr>
              <a:t>VD: Cho 1 </a:t>
            </a:r>
            <a:r>
              <a:rPr lang="en-US" dirty="0" err="1">
                <a:sym typeface="+mn-ea"/>
              </a:rPr>
              <a:t>chuỗi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mẫu</a:t>
            </a:r>
            <a:r>
              <a:rPr lang="en-US" dirty="0">
                <a:sym typeface="+mn-ea"/>
              </a:rPr>
              <a:t> P: CDD </a:t>
            </a:r>
            <a:r>
              <a:rPr lang="en-US" dirty="0" err="1">
                <a:sym typeface="+mn-ea"/>
              </a:rPr>
              <a:t>và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một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chuỗi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văn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bản</a:t>
            </a:r>
            <a:r>
              <a:rPr lang="en-US" dirty="0">
                <a:sym typeface="+mn-ea"/>
              </a:rPr>
              <a:t> T: ABCCDDAEFG. </a:t>
            </a:r>
            <a:r>
              <a:rPr lang="en-US" dirty="0" err="1">
                <a:sym typeface="+mn-ea"/>
              </a:rPr>
              <a:t>Hãy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kiểm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sự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xuất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hiện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của</a:t>
            </a:r>
            <a:r>
              <a:rPr lang="en-US" dirty="0">
                <a:sym typeface="+mn-ea"/>
              </a:rPr>
              <a:t> P </a:t>
            </a:r>
            <a:r>
              <a:rPr lang="en-US" dirty="0" err="1">
                <a:sym typeface="+mn-ea"/>
              </a:rPr>
              <a:t>trong</a:t>
            </a:r>
            <a:r>
              <a:rPr lang="en-US" dirty="0">
                <a:sym typeface="+mn-ea"/>
              </a:rPr>
              <a:t> T.</a:t>
            </a:r>
          </a:p>
          <a:p>
            <a:pPr marL="114300" indent="0">
              <a:buNone/>
            </a:pPr>
            <a:r>
              <a:rPr lang="en-US" dirty="0">
                <a:sym typeface="+mn-ea"/>
              </a:rPr>
              <a:t>- </a:t>
            </a:r>
            <a:r>
              <a:rPr lang="en-US" dirty="0" err="1">
                <a:sym typeface="+mn-ea"/>
              </a:rPr>
              <a:t>Đầu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tiên</a:t>
            </a:r>
            <a:r>
              <a:rPr lang="en-US" dirty="0">
                <a:sym typeface="+mn-ea"/>
              </a:rPr>
              <a:t> ta </a:t>
            </a:r>
            <a:r>
              <a:rPr lang="en-US" dirty="0" err="1">
                <a:sym typeface="+mn-ea"/>
              </a:rPr>
              <a:t>gán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những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giá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trị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những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chữ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cái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sẽ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được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sử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dụng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trong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bài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như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sau</a:t>
            </a:r>
            <a:r>
              <a:rPr lang="en-US" dirty="0">
                <a:sym typeface="+mn-ea"/>
              </a:rPr>
              <a:t>:</a:t>
            </a:r>
          </a:p>
          <a:p>
            <a:pPr marL="114300" indent="0">
              <a:buNone/>
            </a:pPr>
            <a:endParaRPr lang="en-US" dirty="0">
              <a:sym typeface="+mn-ea"/>
            </a:endParaRPr>
          </a:p>
          <a:p>
            <a:pPr marL="114300" indent="0">
              <a:buNone/>
            </a:pPr>
            <a:r>
              <a:rPr lang="en-US" dirty="0">
                <a:sym typeface="+mn-ea"/>
              </a:rPr>
              <a:t>   Z=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075940"/>
            <a:ext cx="3783330" cy="9226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411715"/>
            <a:ext cx="5138700" cy="857400"/>
          </a:xfrm>
        </p:spPr>
        <p:txBody>
          <a:bodyPr/>
          <a:lstStyle/>
          <a:p>
            <a:r>
              <a:rPr lang="en-US" dirty="0"/>
              <a:t>Rabin Karp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70" y="1419860"/>
            <a:ext cx="5081270" cy="315531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:</a:t>
            </a:r>
          </a:p>
          <a:p>
            <a:pPr marL="114300" indent="0">
              <a:buNone/>
            </a:pPr>
            <a:r>
              <a:rPr lang="en-US" dirty="0"/>
              <a:t>S(P)= 3+4+4 = 11.</a:t>
            </a:r>
          </a:p>
          <a:p>
            <a:pPr marL="114300" indent="0">
              <a:buNone/>
            </a:pPr>
            <a:r>
              <a:rPr lang="en-US" dirty="0"/>
              <a:t>Ta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3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S(P)</a:t>
            </a:r>
          </a:p>
          <a:p>
            <a:pPr marL="114300" indent="0">
              <a:buNone/>
            </a:pPr>
            <a:r>
              <a:rPr lang="en-US" dirty="0"/>
              <a:t>S(ABC) = 1+2+3=6 #11.</a:t>
            </a:r>
          </a:p>
          <a:p>
            <a:pPr marL="114300" indent="0">
              <a:buNone/>
            </a:pPr>
            <a:r>
              <a:rPr lang="en-US" dirty="0"/>
              <a:t>S(BCC) = 2+3+3=8 #11.</a:t>
            </a:r>
          </a:p>
          <a:p>
            <a:pPr marL="114300" indent="0">
              <a:buNone/>
            </a:pPr>
            <a:r>
              <a:rPr lang="en-US" dirty="0"/>
              <a:t>S(CCD) = 3+3+4=11 =11 </a:t>
            </a:r>
            <a:r>
              <a:rPr lang="en-US" dirty="0" err="1"/>
              <a:t>và</a:t>
            </a:r>
            <a:r>
              <a:rPr lang="en-US" dirty="0"/>
              <a:t> CCD = CCD =&gt; s=3.</a:t>
            </a:r>
          </a:p>
          <a:p>
            <a:pPr marL="114300" indent="0">
              <a:buNone/>
            </a:pPr>
            <a:r>
              <a:rPr lang="en-US" dirty="0"/>
              <a:t>...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" y="339960"/>
            <a:ext cx="5138700" cy="857400"/>
          </a:xfrm>
        </p:spPr>
        <p:txBody>
          <a:bodyPr/>
          <a:lstStyle/>
          <a:p>
            <a:r>
              <a:rPr lang="en-US" dirty="0"/>
              <a:t>Rabin Karp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55" y="1348105"/>
            <a:ext cx="5206365" cy="3479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VD2: Cho P=DBA </a:t>
            </a:r>
            <a:r>
              <a:rPr lang="en-US" dirty="0" err="1"/>
              <a:t>và</a:t>
            </a:r>
            <a:r>
              <a:rPr lang="en-US" dirty="0"/>
              <a:t>  T= CCADBA.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T.</a:t>
            </a:r>
          </a:p>
          <a:p>
            <a:pPr marL="114300" indent="0"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S(P)=7 .</a:t>
            </a:r>
          </a:p>
          <a:p>
            <a:pPr marL="114300" indent="0">
              <a:buNone/>
            </a:pPr>
            <a:r>
              <a:rPr lang="en-US" dirty="0"/>
              <a:t>S(CCA)=7 </a:t>
            </a:r>
            <a:r>
              <a:rPr lang="en-US" dirty="0" err="1"/>
              <a:t>và</a:t>
            </a:r>
            <a:r>
              <a:rPr lang="en-US" dirty="0"/>
              <a:t> S(DBA)=7.</a:t>
            </a:r>
          </a:p>
          <a:p>
            <a:pPr marL="114300" indent="0">
              <a:buNone/>
            </a:pP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P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S(CCA) </a:t>
            </a:r>
            <a:r>
              <a:rPr lang="en-US" dirty="0" err="1"/>
              <a:t>và</a:t>
            </a:r>
            <a:r>
              <a:rPr lang="en-US" dirty="0"/>
              <a:t> S(DBA)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S(P)= 4*10^2 +2*10^1 +1*10^0= 421</a:t>
            </a:r>
          </a:p>
          <a:p>
            <a:pPr marL="114300" indent="0">
              <a:buNone/>
            </a:pPr>
            <a:r>
              <a:rPr lang="en-US" dirty="0"/>
              <a:t>S(CCA)= 331 # 421</a:t>
            </a:r>
          </a:p>
          <a:p>
            <a:pPr marL="114300" indent="0">
              <a:buNone/>
            </a:pPr>
            <a:r>
              <a:rPr lang="en-US" dirty="0"/>
              <a:t>S(DBA)=421 = 421 =&gt; s=4.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350" y="2284390"/>
            <a:ext cx="3891300" cy="1159800"/>
          </a:xfrm>
        </p:spPr>
        <p:txBody>
          <a:bodyPr/>
          <a:lstStyle/>
          <a:p>
            <a:r>
              <a:rPr lang="en-US" dirty="0"/>
              <a:t>5.</a:t>
            </a:r>
            <a:br>
              <a:rPr lang="en-US" dirty="0"/>
            </a:br>
            <a:r>
              <a:rPr lang="en-US" dirty="0"/>
              <a:t>Knuth- Morris -Pratt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94970" y="134747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altLang="en-GB" dirty="0" err="1"/>
              <a:t>Giới</a:t>
            </a:r>
            <a:r>
              <a:rPr lang="en-US" altLang="en-GB" dirty="0"/>
              <a:t> </a:t>
            </a:r>
            <a:r>
              <a:rPr lang="en-US" altLang="en-GB" dirty="0" err="1"/>
              <a:t>thiệu</a:t>
            </a:r>
            <a:r>
              <a:rPr lang="en-US" altLang="en-GB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en-GB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altLang="en-GB" dirty="0" err="1"/>
              <a:t>Các</a:t>
            </a:r>
            <a:r>
              <a:rPr lang="en-US" altLang="en-GB" dirty="0"/>
              <a:t> </a:t>
            </a:r>
            <a:r>
              <a:rPr lang="en-US" altLang="en-GB" dirty="0" err="1"/>
              <a:t>bước</a:t>
            </a:r>
            <a:r>
              <a:rPr lang="en-US" altLang="en-GB" dirty="0"/>
              <a:t> </a:t>
            </a:r>
            <a:r>
              <a:rPr lang="en-US" altLang="en-GB" dirty="0" err="1"/>
              <a:t>xử</a:t>
            </a:r>
            <a:r>
              <a:rPr lang="en-US" altLang="en-GB" dirty="0"/>
              <a:t> </a:t>
            </a:r>
            <a:r>
              <a:rPr lang="en-US" altLang="en-GB" dirty="0" err="1"/>
              <a:t>lí</a:t>
            </a:r>
            <a:r>
              <a:rPr lang="en-US" altLang="en-GB" dirty="0"/>
              <a:t> 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en-GB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altLang="en-GB" dirty="0" err="1"/>
              <a:t>Các</a:t>
            </a:r>
            <a:r>
              <a:rPr lang="en-US" altLang="en-GB" dirty="0"/>
              <a:t> </a:t>
            </a:r>
            <a:r>
              <a:rPr lang="en-US" altLang="en-GB" dirty="0" err="1"/>
              <a:t>cách</a:t>
            </a:r>
            <a:r>
              <a:rPr lang="en-US" altLang="en-GB" dirty="0"/>
              <a:t> </a:t>
            </a:r>
            <a:r>
              <a:rPr lang="en-US" altLang="en-GB" dirty="0" err="1"/>
              <a:t>tiếp</a:t>
            </a:r>
            <a:r>
              <a:rPr lang="en-US" altLang="en-GB" dirty="0"/>
              <a:t> </a:t>
            </a:r>
            <a:r>
              <a:rPr lang="en-US" altLang="en-GB" dirty="0" err="1"/>
              <a:t>cận</a:t>
            </a:r>
            <a:endParaRPr lang="en-US" altLang="en-GB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GB"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dirty="0"/>
              <a:t> </a:t>
            </a:r>
            <a:r>
              <a:rPr lang="en-US" altLang="en-GB" dirty="0"/>
              <a:t>Rabin-Karp</a:t>
            </a:r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en-GB" dirty="0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altLang="en-GB" dirty="0"/>
              <a:t>Knuth-Morris-Pratt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268205"/>
            <a:ext cx="5138700" cy="857400"/>
          </a:xfrm>
        </p:spPr>
        <p:txBody>
          <a:bodyPr/>
          <a:lstStyle/>
          <a:p>
            <a:pPr algn="ctr"/>
            <a:r>
              <a:rPr lang="en-US"/>
              <a:t>Đối sánh chuỗi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5" y="339960"/>
            <a:ext cx="5138700" cy="85740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3975"/>
            <a:ext cx="5004435" cy="3503930"/>
          </a:xfrm>
        </p:spPr>
        <p:txBody>
          <a:bodyPr/>
          <a:lstStyle/>
          <a:p>
            <a:r>
              <a:rPr lang="en-US" dirty="0"/>
              <a:t>Knuth–Morris–Pratt (hay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KMP)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P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5" y="411715"/>
            <a:ext cx="5138700" cy="85740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70" y="1419860"/>
            <a:ext cx="5165725" cy="318389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VD : </a:t>
            </a:r>
            <a:r>
              <a:rPr lang="en-US" dirty="0" err="1"/>
              <a:t>choT</a:t>
            </a:r>
            <a:r>
              <a:rPr lang="en-US" dirty="0"/>
              <a:t>=</a:t>
            </a:r>
            <a:r>
              <a:rPr lang="en-US" dirty="0" err="1"/>
              <a:t>abcdefgh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P: def.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Có</a:t>
            </a:r>
            <a:r>
              <a:rPr lang="en-US" dirty="0"/>
              <a:t> T= </a:t>
            </a:r>
            <a:r>
              <a:rPr lang="en-US" dirty="0" err="1"/>
              <a:t>abcdefgh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và</a:t>
            </a:r>
            <a:r>
              <a:rPr lang="en-US" dirty="0"/>
              <a:t>  P=def</a:t>
            </a:r>
          </a:p>
          <a:p>
            <a:pPr marL="114300" indent="0">
              <a:buNone/>
            </a:pPr>
            <a:r>
              <a:rPr lang="en-US" dirty="0"/>
              <a:t>=&gt; s=4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339725"/>
            <a:ext cx="5138420" cy="99314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3980"/>
            <a:ext cx="5075555" cy="34639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VD2: Cho T= </a:t>
            </a:r>
            <a:r>
              <a:rPr lang="en-US" dirty="0" err="1">
                <a:sym typeface="+mn-ea"/>
              </a:rPr>
              <a:t>abcdababd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P= </a:t>
            </a:r>
            <a:r>
              <a:rPr lang="vi-VN" dirty="0"/>
              <a:t>abab</a:t>
            </a:r>
            <a:r>
              <a:rPr lang="en-US" dirty="0"/>
              <a:t>d.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T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411715"/>
            <a:ext cx="5138700" cy="85740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5020310" cy="338010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T: </a:t>
            </a:r>
            <a:r>
              <a:rPr lang="en-US" dirty="0" err="1"/>
              <a:t>abcdabc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: </a:t>
            </a:r>
            <a:r>
              <a:rPr lang="en-US" dirty="0" err="1"/>
              <a:t>a,ab,abc,abcd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: </a:t>
            </a:r>
            <a:r>
              <a:rPr lang="en-US" dirty="0" err="1"/>
              <a:t>c,bc,abc,dabc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715"/>
            <a:ext cx="5138700" cy="85740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9705"/>
            <a:ext cx="4986020" cy="33782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539115" y="1564005"/>
          <a:ext cx="4316730" cy="715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39115" y="2860040"/>
          <a:ext cx="43383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339725"/>
            <a:ext cx="5138420" cy="993140"/>
          </a:xfrm>
        </p:spPr>
        <p:txBody>
          <a:bodyPr/>
          <a:lstStyle/>
          <a:p>
            <a:r>
              <a:rPr lang="en-US" dirty="0"/>
              <a:t>Knuth-Morris-Pratt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3980"/>
            <a:ext cx="5075555" cy="34639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VD2: Cho T= </a:t>
            </a:r>
            <a:r>
              <a:rPr lang="en-US" dirty="0" err="1"/>
              <a:t>abcdababd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P= </a:t>
            </a:r>
            <a:r>
              <a:rPr lang="en-US" dirty="0" err="1"/>
              <a:t>ababd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T 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T = a b c d a b a b 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</a:t>
            </a:r>
          </a:p>
          <a:p>
            <a:pPr marL="114300" indent="0">
              <a:buNone/>
            </a:pPr>
            <a:r>
              <a:rPr lang="en-US" dirty="0"/>
              <a:t>P=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graphicFrame>
        <p:nvGraphicFramePr>
          <p:cNvPr id="4" name="Table 3"/>
          <p:cNvGraphicFramePr/>
          <p:nvPr/>
        </p:nvGraphicFramePr>
        <p:xfrm>
          <a:off x="971550" y="3724275"/>
          <a:ext cx="232092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11505" y="3364230"/>
          <a:ext cx="26822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BFD9F-F564-43CB-9397-197719F9A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177D4-C964-4218-B210-6F3A69DB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r="24997"/>
          <a:stretch/>
        </p:blipFill>
        <p:spPr>
          <a:xfrm>
            <a:off x="0" y="982842"/>
            <a:ext cx="610343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211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121B6-D039-420A-A206-039447A27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B554C9-5104-4809-AB95-2DB647364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70"/>
          <a:stretch/>
        </p:blipFill>
        <p:spPr>
          <a:xfrm>
            <a:off x="0" y="148380"/>
            <a:ext cx="6096000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32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28F73-7713-4109-8C62-059A09FE2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55550-993E-478E-B02E-8F0A17F02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" r="23836" b="-407"/>
          <a:stretch/>
        </p:blipFill>
        <p:spPr>
          <a:xfrm>
            <a:off x="0" y="746602"/>
            <a:ext cx="608856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931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28F73-7713-4109-8C62-059A09FE2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9EDD7-CA1B-4A90-A86F-EE2AF30C6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91"/>
          <a:stretch/>
        </p:blipFill>
        <p:spPr>
          <a:xfrm>
            <a:off x="0" y="491309"/>
            <a:ext cx="608856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537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Giới</a:t>
            </a:r>
            <a:r>
              <a:rPr lang="en-US" altLang="en-GB" dirty="0"/>
              <a:t> </a:t>
            </a:r>
            <a:r>
              <a:rPr lang="en-US" altLang="en-GB" dirty="0" err="1"/>
              <a:t>thiệu</a:t>
            </a:r>
            <a:r>
              <a:rPr lang="en-US" altLang="en-GB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11505" y="48416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539115" y="213967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 b="1"/>
              <a:t>Any questions?</a:t>
            </a:r>
            <a:endParaRPr sz="3600" b="1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26757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Đối</a:t>
            </a:r>
            <a:r>
              <a:rPr lang="en-US" altLang="en-GB" dirty="0"/>
              <a:t> </a:t>
            </a:r>
            <a:r>
              <a:rPr lang="en-US" altLang="en-GB" dirty="0" err="1"/>
              <a:t>sánh</a:t>
            </a:r>
            <a:r>
              <a:rPr lang="en-US" altLang="en-GB" dirty="0"/>
              <a:t> </a:t>
            </a:r>
            <a:r>
              <a:rPr lang="en-US" altLang="en-GB" dirty="0" err="1"/>
              <a:t>chuỗi</a:t>
            </a:r>
            <a:r>
              <a:rPr lang="en-US" altLang="en-GB" dirty="0"/>
              <a:t> </a:t>
            </a:r>
            <a:r>
              <a:rPr lang="en-US" altLang="en-GB" dirty="0" err="1"/>
              <a:t>là</a:t>
            </a:r>
            <a:r>
              <a:rPr lang="en-US" altLang="en-GB" dirty="0"/>
              <a:t> </a:t>
            </a:r>
            <a:r>
              <a:rPr lang="en-US" altLang="en-GB" dirty="0" err="1"/>
              <a:t>gì</a:t>
            </a:r>
            <a:r>
              <a:rPr lang="en-US" altLang="en-GB" dirty="0"/>
              <a:t> ?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275080"/>
            <a:ext cx="530098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Đối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chuỗi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bao </a:t>
            </a:r>
            <a:r>
              <a:rPr lang="en-US" dirty="0" err="1">
                <a:solidFill>
                  <a:srgbClr val="000000"/>
                </a:solidFill>
              </a:rPr>
              <a:t>gồm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tìm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kiếm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nhiều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1 </a:t>
            </a:r>
            <a:r>
              <a:rPr lang="en-US" dirty="0" err="1">
                <a:solidFill>
                  <a:srgbClr val="000000"/>
                </a:solidFill>
              </a:rPr>
              <a:t>chuỗi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mẫu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diễn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như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P(1) = T(s+1), P(2)=T(s+2), ... P(m) = T(</a:t>
            </a:r>
            <a:r>
              <a:rPr lang="en-US" dirty="0" err="1">
                <a:solidFill>
                  <a:schemeClr val="tx1"/>
                </a:solidFill>
              </a:rPr>
              <a:t>s+m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 P:chuỗi </a:t>
            </a:r>
            <a:r>
              <a:rPr lang="en-US" dirty="0" err="1">
                <a:solidFill>
                  <a:schemeClr val="tx1"/>
                </a:solidFill>
              </a:rPr>
              <a:t>mẫu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        T:chuỗi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         s: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ý : P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s (</a:t>
            </a:r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s+1).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570"/>
            <a:ext cx="5138700" cy="857400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9860"/>
            <a:ext cx="5073650" cy="10509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VD: 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P= </a:t>
            </a:r>
            <a:r>
              <a:rPr lang="en-US" dirty="0" err="1"/>
              <a:t>abab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T= </a:t>
            </a:r>
            <a:r>
              <a:rPr lang="en-US" dirty="0" err="1"/>
              <a:t>abcabababbc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(s)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T 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6" name="Text Placeholder 2"/>
          <p:cNvSpPr/>
          <p:nvPr/>
        </p:nvSpPr>
        <p:spPr>
          <a:xfrm>
            <a:off x="489585" y="2644140"/>
            <a:ext cx="5073650" cy="1844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￭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⬝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9pPr>
          </a:lstStyle>
          <a:p>
            <a:pPr marL="114300" indent="0">
              <a:buNone/>
            </a:pPr>
            <a:endParaRPr lang="en-US"/>
          </a:p>
        </p:txBody>
      </p:sp>
      <p:sp>
        <p:nvSpPr>
          <p:cNvPr id="7" name="Text Placeholder 2"/>
          <p:cNvSpPr/>
          <p:nvPr/>
        </p:nvSpPr>
        <p:spPr>
          <a:xfrm>
            <a:off x="489585" y="2571750"/>
            <a:ext cx="5073650" cy="1299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￭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600000000000000"/>
              <a:buChar char="⬝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6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9pPr>
          </a:lstStyle>
          <a:p>
            <a:pPr marL="114300" indent="0">
              <a:buNone/>
            </a:pPr>
            <a:r>
              <a:rPr lang="en-US" dirty="0"/>
              <a:t>Theo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P(1)= T(4) </a:t>
            </a:r>
            <a:r>
              <a:rPr lang="en-US" dirty="0" err="1"/>
              <a:t>và</a:t>
            </a:r>
            <a:r>
              <a:rPr lang="en-US" dirty="0"/>
              <a:t> P(1)=T(6)</a:t>
            </a:r>
          </a:p>
          <a:p>
            <a:pPr marL="114300" indent="0">
              <a:buNone/>
            </a:pPr>
            <a:r>
              <a:rPr lang="en-US" dirty="0" err="1"/>
              <a:t>mà</a:t>
            </a:r>
            <a:r>
              <a:rPr lang="en-US" dirty="0"/>
              <a:t> P(m)=T(</a:t>
            </a:r>
            <a:r>
              <a:rPr lang="en-US" dirty="0" err="1"/>
              <a:t>s+m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vậy</a:t>
            </a:r>
            <a:r>
              <a:rPr lang="en-US" dirty="0"/>
              <a:t> P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s=3 </a:t>
            </a:r>
            <a:r>
              <a:rPr lang="en-US" dirty="0" err="1"/>
              <a:t>và</a:t>
            </a:r>
            <a:r>
              <a:rPr lang="en-US" dirty="0"/>
              <a:t> s=5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267570"/>
            <a:ext cx="5138700" cy="857400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15" y="1275715"/>
            <a:ext cx="5153025" cy="315531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search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Web browser.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search(</a:t>
            </a:r>
            <a:r>
              <a:rPr lang="en-US" dirty="0" err="1"/>
              <a:t>VD:Google</a:t>
            </a:r>
            <a:r>
              <a:rPr lang="en-US" dirty="0"/>
              <a:t> ).</a:t>
            </a:r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DNA/protein)</a:t>
            </a:r>
          </a:p>
          <a:p>
            <a:pPr marL="114300" indent="0">
              <a:buNone/>
            </a:pPr>
            <a:r>
              <a:rPr lang="en-US" dirty="0"/>
              <a:t>+ v.v...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570"/>
            <a:ext cx="5138700" cy="857400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65" y="1275715"/>
            <a:ext cx="5266690" cy="3155315"/>
          </a:xfrm>
        </p:spPr>
        <p:txBody>
          <a:bodyPr/>
          <a:lstStyle/>
          <a:p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Rabin Karp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/>
              <a:t>Brute Force</a:t>
            </a:r>
          </a:p>
          <a:p>
            <a:r>
              <a:rPr lang="en-US" sz="1600" dirty="0"/>
              <a:t>Morris Pratt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Knuth Morris Pratt</a:t>
            </a:r>
          </a:p>
          <a:p>
            <a:r>
              <a:rPr lang="en-US" sz="1600" dirty="0" err="1"/>
              <a:t>Horspool</a:t>
            </a:r>
            <a:endParaRPr lang="en-US" sz="1600" dirty="0"/>
          </a:p>
          <a:p>
            <a:r>
              <a:rPr lang="en-US" sz="1600" dirty="0" err="1"/>
              <a:t>QuickSearch</a:t>
            </a:r>
            <a:endParaRPr lang="en-US" sz="1600" dirty="0"/>
          </a:p>
          <a:p>
            <a:r>
              <a:rPr lang="en-US" sz="1600" dirty="0" err="1"/>
              <a:t>Apostolico-Crochemore</a:t>
            </a:r>
            <a:endParaRPr lang="en-US" sz="1600" dirty="0"/>
          </a:p>
          <a:p>
            <a:r>
              <a:rPr lang="en-US" sz="1600" dirty="0"/>
              <a:t>Tuned Boyer Moore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715"/>
            <a:ext cx="5138700" cy="8574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4005"/>
            <a:ext cx="4978400" cy="3155315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71500" lvl="1" indent="0" algn="l">
              <a:buNone/>
            </a:pPr>
            <a:r>
              <a:rPr lang="en-US" dirty="0"/>
              <a:t> -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(Preprocessing Phase)</a:t>
            </a:r>
          </a:p>
          <a:p>
            <a:pPr marL="571500" lvl="1" indent="0" algn="l">
              <a:buNone/>
            </a:pPr>
            <a:r>
              <a:rPr lang="en-US" dirty="0"/>
              <a:t>+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Pattern(P).</a:t>
            </a:r>
          </a:p>
          <a:p>
            <a:pPr marL="571500" lvl="1" indent="0" algn="l">
              <a:buNone/>
            </a:pPr>
            <a:r>
              <a:rPr lang="en-US" dirty="0"/>
              <a:t>+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571500" lvl="1" indent="0" algn="l">
              <a:buNone/>
            </a:pPr>
            <a:r>
              <a:rPr lang="en-US" dirty="0"/>
              <a:t>-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(Searching Phase)</a:t>
            </a:r>
          </a:p>
          <a:p>
            <a:pPr marL="571500" lvl="1" indent="0" algn="l">
              <a:buNone/>
            </a:pPr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Pattern(P) </a:t>
            </a:r>
            <a:r>
              <a:rPr lang="en-US" dirty="0" err="1"/>
              <a:t>trong</a:t>
            </a:r>
            <a:r>
              <a:rPr lang="en-US" dirty="0"/>
              <a:t> Text(T).</a:t>
            </a:r>
          </a:p>
          <a:p>
            <a:pPr marL="114300" lvl="0" indent="0" algn="l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1230</Words>
  <Application>Microsoft Office PowerPoint</Application>
  <PresentationFormat>On-screen Show (16:9)</PresentationFormat>
  <Paragraphs>196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Arial</vt:lpstr>
      <vt:lpstr>Barlow Light</vt:lpstr>
      <vt:lpstr>Miriam Libre</vt:lpstr>
      <vt:lpstr>Barlow</vt:lpstr>
      <vt:lpstr>Work Sans</vt:lpstr>
      <vt:lpstr>Roderigo template</vt:lpstr>
      <vt:lpstr>Đối sánh chuỗi</vt:lpstr>
      <vt:lpstr>Đối sánh chuỗi</vt:lpstr>
      <vt:lpstr>1. Giới thiệu </vt:lpstr>
      <vt:lpstr>Đối sánh chuỗi là gì ?</vt:lpstr>
      <vt:lpstr>Đối sánh chuỗi là gì ?</vt:lpstr>
      <vt:lpstr>Đối sánh chuỗi là gì ?</vt:lpstr>
      <vt:lpstr>Đối sánh chuỗi là gì?</vt:lpstr>
      <vt:lpstr>2. Các bước xử lí</vt:lpstr>
      <vt:lpstr>Các bước xử lí</vt:lpstr>
      <vt:lpstr>3.  Các bước tiếp cận</vt:lpstr>
      <vt:lpstr>Các bước tiếp cận</vt:lpstr>
      <vt:lpstr>Các bước tiếp cận</vt:lpstr>
      <vt:lpstr>Độ phức tạp</vt:lpstr>
      <vt:lpstr>4. Rabin Karp</vt:lpstr>
      <vt:lpstr>Rabin Karp</vt:lpstr>
      <vt:lpstr>Rabin Karp</vt:lpstr>
      <vt:lpstr>Rabin Karp</vt:lpstr>
      <vt:lpstr>Rabin Karp</vt:lpstr>
      <vt:lpstr>5. Knuth- Morris 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sánh chuỗi</dc:title>
  <dc:creator/>
  <cp:lastModifiedBy>Vũ Văn Minh</cp:lastModifiedBy>
  <cp:revision>9</cp:revision>
  <dcterms:created xsi:type="dcterms:W3CDTF">2022-03-14T09:28:00Z</dcterms:created>
  <dcterms:modified xsi:type="dcterms:W3CDTF">2022-03-22T07:20:19Z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