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7" r:id="rId9"/>
    <p:sldId id="270" r:id="rId10"/>
    <p:sldId id="265" r:id="rId11"/>
    <p:sldId id="272" r:id="rId12"/>
    <p:sldId id="273" r:id="rId13"/>
    <p:sldId id="269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6"/>
    <p:restoredTop sz="94686"/>
  </p:normalViewPr>
  <p:slideViewPr>
    <p:cSldViewPr snapToGrid="0" snapToObjects="1">
      <p:cViewPr varScale="1">
        <p:scale>
          <a:sx n="116" d="100"/>
          <a:sy n="116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46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1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8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64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28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26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5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1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9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3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8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1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1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61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5E6A72-2C00-AE42-A627-A6CC9322B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sz="6600" b="1" dirty="0"/>
              <a:t>Capstone project 1</a:t>
            </a:r>
            <a:br>
              <a:rPr lang="en-US" sz="6600" b="1" dirty="0"/>
            </a:br>
            <a:r>
              <a:rPr lang="en-US" sz="6600" b="1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14235-DEFD-D643-BAD9-205219F1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Student: </a:t>
            </a:r>
            <a:r>
              <a:rPr lang="en-US" b="1" dirty="0"/>
              <a:t>Nathan </a:t>
            </a:r>
            <a:r>
              <a:rPr lang="en-US" b="1" dirty="0" err="1"/>
              <a:t>zhang</a:t>
            </a:r>
            <a:endParaRPr lang="en-US" b="1" dirty="0"/>
          </a:p>
          <a:p>
            <a:pPr algn="l"/>
            <a:r>
              <a:rPr lang="en-US" dirty="0"/>
              <a:t>Mentor: </a:t>
            </a:r>
            <a:r>
              <a:rPr lang="en-US" b="1" dirty="0"/>
              <a:t>Misael </a:t>
            </a:r>
            <a:r>
              <a:rPr lang="en-US" b="1"/>
              <a:t>Manjarres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610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665BE8-02B3-CA4E-BC0B-F048070E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b="1" dirty="0"/>
              <a:t>3. Exploratory Analysis</a:t>
            </a:r>
            <a:br>
              <a:rPr lang="en-US" sz="4400" dirty="0"/>
            </a:br>
            <a:r>
              <a:rPr lang="en-US" sz="4400" dirty="0"/>
              <a:t>CATEGORICAL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5048-D885-A24F-9DCE-01BA93A9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US" sz="2000" dirty="0"/>
              <a:t>Created 3000+ dummies from </a:t>
            </a:r>
            <a:r>
              <a:rPr lang="en-US" altLang="zh-Hans" sz="2000" dirty="0"/>
              <a:t>27</a:t>
            </a:r>
            <a:r>
              <a:rPr lang="zh-Hans" altLang="en-US" sz="2000" dirty="0"/>
              <a:t> </a:t>
            </a:r>
            <a:r>
              <a:rPr lang="en-US" altLang="zh-Hans" sz="2000" dirty="0"/>
              <a:t>variables</a:t>
            </a:r>
            <a:endParaRPr lang="en-US" sz="2000" dirty="0"/>
          </a:p>
          <a:p>
            <a:pPr lvl="1"/>
            <a:r>
              <a:rPr lang="en-US" sz="2000" dirty="0"/>
              <a:t>Fitting OLS w/ a 167000 x 3000 data frame is a pain </a:t>
            </a:r>
            <a:r>
              <a:rPr lang="en-US" sz="2000" dirty="0">
                <a:sym typeface="Wingdings" pitchFamily="2" charset="2"/>
              </a:rPr>
              <a:t></a:t>
            </a:r>
            <a:endParaRPr lang="en-US" sz="2000" dirty="0"/>
          </a:p>
          <a:p>
            <a:r>
              <a:rPr lang="en-US" sz="2000" dirty="0"/>
              <a:t>10 variables are statistically helpful</a:t>
            </a:r>
          </a:p>
          <a:p>
            <a:pPr lvl="1"/>
            <a:r>
              <a:rPr lang="en-US" sz="1800" dirty="0"/>
              <a:t>E.g. Pool, City, Building Quality Type, Class Type, etc.</a:t>
            </a:r>
          </a:p>
          <a:p>
            <a:pPr lvl="1"/>
            <a:r>
              <a:rPr lang="en-US" sz="2000" dirty="0"/>
              <a:t>They generate ~600 dummies</a:t>
            </a:r>
            <a:endParaRPr lang="en-US" sz="2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36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EF581CAE-3FAE-BF48-AE2F-627948D06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16" b="4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  <a:noFill/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8B25CAD-A790-499A-926B-116E10915E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11B40AE-63DC-41CA-B0D1-EF99F055F5E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84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941475C-2974-EF41-8980-0E2737359B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82" b="-3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4218D-739A-1743-BC7C-214EA715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b="1" dirty="0"/>
              <a:t>3. Exploratory Analysis</a:t>
            </a:r>
            <a:br>
              <a:rPr lang="en-US" b="1" dirty="0"/>
            </a:br>
            <a:r>
              <a:rPr lang="en-US" dirty="0"/>
              <a:t>OTHER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r>
              <a:rPr lang="en-US"/>
              <a:t>Longitude &amp; Latitude</a:t>
            </a:r>
          </a:p>
          <a:p>
            <a:pPr lvl="1"/>
            <a:r>
              <a:rPr lang="en-US"/>
              <a:t>Not statistically helpful</a:t>
            </a:r>
          </a:p>
          <a:p>
            <a:pPr lvl="1"/>
            <a:r>
              <a:rPr lang="en-US"/>
              <a:t>Excluded from later analysis</a:t>
            </a:r>
          </a:p>
          <a:p>
            <a:pPr lvl="1"/>
            <a:r>
              <a:rPr lang="en-US"/>
              <a:t>Zip code is a better alternative</a:t>
            </a:r>
          </a:p>
          <a:p>
            <a:pPr lvl="2"/>
            <a:r>
              <a:rPr lang="en-US"/>
              <a:t>more specific and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1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941475C-2974-EF41-8980-0E2737359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25" y="639098"/>
            <a:ext cx="4829460" cy="2692424"/>
          </a:xfrm>
          <a:prstGeom prst="roundRect">
            <a:avLst>
              <a:gd name="adj" fmla="val 6267"/>
            </a:avLst>
          </a:prstGeom>
          <a:gradFill>
            <a:gsLst>
              <a:gs pos="0">
                <a:srgbClr val="FFFFFF"/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B09E1DBA-E64E-DA47-A4A4-F00A92C64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694" y="3866128"/>
            <a:ext cx="5454122" cy="2004390"/>
          </a:xfrm>
          <a:prstGeom prst="roundRect">
            <a:avLst>
              <a:gd name="adj" fmla="val 6267"/>
            </a:avLst>
          </a:prstGeom>
          <a:gradFill>
            <a:gsLst>
              <a:gs pos="0">
                <a:srgbClr val="FFFFFF"/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4218D-739A-1743-BC7C-214EA715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3. Exploratory Analysis</a:t>
            </a:r>
            <a:br>
              <a:rPr lang="en-US" sz="2800" b="1" dirty="0"/>
            </a:br>
            <a:r>
              <a:rPr lang="en-US" sz="2800" dirty="0"/>
              <a:t>OTHER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Transaction Date (extract 3 features)</a:t>
            </a:r>
          </a:p>
          <a:p>
            <a:pPr lvl="1"/>
            <a:r>
              <a:rPr lang="en-US" dirty="0"/>
              <a:t>Months_Since_2015</a:t>
            </a:r>
          </a:p>
          <a:p>
            <a:pPr lvl="2"/>
            <a:r>
              <a:rPr lang="en-US" dirty="0"/>
              <a:t>A time series factor reflect error inflation</a:t>
            </a:r>
          </a:p>
          <a:p>
            <a:pPr lvl="1"/>
            <a:r>
              <a:rPr lang="en-US" dirty="0"/>
              <a:t>Weekday_7, Q_2</a:t>
            </a:r>
          </a:p>
          <a:p>
            <a:pPr lvl="2"/>
            <a:r>
              <a:rPr lang="en-US" dirty="0"/>
              <a:t>2 categorical variables</a:t>
            </a:r>
          </a:p>
          <a:p>
            <a:pPr lvl="2"/>
            <a:r>
              <a:rPr lang="en-US" dirty="0"/>
              <a:t>Homes transacted on Sunday or during 2</a:t>
            </a:r>
            <a:r>
              <a:rPr lang="en-US" baseline="30000" dirty="0"/>
              <a:t>nd</a:t>
            </a:r>
            <a:r>
              <a:rPr lang="en-US" dirty="0"/>
              <a:t> quarter are underestimated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8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941475C-2974-EF41-8980-0E2737359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994772"/>
            <a:ext cx="3997362" cy="2864089"/>
          </a:xfrm>
          <a:prstGeom prst="roundRect">
            <a:avLst>
              <a:gd name="adj" fmla="val 4380"/>
            </a:avLst>
          </a:prstGeom>
          <a:gradFill>
            <a:gsLst>
              <a:gs pos="0">
                <a:srgbClr val="FFFFFF"/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4218D-739A-1743-BC7C-214EA715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b="1"/>
              <a:t>3. Exploratory Analysis</a:t>
            </a:r>
            <a:br>
              <a:rPr lang="en-US" b="1"/>
            </a:br>
            <a:r>
              <a:rPr lang="en-US" b="1"/>
              <a:t>put all together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/>
              <a:t>OLS w/ all numerical &amp; categorical parameters (621 in total)</a:t>
            </a:r>
          </a:p>
          <a:p>
            <a:r>
              <a:rPr lang="en-US"/>
              <a:t>No significant trend can be identified</a:t>
            </a:r>
          </a:p>
          <a:p>
            <a:r>
              <a:rPr lang="en-US"/>
              <a:t>Hard to improve significantly w/o external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0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D311D8-9940-424D-87C0-FE3DFCDD5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1" r="1066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gradFill>
            <a:gsLst>
              <a:gs pos="0">
                <a:srgbClr val="FFFFFF"/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6892E-55AE-914A-8FEB-47383D18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/>
              <a:t>4. Machine learning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8E04E-1178-EC47-B2AF-1402650C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US" dirty="0"/>
              <a:t>Split into train &amp; test sets (70% vs 30%)</a:t>
            </a:r>
          </a:p>
          <a:p>
            <a:r>
              <a:rPr lang="en-US" dirty="0"/>
              <a:t>Stick to OLS for the nature of problem</a:t>
            </a:r>
          </a:p>
          <a:p>
            <a:r>
              <a:rPr lang="en-US" dirty="0"/>
              <a:t>Add L1 and L2 regularization (Elastic Net)</a:t>
            </a:r>
          </a:p>
          <a:p>
            <a:pPr lvl="1"/>
            <a:r>
              <a:rPr lang="en-US" dirty="0"/>
              <a:t>Hyperparameter tuning: Alpha &amp; L1 Ratio</a:t>
            </a:r>
          </a:p>
          <a:p>
            <a:pPr lvl="1"/>
            <a:r>
              <a:rPr lang="en-US" dirty="0"/>
              <a:t>2-D Heat Map (took 17 hrs!)</a:t>
            </a:r>
          </a:p>
          <a:p>
            <a:pPr lvl="1"/>
            <a:r>
              <a:rPr lang="en-US" dirty="0"/>
              <a:t>Higher sensitivity to Alpha</a:t>
            </a:r>
          </a:p>
        </p:txBody>
      </p:sp>
    </p:spTree>
    <p:extLst>
      <p:ext uri="{BB962C8B-B14F-4D97-AF65-F5344CB8AC3E}">
        <p14:creationId xmlns:p14="http://schemas.microsoft.com/office/powerpoint/2010/main" val="94618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D311D8-9940-424D-87C0-FE3DFCDD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610" y="639098"/>
            <a:ext cx="4058580" cy="2692424"/>
          </a:xfrm>
          <a:prstGeom prst="roundRect">
            <a:avLst>
              <a:gd name="adj" fmla="val 6267"/>
            </a:avLst>
          </a:prstGeom>
          <a:gradFill>
            <a:gsLst>
              <a:gs pos="0">
                <a:srgbClr val="FFFFFF"/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41B7FBF1-ABD1-7D43-801B-B8D176C8A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750" y="3522111"/>
            <a:ext cx="4158299" cy="2692424"/>
          </a:xfrm>
          <a:prstGeom prst="roundRect">
            <a:avLst>
              <a:gd name="adj" fmla="val 6267"/>
            </a:avLst>
          </a:prstGeom>
          <a:gradFill>
            <a:gsLst>
              <a:gs pos="0">
                <a:srgbClr val="FFFFFF"/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6892E-55AE-914A-8FEB-47383D18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4. Machine learning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6717278" y="2142067"/>
                <a:ext cx="4099947" cy="364913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Alpha Tuning</a:t>
                </a:r>
              </a:p>
              <a:p>
                <a:pPr lvl="1"/>
                <a:r>
                  <a:rPr lang="en-US" dirty="0"/>
                  <a:t>We are more sensitive to Alpha</a:t>
                </a:r>
              </a:p>
              <a:p>
                <a:pPr lvl="1"/>
                <a:r>
                  <a:rPr lang="en-US" dirty="0"/>
                  <a:t>Only 10 values from 0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dirty="0"/>
                  <a:t> in a 10x10 grid</a:t>
                </a:r>
              </a:p>
              <a:p>
                <a:pPr lvl="1"/>
                <a:r>
                  <a:rPr lang="en-US" dirty="0"/>
                  <a:t>Further Tuning give us optimized Alpha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4.22∗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score is around .0061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7278" y="2142067"/>
                <a:ext cx="4099947" cy="3649133"/>
              </a:xfrm>
              <a:blipFill>
                <a:blip r:embed="rId5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08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67E8-D2FE-0548-B6E6-757FA880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Result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FA28-73C3-1D45-853C-21B71168B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Found 25 parameters that can statistically help avoid mispricing</a:t>
            </a:r>
          </a:p>
          <a:p>
            <a:pPr lvl="1"/>
            <a:r>
              <a:rPr lang="en-US" dirty="0"/>
              <a:t>In most cases, Zestimate is a good estimate of home values</a:t>
            </a:r>
          </a:p>
          <a:p>
            <a:pPr lvl="1"/>
            <a:r>
              <a:rPr lang="en-US" dirty="0"/>
              <a:t>Outliers are almost inevitable by using current data</a:t>
            </a:r>
          </a:p>
          <a:p>
            <a:r>
              <a:rPr lang="en-US" dirty="0"/>
              <a:t>Suggestions</a:t>
            </a:r>
          </a:p>
          <a:p>
            <a:pPr lvl="1"/>
            <a:r>
              <a:rPr lang="en-US" dirty="0"/>
              <a:t>Look into the largest outliers and find the exact reasons of over- and under-valuation</a:t>
            </a:r>
          </a:p>
          <a:p>
            <a:pPr lvl="1"/>
            <a:r>
              <a:rPr lang="en-US" dirty="0"/>
              <a:t>Consider adding new features based on investigations</a:t>
            </a:r>
          </a:p>
          <a:p>
            <a:pPr lvl="1"/>
            <a:r>
              <a:rPr lang="en-US" dirty="0"/>
              <a:t>Encourage users to provide more information and avoid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70440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0E53EDA-3B94-4F6B-9E86-D3BB9EBB96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EFD79F-7790-479B-B7DB-BD0D8C101DD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3A9642-2B94-BE43-B458-40B25D26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Project overview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B53D-E5CA-EC44-B966-2D6377A2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Context Familiarization (10%)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Wrangling (35%)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Exploratory Analysis (30%)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In-Depth Analysis w/ ML (20%)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 &amp; Conclusion (5%)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* #’s in parenthesis represent time allocation</a:t>
            </a:r>
          </a:p>
        </p:txBody>
      </p:sp>
    </p:spTree>
    <p:extLst>
      <p:ext uri="{BB962C8B-B14F-4D97-AF65-F5344CB8AC3E}">
        <p14:creationId xmlns:p14="http://schemas.microsoft.com/office/powerpoint/2010/main" val="149614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1709A45-C6F3-4CEE-AA0F-887FAC5CAE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E963D7-0A73-484A-B8A2-DDBFEA123C2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15408E-7255-5143-BFC4-763C9E0F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b="1"/>
              <a:t>1. Context Familiarization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E5ACB-D0BC-394B-A3BA-8EDD731C0F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243892"/>
                <a:ext cx="10820400" cy="3547308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000" dirty="0"/>
                  <a:t>Zillow provides real estate information for consumers</a:t>
                </a:r>
              </a:p>
              <a:p>
                <a:r>
                  <a:rPr lang="en-US" sz="2000" dirty="0"/>
                  <a:t>Zillow wants to push the accuracy of home value estimates (Zestimate) further</a:t>
                </a:r>
              </a:p>
              <a:p>
                <a:r>
                  <a:rPr lang="en-US" sz="2000" dirty="0"/>
                  <a:t>Out goal is to predict residual errors, defined as log(Zestimate) - log(Sale Price)</a:t>
                </a:r>
              </a:p>
              <a:p>
                <a:pPr fontAlgn="base"/>
                <a:r>
                  <a:rPr lang="en-US" sz="2000" dirty="0"/>
                  <a:t>Zillow does not provide actual residual errors from later transactions, so we will look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instead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E5ACB-D0BC-394B-A3BA-8EDD731C0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243892"/>
                <a:ext cx="10820400" cy="3547308"/>
              </a:xfrm>
              <a:blipFill>
                <a:blip r:embed="rId3"/>
                <a:stretch>
                  <a:fillRect l="-469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4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709A45-C6F3-4CEE-AA0F-887FAC5CAE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E963D7-0A73-484A-B8A2-DDBFEA123C2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918467E-F3EF-924D-A5F4-14483563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b="1" dirty="0"/>
              <a:t>1. Context Familiarization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1103-D591-F942-891C-E594DC04A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US" sz="2000"/>
              <a:t>Properties_2016.csv – all the homes with property features for 2016</a:t>
            </a:r>
          </a:p>
          <a:p>
            <a:r>
              <a:rPr lang="en-US" sz="2000"/>
              <a:t>Properties_2017.csv – all the homes with property features for 2017 (as of 10/2/2017)</a:t>
            </a:r>
          </a:p>
          <a:p>
            <a:r>
              <a:rPr lang="en-US" sz="2000"/>
              <a:t>Train_2016.csv – transaction data from 1/1/2016 to 12/31/2016</a:t>
            </a:r>
          </a:p>
          <a:p>
            <a:r>
              <a:rPr lang="en-US" sz="2000"/>
              <a:t>Train_2017.csv – transaction data from 1/1/2017 to 9/15/2017 (as of 10/2/2017)</a:t>
            </a:r>
          </a:p>
        </p:txBody>
      </p:sp>
    </p:spTree>
    <p:extLst>
      <p:ext uri="{BB962C8B-B14F-4D97-AF65-F5344CB8AC3E}">
        <p14:creationId xmlns:p14="http://schemas.microsoft.com/office/powerpoint/2010/main" val="176167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C1709A45-C6F3-4CEE-AA0F-887FAC5CAE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26E963D7-0A73-484A-B8A2-DDBFEA123C2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E74CC5-01AF-3946-B84D-0125032F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dirty="0"/>
              <a:t>1. Context Familiarization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064FF-0EBA-EC4E-83E9-88086285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US" sz="2000"/>
              <a:t>Properties data includes homes in greater LA area (2,985,217)</a:t>
            </a:r>
          </a:p>
          <a:p>
            <a:pPr lvl="1"/>
            <a:r>
              <a:rPr lang="en-US" sz="2000"/>
              <a:t>Homes in Properties_2016 &amp; _2017 are the same ones</a:t>
            </a:r>
          </a:p>
          <a:p>
            <a:r>
              <a:rPr lang="en-US" sz="2000"/>
              <a:t>Train data contains logerrors in each year (90,275 &amp; 77,613)</a:t>
            </a:r>
          </a:p>
          <a:p>
            <a:r>
              <a:rPr lang="en-US" sz="2000"/>
              <a:t>We only use Properties data w/ corresponding logerrors (90,275 + 77,613)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7327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1709A45-C6F3-4CEE-AA0F-887FAC5CAE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E963D7-0A73-484A-B8A2-DDBFEA123C2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B8D024-6B40-5743-8C23-D8D5B6D3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b="1"/>
              <a:t>2.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1B0EB-2678-B44E-B3DE-BE5B9D07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US" sz="2000"/>
              <a:t>Identify different types of features</a:t>
            </a:r>
          </a:p>
          <a:p>
            <a:pPr lvl="1"/>
            <a:r>
              <a:rPr lang="en-US" sz="2000"/>
              <a:t>Numerical: #bedroom, #bathroom, basement size, etc.</a:t>
            </a:r>
          </a:p>
          <a:p>
            <a:pPr lvl="1"/>
            <a:r>
              <a:rPr lang="en-US" sz="2000"/>
              <a:t>Categorical: air conditioning system, construction type, architecture style, etc.</a:t>
            </a:r>
          </a:p>
          <a:p>
            <a:pPr lvl="1"/>
            <a:r>
              <a:rPr lang="en-US" sz="2000"/>
              <a:t>Other: transaction date, longitude &amp; latitude, etc.</a:t>
            </a:r>
          </a:p>
          <a:p>
            <a:r>
              <a:rPr lang="en-US" sz="2000"/>
              <a:t>Find &amp; handle missing values</a:t>
            </a:r>
          </a:p>
          <a:p>
            <a:pPr lvl="1"/>
            <a:r>
              <a:rPr lang="en-US" sz="2000"/>
              <a:t>Fill w/ 0’s: #fireplace, #pool, etc.</a:t>
            </a:r>
          </a:p>
          <a:p>
            <a:pPr lvl="1"/>
            <a:r>
              <a:rPr lang="en-US" sz="2000"/>
              <a:t>Fill w/ means: most numerical variables</a:t>
            </a:r>
          </a:p>
          <a:p>
            <a:pPr lvl="1"/>
            <a:r>
              <a:rPr lang="en-US" sz="2000"/>
              <a:t>Fill w/ ”missing”: most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424917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E28DEAE-136C-5A41-83FA-4EAB9FD2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3.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B393-26DA-AA4E-BE02-CC969049C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Target variable</a:t>
            </a:r>
          </a:p>
          <a:p>
            <a:r>
              <a:rPr lang="en-US" dirty="0"/>
              <a:t>Numerical variable</a:t>
            </a:r>
          </a:p>
          <a:p>
            <a:r>
              <a:rPr lang="en-US" dirty="0"/>
              <a:t>Categorical variable</a:t>
            </a:r>
          </a:p>
          <a:p>
            <a:r>
              <a:rPr lang="en-US" dirty="0"/>
              <a:t>Other variable</a:t>
            </a:r>
          </a:p>
        </p:txBody>
      </p:sp>
    </p:spTree>
    <p:extLst>
      <p:ext uri="{BB962C8B-B14F-4D97-AF65-F5344CB8AC3E}">
        <p14:creationId xmlns:p14="http://schemas.microsoft.com/office/powerpoint/2010/main" val="58551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941475C-2974-EF41-8980-0E2737359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839225"/>
            <a:ext cx="6095593" cy="3017318"/>
          </a:xfrm>
          <a:prstGeom prst="roundRect">
            <a:avLst>
              <a:gd name="adj" fmla="val 4380"/>
            </a:avLst>
          </a:prstGeom>
          <a:solidFill>
            <a:schemeClr val="accent2">
              <a:lumMod val="40000"/>
              <a:lumOff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4218D-739A-1743-BC7C-214EA715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b="1" dirty="0"/>
              <a:t>3. Exploratory Analysis</a:t>
            </a:r>
            <a:br>
              <a:rPr lang="en-US" sz="3300" dirty="0"/>
            </a:br>
            <a:r>
              <a:rPr lang="en-US" sz="3300" dirty="0"/>
              <a:t>Target variable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Mostly near zero</a:t>
            </a:r>
          </a:p>
          <a:p>
            <a:pPr lvl="1"/>
            <a:r>
              <a:rPr lang="en-US" dirty="0"/>
              <a:t>95% logerrors within ±.24</a:t>
            </a:r>
          </a:p>
          <a:p>
            <a:r>
              <a:rPr lang="en-US" dirty="0"/>
              <a:t>Thin but long tails</a:t>
            </a:r>
          </a:p>
          <a:p>
            <a:pPr lvl="1"/>
            <a:r>
              <a:rPr lang="en-US" dirty="0"/>
              <a:t>Only 0.4% logerrors &gt; 1 or &lt; -1</a:t>
            </a:r>
          </a:p>
          <a:p>
            <a:pPr lvl="1"/>
            <a:r>
              <a:rPr lang="en-US" dirty="0"/>
              <a:t>Max = 5.3, Min = -4.7</a:t>
            </a:r>
          </a:p>
          <a:p>
            <a:r>
              <a:rPr lang="en-US" dirty="0"/>
              <a:t>Slightly positive-skew</a:t>
            </a:r>
          </a:p>
        </p:txBody>
      </p:sp>
    </p:spTree>
    <p:extLst>
      <p:ext uri="{BB962C8B-B14F-4D97-AF65-F5344CB8AC3E}">
        <p14:creationId xmlns:p14="http://schemas.microsoft.com/office/powerpoint/2010/main" val="36553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941475C-2974-EF41-8980-0E2737359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377" y="639097"/>
            <a:ext cx="2829535" cy="55754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4218D-739A-1743-BC7C-214EA715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b="1"/>
              <a:t>3. Exploratory Analysis</a:t>
            </a:r>
            <a:br>
              <a:rPr lang="en-US"/>
            </a:br>
            <a:r>
              <a:rPr lang="en-US"/>
              <a:t>Numerical variables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/>
              <a:t>No obvious trend from visual</a:t>
            </a:r>
          </a:p>
          <a:p>
            <a:r>
              <a:rPr lang="en-US"/>
              <a:t>Very weak correlation w/ target variable</a:t>
            </a:r>
          </a:p>
          <a:p>
            <a:pPr lvl="1"/>
            <a:r>
              <a:rPr lang="en-US"/>
              <a:t>Due </a:t>
            </a:r>
            <a:r>
              <a:rPr lang="en-US" dirty="0"/>
              <a:t>to large # </a:t>
            </a:r>
            <a:r>
              <a:rPr lang="en-US"/>
              <a:t>of zero-ish </a:t>
            </a:r>
            <a:r>
              <a:rPr lang="en-US" dirty="0"/>
              <a:t>values</a:t>
            </a:r>
          </a:p>
          <a:p>
            <a:r>
              <a:rPr lang="en-US"/>
              <a:t>Weak correlation between variables</a:t>
            </a:r>
          </a:p>
          <a:p>
            <a:r>
              <a:rPr lang="en-US"/>
              <a:t>20 variables w/ low p-value from OLS are 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41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{43CF61E2-E11B-4D4F-AECA-F8D4688B7561}tf10001058</Template>
  <TotalTime>1896</TotalTime>
  <Words>710</Words>
  <Application>Microsoft Macintosh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Cambria Math</vt:lpstr>
      <vt:lpstr>Wingdings</vt:lpstr>
      <vt:lpstr>Celestial</vt:lpstr>
      <vt:lpstr>Capstone project 1 presentation</vt:lpstr>
      <vt:lpstr>Project overview</vt:lpstr>
      <vt:lpstr>1. Context Familiarization</vt:lpstr>
      <vt:lpstr>1. Context Familiarization</vt:lpstr>
      <vt:lpstr>1. Context Familiarization</vt:lpstr>
      <vt:lpstr>2. Data wrangling</vt:lpstr>
      <vt:lpstr>3. exploratory Analysis</vt:lpstr>
      <vt:lpstr>3. Exploratory Analysis Target variable</vt:lpstr>
      <vt:lpstr>3. Exploratory Analysis Numerical variables</vt:lpstr>
      <vt:lpstr>3. Exploratory Analysis CATEGORICAL</vt:lpstr>
      <vt:lpstr>3. Exploratory Analysis OTHER</vt:lpstr>
      <vt:lpstr>3. Exploratory Analysis OTHER</vt:lpstr>
      <vt:lpstr>3. Exploratory Analysis put all together</vt:lpstr>
      <vt:lpstr>4. Machine learning Analysis</vt:lpstr>
      <vt:lpstr>4. Machine learning Analysis</vt:lpstr>
      <vt:lpstr>5. Result &amp; Conclusion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 presentation</dc:title>
  <dc:creator>Nathan Zhang</dc:creator>
  <cp:lastModifiedBy>Nathan Zhang</cp:lastModifiedBy>
  <cp:revision>34</cp:revision>
  <dcterms:created xsi:type="dcterms:W3CDTF">2017-12-19T18:50:02Z</dcterms:created>
  <dcterms:modified xsi:type="dcterms:W3CDTF">2018-04-11T00:03:24Z</dcterms:modified>
</cp:coreProperties>
</file>