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60" r:id="rId5"/>
    <p:sldMasterId id="2147483675" r:id="rId6"/>
  </p:sldMasterIdLst>
  <p:notesMasterIdLst>
    <p:notesMasterId r:id="rId14"/>
  </p:notesMasterIdLst>
  <p:handoutMasterIdLst>
    <p:handoutMasterId r:id="rId15"/>
  </p:handoutMasterIdLst>
  <p:sldIdLst>
    <p:sldId id="473" r:id="rId7"/>
    <p:sldId id="475" r:id="rId8"/>
    <p:sldId id="476" r:id="rId9"/>
    <p:sldId id="477" r:id="rId10"/>
    <p:sldId id="480" r:id="rId11"/>
    <p:sldId id="479" r:id="rId12"/>
    <p:sldId id="481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y Bunch" initials="AB" lastIdx="2" clrIdx="0">
    <p:extLst>
      <p:ext uri="{19B8F6BF-5375-455C-9EA6-DF929625EA0E}">
        <p15:presenceInfo xmlns:p15="http://schemas.microsoft.com/office/powerpoint/2012/main" userId="S-1-5-21-791890058-2983722243-1626712966-43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2D"/>
    <a:srgbClr val="727272"/>
    <a:srgbClr val="00496B"/>
    <a:srgbClr val="84243B"/>
    <a:srgbClr val="8D1B2B"/>
    <a:srgbClr val="EBB229"/>
    <a:srgbClr val="CB632A"/>
    <a:srgbClr val="80000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855" autoAdjust="0"/>
    <p:restoredTop sz="87287" autoAdjust="0"/>
  </p:normalViewPr>
  <p:slideViewPr>
    <p:cSldViewPr>
      <p:cViewPr varScale="1">
        <p:scale>
          <a:sx n="122" d="100"/>
          <a:sy n="122" d="100"/>
        </p:scale>
        <p:origin x="8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25T15:06:04.902" idx="1">
    <p:pos x="5337" y="1881"/>
    <p:text>Supporting data?</p:text>
    <p:extLst>
      <p:ext uri="{C676402C-5697-4E1C-873F-D02D1690AC5C}">
        <p15:threadingInfo xmlns:p15="http://schemas.microsoft.com/office/powerpoint/2012/main" timeZoneBias="240"/>
      </p:ext>
    </p:extLst>
  </p:cm>
  <p:cm authorId="1" dt="2013-04-25T15:06:43.660" idx="2">
    <p:pos x="5396" y="2954"/>
    <p:text>May need to break out into other slide.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78766AB-A039-4B7B-AC53-91CA81FB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59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D9FA070-4CD9-4787-B05B-21C4CF28B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19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competitive advantage?</a:t>
            </a:r>
          </a:p>
          <a:p>
            <a:r>
              <a:rPr lang="en-US" dirty="0" smtClean="0"/>
              <a:t>What is the primary differentiator?</a:t>
            </a:r>
          </a:p>
          <a:p>
            <a:r>
              <a:rPr lang="en-US" dirty="0" smtClean="0"/>
              <a:t>What could this mean in additional product sales?</a:t>
            </a:r>
          </a:p>
          <a:p>
            <a:r>
              <a:rPr lang="en-US" dirty="0" smtClean="0"/>
              <a:t>Lowering barrier to entry for trials?</a:t>
            </a:r>
          </a:p>
          <a:p>
            <a:r>
              <a:rPr lang="en-US" dirty="0" smtClean="0"/>
              <a:t>Benefits: cost, time </a:t>
            </a:r>
            <a:r>
              <a:rPr lang="en-US" smtClean="0"/>
              <a:t>to implement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FA070-4CD9-4787-B05B-21C4CF28B3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7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490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490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990600"/>
            <a:ext cx="5111750" cy="490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990600"/>
            <a:ext cx="3008313" cy="490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25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4906963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78082D"/>
                </a:solidFill>
              </a:defRPr>
            </a:lvl1pPr>
            <a:lvl2pPr algn="ctr">
              <a:defRPr sz="2800">
                <a:solidFill>
                  <a:srgbClr val="78082D"/>
                </a:solidFill>
              </a:defRPr>
            </a:lvl2pPr>
            <a:lvl3pPr algn="ctr">
              <a:defRPr sz="2400">
                <a:solidFill>
                  <a:srgbClr val="78082D"/>
                </a:solidFill>
              </a:defRPr>
            </a:lvl3pPr>
            <a:lvl4pPr algn="ctr">
              <a:defRPr sz="2000">
                <a:solidFill>
                  <a:srgbClr val="78082D"/>
                </a:solidFill>
              </a:defRPr>
            </a:lvl4pPr>
            <a:lvl5pPr algn="ctr">
              <a:defRPr sz="2000">
                <a:solidFill>
                  <a:srgbClr val="78082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34200" y="6324600"/>
            <a:ext cx="1895475" cy="266700"/>
          </a:xfrm>
          <a:prstGeom prst="rect">
            <a:avLst/>
          </a:prstGeom>
        </p:spPr>
      </p:pic>
      <p:pic>
        <p:nvPicPr>
          <p:cNvPr id="9" name="Picture 8" descr="border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33600" y="0"/>
            <a:ext cx="218515" cy="6858000"/>
          </a:xfrm>
          <a:prstGeom prst="rect">
            <a:avLst/>
          </a:prstGeom>
        </p:spPr>
      </p:pic>
      <p:pic>
        <p:nvPicPr>
          <p:cNvPr id="12" name="Picture 11" descr="agilemadeeasier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0025" y="838200"/>
            <a:ext cx="1857375" cy="533400"/>
          </a:xfrm>
          <a:prstGeom prst="rect">
            <a:avLst/>
          </a:prstGeom>
        </p:spPr>
      </p:pic>
      <p:pic>
        <p:nvPicPr>
          <p:cNvPr id="19" name="Picture 18" descr="bullets.png"/>
          <p:cNvPicPr>
            <a:picLocks noChangeAspect="1"/>
          </p:cNvPicPr>
          <p:nvPr userDrawn="1"/>
        </p:nvPicPr>
        <p:blipFill>
          <a:blip r:embed="rId7" cstate="print">
            <a:lum bright="93000" contrast="84000"/>
          </a:blip>
          <a:stretch>
            <a:fillRect/>
          </a:stretch>
        </p:blipFill>
        <p:spPr>
          <a:xfrm>
            <a:off x="228600" y="2133600"/>
            <a:ext cx="1856236" cy="27614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border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665018"/>
            <a:ext cx="9144000" cy="173182"/>
          </a:xfrm>
          <a:prstGeom prst="rect">
            <a:avLst/>
          </a:prstGeom>
        </p:spPr>
      </p:pic>
      <p:pic>
        <p:nvPicPr>
          <p:cNvPr id="9" name="Picture 8" descr="slide-icon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42875" y="228600"/>
            <a:ext cx="238125" cy="20955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2590800" y="6535579"/>
            <a:ext cx="419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©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2010 VersionOne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732452" y="655096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686F0E-7ADD-4443-98C2-3886217CE208}" type="slidenum">
              <a:rPr lang="en-US" sz="900" b="1" smtClean="0">
                <a:solidFill>
                  <a:srgbClr val="00496B"/>
                </a:solidFill>
                <a:latin typeface="Lucida Sans Unicode" pitchFamily="34" charset="0"/>
                <a:cs typeface="Lucida Sans Unicode" pitchFamily="34" charset="0"/>
              </a:rPr>
              <a:pPr/>
              <a:t>‹#›</a:t>
            </a:fld>
            <a:endParaRPr lang="en-US" sz="900" b="1" dirty="0">
              <a:solidFill>
                <a:srgbClr val="00496B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" name="Picture 9" descr="bottom-border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6248400"/>
            <a:ext cx="9144000" cy="152400"/>
          </a:xfrm>
          <a:prstGeom prst="rect">
            <a:avLst/>
          </a:prstGeom>
        </p:spPr>
      </p:pic>
      <p:pic>
        <p:nvPicPr>
          <p:cNvPr id="12" name="Picture 11" descr="footer-tag.png"/>
          <p:cNvPicPr>
            <a:picLocks noChangeAspect="1"/>
          </p:cNvPicPr>
          <p:nvPr userDrawn="1"/>
        </p:nvPicPr>
        <p:blipFill>
          <a:blip r:embed="rId12" cstate="print">
            <a:lum bright="91000" contrast="84000"/>
          </a:blip>
          <a:stretch>
            <a:fillRect/>
          </a:stretch>
        </p:blipFill>
        <p:spPr>
          <a:xfrm>
            <a:off x="1394523" y="6419905"/>
            <a:ext cx="967677" cy="361895"/>
          </a:xfrm>
          <a:prstGeom prst="rect">
            <a:avLst/>
          </a:prstGeom>
        </p:spPr>
      </p:pic>
      <p:pic>
        <p:nvPicPr>
          <p:cNvPr id="13" name="Picture 12" descr="footer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123" y="6496105"/>
            <a:ext cx="1219200" cy="179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  <p:sldLayoutId id="214748367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78082D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accent4">
              <a:lumMod val="65000"/>
              <a:lumOff val="35000"/>
            </a:schemeClr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accent4">
              <a:lumMod val="65000"/>
              <a:lumOff val="35000"/>
            </a:schemeClr>
          </a:solidFill>
          <a:latin typeface="Lucida Sans Unicode" pitchFamily="34" charset="0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accent4">
              <a:lumMod val="65000"/>
              <a:lumOff val="35000"/>
            </a:schemeClr>
          </a:solidFill>
          <a:latin typeface="Lucida Sans Unicode" pitchFamily="34" charset="0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accent4">
              <a:lumMod val="65000"/>
              <a:lumOff val="35000"/>
            </a:schemeClr>
          </a:solidFill>
          <a:latin typeface="Lucida Sans Unicode" pitchFamily="34" charset="0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accent4">
              <a:lumMod val="65000"/>
              <a:lumOff val="35000"/>
            </a:schemeClr>
          </a:solidFill>
          <a:latin typeface="Lucida Sans Unicode" pitchFamily="34" charset="0"/>
          <a:cs typeface="Lucida Sans Unicode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8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590800" y="6535579"/>
            <a:ext cx="419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©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2010 VersionOne, Inc.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32452" y="655096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686F0E-7ADD-4443-98C2-3886217CE208}" type="slidenum">
              <a:rPr lang="en-US" sz="900" b="1" smtClean="0">
                <a:solidFill>
                  <a:srgbClr val="00496B"/>
                </a:solidFill>
                <a:latin typeface="Lucida Sans Unicode" pitchFamily="34" charset="0"/>
                <a:cs typeface="Lucida Sans Unicode" pitchFamily="34" charset="0"/>
              </a:rPr>
              <a:pPr/>
              <a:t>‹#›</a:t>
            </a:fld>
            <a:endParaRPr lang="en-US" sz="900" b="1" dirty="0">
              <a:solidFill>
                <a:srgbClr val="00496B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" name="Picture 9" descr="bottom-bord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48400"/>
            <a:ext cx="9144000" cy="152400"/>
          </a:xfrm>
          <a:prstGeom prst="rect">
            <a:avLst/>
          </a:prstGeom>
        </p:spPr>
      </p:pic>
      <p:pic>
        <p:nvPicPr>
          <p:cNvPr id="11" name="Picture 10" descr="footer-tag.png"/>
          <p:cNvPicPr>
            <a:picLocks noChangeAspect="1"/>
          </p:cNvPicPr>
          <p:nvPr userDrawn="1"/>
        </p:nvPicPr>
        <p:blipFill>
          <a:blip r:embed="rId4" cstate="print">
            <a:lum bright="91000" contrast="84000"/>
          </a:blip>
          <a:stretch>
            <a:fillRect/>
          </a:stretch>
        </p:blipFill>
        <p:spPr>
          <a:xfrm>
            <a:off x="1394523" y="6419905"/>
            <a:ext cx="967677" cy="361895"/>
          </a:xfrm>
          <a:prstGeom prst="rect">
            <a:avLst/>
          </a:prstGeom>
        </p:spPr>
      </p:pic>
      <p:pic>
        <p:nvPicPr>
          <p:cNvPr id="12" name="Picture 11" descr="footer-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9123" y="6496105"/>
            <a:ext cx="1219200" cy="179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667000" y="2438400"/>
            <a:ext cx="61722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78082D"/>
                </a:solidFill>
                <a:latin typeface="Lucida Sans Unicode" pitchFamily="34" charset="0"/>
                <a:cs typeface="Lucida Sans Unicode" pitchFamily="34" charset="0"/>
              </a:rPr>
              <a:t>VersionOne Data Migration Service</a:t>
            </a:r>
            <a:endParaRPr lang="en-US" sz="2800" dirty="0">
              <a:solidFill>
                <a:srgbClr val="78082D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3124200" y="3553599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496B"/>
                </a:solidFill>
                <a:latin typeface="Lucida Sans Unicode" pitchFamily="34" charset="0"/>
                <a:ea typeface="+mj-ea"/>
                <a:cs typeface="Lucida Sans Unicode" pitchFamily="34" charset="0"/>
              </a:rPr>
              <a:t>Acey Bunch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496B"/>
              </a:solidFill>
              <a:effectLst/>
              <a:uLnTx/>
              <a:uFillTx/>
              <a:latin typeface="Lucida Sans Unicode" pitchFamily="34" charset="0"/>
              <a:ea typeface="+mj-ea"/>
              <a:cs typeface="Lucida Sans Unicode" pitchFamily="34" charset="0"/>
            </a:endParaRPr>
          </a:p>
          <a:p>
            <a:pPr eaLnBrk="0" hangingPunct="0"/>
            <a:r>
              <a:rPr lang="en-US" sz="1000" kern="0" dirty="0" smtClean="0">
                <a:solidFill>
                  <a:srgbClr val="727272"/>
                </a:solidFill>
                <a:latin typeface="Lucida Sans Unicode" pitchFamily="34" charset="0"/>
                <a:cs typeface="Lucida Sans Unicode" pitchFamily="34" charset="0"/>
              </a:rPr>
              <a:t>VersionOne Technical Consultant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4086999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April 25, 2013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A tool for easily migrating agile project data from an external system into VersionOne, whether it be another VersionOne instance or a third-party system.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“Data Migration Service”?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 smtClean="0"/>
              <a:t>Typical scenario is teams merging, company acquisitions, moving from </a:t>
            </a:r>
            <a:r>
              <a:rPr lang="en-US" sz="1600" dirty="0" err="1" smtClean="0"/>
              <a:t>on-premise</a:t>
            </a:r>
            <a:r>
              <a:rPr lang="en-US" sz="1600" dirty="0" smtClean="0"/>
              <a:t> to hosted or vice versa.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More and more requests are coming in (2 to 3 per week).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Excel import is good for very simple importing, but is difficult to understand resulting in many support requests, nor does it support all asset types.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Beyond Excel, is </a:t>
            </a:r>
            <a:r>
              <a:rPr lang="en-US" sz="1600" dirty="0"/>
              <a:t>currently a highly customized Services engagement (i.e. expensive) which often serves as a barrier to </a:t>
            </a:r>
            <a:r>
              <a:rPr lang="en-US" sz="1600" dirty="0" smtClean="0"/>
              <a:t>entry (5K to 20K depending on complexity</a:t>
            </a:r>
            <a:r>
              <a:rPr lang="en-US" sz="1600" dirty="0" smtClean="0"/>
              <a:t>) to adopting VersionOne.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Services have some </a:t>
            </a:r>
            <a:r>
              <a:rPr lang="en-US" sz="1600" dirty="0"/>
              <a:t>tools now in various stages of </a:t>
            </a:r>
            <a:r>
              <a:rPr lang="en-US" sz="1600" dirty="0" smtClean="0"/>
              <a:t>effectiveness, we need to leverage and centralize that work</a:t>
            </a:r>
            <a:r>
              <a:rPr lang="en-US" sz="1600" dirty="0"/>
              <a:t>. Stop reinventing the wheel!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Will always be some element of customization as every customer is different, but we need a starting point that gets us most of the way there.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5257800"/>
          </a:xfrm>
        </p:spPr>
        <p:txBody>
          <a:bodyPr/>
          <a:lstStyle/>
          <a:p>
            <a:r>
              <a:rPr lang="en-US" sz="2000" b="1" dirty="0" smtClean="0"/>
              <a:t>Data Source</a:t>
            </a:r>
            <a:r>
              <a:rPr lang="en-US" sz="2000" dirty="0" smtClean="0"/>
              <a:t>: The set of data that needs to be migrated to VersionOne.</a:t>
            </a:r>
          </a:p>
          <a:p>
            <a:pPr lvl="1"/>
            <a:r>
              <a:rPr lang="en-US" sz="1600" dirty="0" smtClean="0"/>
              <a:t>Database</a:t>
            </a:r>
          </a:p>
          <a:p>
            <a:pPr lvl="1"/>
            <a:r>
              <a:rPr lang="en-US" sz="1600" dirty="0" smtClean="0"/>
              <a:t>Excel</a:t>
            </a:r>
          </a:p>
          <a:p>
            <a:pPr lvl="1"/>
            <a:r>
              <a:rPr lang="en-US" sz="1600" dirty="0" smtClean="0"/>
              <a:t>XML</a:t>
            </a:r>
          </a:p>
          <a:p>
            <a:pPr lvl="1"/>
            <a:r>
              <a:rPr lang="en-US" sz="1600" dirty="0" smtClean="0"/>
              <a:t>Flat files</a:t>
            </a:r>
          </a:p>
          <a:p>
            <a:pPr lvl="1"/>
            <a:r>
              <a:rPr lang="en-US" sz="1600" dirty="0" smtClean="0"/>
              <a:t>API</a:t>
            </a:r>
          </a:p>
          <a:p>
            <a:pPr lvl="1"/>
            <a:endParaRPr lang="en-US" sz="1600" dirty="0" smtClean="0"/>
          </a:p>
          <a:p>
            <a:r>
              <a:rPr lang="en-US" sz="2000" b="1" dirty="0" smtClean="0"/>
              <a:t>Data Target</a:t>
            </a:r>
            <a:r>
              <a:rPr lang="en-US" sz="2000" dirty="0" smtClean="0"/>
              <a:t>: VersionOne! </a:t>
            </a:r>
          </a:p>
          <a:p>
            <a:pPr lvl="1"/>
            <a:r>
              <a:rPr lang="en-US" sz="1600" dirty="0" smtClean="0"/>
              <a:t>SQL Server database</a:t>
            </a:r>
          </a:p>
          <a:p>
            <a:endParaRPr lang="en-US" sz="2000" dirty="0"/>
          </a:p>
          <a:p>
            <a:r>
              <a:rPr lang="en-US" sz="2000" b="1" dirty="0" smtClean="0"/>
              <a:t>Data Transformation</a:t>
            </a:r>
            <a:r>
              <a:rPr lang="en-US" sz="2000" dirty="0" smtClean="0"/>
              <a:t>: Data in one system that is altered to fit the format of another system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35950" cy="5257800"/>
          </a:xfrm>
        </p:spPr>
        <p:txBody>
          <a:bodyPr/>
          <a:lstStyle/>
          <a:p>
            <a:r>
              <a:rPr lang="en-US" sz="2000" dirty="0" smtClean="0"/>
              <a:t>Select the data source and target</a:t>
            </a:r>
          </a:p>
          <a:p>
            <a:r>
              <a:rPr lang="en-US" sz="2000" dirty="0" smtClean="0"/>
              <a:t>Select the projects to </a:t>
            </a:r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Select the project to migrate to (optionally create new one)</a:t>
            </a:r>
            <a:endParaRPr lang="en-US" sz="2000" dirty="0" smtClean="0"/>
          </a:p>
          <a:p>
            <a:r>
              <a:rPr lang="en-US" sz="2000" dirty="0" smtClean="0"/>
              <a:t>Select the assets to </a:t>
            </a:r>
            <a:r>
              <a:rPr lang="en-US" sz="2000" dirty="0" smtClean="0"/>
              <a:t>migrate (projects, iterations, stories, etc.)</a:t>
            </a:r>
            <a:endParaRPr lang="en-US" sz="2000" dirty="0" smtClean="0"/>
          </a:p>
          <a:p>
            <a:r>
              <a:rPr lang="en-US" sz="2000" dirty="0" smtClean="0"/>
              <a:t>Analyze the migration compatibility</a:t>
            </a:r>
          </a:p>
          <a:p>
            <a:r>
              <a:rPr lang="en-US" sz="2000" dirty="0" smtClean="0"/>
              <a:t>Log </a:t>
            </a:r>
            <a:r>
              <a:rPr lang="en-US" sz="2000" dirty="0" smtClean="0"/>
              <a:t>all </a:t>
            </a:r>
            <a:r>
              <a:rPr lang="en-US" sz="2000" dirty="0" smtClean="0"/>
              <a:t>assets </a:t>
            </a:r>
            <a:r>
              <a:rPr lang="en-US" sz="2000" dirty="0" smtClean="0"/>
              <a:t>migrated/not migrated</a:t>
            </a:r>
            <a:endParaRPr lang="en-US" sz="2000" dirty="0" smtClean="0"/>
          </a:p>
          <a:p>
            <a:r>
              <a:rPr lang="en-US" sz="2000" dirty="0" smtClean="0"/>
              <a:t>Migration summary report</a:t>
            </a:r>
          </a:p>
          <a:p>
            <a:r>
              <a:rPr lang="en-US" sz="2000" dirty="0" smtClean="0"/>
              <a:t>Save migration selections for future </a:t>
            </a:r>
            <a:r>
              <a:rPr lang="en-US" sz="2000" dirty="0" smtClean="0"/>
              <a:t>runs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dirty="0" smtClean="0"/>
              <a:t>		Key </a:t>
            </a:r>
            <a:r>
              <a:rPr lang="en-US" sz="3600" dirty="0" smtClean="0"/>
              <a:t>feature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3600" b="1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191000"/>
            <a:ext cx="2209800" cy="16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VersionOne (of course)</a:t>
            </a:r>
          </a:p>
          <a:p>
            <a:r>
              <a:rPr lang="en-US" sz="2000" dirty="0" smtClean="0"/>
              <a:t>Rally (get </a:t>
            </a:r>
            <a:r>
              <a:rPr lang="en-US" sz="2000" dirty="0" err="1" smtClean="0"/>
              <a:t>em</a:t>
            </a:r>
            <a:r>
              <a:rPr lang="en-US" sz="2000" dirty="0" smtClean="0"/>
              <a:t>’)</a:t>
            </a:r>
          </a:p>
          <a:p>
            <a:r>
              <a:rPr lang="en-US" sz="2000" dirty="0" smtClean="0"/>
              <a:t>JIRA</a:t>
            </a:r>
          </a:p>
          <a:p>
            <a:r>
              <a:rPr lang="en-US" sz="2000" dirty="0" smtClean="0"/>
              <a:t>Quality Center/ALM</a:t>
            </a:r>
          </a:p>
          <a:p>
            <a:r>
              <a:rPr lang="en-US" sz="2000" dirty="0" smtClean="0"/>
              <a:t>Scrumworks</a:t>
            </a:r>
          </a:p>
          <a:p>
            <a:r>
              <a:rPr lang="en-US" sz="2000" dirty="0" smtClean="0"/>
              <a:t>Generic (Excel, XML, Flat files)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Data Sources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Requires the .NET Framework 4.5</a:t>
            </a:r>
          </a:p>
          <a:p>
            <a:r>
              <a:rPr lang="en-US" sz="2000" dirty="0" smtClean="0"/>
              <a:t>Developed as a Windows application in C#</a:t>
            </a:r>
          </a:p>
          <a:p>
            <a:r>
              <a:rPr lang="en-US" sz="2000" dirty="0" smtClean="0"/>
              <a:t>Uses SQL Compact </a:t>
            </a:r>
            <a:r>
              <a:rPr lang="en-US" sz="2000" dirty="0" err="1" smtClean="0"/>
              <a:t>db</a:t>
            </a:r>
            <a:r>
              <a:rPr lang="en-US" sz="2000" dirty="0" smtClean="0"/>
              <a:t> for configuration storage</a:t>
            </a:r>
          </a:p>
          <a:p>
            <a:r>
              <a:rPr lang="en-US" sz="2000" dirty="0" smtClean="0"/>
              <a:t>Has MSI for stand alone installation</a:t>
            </a:r>
          </a:p>
          <a:p>
            <a:r>
              <a:rPr lang="en-US" sz="2000" dirty="0" smtClean="0"/>
              <a:t>Uses HTTP for calls to V1 Code API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77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B7DE8660D8CE47A0A75F142E97655E" ma:contentTypeVersion="0" ma:contentTypeDescription="Create a new document." ma:contentTypeScope="" ma:versionID="aaa11979acb1493b608bf070c4362d9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5BE6084-C5AC-4708-8E1D-966E60DB5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40811B4-9811-4A5F-938A-8299DD314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5EC4F-3984-4ECB-B8B6-B8EC577F0A3A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183157</TotalTime>
  <Words>408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Lucida Sans Unicode</vt:lpstr>
      <vt:lpstr>Custom Design</vt:lpstr>
      <vt:lpstr>1_Default Design</vt:lpstr>
      <vt:lpstr>1_Custom Design</vt:lpstr>
      <vt:lpstr>VersionOne Data Migration Service</vt:lpstr>
      <vt:lpstr>What is the “Data Migration Service”?</vt:lpstr>
      <vt:lpstr>Why do we need this?</vt:lpstr>
      <vt:lpstr>Data Migration Terminology</vt:lpstr>
      <vt:lpstr>Key Features</vt:lpstr>
      <vt:lpstr>Potential Data Sources </vt:lpstr>
      <vt:lpstr>Geek Stuff</vt:lpstr>
    </vt:vector>
  </TitlesOfParts>
  <Company>VersionOne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Document</dc:title>
  <dc:creator>David Walker</dc:creator>
  <cp:lastModifiedBy>Acey Bunch</cp:lastModifiedBy>
  <cp:revision>2634</cp:revision>
  <dcterms:created xsi:type="dcterms:W3CDTF">2004-10-03T12:13:42Z</dcterms:created>
  <dcterms:modified xsi:type="dcterms:W3CDTF">2013-04-25T19:10:21Z</dcterms:modified>
</cp:coreProperties>
</file>