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3" r:id="rId3"/>
    <p:sldId id="285" r:id="rId4"/>
    <p:sldId id="287" r:id="rId5"/>
    <p:sldId id="288" r:id="rId6"/>
    <p:sldId id="282" r:id="rId7"/>
    <p:sldId id="269" r:id="rId8"/>
    <p:sldId id="284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6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1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0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8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D8152-A059-4189-9615-EF951E5453F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26F961-E6FC-48A7-95C5-F9FB421B9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607A-1EDE-4705-8943-8123D9E9B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 1002</a:t>
            </a:r>
            <a:br>
              <a:rPr lang="en-US" dirty="0"/>
            </a:br>
            <a:r>
              <a:rPr lang="en-US" dirty="0"/>
              <a:t>System On Chip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6B164-5930-4933-9A8B-7846DB459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84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4EF-ADD5-4F84-921E-C14D17D4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442880-A026-4DC7-8B1A-9ADD39D21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4740"/>
              </p:ext>
            </p:extLst>
          </p:nvPr>
        </p:nvGraphicFramePr>
        <p:xfrm>
          <a:off x="902245" y="2483225"/>
          <a:ext cx="5077212" cy="350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16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25316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5012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87BB48-B8EB-447A-8B3D-626EEC2B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5002"/>
              </p:ext>
            </p:extLst>
          </p:nvPr>
        </p:nvGraphicFramePr>
        <p:xfrm>
          <a:off x="6939136" y="2483225"/>
          <a:ext cx="3652665" cy="19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55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217555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217555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6E747-4592-4CEB-995B-ED980E19570E}"/>
              </a:ext>
            </a:extLst>
          </p:cNvPr>
          <p:cNvSpPr txBox="1"/>
          <p:nvPr/>
        </p:nvSpPr>
        <p:spPr>
          <a:xfrm>
            <a:off x="902245" y="5902216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659A0-5014-4CD5-BD8F-9B8E2968AF3E}"/>
              </a:ext>
            </a:extLst>
          </p:cNvPr>
          <p:cNvSpPr txBox="1"/>
          <p:nvPr/>
        </p:nvSpPr>
        <p:spPr>
          <a:xfrm>
            <a:off x="6939136" y="4466626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</p:spTree>
    <p:extLst>
      <p:ext uri="{BB962C8B-B14F-4D97-AF65-F5344CB8AC3E}">
        <p14:creationId xmlns:p14="http://schemas.microsoft.com/office/powerpoint/2010/main" val="327456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760175"/>
              </p:ext>
            </p:extLst>
          </p:nvPr>
        </p:nvGraphicFramePr>
        <p:xfrm>
          <a:off x="1065308" y="2514355"/>
          <a:ext cx="5094299" cy="347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57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27757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964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08022"/>
              </p:ext>
            </p:extLst>
          </p:nvPr>
        </p:nvGraphicFramePr>
        <p:xfrm>
          <a:off x="6769231" y="2773489"/>
          <a:ext cx="3181593" cy="145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31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060531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060531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486489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48648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4864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52E360F-1A77-4DEE-8B0E-4FFEE81C17D9}"/>
              </a:ext>
            </a:extLst>
          </p:cNvPr>
          <p:cNvSpPr/>
          <p:nvPr/>
        </p:nvSpPr>
        <p:spPr>
          <a:xfrm>
            <a:off x="1065309" y="2514355"/>
            <a:ext cx="2161986" cy="1529957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992739" y="5848641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769231" y="2428687"/>
            <a:ext cx="8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311976" y="4257744"/>
                <a:ext cx="5413208" cy="2315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(0*-1)+(0*0)+(0*1)+(0*0)+(0*0)+(0*1)+(0*1)+(1*-1)+(0*1)= -1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76" y="4257744"/>
                <a:ext cx="5413208" cy="2315634"/>
              </a:xfrm>
              <a:prstGeom prst="rect">
                <a:avLst/>
              </a:prstGeom>
              <a:blipFill>
                <a:blip r:embed="rId2"/>
                <a:stretch>
                  <a:fillRect l="-901" t="-710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5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8090"/>
              </p:ext>
            </p:extLst>
          </p:nvPr>
        </p:nvGraphicFramePr>
        <p:xfrm>
          <a:off x="914525" y="2510740"/>
          <a:ext cx="5168744" cy="351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92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38392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21985"/>
              </p:ext>
            </p:extLst>
          </p:nvPr>
        </p:nvGraphicFramePr>
        <p:xfrm>
          <a:off x="6736244" y="2880073"/>
          <a:ext cx="3465591" cy="179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197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55197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55197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5968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914525" y="5956743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8042195" y="2510740"/>
            <a:ext cx="8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433215" y="4740202"/>
                <a:ext cx="5413208" cy="203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15" y="4740202"/>
                <a:ext cx="5413208" cy="2038635"/>
              </a:xfrm>
              <a:prstGeom prst="rect">
                <a:avLst/>
              </a:prstGeom>
              <a:blipFill>
                <a:blip r:embed="rId2"/>
                <a:stretch>
                  <a:fillRect l="-901" t="-8084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2349537" y="2510741"/>
            <a:ext cx="2298719" cy="1532342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15581"/>
              </p:ext>
            </p:extLst>
          </p:nvPr>
        </p:nvGraphicFramePr>
        <p:xfrm>
          <a:off x="915832" y="2592068"/>
          <a:ext cx="5175828" cy="337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04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21182"/>
              </p:ext>
            </p:extLst>
          </p:nvPr>
        </p:nvGraphicFramePr>
        <p:xfrm>
          <a:off x="6816143" y="2762400"/>
          <a:ext cx="3439482" cy="169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94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46494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46494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564353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56435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5643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915831" y="5906697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8037571" y="2393067"/>
            <a:ext cx="8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472405" y="4571876"/>
                <a:ext cx="5413208" cy="203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-1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05" y="4571876"/>
                <a:ext cx="5413208" cy="2038635"/>
              </a:xfrm>
              <a:prstGeom prst="rect">
                <a:avLst/>
              </a:prstGeom>
              <a:blipFill>
                <a:blip r:embed="rId2"/>
                <a:stretch>
                  <a:fillRect l="-1014" t="-8084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3867737" y="2592069"/>
            <a:ext cx="2223924" cy="141515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82437"/>
              </p:ext>
            </p:extLst>
          </p:nvPr>
        </p:nvGraphicFramePr>
        <p:xfrm>
          <a:off x="993278" y="2617694"/>
          <a:ext cx="5093326" cy="322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18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27618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24066"/>
              </p:ext>
            </p:extLst>
          </p:nvPr>
        </p:nvGraphicFramePr>
        <p:xfrm>
          <a:off x="6647846" y="2815080"/>
          <a:ext cx="3446412" cy="174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04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48804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48804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582652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58265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5826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993277" y="584652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647846" y="2489337"/>
            <a:ext cx="7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477517" y="4563036"/>
                <a:ext cx="5413208" cy="176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517" y="4563036"/>
                <a:ext cx="5413208" cy="1761636"/>
              </a:xfrm>
              <a:prstGeom prst="rect">
                <a:avLst/>
              </a:prstGeom>
              <a:blipFill>
                <a:blip r:embed="rId2"/>
                <a:stretch>
                  <a:fillRect l="-1014" t="-9343" b="-2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993279" y="3493363"/>
            <a:ext cx="2207122" cy="143722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215290"/>
              </p:ext>
            </p:extLst>
          </p:nvPr>
        </p:nvGraphicFramePr>
        <p:xfrm>
          <a:off x="1039904" y="2556549"/>
          <a:ext cx="5067251" cy="337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893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8191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90777"/>
              </p:ext>
            </p:extLst>
          </p:nvPr>
        </p:nvGraphicFramePr>
        <p:xfrm>
          <a:off x="6741347" y="2813434"/>
          <a:ext cx="3376815" cy="1843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5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25605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25605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614569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1039904" y="592707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729808" y="2493322"/>
            <a:ext cx="7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531889" y="4657141"/>
                <a:ext cx="5413208" cy="176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89" y="4657141"/>
                <a:ext cx="5413208" cy="1761636"/>
              </a:xfrm>
              <a:prstGeom prst="rect">
                <a:avLst/>
              </a:prstGeom>
              <a:blipFill>
                <a:blip r:embed="rId2"/>
                <a:stretch>
                  <a:fillRect l="-1015" t="-9343" b="-2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2501427" y="3485248"/>
            <a:ext cx="2144204" cy="1516020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25074"/>
              </p:ext>
            </p:extLst>
          </p:nvPr>
        </p:nvGraphicFramePr>
        <p:xfrm>
          <a:off x="908425" y="2588028"/>
          <a:ext cx="5353236" cy="336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48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64748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5533"/>
              </p:ext>
            </p:extLst>
          </p:nvPr>
        </p:nvGraphicFramePr>
        <p:xfrm>
          <a:off x="6888215" y="2815079"/>
          <a:ext cx="3322584" cy="18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28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07528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07528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60954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6095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6095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908425" y="5889440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888215" y="2521370"/>
            <a:ext cx="8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609574" y="4643717"/>
                <a:ext cx="5413208" cy="203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74" y="4643717"/>
                <a:ext cx="5413208" cy="2038635"/>
              </a:xfrm>
              <a:prstGeom prst="rect">
                <a:avLst/>
              </a:prstGeom>
              <a:blipFill>
                <a:blip r:embed="rId2"/>
                <a:stretch>
                  <a:fillRect l="-901" t="-8084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3962942" y="3526226"/>
            <a:ext cx="2298719" cy="1492317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236902"/>
              </p:ext>
            </p:extLst>
          </p:nvPr>
        </p:nvGraphicFramePr>
        <p:xfrm>
          <a:off x="967863" y="2522528"/>
          <a:ext cx="5157901" cy="341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3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36843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4877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2703"/>
              </p:ext>
            </p:extLst>
          </p:nvPr>
        </p:nvGraphicFramePr>
        <p:xfrm>
          <a:off x="6518827" y="2804448"/>
          <a:ext cx="3405102" cy="179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4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35034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35034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5997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5997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5997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839489" y="5909090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518827" y="2522528"/>
            <a:ext cx="131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405712" y="4637088"/>
                <a:ext cx="5413208" cy="203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12" y="4637088"/>
                <a:ext cx="5413208" cy="2038635"/>
              </a:xfrm>
              <a:prstGeom prst="rect">
                <a:avLst/>
              </a:prstGeom>
              <a:blipFill>
                <a:blip r:embed="rId2"/>
                <a:stretch>
                  <a:fillRect l="-1014" t="-8084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967864" y="4455459"/>
            <a:ext cx="2241502" cy="1453631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00938"/>
              </p:ext>
            </p:extLst>
          </p:nvPr>
        </p:nvGraphicFramePr>
        <p:xfrm>
          <a:off x="1215230" y="2469428"/>
          <a:ext cx="4976328" cy="351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04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10904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50158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47600"/>
              </p:ext>
            </p:extLst>
          </p:nvPr>
        </p:nvGraphicFramePr>
        <p:xfrm>
          <a:off x="6729455" y="2758071"/>
          <a:ext cx="3652665" cy="19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55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217555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217555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1142286" y="5893243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729455" y="2469428"/>
            <a:ext cx="9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486742" y="4726232"/>
                <a:ext cx="5413208" cy="176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42" y="4726232"/>
                <a:ext cx="5413208" cy="1761636"/>
              </a:xfrm>
              <a:prstGeom prst="rect">
                <a:avLst/>
              </a:prstGeom>
              <a:blipFill>
                <a:blip r:embed="rId2"/>
                <a:stretch>
                  <a:fillRect l="-901" t="-9343" b="-2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2646529" y="4478121"/>
            <a:ext cx="2113729" cy="1502402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A4D-9AF6-4753-A270-202C477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4DA84-0521-4017-BCDD-9B3ABC4D1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3302"/>
              </p:ext>
            </p:extLst>
          </p:nvPr>
        </p:nvGraphicFramePr>
        <p:xfrm>
          <a:off x="1055920" y="2500905"/>
          <a:ext cx="5020232" cy="364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176955251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8556613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225938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4000415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1580960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8112067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80629472"/>
                    </a:ext>
                  </a:extLst>
                </a:gridCol>
              </a:tblGrid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44355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18172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5041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66843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9383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23906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10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5155C30-5BDA-4FC6-A830-D2913185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46451"/>
              </p:ext>
            </p:extLst>
          </p:nvPr>
        </p:nvGraphicFramePr>
        <p:xfrm>
          <a:off x="6559069" y="2823881"/>
          <a:ext cx="3499488" cy="18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6">
                  <a:extLst>
                    <a:ext uri="{9D8B030D-6E8A-4147-A177-3AD203B41FA5}">
                      <a16:colId xmlns:a16="http://schemas.microsoft.com/office/drawing/2014/main" val="2268960560"/>
                    </a:ext>
                  </a:extLst>
                </a:gridCol>
                <a:gridCol w="1166496">
                  <a:extLst>
                    <a:ext uri="{9D8B030D-6E8A-4147-A177-3AD203B41FA5}">
                      <a16:colId xmlns:a16="http://schemas.microsoft.com/office/drawing/2014/main" val="4105960815"/>
                    </a:ext>
                  </a:extLst>
                </a:gridCol>
                <a:gridCol w="1166496">
                  <a:extLst>
                    <a:ext uri="{9D8B030D-6E8A-4147-A177-3AD203B41FA5}">
                      <a16:colId xmlns:a16="http://schemas.microsoft.com/office/drawing/2014/main" val="1471067031"/>
                    </a:ext>
                  </a:extLst>
                </a:gridCol>
              </a:tblGrid>
              <a:tr h="601025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8902"/>
                  </a:ext>
                </a:extLst>
              </a:tr>
              <a:tr h="60102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673"/>
                  </a:ext>
                </a:extLst>
              </a:tr>
              <a:tr h="6010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0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FCC78-D623-47DD-BA0D-047E39E6511A}"/>
              </a:ext>
            </a:extLst>
          </p:cNvPr>
          <p:cNvSpPr txBox="1"/>
          <p:nvPr/>
        </p:nvSpPr>
        <p:spPr>
          <a:xfrm>
            <a:off x="591324" y="2159497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0B0A0-8A0F-472B-846F-ED74A5AEEB9B}"/>
              </a:ext>
            </a:extLst>
          </p:cNvPr>
          <p:cNvSpPr txBox="1"/>
          <p:nvPr/>
        </p:nvSpPr>
        <p:spPr>
          <a:xfrm>
            <a:off x="6501056" y="2519863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/>
              <p:nvPr/>
            </p:nvSpPr>
            <p:spPr>
              <a:xfrm>
                <a:off x="6559069" y="4626956"/>
                <a:ext cx="5413208" cy="203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occurs in convolution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-2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B9EDB-0D14-4D8D-B0AE-40388021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069" y="4626956"/>
                <a:ext cx="5413208" cy="2038635"/>
              </a:xfrm>
              <a:prstGeom prst="rect">
                <a:avLst/>
              </a:prstGeom>
              <a:blipFill>
                <a:blip r:embed="rId2"/>
                <a:stretch>
                  <a:fillRect l="-1014" t="-8084" b="-5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9F3271-C206-40E6-800D-705CED325717}"/>
              </a:ext>
            </a:extLst>
          </p:cNvPr>
          <p:cNvSpPr/>
          <p:nvPr/>
        </p:nvSpPr>
        <p:spPr>
          <a:xfrm>
            <a:off x="3935506" y="4589615"/>
            <a:ext cx="2160494" cy="1567710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FC3D-745A-458D-BFE0-2C6175D9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CE1-80D4-44F1-8A61-B999C57A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are required to build Two Convolution Layer in between them there is a FIFO. </a:t>
            </a:r>
          </a:p>
          <a:p>
            <a:r>
              <a:rPr lang="en-US" dirty="0"/>
              <a:t>The FIFO stores the output from the first convolution layer and the second convolution layer uses what’s inside the FIFO to perform its convolution operation as an input. </a:t>
            </a:r>
          </a:p>
          <a:p>
            <a:r>
              <a:rPr lang="en-US" dirty="0"/>
              <a:t>You are required to implement the system </a:t>
            </a:r>
            <a:r>
              <a:rPr lang="en-US" b="1" i="1" u="sng" dirty="0"/>
              <a:t>twice</a:t>
            </a:r>
            <a:r>
              <a:rPr lang="en-US" dirty="0"/>
              <a:t>. The first implementation using </a:t>
            </a:r>
            <a:r>
              <a:rPr lang="en-US" b="1" u="sng" dirty="0" err="1"/>
              <a:t>systemC</a:t>
            </a:r>
            <a:r>
              <a:rPr lang="en-US" dirty="0"/>
              <a:t> not synthesizable code. </a:t>
            </a:r>
          </a:p>
          <a:p>
            <a:r>
              <a:rPr lang="en-US" dirty="0"/>
              <a:t>The first convolution layer you should use </a:t>
            </a:r>
            <a:r>
              <a:rPr lang="en-US" dirty="0" err="1"/>
              <a:t>sc_has_process</a:t>
            </a:r>
            <a:r>
              <a:rPr lang="en-US" dirty="0"/>
              <a:t> so that the data type and size of the input and kernel to be dynamic. The second convolution layer use </a:t>
            </a:r>
            <a:r>
              <a:rPr lang="en-US" dirty="0" err="1"/>
              <a:t>sc_method</a:t>
            </a:r>
            <a:r>
              <a:rPr lang="en-US" dirty="0"/>
              <a:t>.</a:t>
            </a:r>
          </a:p>
          <a:p>
            <a:r>
              <a:rPr lang="en-US" dirty="0"/>
              <a:t>In the first layer you are expected to know how to read csv file using </a:t>
            </a:r>
            <a:r>
              <a:rPr lang="en-US" dirty="0" err="1"/>
              <a:t>SystemC</a:t>
            </a:r>
            <a:r>
              <a:rPr lang="en-US" dirty="0"/>
              <a:t>. </a:t>
            </a:r>
          </a:p>
          <a:p>
            <a:r>
              <a:rPr lang="en-US" dirty="0"/>
              <a:t> The second implementation using C++ which is a </a:t>
            </a:r>
            <a:r>
              <a:rPr lang="en-US" b="1" dirty="0"/>
              <a:t>synthesizable</a:t>
            </a:r>
            <a:r>
              <a:rPr lang="en-US" dirty="0"/>
              <a:t> code (double data type).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3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D0FD-1B88-4B88-853D-B416CF4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convolution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C6056EC-2FF3-475F-8FA8-CEDCF9922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907288"/>
                  </p:ext>
                </p:extLst>
              </p:nvPr>
            </p:nvGraphicFramePr>
            <p:xfrm>
              <a:off x="1154954" y="3429000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3C6056EC-2FF3-475F-8FA8-CEDCF9922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907288"/>
                  </p:ext>
                </p:extLst>
              </p:nvPr>
            </p:nvGraphicFramePr>
            <p:xfrm>
              <a:off x="1154954" y="3429000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926" r="-202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926" r="-102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926" r="-2000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100926" r="-20200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100926" r="-10200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100926" r="-2000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200926" r="-2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200926" r="-1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200926" r="-2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D6B013F-36BB-465C-A651-C29114958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271637"/>
                  </p:ext>
                </p:extLst>
              </p:nvPr>
            </p:nvGraphicFramePr>
            <p:xfrm>
              <a:off x="6762969" y="3428999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D6B013F-36BB-465C-A651-C29114958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271637"/>
                  </p:ext>
                </p:extLst>
              </p:nvPr>
            </p:nvGraphicFramePr>
            <p:xfrm>
              <a:off x="6762969" y="3428999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926" r="-202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926" r="-102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926" r="-2000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00926" r="-20200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100926" r="-10200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100926" r="-2000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200926" r="-2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200926" r="-1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200926" r="-2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38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E662-7E55-4768-8757-BCED0B05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C49-BB97-4DC5-AFB9-1E150F25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Convolution Layer :</a:t>
            </a:r>
          </a:p>
          <a:p>
            <a:pPr lvl="1"/>
            <a:r>
              <a:rPr lang="en-US" dirty="0"/>
              <a:t>The input is a (28*28) matrix, (2*2) filter , </a:t>
            </a:r>
            <a:r>
              <a:rPr lang="en-US" b="1" dirty="0"/>
              <a:t>Stride</a:t>
            </a:r>
            <a:r>
              <a:rPr lang="en-US" dirty="0"/>
              <a:t> = 2 , </a:t>
            </a:r>
            <a:r>
              <a:rPr lang="en-US" b="1" dirty="0"/>
              <a:t>Output </a:t>
            </a:r>
            <a:r>
              <a:rPr lang="en-US" dirty="0"/>
              <a:t>(14*14).</a:t>
            </a:r>
          </a:p>
          <a:p>
            <a:r>
              <a:rPr lang="en-US" dirty="0"/>
              <a:t>Second Convolution Layer :</a:t>
            </a:r>
          </a:p>
          <a:p>
            <a:pPr lvl="1"/>
            <a:r>
              <a:rPr lang="en-US" dirty="0"/>
              <a:t>The input is a (</a:t>
            </a:r>
            <a:r>
              <a:rPr lang="en-US" dirty="0" smtClean="0"/>
              <a:t>14*14) </a:t>
            </a:r>
            <a:r>
              <a:rPr lang="en-US" dirty="0"/>
              <a:t>matrix, (2*2) filter , </a:t>
            </a:r>
            <a:r>
              <a:rPr lang="en-US" b="1" dirty="0"/>
              <a:t>Stride</a:t>
            </a:r>
            <a:r>
              <a:rPr lang="en-US" dirty="0"/>
              <a:t> = 2 , </a:t>
            </a:r>
            <a:r>
              <a:rPr lang="en-US" b="1" dirty="0"/>
              <a:t>Output</a:t>
            </a:r>
            <a:r>
              <a:rPr lang="en-US" dirty="0"/>
              <a:t> (7*7).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7A90-45C4-4C43-B610-12DAF1DA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Time-Plan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4A4649-38BE-4E06-8DF3-FCA44BD5C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49580"/>
              </p:ext>
            </p:extLst>
          </p:nvPr>
        </p:nvGraphicFramePr>
        <p:xfrm>
          <a:off x="1295400" y="2557463"/>
          <a:ext cx="9601197" cy="330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04060666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03093688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422603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</a:p>
                  </a:txBody>
                  <a:tcPr marL="99484" marR="99484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</a:t>
                      </a:r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Synthesis</a:t>
                      </a:r>
                    </a:p>
                  </a:txBody>
                  <a:tcPr marL="99484" marR="99484"/>
                </a:tc>
                <a:extLst>
                  <a:ext uri="{0D108BD9-81ED-4DB2-BD59-A6C34878D82A}">
                    <a16:rowId xmlns:a16="http://schemas.microsoft.com/office/drawing/2014/main" val="355143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9484" marR="9948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Layer 1&amp;2 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 </a:t>
                      </a:r>
                    </a:p>
                  </a:txBody>
                  <a:tcPr marL="99484" marR="99484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synthesis </a:t>
                      </a:r>
                    </a:p>
                  </a:txBody>
                  <a:tcPr marL="99484" marR="99484"/>
                </a:tc>
                <a:extLst>
                  <a:ext uri="{0D108BD9-81ED-4DB2-BD59-A6C34878D82A}">
                    <a16:rowId xmlns:a16="http://schemas.microsoft.com/office/drawing/2014/main" val="12878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9484" marR="99484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Layer 1&amp;2 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Synthesizable Code </a:t>
                      </a:r>
                    </a:p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484" marR="99484"/>
                </a:tc>
                <a:extLst>
                  <a:ext uri="{0D108BD9-81ED-4DB2-BD59-A6C34878D82A}">
                    <a16:rowId xmlns:a16="http://schemas.microsoft.com/office/drawing/2014/main" val="1599716317"/>
                  </a:ext>
                </a:extLst>
              </a:tr>
              <a:tr h="738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</a:t>
                      </a:r>
                    </a:p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C++</a:t>
                      </a:r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 synthesis 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(Synthesizable)</a:t>
                      </a:r>
                    </a:p>
                  </a:txBody>
                  <a:tcPr marL="99484" marR="99484"/>
                </a:tc>
                <a:extLst>
                  <a:ext uri="{0D108BD9-81ED-4DB2-BD59-A6C34878D82A}">
                    <a16:rowId xmlns:a16="http://schemas.microsoft.com/office/drawing/2014/main" val="23387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both systems </a:t>
                      </a:r>
                    </a:p>
                  </a:txBody>
                  <a:tcPr marL="99484" marR="994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 synthesis 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(Synthesizable)</a:t>
                      </a:r>
                    </a:p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484" marR="99484"/>
                </a:tc>
                <a:extLst>
                  <a:ext uri="{0D108BD9-81ED-4DB2-BD59-A6C34878D82A}">
                    <a16:rowId xmlns:a16="http://schemas.microsoft.com/office/drawing/2014/main" val="2129063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9872" y="3199292"/>
            <a:ext cx="2920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Deadline on Thursday </a:t>
            </a:r>
          </a:p>
          <a:p>
            <a:pPr algn="ctr"/>
            <a:r>
              <a:rPr lang="en-US" sz="2400" dirty="0" smtClean="0"/>
              <a:t>11/5/2023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9872" y="4530498"/>
            <a:ext cx="2920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Deadline on Thursday </a:t>
            </a:r>
          </a:p>
          <a:p>
            <a:pPr algn="ctr"/>
            <a:r>
              <a:rPr lang="en-US" sz="2400" dirty="0" smtClean="0"/>
              <a:t>18/5/2023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2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2AE2-8117-4942-82F6-F70C5BD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C290-CBF1-46A7-BF23-06C25E8B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is </a:t>
            </a:r>
            <a:r>
              <a:rPr lang="en-US" b="1" i="1" u="sng" dirty="0" smtClean="0"/>
              <a:t>in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You are required to submit a report and the code files for each milestone (Online). </a:t>
            </a:r>
          </a:p>
          <a:p>
            <a:r>
              <a:rPr lang="en-US" dirty="0"/>
              <a:t>The report should include the output for each milestone. </a:t>
            </a:r>
          </a:p>
          <a:p>
            <a:r>
              <a:rPr lang="en-US" dirty="0"/>
              <a:t>If you can’t attach the files please put each milestone on your google drive and send me the drive link by mail. </a:t>
            </a:r>
          </a:p>
          <a:p>
            <a:r>
              <a:rPr lang="en-US" dirty="0"/>
              <a:t>Mail : </a:t>
            </a:r>
            <a:r>
              <a:rPr lang="en-US" dirty="0" smtClean="0"/>
              <a:t>rola.adly@guc.edu.eg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719E-123F-4A15-9AB3-8ED0EEF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B88D7-D435-4D96-A383-E7B7C54D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2928903"/>
            <a:ext cx="3371733" cy="3279036"/>
          </a:xfr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821FDF66-7A5E-41E0-89E8-CD504CCCE33B}"/>
              </a:ext>
            </a:extLst>
          </p:cNvPr>
          <p:cNvSpPr/>
          <p:nvPr/>
        </p:nvSpPr>
        <p:spPr>
          <a:xfrm>
            <a:off x="5687627" y="3154021"/>
            <a:ext cx="1225118" cy="305391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15389BF-0BF3-48C0-9810-4180461A7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90" y="3324068"/>
            <a:ext cx="3528364" cy="2882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EB667C-2C98-4436-9B92-621D3961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3189">
            <a:off x="2923645" y="1247510"/>
            <a:ext cx="2328510" cy="32522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FA7975-4BAA-47D9-8BDB-F4B5E325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3189">
            <a:off x="6884825" y="1357859"/>
            <a:ext cx="2170497" cy="3031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8DCBB2-B42E-42EC-863C-209AF1F3A8D5}"/>
              </a:ext>
            </a:extLst>
          </p:cNvPr>
          <p:cNvSpPr txBox="1"/>
          <p:nvPr/>
        </p:nvSpPr>
        <p:spPr>
          <a:xfrm rot="5400000">
            <a:off x="5255968" y="4444058"/>
            <a:ext cx="190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9099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8A43-925A-4024-B8AD-5533D11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B0DBB-8853-41E9-9C60-A3D58655C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55" y="2638146"/>
            <a:ext cx="2918843" cy="33178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37FA93-289F-4F86-9251-C18F3A49EE33}"/>
              </a:ext>
            </a:extLst>
          </p:cNvPr>
          <p:cNvSpPr/>
          <p:nvPr/>
        </p:nvSpPr>
        <p:spPr>
          <a:xfrm>
            <a:off x="1063438" y="258892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run the slides using power point to see the animation.</a:t>
            </a: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3×3 matrix is called a ‘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or ‘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detector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number of pixels shifts over the input matrix. When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1 then we move the filters to 1 pixel at a time. When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2 then we move the filters to 2 pixels at a time and so on. </a:t>
            </a: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stride in the animation is 1.</a:t>
            </a:r>
          </a:p>
        </p:txBody>
      </p:sp>
    </p:spTree>
    <p:extLst>
      <p:ext uri="{BB962C8B-B14F-4D97-AF65-F5344CB8AC3E}">
        <p14:creationId xmlns:p14="http://schemas.microsoft.com/office/powerpoint/2010/main" val="30291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706-2ECB-4314-B86F-A56D574B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E0BB-475E-475C-A9D5-67FDFE3F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slides there is an explanation for (7*7) input matrix with (3*3) filter matrix and output matrix (3*3) with stride of 2. </a:t>
            </a:r>
          </a:p>
          <a:p>
            <a:r>
              <a:rPr lang="en-US" b="1" dirty="0"/>
              <a:t>Stride</a:t>
            </a:r>
            <a:r>
              <a:rPr lang="en-US" dirty="0"/>
              <a:t> is the number of pixels shifts over the input matrix. </a:t>
            </a:r>
            <a:r>
              <a:rPr lang="ar-EG" dirty="0"/>
              <a:t/>
            </a:r>
            <a:br>
              <a:rPr lang="ar-EG" dirty="0"/>
            </a:br>
            <a:r>
              <a:rPr lang="en-US" dirty="0" smtClean="0"/>
              <a:t>When </a:t>
            </a:r>
            <a:r>
              <a:rPr lang="en-US" dirty="0"/>
              <a:t>the </a:t>
            </a:r>
            <a:r>
              <a:rPr lang="en-US" b="1" dirty="0"/>
              <a:t>stride</a:t>
            </a:r>
            <a:r>
              <a:rPr lang="en-US" dirty="0"/>
              <a:t> is 1 then we move the filters to 1 pixel at a time. </a:t>
            </a:r>
            <a:r>
              <a:rPr lang="ar-EG" dirty="0"/>
              <a:t/>
            </a:r>
            <a:br>
              <a:rPr lang="ar-EG" dirty="0"/>
            </a:br>
            <a:r>
              <a:rPr lang="en-US" dirty="0" smtClean="0"/>
              <a:t>When </a:t>
            </a:r>
            <a:r>
              <a:rPr lang="en-US" dirty="0"/>
              <a:t>the </a:t>
            </a:r>
            <a:r>
              <a:rPr lang="en-US" b="1" dirty="0"/>
              <a:t>stride</a:t>
            </a:r>
            <a:r>
              <a:rPr lang="en-US" dirty="0"/>
              <a:t> is 2 then we move the filters to 2 pixels at a time and so 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4EF-ADD5-4F84-921E-C14D17D4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8442880-A026-4DC7-8B1A-9ADD39D21D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987103"/>
                  </p:ext>
                </p:extLst>
              </p:nvPr>
            </p:nvGraphicFramePr>
            <p:xfrm>
              <a:off x="1153253" y="2492185"/>
              <a:ext cx="4951709" cy="344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387">
                      <a:extLst>
                        <a:ext uri="{9D8B030D-6E8A-4147-A177-3AD203B41FA5}">
                          <a16:colId xmlns:a16="http://schemas.microsoft.com/office/drawing/2014/main" val="1769552516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85566135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62259383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40004154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158096053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811206788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80629472"/>
                        </a:ext>
                      </a:extLst>
                    </a:gridCol>
                  </a:tblGrid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244355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118172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8765041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166843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979383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223906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099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8442880-A026-4DC7-8B1A-9ADD39D21D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987103"/>
                  </p:ext>
                </p:extLst>
              </p:nvPr>
            </p:nvGraphicFramePr>
            <p:xfrm>
              <a:off x="1153253" y="2492185"/>
              <a:ext cx="4951709" cy="344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7387">
                      <a:extLst>
                        <a:ext uri="{9D8B030D-6E8A-4147-A177-3AD203B41FA5}">
                          <a16:colId xmlns:a16="http://schemas.microsoft.com/office/drawing/2014/main" val="1769552516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85566135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62259383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40004154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158096053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811206788"/>
                        </a:ext>
                      </a:extLst>
                    </a:gridCol>
                    <a:gridCol w="707387">
                      <a:extLst>
                        <a:ext uri="{9D8B030D-6E8A-4147-A177-3AD203B41FA5}">
                          <a16:colId xmlns:a16="http://schemas.microsoft.com/office/drawing/2014/main" val="1780629472"/>
                        </a:ext>
                      </a:extLst>
                    </a:gridCol>
                  </a:tblGrid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1235" r="-604310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1235" r="-504310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1235" r="-404310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1235" r="-300855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1235" r="-203448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1235" r="-103448" b="-6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1235" r="-3448" b="-6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244355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101235" r="-604310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101235" r="-504310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101235" r="-404310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101235" r="-300855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101235" r="-203448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101235" r="-103448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101235" r="-3448" b="-5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6118172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201235" r="-604310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201235" r="-504310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201235" r="-404310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201235" r="-300855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201235" r="-203448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201235" r="-103448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201235" r="-3448" b="-4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765041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301235" r="-60431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301235" r="-50431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301235" r="-40431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301235" r="-300855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301235" r="-203448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301235" r="-103448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301235" r="-3448" b="-3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166843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401235" r="-60431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401235" r="-50431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401235" r="-40431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401235" r="-300855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401235" r="-203448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401235" r="-103448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401235" r="-3448" b="-2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979383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501235" r="-6043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501235" r="-5043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501235" r="-4043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501235" r="-300855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501235" r="-203448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501235" r="-103448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501235" r="-3448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223906"/>
                      </a:ext>
                    </a:extLst>
                  </a:tr>
                  <a:tr h="492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601235" r="-6043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601235" r="-5043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62" t="-601235" r="-4043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291" t="-601235" r="-300855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24" t="-601235" r="-20344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724" t="-601235" r="-10344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724" t="-601235" r="-3448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99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87BB48-B8EB-447A-8B3D-626EEC2BD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925810"/>
                  </p:ext>
                </p:extLst>
              </p:nvPr>
            </p:nvGraphicFramePr>
            <p:xfrm>
              <a:off x="7144763" y="2492185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87BB48-B8EB-447A-8B3D-626EEC2BD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925810"/>
                  </p:ext>
                </p:extLst>
              </p:nvPr>
            </p:nvGraphicFramePr>
            <p:xfrm>
              <a:off x="7144763" y="2492185"/>
              <a:ext cx="3652665" cy="19708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55">
                      <a:extLst>
                        <a:ext uri="{9D8B030D-6E8A-4147-A177-3AD203B41FA5}">
                          <a16:colId xmlns:a16="http://schemas.microsoft.com/office/drawing/2014/main" val="2268960560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4105960815"/>
                        </a:ext>
                      </a:extLst>
                    </a:gridCol>
                    <a:gridCol w="1217555">
                      <a:extLst>
                        <a:ext uri="{9D8B030D-6E8A-4147-A177-3AD203B41FA5}">
                          <a16:colId xmlns:a16="http://schemas.microsoft.com/office/drawing/2014/main" val="1471067031"/>
                        </a:ext>
                      </a:extLst>
                    </a:gridCol>
                  </a:tblGrid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926" r="-202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926" r="-102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926" r="-2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088902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100000" r="-202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100000" r="-102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100000" r="-2000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151673"/>
                      </a:ext>
                    </a:extLst>
                  </a:tr>
                  <a:tr h="6569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201852" r="-2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0" t="-201852" r="-102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00" t="-201852" r="-2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306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9D6E747-4592-4CEB-995B-ED980E19570E}"/>
              </a:ext>
            </a:extLst>
          </p:cNvPr>
          <p:cNvSpPr txBox="1"/>
          <p:nvPr/>
        </p:nvSpPr>
        <p:spPr>
          <a:xfrm>
            <a:off x="1153253" y="5909154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659A0-5014-4CD5-BD8F-9B8E2968AF3E}"/>
              </a:ext>
            </a:extLst>
          </p:cNvPr>
          <p:cNvSpPr txBox="1"/>
          <p:nvPr/>
        </p:nvSpPr>
        <p:spPr>
          <a:xfrm>
            <a:off x="7144763" y="4463026"/>
            <a:ext cx="10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</a:t>
            </a:r>
          </a:p>
        </p:txBody>
      </p:sp>
    </p:spTree>
    <p:extLst>
      <p:ext uri="{BB962C8B-B14F-4D97-AF65-F5344CB8AC3E}">
        <p14:creationId xmlns:p14="http://schemas.microsoft.com/office/powerpoint/2010/main" val="217539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2846</Words>
  <Application>Microsoft Office PowerPoint</Application>
  <PresentationFormat>Widescreen</PresentationFormat>
  <Paragraphs>768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Garamond</vt:lpstr>
      <vt:lpstr>Times New Roman</vt:lpstr>
      <vt:lpstr>Organic</vt:lpstr>
      <vt:lpstr>Elect 1002 System On Chip</vt:lpstr>
      <vt:lpstr>Project Description </vt:lpstr>
      <vt:lpstr>Project Description </vt:lpstr>
      <vt:lpstr>Time-Plan </vt:lpstr>
      <vt:lpstr>Requirement </vt:lpstr>
      <vt:lpstr>Project Description </vt:lpstr>
      <vt:lpstr>Convolution Layer</vt:lpstr>
      <vt:lpstr>Example:</vt:lpstr>
      <vt:lpstr>Convolution </vt:lpstr>
      <vt:lpstr>Convolution 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Output from convolution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</dc:creator>
  <cp:lastModifiedBy>Rola Adly Awny Oraby Aboushaaban</cp:lastModifiedBy>
  <cp:revision>29</cp:revision>
  <dcterms:created xsi:type="dcterms:W3CDTF">2020-03-25T11:16:26Z</dcterms:created>
  <dcterms:modified xsi:type="dcterms:W3CDTF">2023-03-30T07:11:21Z</dcterms:modified>
</cp:coreProperties>
</file>