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2" r:id="rId4"/>
    <p:sldId id="258" r:id="rId5"/>
    <p:sldId id="267" r:id="rId6"/>
    <p:sldId id="268" r:id="rId7"/>
    <p:sldId id="269" r:id="rId8"/>
    <p:sldId id="270" r:id="rId9"/>
    <p:sldId id="271" r:id="rId10"/>
    <p:sldId id="264" r:id="rId11"/>
    <p:sldId id="272" r:id="rId12"/>
    <p:sldId id="273" r:id="rId13"/>
    <p:sldId id="265" r:id="rId14"/>
    <p:sldId id="261" r:id="rId15"/>
    <p:sldId id="275" r:id="rId16"/>
    <p:sldId id="276" r:id="rId17"/>
    <p:sldId id="277" r:id="rId18"/>
    <p:sldId id="274" r:id="rId19"/>
    <p:sldId id="278" r:id="rId20"/>
    <p:sldId id="281" r:id="rId21"/>
    <p:sldId id="263" r:id="rId22"/>
    <p:sldId id="266" r:id="rId23"/>
    <p:sldId id="279" r:id="rId24"/>
    <p:sldId id="280" r:id="rId25"/>
    <p:sldId id="259" r:id="rId26"/>
    <p:sldId id="26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 Presentation" id="{4B0F6C34-A1ED-4559-B4C8-9217B3355ABC}">
          <p14:sldIdLst>
            <p14:sldId id="256"/>
            <p14:sldId id="257"/>
            <p14:sldId id="262"/>
            <p14:sldId id="258"/>
          </p14:sldIdLst>
        </p14:section>
        <p14:section name="ML Verification Insight" id="{96FF416C-7E7C-4F13-AED0-5D4887CD774B}">
          <p14:sldIdLst>
            <p14:sldId id="267"/>
            <p14:sldId id="268"/>
            <p14:sldId id="269"/>
            <p14:sldId id="270"/>
            <p14:sldId id="271"/>
          </p14:sldIdLst>
        </p14:section>
        <p14:section name="Previous and New Approach" id="{D8852457-7361-4F46-BBBE-862662E0B87C}">
          <p14:sldIdLst>
            <p14:sldId id="264"/>
            <p14:sldId id="272"/>
            <p14:sldId id="273"/>
          </p14:sldIdLst>
        </p14:section>
        <p14:section name="Work and Results" id="{E2E87B02-35E7-4345-8011-C18C4400E2C5}">
          <p14:sldIdLst>
            <p14:sldId id="265"/>
            <p14:sldId id="261"/>
            <p14:sldId id="275"/>
            <p14:sldId id="276"/>
            <p14:sldId id="277"/>
            <p14:sldId id="274"/>
            <p14:sldId id="278"/>
            <p14:sldId id="281"/>
            <p14:sldId id="263"/>
          </p14:sldIdLst>
        </p14:section>
        <p14:section name="Conclusion and Personal Suggestions" id="{A2CAD225-6F3A-4704-B369-B6B9F8DF1BDE}">
          <p14:sldIdLst>
            <p14:sldId id="266"/>
            <p14:sldId id="279"/>
            <p14:sldId id="280"/>
          </p14:sldIdLst>
        </p14:section>
        <p14:section name="Post Presentation" id="{5C09ABF1-9BDA-43EE-B7EB-DAEADD0A6376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7" autoAdjust="0"/>
    <p:restoredTop sz="87640" autoAdjust="0"/>
  </p:normalViewPr>
  <p:slideViewPr>
    <p:cSldViewPr snapToGrid="0">
      <p:cViewPr varScale="1">
        <p:scale>
          <a:sx n="77" d="100"/>
          <a:sy n="77" d="100"/>
        </p:scale>
        <p:origin x="8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92D3-BA15-4369-8AB4-5323E8699D9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EAB8C-E14D-4932-9ABF-886278EC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51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EAB8C-E14D-4932-9ABF-886278ECC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81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EAB8C-E14D-4932-9ABF-886278ECCA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92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Sources for AHB bus, mention everything including Miniconda, drawing….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Our 5 tests and the 3 different ways to run them having simulation cycles as the metric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EAB8C-E14D-4932-9ABF-886278ECCA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99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used decision trees, k-clustering and reasons for choosing them.</a:t>
            </a:r>
          </a:p>
          <a:p>
            <a:r>
              <a:rPr lang="en-US" dirty="0"/>
              <a:t>Talk about pruning and elbow methods…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EAB8C-E14D-4932-9ABF-886278ECCA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69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EAB8C-E14D-4932-9ABF-886278ECC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39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EAB8C-E14D-4932-9ABF-886278ECCA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25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40, 90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EAB8C-E14D-4932-9ABF-886278ECCA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62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EAB8C-E14D-4932-9ABF-886278ECCA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88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EAB8C-E14D-4932-9ABF-886278ECCA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6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EAB8C-E14D-4932-9ABF-886278ECCA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EAB8C-E14D-4932-9ABF-886278ECCA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18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EAB8C-E14D-4932-9ABF-886278ECCA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58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EAB8C-E14D-4932-9ABF-886278ECCA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75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EAB8C-E14D-4932-9ABF-886278ECCA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50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EAB8C-E14D-4932-9ABF-886278ECCA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57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EAB8C-E14D-4932-9ABF-886278ECCA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33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EAB8C-E14D-4932-9ABF-886278ECCA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9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F9287-575A-4354-8CAD-2332FD905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776" y="234829"/>
            <a:ext cx="8159263" cy="935037"/>
          </a:xfrm>
        </p:spPr>
        <p:txBody>
          <a:bodyPr anchor="b"/>
          <a:lstStyle>
            <a:lvl1pPr algn="l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94D32DA-7AE5-40BD-ABD8-54968D3E6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652954"/>
            <a:ext cx="10515600" cy="4220308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C8AF49B-4502-4B67-B6E2-0859D1D94D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284" y="279034"/>
            <a:ext cx="2743200" cy="846625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0599C9C-DD59-45DE-A216-C6C08D4A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A61-06EB-4FA3-ABA4-6F1F58FC45AA}" type="datetime1">
              <a:rPr lang="en-US" smtClean="0"/>
              <a:t>10/20/2023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B06A619-6F97-4E32-BFD4-FDAD7B4C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C9AA58E2-B8B9-44AD-865E-D13FAF44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55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D95F2D-F5DB-4873-9BA3-0FC3AD80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719F7A8-7C9A-4411-B968-D58D0011A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C2F6EC-A5F7-4A7B-AF13-371358918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D2C2-C005-491E-B4AD-B35ACAB5B348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FA0942-2623-4A6A-B56E-4EBFE350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C9936C-BB0B-4D80-9052-8B015C69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0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8B27967-989A-491C-891A-341A5DE00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9382657-F8D8-4C4A-8FF8-92807FD69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55F956-C355-4BFD-A84A-2FFA5279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0B2F-68C6-457A-9FE6-946AF82E3454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3B2C8D-8304-4B8B-BD74-2D638442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89EC11-BA92-4613-B1B5-6E730EE3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C2ABD2-DED8-4DB1-966C-A84BCD21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1AA5AF-6B69-41F1-BEEE-649E36800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1D44FF-47FF-45B5-AB3F-4AD1B9FD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2D08-5961-4059-A275-9CDEB1DF4085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C0E910-605A-4BCF-839E-6149D4D0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1A0663-A76E-4D8B-A9C0-85EA9338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0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CEED19-991D-429E-97A3-8B4DD49CB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41ECE6-31F0-4E70-9B36-28100E595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7C425B-82E2-4009-8624-66A1F051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3A4C-92DB-4190-B946-2C6F2E989F0A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BC02EB-1090-4EAD-A392-3F353AFC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15E4E3-64EF-495A-8B7E-48520B26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6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ABD86E-8F87-4327-961C-7B1B97F4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AD69EC-D73B-42FA-B70B-47F823731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77CED56-7B4F-4AA3-94B1-0FDD41D56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05DEE6-8DD4-4FC8-AA91-91A81728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2258-DE59-46BF-9F47-277A3E81332C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A4DB6FD-0154-440B-A81B-476CD287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E058259-5993-4F4C-A81E-8589428B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8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96C43B-6777-42A3-864B-B1BEFCA8B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67E5398-F8EF-4340-A8BC-DCDEAE890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5EC9DD6-79EE-4ED5-9373-AD6265EC3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2860AC8-460D-417A-BAB1-E62BAF9B1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970B766-3605-47A3-A475-521FA64D1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6F81FC6-9919-4E6D-8ABB-87CA84DF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84E9-0FFF-4CA6-BFEC-5502BEFE5C07}" type="datetime1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CBA7367-FA60-4EA2-8B86-955E95F1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6C77B14-53E9-4C65-85C3-E10D2E8A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3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4F3299-B974-4043-90E0-44546CD4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B87E20D-F375-4043-A6CF-7871DEC9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8652-C599-4163-823E-01355F3F6723}" type="datetime1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B8F2150-EC1A-4DF1-AC1F-9E63E42F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FBDCC77-202B-4ED3-9C48-319E7A6E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3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2B5F298-8E0C-4E97-AA16-42965CB7C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57E1-D0A5-4B94-AA81-6ADF99F32C5A}" type="datetime1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4112E5B-7E55-4408-AA24-B10FC466E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D92CB1-1302-40D3-AFC7-B8977319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7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2CBEA8-AC5C-4C34-B3E1-613DE00E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FA13FF-E8B1-4E26-ABC1-0A44EFA86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36B9B13-CA48-4BF6-8873-35426C0E8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9D97424-5F36-4B68-ADB1-2A2F4AD1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AC10-47E4-4DBF-8FCD-018AEEA6000A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5216314-BF2D-410C-8E82-3F3CCCCE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4EA02B8-63BE-416F-A110-4E83BEC7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4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CFC7BB-22B7-4911-86C1-BE415725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D8573C5-54C8-479C-B883-216BF54A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FEF2F63-A334-4F8D-9144-9DC7F4A67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F6860D-CDB8-4D01-A38C-7B932FC6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7BB3-50DA-4617-A84E-C098D17B80EB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53F9C08-7B37-4ED0-8457-B627D663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6A90964-D21D-4E26-BBAF-318F325B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4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2021ADD-4851-47C3-9DAF-E63F1AE3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D0D85A-480C-4460-9EA4-C7FB3D7FC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957DD9-A08E-4A92-863A-2D08E9CB5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F2E90-EFB6-4B0A-A2C4-804361EBEA7F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135C62-033D-4A2D-96E9-35EAD3FFA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ML Enhanced Functional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56D6CA-4138-4549-A3E2-253B4F6A4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974A4-4E82-4D7F-A2A1-5CE9A31D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6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FFD48BC7-DC40-47DE-87EE-9F4B6ECB9A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C7F28D52-2A5F-4D23-81AE-7CB8B591C7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800AD0-6CAA-4E85-AC19-AB1E1E3DA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202" y="1028403"/>
            <a:ext cx="9144000" cy="1794696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Functional Verification using Machine Learning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012C0A2-23A8-49C2-A798-35E9EC87D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4202" y="3501069"/>
            <a:ext cx="8258176" cy="240030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Done by: Mahmoud Tamer</a:t>
            </a:r>
          </a:p>
          <a:p>
            <a:pPr algn="l"/>
            <a:r>
              <a:rPr lang="en-US" dirty="0"/>
              <a:t>Supervised by: Dr. Amr Talaat</a:t>
            </a:r>
          </a:p>
          <a:p>
            <a:pPr algn="l"/>
            <a:r>
              <a:rPr lang="en-US" dirty="0"/>
              <a:t>Reviewed by</a:t>
            </a:r>
            <a:r>
              <a:rPr lang="en-US"/>
              <a:t>: Dr. </a:t>
            </a:r>
            <a:r>
              <a:rPr lang="en-US" dirty="0"/>
              <a:t>Mohamed Refky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629484E-3792-4B3D-89AD-7C8A1ED0E0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FBED1A9-F6BB-4F32-879B-296B1B5BD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144" y="273209"/>
            <a:ext cx="2691857" cy="89475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953BB0-C32D-4C52-958C-FA20CED8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85C0-224D-4187-B9AC-892AC4970E50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BE7D54-00AE-4A38-8F6A-4557C10A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ABDA85-FBF1-4E47-9FFC-CFE3A8BB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81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5DDF8-CE87-44D0-B26F-C2833F67D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A220A25-83AC-45D4-94EB-5BAD25678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trike="sngStrike" dirty="0"/>
              <a:t>Introduction to Verification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trike="sngStrike" dirty="0"/>
              <a:t>Functional Verification’s Problem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trike="sngStrike" dirty="0"/>
              <a:t>Why Machine Learning can Solve our Problem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Related Work                      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Proposed Novel Approach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 Work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Results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Conclusion &amp; Future Work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xmlns="" id="{50E05AF2-3F76-460C-8910-28741467F924}"/>
              </a:ext>
            </a:extLst>
          </p:cNvPr>
          <p:cNvSpPr/>
          <p:nvPr/>
        </p:nvSpPr>
        <p:spPr>
          <a:xfrm>
            <a:off x="5725458" y="3138543"/>
            <a:ext cx="978408" cy="290457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xmlns="" id="{63CEA679-8417-41BB-BE9E-F5A8272A8147}"/>
              </a:ext>
            </a:extLst>
          </p:cNvPr>
          <p:cNvSpPr/>
          <p:nvPr/>
        </p:nvSpPr>
        <p:spPr>
          <a:xfrm>
            <a:off x="5725458" y="3703067"/>
            <a:ext cx="978408" cy="290457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D6059EB7-8D44-48C9-A05A-2D433BB5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BADB-74CC-4042-A936-8995D0E5AAA4}" type="datetime1">
              <a:rPr lang="en-US" smtClean="0"/>
              <a:t>10/20/2023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2A47EAE-BE39-4870-B062-5BBB76AAB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C4C00FC9-C6EE-4239-8498-41A9DF90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4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D21FA7-D500-426F-BDB3-E3234B05A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529722-20D4-4FB1-8AEC-B2AE230D3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Stimulus &amp; Assertions Generation, Debugging, and Datamining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Highlights of Related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92B8B8-91DA-4435-9466-4B10F7B3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A61-06EB-4FA3-ABA4-6F1F58FC45AA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12BC7B-2023-48E2-803A-C4B8F88C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4B4030-FC69-4927-A439-4EFF559E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2424BEE-2FEC-4BEF-ABE2-14E1A0D5D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20" y="3302000"/>
            <a:ext cx="6614160" cy="29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7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BF8342-4509-4E76-BA3D-5564183D0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Proposed Novel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1B37A3E-366B-4543-A22F-8BE84E12C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UVM Verification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 Layers Machine Learning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ML Model Running Mechanism in the UVM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7FDE0C-9AD5-46F5-B8B9-1A5E46F0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A61-06EB-4FA3-ABA4-6F1F58FC45AA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233AE6-6A9E-4D25-B424-B99ACE61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3349D6-D922-4F27-BC2D-F3AB2E1D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8E5DD44-989C-4952-A917-60C8B4B17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" y="-121920"/>
            <a:ext cx="12283440" cy="5069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746A7A8-7E27-4F19-9F80-BC9255B64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" y="-121920"/>
            <a:ext cx="12283439" cy="69799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5CA7B97-0AC3-4F7B-9279-CF6D77510D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60" y="3607923"/>
            <a:ext cx="6075680" cy="261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1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5DDF8-CE87-44D0-B26F-C2833F67D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A220A25-83AC-45D4-94EB-5BAD25678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trike="sngStrike" dirty="0"/>
              <a:t>Introduction to Verification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trike="sngStrike" dirty="0"/>
              <a:t>Functional Verification’s Problem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trike="sngStrike" dirty="0"/>
              <a:t>Why Machine Learning can Solve our Problem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trike="sngStrike" dirty="0"/>
              <a:t>Related Work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trike="sngStrike" dirty="0"/>
              <a:t>Proposed Novel Approach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 Work                             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Results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Conclusion &amp; Future Work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xmlns="" id="{044E7DF2-3E6A-4998-9B58-38C326B5952E}"/>
              </a:ext>
            </a:extLst>
          </p:cNvPr>
          <p:cNvSpPr/>
          <p:nvPr/>
        </p:nvSpPr>
        <p:spPr>
          <a:xfrm>
            <a:off x="4668818" y="4642613"/>
            <a:ext cx="978408" cy="290457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xmlns="" id="{FEF02F38-D942-47A4-9D7A-391D6A908ABC}"/>
              </a:ext>
            </a:extLst>
          </p:cNvPr>
          <p:cNvSpPr/>
          <p:nvPr/>
        </p:nvSpPr>
        <p:spPr>
          <a:xfrm>
            <a:off x="4668818" y="4159525"/>
            <a:ext cx="978408" cy="290457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2D1ABA00-ADF0-4D04-9880-3FC6EAC2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85CD-BE33-4EDF-BAAC-4C851B71D2EE}" type="datetime1">
              <a:rPr lang="en-US" smtClean="0"/>
              <a:t>10/20/2023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B5BAA070-4DBC-4617-A8EE-CE64F626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4F5AF432-8725-4D4A-9FAB-7EFBAAFB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2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3622C7-FAB0-401E-8605-A8D396E15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450521A-CECF-4A1E-B064-61F2D0AA3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Tools and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 Plan and Testing Metric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ML Enhanced Tests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Directed Tests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Error Injection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B990AF-F6AD-44EB-9A86-22E3C26C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596E-2005-41F2-A552-591AC6E88589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18343B-F64A-4A92-8F5A-E50AB7F5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9497B1-FE1F-49F7-99D0-838DAB78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5582DC6C-66B2-4457-8F06-4037062EF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341013"/>
              </p:ext>
            </p:extLst>
          </p:nvPr>
        </p:nvGraphicFramePr>
        <p:xfrm>
          <a:off x="1910080" y="3107266"/>
          <a:ext cx="8371840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85920">
                  <a:extLst>
                    <a:ext uri="{9D8B030D-6E8A-4147-A177-3AD203B41FA5}">
                      <a16:colId xmlns:a16="http://schemas.microsoft.com/office/drawing/2014/main" xmlns="" val="1593286375"/>
                    </a:ext>
                  </a:extLst>
                </a:gridCol>
                <a:gridCol w="4185920">
                  <a:extLst>
                    <a:ext uri="{9D8B030D-6E8A-4147-A177-3AD203B41FA5}">
                      <a16:colId xmlns:a16="http://schemas.microsoft.com/office/drawing/2014/main" xmlns="" val="1262485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666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GitHub AHB Bus RTL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2423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Mentor Questa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UVM Simulator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34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Compilation &amp; Simulation Scripts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7704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Sublime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Editor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205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Spyder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Learning IDE &amp; Results Generator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751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Miniconda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Libraries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832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Draw.io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Graphs &amp; Figures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43602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D751518-9AF7-44AC-A3E7-B24B0E034B31}"/>
              </a:ext>
            </a:extLst>
          </p:cNvPr>
          <p:cNvSpPr txBox="1"/>
          <p:nvPr/>
        </p:nvSpPr>
        <p:spPr>
          <a:xfrm>
            <a:off x="4137660" y="4328160"/>
            <a:ext cx="3916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/>
              <a:t>Simulation Cycles</a:t>
            </a:r>
          </a:p>
        </p:txBody>
      </p:sp>
    </p:spTree>
    <p:extLst>
      <p:ext uri="{BB962C8B-B14F-4D97-AF65-F5344CB8AC3E}">
        <p14:creationId xmlns:p14="http://schemas.microsoft.com/office/powerpoint/2010/main" val="115962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B18CA-348E-414C-A09F-713F3086C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720C18D-9DA2-4BCB-BB25-D8FA86BF0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UVM’s Base Test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UVM’s Specific Test Components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957BED-07FB-47E0-A19C-471EB868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A61-06EB-4FA3-ABA4-6F1F58FC45AA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63898C-FD37-46C2-8800-F8058660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5926FA-46FB-481B-B1D8-1F0B6274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C9633F0-D7F5-44DC-9FF0-B2CC4D953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780" y="2774640"/>
            <a:ext cx="2522439" cy="34940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9FDD1A8-F8D8-4A25-8FDB-20473CC9B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35" y="2818455"/>
            <a:ext cx="9465728" cy="34940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6D464443-6461-4BD8-924F-34E73CC7B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09" y="2862270"/>
            <a:ext cx="3238781" cy="34502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DAA32BAD-BA12-4427-BF25-33696FFE18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412" y="1652954"/>
            <a:ext cx="3170195" cy="465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4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60C990-1B76-4241-8B10-5CC9592E2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E466D69-CCBA-489D-99D8-E8D52F1BAD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Stage 1: Explicit Artificial Intelligence (Test Classification)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Stage 2: Unsupervised Machine Learning (Clustering)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Stage 3: Supervised Machine Learning (Coverage Prediction)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B3AD0C-D3A3-4E45-9943-318FFAEB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A61-06EB-4FA3-ABA4-6F1F58FC45AA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C4069D-48D6-4FE3-ADF9-A82C9744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843D0B-13E2-4772-90F4-D3DD83D9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7DFBAFA-CD52-403D-A9FA-86FDD5AC7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756" y="3523781"/>
            <a:ext cx="5603110" cy="2591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1EC802E-B675-41F6-B6EA-E99F7B1BED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756" y="3377830"/>
            <a:ext cx="5603110" cy="28577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E29664B-0779-4F91-B26A-53F9EF7C18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767" y="3282236"/>
            <a:ext cx="3688080" cy="283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7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812155-1EBA-44D4-94DF-DC05B9D7E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CD50B58-6575-4F6C-AC9C-96B1D8A31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UVM Environment Code 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Machine Learning Code 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8CC12D-FC95-4E45-AEA0-5C8F1364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A61-06EB-4FA3-ABA4-6F1F58FC45AA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3CD049-33C3-40CB-A231-0E66B430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96DE55-7E7F-47E4-AEB6-BD3D8C95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0B9F358-3422-4A40-AE0D-EFF410A5B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840" y="2862270"/>
            <a:ext cx="7788040" cy="3406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F903D86-F50E-44CE-BBFA-61D5C6A43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50" y="2862270"/>
            <a:ext cx="3124601" cy="3406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24A79A1-273C-45C2-8805-11F6E224A0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49" y="2733040"/>
            <a:ext cx="11103302" cy="35356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BFCA598-E8C2-492D-8C17-811D3108C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00" y="1297369"/>
            <a:ext cx="4011200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5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552CEF-9AEB-4F2D-A6AA-7884EA001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(ML Tests)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86A68E1-5689-4B39-B73B-05047AFAC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 1 “Bus Request”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 2 “Default Master and Slave”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 3 “Basic Read”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AA4BFA-D899-4BD2-A70E-F398F811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A61-06EB-4FA3-ABA4-6F1F58FC45AA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91AD98-1FE4-43E9-8C31-62AFBD9A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3492E8-5DDA-4C13-BF3F-05A14C2E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52D91EE-4881-4656-96F7-CEB31477A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1" y="3377686"/>
            <a:ext cx="5587999" cy="29786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8DDD4C8-5021-4924-928E-EAAE85C44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19" y="3377686"/>
            <a:ext cx="4939682" cy="29786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F902106-8350-461D-A19A-D5A569E556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1" y="3377685"/>
            <a:ext cx="5587999" cy="29786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5A34140-DE0B-4BF5-B715-DAD73118B2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4" y="3377686"/>
            <a:ext cx="4939682" cy="29786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858CE86-51D5-4AC3-9415-245667EC70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496" y="3377684"/>
            <a:ext cx="5649504" cy="29786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251E17DE-08CA-49CD-AFE2-BE0F4ECF3A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3" y="3378931"/>
            <a:ext cx="4928978" cy="297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1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93346A-8B60-4607-95E0-16CB934FB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(ML Tests)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6D0A9A7-52B8-44E5-8BA6-CF22CFA27C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 4 “Basic Write”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 5 “Locked Write”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30B55B-4FD3-4D73-936B-25EC6C61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A61-06EB-4FA3-ABA4-6F1F58FC45AA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F3B6BF-5870-448D-8A26-27023A2D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3F771B-CFD2-45B5-AFA5-70149676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F4B489C-7C97-4CE9-B956-6CD576E06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892" y="3332480"/>
            <a:ext cx="5691148" cy="30238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4C81C1A-92A2-4B03-8241-50DE52CE1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32480"/>
            <a:ext cx="4939682" cy="30238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1E7DDDA-CBC3-43B1-A43D-384A8C3832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691" y="3342323"/>
            <a:ext cx="5687349" cy="30140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9DAD063-684A-4531-A136-DCD2D05BE6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332479"/>
            <a:ext cx="4943480" cy="302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7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79261E-D438-4828-998A-B23BD8509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Prologue</a:t>
            </a:r>
          </a:p>
        </p:txBody>
      </p:sp>
      <p:pic>
        <p:nvPicPr>
          <p:cNvPr id="5" name="Quote">
            <a:extLst>
              <a:ext uri="{FF2B5EF4-FFF2-40B4-BE49-F238E27FC236}">
                <a16:creationId xmlns:a16="http://schemas.microsoft.com/office/drawing/2014/main" xmlns="" id="{B0A509FE-E08E-4773-829D-10542E06CE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9275"/>
          <a:stretch/>
        </p:blipFill>
        <p:spPr>
          <a:xfrm>
            <a:off x="1940767" y="1983275"/>
            <a:ext cx="8742783" cy="935037"/>
          </a:xfrm>
          <a:prstGeom prst="rect">
            <a:avLst/>
          </a:prstGeom>
        </p:spPr>
      </p:pic>
      <p:pic>
        <p:nvPicPr>
          <p:cNvPr id="6" name="Ronald Reagan (40th US President)">
            <a:extLst>
              <a:ext uri="{FF2B5EF4-FFF2-40B4-BE49-F238E27FC236}">
                <a16:creationId xmlns:a16="http://schemas.microsoft.com/office/drawing/2014/main" xmlns="" id="{01E38C14-07DF-4D3C-9B84-7A460DC2A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81" r="64755"/>
          <a:stretch/>
        </p:blipFill>
        <p:spPr>
          <a:xfrm>
            <a:off x="4511335" y="3071079"/>
            <a:ext cx="3169329" cy="2515111"/>
          </a:xfrm>
          <a:prstGeom prst="rect">
            <a:avLst/>
          </a:prstGeom>
        </p:spPr>
      </p:pic>
      <p:pic>
        <p:nvPicPr>
          <p:cNvPr id="8" name="Intel's Chip">
            <a:extLst>
              <a:ext uri="{FF2B5EF4-FFF2-40B4-BE49-F238E27FC236}">
                <a16:creationId xmlns:a16="http://schemas.microsoft.com/office/drawing/2014/main" xmlns="" id="{EA5843AD-CB9B-4BA2-8945-B57000010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812" y="1698172"/>
            <a:ext cx="5570376" cy="383488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E226FAC-F927-4A42-BF84-D47BDABC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A76-3BAE-41C3-B562-925322C80F97}" type="datetime1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B54057A-AD85-4B83-BF78-1574C902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177A25-E91F-43AC-9B4E-7DFE6EDB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6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9199A1-51E0-442B-A18F-CAC0805E3C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Results (Directed &amp; Faulty Tests)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C375837-3ED4-4DE0-AF6F-2528FBA3D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Reset Assertion and De-assertion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Arbitration and Holding Idle State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0A0967-8D74-45E5-BDA5-6C0BC91B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A61-06EB-4FA3-ABA4-6F1F58FC45AA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5E0519-F762-4B75-B731-92EDA998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D49636-6C68-4611-81C8-82D6FA91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3B41B51-A883-4056-A3ED-7E2FCC8C5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844800"/>
            <a:ext cx="9367520" cy="3511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4C3F4DE-3BA2-4EFA-892A-D18C128A0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3894661"/>
            <a:ext cx="9367520" cy="484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7863590-DD8F-4006-8C1A-A65269A91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473200"/>
            <a:ext cx="10789920" cy="4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9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5CAF1-9108-481C-BA1C-DCD51D396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Running an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49180F6-C7D4-4A68-A9BA-7EDF5AD0E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459914"/>
            <a:ext cx="10515600" cy="4220308"/>
          </a:xfrm>
        </p:spPr>
        <p:txBody>
          <a:bodyPr/>
          <a:lstStyle/>
          <a:p>
            <a:r>
              <a:rPr lang="en-US" dirty="0"/>
              <a:t>Lets show our actual testing process.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41F5B3D-A2F3-485C-911D-9381E1D2E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58" y="2099475"/>
            <a:ext cx="10428642" cy="411463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B6C237-E08F-439A-B3CC-02A68659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EC0B-A29A-4E73-9A66-9A1FDBA405F0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6BB2A2-A74F-480B-BA58-A43FE33C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3CD89F-78CA-4530-A0C4-456A1284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16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5DDF8-CE87-44D0-B26F-C2833F67D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A220A25-83AC-45D4-94EB-5BAD25678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trike="sngStrike" dirty="0"/>
              <a:t>Introduction to Verification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trike="sngStrike" dirty="0"/>
              <a:t>Functional Verification’s Problem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trike="sngStrike" dirty="0"/>
              <a:t>Why Machine Learning can Solve our Problem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trike="sngStrike" dirty="0"/>
              <a:t>Related Work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trike="sngStrike" dirty="0"/>
              <a:t>Proposed Novel Approach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trike="sngStrike" dirty="0"/>
              <a:t>The Work                             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trike="sngStrike" dirty="0"/>
              <a:t>Results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Conclusion &amp; Future Work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xmlns="" id="{044E7DF2-3E6A-4998-9B58-38C326B5952E}"/>
              </a:ext>
            </a:extLst>
          </p:cNvPr>
          <p:cNvSpPr/>
          <p:nvPr/>
        </p:nvSpPr>
        <p:spPr>
          <a:xfrm>
            <a:off x="5806738" y="5133926"/>
            <a:ext cx="978408" cy="290457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10AAC1A3-92D1-4929-A7BD-1399DF0A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D2CB-9972-4D69-9AF1-480C88C0617D}" type="datetime1">
              <a:rPr lang="en-US" smtClean="0"/>
              <a:t>10/20/2023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00DD6B81-0DE6-4493-A126-435AC636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65713CB6-F219-4049-A19B-4E1653BD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33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0545D3-43B3-4712-91CD-0F3DCE8D7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2C2DE0-AF5A-40E9-8E20-B41D07869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Our Work’s 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Our Drawbacks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B54536-EA76-46A5-AC01-843B778AC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A61-06EB-4FA3-ABA4-6F1F58FC45AA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5B0E98-B293-4DFB-9AA6-36C5CF98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0BB1ED-FD8D-4011-9FF7-55148F85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2E899FF-40A4-41E8-8F99-F926FC344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80" y="2905760"/>
            <a:ext cx="7000240" cy="320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4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8B458C-0DF7-4FC5-9772-636F9B834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D6BB765-7792-4FA4-9F4D-D318FD65C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Future Work &amp; Suggestions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Personal Opinion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1D939B-5B2D-43E0-9742-DED6B2F3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A61-06EB-4FA3-ABA4-6F1F58FC45AA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6D25FA-E0F9-4713-B928-72FCE0F9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2C5D0A-FE45-48F1-8B77-79AB9421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B312B5E-4593-40AE-9DBF-D9915E2CD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19" y="2905760"/>
            <a:ext cx="4854361" cy="2967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BCF6405-462A-4C5D-9797-0B9D67545F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8"/>
          <a:stretch/>
        </p:blipFill>
        <p:spPr>
          <a:xfrm>
            <a:off x="3668818" y="2905760"/>
            <a:ext cx="4854361" cy="296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9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DC2E704-01C7-443E-9ECB-443DAF3B5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318846"/>
            <a:ext cx="10515600" cy="4220308"/>
          </a:xfrm>
        </p:spPr>
        <p:txBody>
          <a:bodyPr>
            <a:normAutofit/>
          </a:bodyPr>
          <a:lstStyle/>
          <a:p>
            <a:pPr algn="ctr"/>
            <a:endParaRPr lang="en-US" sz="8800" dirty="0"/>
          </a:p>
          <a:p>
            <a:pPr algn="ctr"/>
            <a:r>
              <a:rPr lang="en-US" sz="5400" dirty="0">
                <a:solidFill>
                  <a:srgbClr val="C00000"/>
                </a:solidFill>
              </a:rPr>
              <a:t>Questions?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A319F0E-FC5F-4174-9A06-B7E5A331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26E5-11A9-4F8C-A3E1-6FDD4D859DC2}" type="datetime1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7355E23-5635-49CD-B5A5-0A7E834F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BF970FE-F230-473F-80AF-4871EEB2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7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A0EE9DD-7CB1-4CB0-A5B1-3F2343A87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57141"/>
            <a:ext cx="10515600" cy="4220308"/>
          </a:xfrm>
        </p:spPr>
        <p:txBody>
          <a:bodyPr>
            <a:normAutofit/>
          </a:bodyPr>
          <a:lstStyle/>
          <a:p>
            <a:pPr algn="ctr"/>
            <a:endParaRPr lang="en-US" sz="5400" dirty="0"/>
          </a:p>
          <a:p>
            <a:pPr algn="ctr"/>
            <a:r>
              <a:rPr lang="en-US" sz="5400" dirty="0">
                <a:solidFill>
                  <a:srgbClr val="C00000"/>
                </a:solidFill>
              </a:rPr>
              <a:t>Thank You </a:t>
            </a:r>
            <a:r>
              <a:rPr lang="en-US" sz="5400" dirty="0">
                <a:solidFill>
                  <a:srgbClr val="C00000"/>
                </a:solidFill>
                <a:sym typeface="Wingdings" panose="05000000000000000000" pitchFamily="2" charset="2"/>
              </a:rPr>
              <a:t>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578B47B-F037-406D-908B-2FB9A71F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D809-8B1F-4A5E-81BF-B7146088394E}" type="datetime1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A71552-33A4-48D2-A21C-A2F49E1D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EFDA41A-11A6-413E-BB9A-652DEBD0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3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9156B2-2CFE-4C7B-B1C4-5553A748B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Prologue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4C0BFED-1DB4-4914-8DBF-A1C497BE46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52954"/>
            <a:ext cx="6096000" cy="40538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534E294-35D9-4A6E-8E00-BD3D11D9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DEA1-067A-42E0-9A22-1A77B863726F}" type="datetime1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B04FB16-F72F-4C87-8835-CA421D50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40037F-213A-4499-BC5F-CA8EBC8D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2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5DDF8-CE87-44D0-B26F-C2833F67D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A220A25-83AC-45D4-94EB-5BAD25678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Introduction to Verification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Functional Verification’s Problem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Why Machine Learning can Solve our Problem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Related Work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Proposed Novel Approach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 Work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Results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Conclusion &amp; Future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8D718D-5D95-4E42-8F26-15E4E34A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7AD8-C5BC-453A-A5B1-390089BA877C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A4981F-6EE1-4EC3-86A3-9A15A73A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74C22C-23D2-4C85-847C-B5EEE97D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8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BFCD7A-CC2B-4219-9CDE-B5DAA29F21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839D82-565C-4596-8499-D3508B586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Technology Era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Functional Verification in IC Design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FEB3E9-1275-4D8C-9A83-82861C60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A61-06EB-4FA3-ABA4-6F1F58FC45AA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8DBC12-0298-47C2-821D-6B561BFE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35541D-2A88-4706-8158-408CF502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CF6132F-06A8-4B63-BF3E-C7EB4BC42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79" y="2783840"/>
            <a:ext cx="5105842" cy="3403600"/>
          </a:xfrm>
          <a:prstGeom prst="rect">
            <a:avLst/>
          </a:prstGeom>
        </p:spPr>
      </p:pic>
      <p:pic>
        <p:nvPicPr>
          <p:cNvPr id="10" name="Picture 9" hidden="1">
            <a:extLst>
              <a:ext uri="{FF2B5EF4-FFF2-40B4-BE49-F238E27FC236}">
                <a16:creationId xmlns:a16="http://schemas.microsoft.com/office/drawing/2014/main" xmlns="" id="{0FE27A99-BF0D-4587-983D-37B3C64B8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97" y="2581836"/>
            <a:ext cx="7110805" cy="377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3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F7122B-620A-4B04-BD11-D8A2C8F16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8FEC1E1-03AF-42E9-833A-F254C689DF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Importance of Verification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Abstract View of Verification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39267A-93DF-482A-ADB3-D8833D7E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A61-06EB-4FA3-ABA4-6F1F58FC45AA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531B50-E311-4B76-872E-D398F2A4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142544-B236-4CEF-9C4D-F4D83198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8739AB3-38C3-4161-A746-0F839D06D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2785"/>
            <a:ext cx="5410669" cy="39322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AFDD4C9-09E5-4911-BB90-9F2E10E561D2}"/>
              </a:ext>
            </a:extLst>
          </p:cNvPr>
          <p:cNvSpPr txBox="1"/>
          <p:nvPr/>
        </p:nvSpPr>
        <p:spPr>
          <a:xfrm>
            <a:off x="3078186" y="3039833"/>
            <a:ext cx="603562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u="sng" dirty="0"/>
              <a:t>$475 Million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254E3EB-C3D3-42FE-8736-045CDD43D0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5" b="5790"/>
          <a:stretch/>
        </p:blipFill>
        <p:spPr>
          <a:xfrm>
            <a:off x="2657139" y="2882161"/>
            <a:ext cx="7584141" cy="320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3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5D1D72-D88B-4254-BC15-7CE680D23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DDB0834-242F-4037-80ED-97D759CB3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Verification 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Functional Verification Between the Near Past and Future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3E2CEB-D4A7-46FD-A631-28583266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A61-06EB-4FA3-ABA4-6F1F58FC45AA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FC7758-02DD-45B1-BD46-9FC37521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8298F3-5734-454E-8546-0F8144A5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9CA19BB-AAE3-4B1E-A699-6BE624D46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912" y="2581835"/>
            <a:ext cx="8032176" cy="35329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43D4F09-DC33-4C78-9493-4D7EC8A7C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7" y="2763520"/>
            <a:ext cx="9724912" cy="34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2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963BE7-E7AF-405D-8C0F-6019B4237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776" y="234829"/>
            <a:ext cx="8287492" cy="935037"/>
          </a:xfrm>
        </p:spPr>
        <p:txBody>
          <a:bodyPr>
            <a:noAutofit/>
          </a:bodyPr>
          <a:lstStyle/>
          <a:p>
            <a:r>
              <a:rPr lang="en-US" sz="4800" dirty="0"/>
              <a:t>Functional Verification’s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A8C3589-06B7-48E2-BD44-2529C8015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Modern Integrated Circuits’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Huge Time Consumption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C08B63-B994-49A7-BF48-FD68C25D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A61-06EB-4FA3-ABA4-6F1F58FC45AA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F79C69-B617-43B2-9A4A-175EFC4E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003C65-2BF3-4526-9614-73C9AFE7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CD2C777-D9D4-40AD-997B-0F992C13E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74" y="2844800"/>
            <a:ext cx="7985051" cy="327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3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115631-2B74-465B-85E6-DC4B02AED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256" y="631227"/>
            <a:ext cx="8614350" cy="935037"/>
          </a:xfrm>
        </p:spPr>
        <p:txBody>
          <a:bodyPr>
            <a:noAutofit/>
          </a:bodyPr>
          <a:lstStyle/>
          <a:p>
            <a:r>
              <a:rPr lang="en-US" sz="4800" dirty="0"/>
              <a:t>Why Machine Learning can Solve our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C016ED1-5541-4A75-AE63-CB4ACA47E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can Machine Learning Enhance Functional Verification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D8D222-C518-4679-B579-AC5121B8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A61-06EB-4FA3-ABA4-6F1F58FC45AA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E21FFA-1586-46B4-90C8-90B3B754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Enhanced Functional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5BEF73-E354-4C6C-B38F-A3CB1CA5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74A4-4E82-4D7F-A2A1-5CE9A31D8CD8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183185E-0340-4623-82A9-1F509F874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280" y="3166005"/>
            <a:ext cx="5933440" cy="261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4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780</TotalTime>
  <Words>657</Words>
  <Application>Microsoft Office PowerPoint</Application>
  <PresentationFormat>Widescreen</PresentationFormat>
  <Paragraphs>221</Paragraphs>
  <Slides>26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Functional Verification using Machine Learning Techniques</vt:lpstr>
      <vt:lpstr>Prologue</vt:lpstr>
      <vt:lpstr>Prologue</vt:lpstr>
      <vt:lpstr>Table of Contents</vt:lpstr>
      <vt:lpstr>Introduction</vt:lpstr>
      <vt:lpstr>Introduction</vt:lpstr>
      <vt:lpstr>Introduction</vt:lpstr>
      <vt:lpstr>Functional Verification’s Problem</vt:lpstr>
      <vt:lpstr>Why Machine Learning can Solve our Problem</vt:lpstr>
      <vt:lpstr>Table of Contents</vt:lpstr>
      <vt:lpstr>Related Work</vt:lpstr>
      <vt:lpstr>Proposed Novel Approach</vt:lpstr>
      <vt:lpstr>Table of Contents</vt:lpstr>
      <vt:lpstr>The Work</vt:lpstr>
      <vt:lpstr>The Work</vt:lpstr>
      <vt:lpstr>The Work</vt:lpstr>
      <vt:lpstr>The Work</vt:lpstr>
      <vt:lpstr>Results (ML Tests)</vt:lpstr>
      <vt:lpstr>Results (ML Tests)</vt:lpstr>
      <vt:lpstr>Results (Directed &amp; Faulty Tests)</vt:lpstr>
      <vt:lpstr>Running an Example</vt:lpstr>
      <vt:lpstr>Table of Contents</vt:lpstr>
      <vt:lpstr>Conclusion &amp; Future Work</vt:lpstr>
      <vt:lpstr>Conclusion &amp; Future 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Verification using Machine Learning Techniques</dc:title>
  <dc:creator>Dell</dc:creator>
  <cp:lastModifiedBy>Microsoft account</cp:lastModifiedBy>
  <cp:revision>105</cp:revision>
  <dcterms:created xsi:type="dcterms:W3CDTF">2022-06-21T12:23:50Z</dcterms:created>
  <dcterms:modified xsi:type="dcterms:W3CDTF">2023-10-20T13:14:13Z</dcterms:modified>
</cp:coreProperties>
</file>