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Inter SemiBold"/>
      <p:regular r:id="rId20"/>
      <p:bold r:id="rId21"/>
      <p:italic r:id="rId22"/>
      <p:boldItalic r:id="rId23"/>
    </p:embeddedFont>
    <p:embeddedFont>
      <p:font typeface="Inter Light"/>
      <p:regular r:id="rId24"/>
      <p:bold r:id="rId25"/>
      <p:italic r:id="rId26"/>
      <p:boldItalic r:id="rId27"/>
    </p:embeddedFont>
    <p:embeddedFont>
      <p:font typeface="Inter"/>
      <p:regular r:id="rId28"/>
      <p:bold r:id="rId29"/>
      <p:italic r:id="rId30"/>
      <p:boldItalic r:id="rId31"/>
    </p:embeddedFont>
    <p:embeddedFont>
      <p:font typeface="Inter ExtraBold"/>
      <p:bold r:id="rId32"/>
      <p:boldItalic r:id="rId33"/>
    </p:embeddedFont>
    <p:embeddedFont>
      <p:font typeface="Inter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boldItalic.fntdata"/><Relationship Id="rId30" Type="http://schemas.openxmlformats.org/officeDocument/2006/relationships/font" Target="fonts/Inter-italic.fntdata"/><Relationship Id="rId33" Type="http://schemas.openxmlformats.org/officeDocument/2006/relationships/font" Target="fonts/InterExtraBold-boldItalic.fntdata"/><Relationship Id="rId32" Type="http://schemas.openxmlformats.org/officeDocument/2006/relationships/font" Target="fonts/InterExtraBold-bold.fntdata"/><Relationship Id="rId35" Type="http://schemas.openxmlformats.org/officeDocument/2006/relationships/font" Target="fonts/InterMedium-bold.fntdata"/><Relationship Id="rId34" Type="http://schemas.openxmlformats.org/officeDocument/2006/relationships/font" Target="fonts/InterMedium-regular.fntdata"/><Relationship Id="rId37" Type="http://schemas.openxmlformats.org/officeDocument/2006/relationships/font" Target="fonts/InterMedium-boldItalic.fntdata"/><Relationship Id="rId36" Type="http://schemas.openxmlformats.org/officeDocument/2006/relationships/font" Target="fonts/InterMedium-italic.fntdata"/><Relationship Id="rId20" Type="http://schemas.openxmlformats.org/officeDocument/2006/relationships/font" Target="fonts/InterSemiBold-regular.fntdata"/><Relationship Id="rId22" Type="http://schemas.openxmlformats.org/officeDocument/2006/relationships/font" Target="fonts/InterSemiBold-italic.fntdata"/><Relationship Id="rId21" Type="http://schemas.openxmlformats.org/officeDocument/2006/relationships/font" Target="fonts/InterSemiBold-bold.fntdata"/><Relationship Id="rId24" Type="http://schemas.openxmlformats.org/officeDocument/2006/relationships/font" Target="fonts/InterLight-regular.fntdata"/><Relationship Id="rId23" Type="http://schemas.openxmlformats.org/officeDocument/2006/relationships/font" Target="fonts/InterSemiBold-boldItalic.fntdata"/><Relationship Id="rId26" Type="http://schemas.openxmlformats.org/officeDocument/2006/relationships/font" Target="fonts/InterLight-italic.fntdata"/><Relationship Id="rId25" Type="http://schemas.openxmlformats.org/officeDocument/2006/relationships/font" Target="fonts/InterLight-bold.fntdata"/><Relationship Id="rId28" Type="http://schemas.openxmlformats.org/officeDocument/2006/relationships/font" Target="fonts/Inter-regular.fntdata"/><Relationship Id="rId27" Type="http://schemas.openxmlformats.org/officeDocument/2006/relationships/font" Target="fonts/InterLight-boldItalic.fntdata"/><Relationship Id="rId29" Type="http://schemas.openxmlformats.org/officeDocument/2006/relationships/font" Target="fonts/Inter-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alhospital.org/ics-web-training-course-ics-100-ics-200-is-700/" TargetMode="External"/><Relationship Id="rId3" Type="http://schemas.openxmlformats.org/officeDocument/2006/relationships/hyperlink" Target="https://calhospital.org/ics-web-training-course-ics-100-ics-200-is-70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ha.org/center/cybersecurity-and-risk-advisory-services/importance-cybersecurity-protecting-patient-safety?utm_source=chatgpt.com" TargetMode="External"/><Relationship Id="rId3" Type="http://schemas.openxmlformats.org/officeDocument/2006/relationships/hyperlink" Target="https://www.aha.org/center/cybersecurity-and-risk-advisory-services/importance-cybersecurity-protecting-patient-safety?utm_source=chatgpt.com" TargetMode="External"/><Relationship Id="rId4" Type="http://schemas.openxmlformats.org/officeDocument/2006/relationships/hyperlink" Target="https://www.acsh.org/news/2023/05/11/cybersecurity-health-care-critical-patients-medical-providers-17042?utm_source=chatgpt.com" TargetMode="External"/><Relationship Id="rId9" Type="http://schemas.openxmlformats.org/officeDocument/2006/relationships/hyperlink" Target="https://www.rectanglehealth.com/resources/blogs/importance-of-healthcare-cybersecurity/?utm_source=chatgpt.com" TargetMode="External"/><Relationship Id="rId5" Type="http://schemas.openxmlformats.org/officeDocument/2006/relationships/hyperlink" Target="https://www.acsh.org/news/2023/05/11/cybersecurity-health-care-critical-patients-medical-providers-17042?utm_source=chatgpt.com" TargetMode="External"/><Relationship Id="rId6" Type="http://schemas.openxmlformats.org/officeDocument/2006/relationships/hyperlink" Target="https://share.upmc.com/2024/10/cybersecurity-for-health-care/?utm_source=chatgpt.com" TargetMode="External"/><Relationship Id="rId7" Type="http://schemas.openxmlformats.org/officeDocument/2006/relationships/hyperlink" Target="https://share.upmc.com/2024/10/cybersecurity-for-health-care/?utm_source=chatgpt.com" TargetMode="External"/><Relationship Id="rId8" Type="http://schemas.openxmlformats.org/officeDocument/2006/relationships/hyperlink" Target="https://www.rectanglehealth.com/resources/blogs/importance-of-healthcare-cybersecurity/?utm_source=chatgpt.com"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b925d7c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b925d7c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1b925d7c6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1b925d7c6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1b925d7c68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1b925d7c68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Key Components of the IRP:</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Preparation:</a:t>
            </a:r>
            <a:r>
              <a:rPr lang="en">
                <a:solidFill>
                  <a:schemeClr val="dk1"/>
                </a:solidFill>
              </a:rPr>
              <a:t> Establish security policies and conduct staff training.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Identification:</a:t>
            </a:r>
            <a:r>
              <a:rPr lang="en">
                <a:solidFill>
                  <a:schemeClr val="dk1"/>
                </a:solidFill>
              </a:rPr>
              <a:t> Implement monitoring tools for prompt incident detection.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Containment:</a:t>
            </a:r>
            <a:r>
              <a:rPr lang="en">
                <a:solidFill>
                  <a:schemeClr val="dk1"/>
                </a:solidFill>
              </a:rPr>
              <a:t> Isolate affected systems to prevent further damage.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Eradication:</a:t>
            </a:r>
            <a:r>
              <a:rPr lang="en">
                <a:solidFill>
                  <a:schemeClr val="dk1"/>
                </a:solidFill>
              </a:rPr>
              <a:t> Remove threats and address vulnerabilities.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Recovery:</a:t>
            </a:r>
            <a:r>
              <a:rPr lang="en">
                <a:solidFill>
                  <a:schemeClr val="dk1"/>
                </a:solidFill>
              </a:rPr>
              <a:t> Restore systems and verify data integrity.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Lessons Learned:</a:t>
            </a:r>
            <a:r>
              <a:rPr lang="en">
                <a:solidFill>
                  <a:schemeClr val="dk1"/>
                </a:solidFill>
              </a:rPr>
              <a:t> Analyze incidents to improve future responses.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Communication Plan: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Internal:</a:t>
            </a:r>
            <a:r>
              <a:rPr lang="en">
                <a:solidFill>
                  <a:schemeClr val="dk1"/>
                </a:solidFill>
              </a:rPr>
              <a:t> Protocols for timely information dissemination among staff and management.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External:</a:t>
            </a:r>
            <a:r>
              <a:rPr lang="en">
                <a:solidFill>
                  <a:schemeClr val="dk1"/>
                </a:solidFill>
              </a:rPr>
              <a:t> Guidelines for communicating with patients, regulatory bodies, media, and the public, ensuring transparency and compliance.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Training and Testing:</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Regular training sessions and simulation exercises to ensure staff readiness and the effectiveness of the IRP.</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Continuous Improvement:</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Commitment to regularly updating the IRP based on emerging threats, technological advancements, and lessons learned from past incidents.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This comprehensive approach ensures that [Healthcare Organization Name] is well-prepared to handle cybersecurity incidents, thereby safeguarding patient information and maintaining trust.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1b925d7c6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1b925d7c6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1200"/>
              </a:spcBef>
              <a:spcAft>
                <a:spcPts val="0"/>
              </a:spcAft>
              <a:buClr>
                <a:schemeClr val="dk1"/>
              </a:buClr>
              <a:buSzPts val="1100"/>
              <a:buChar char="○"/>
            </a:pPr>
            <a:r>
              <a:rPr lang="en">
                <a:solidFill>
                  <a:schemeClr val="dk1"/>
                </a:solidFill>
              </a:rPr>
              <a:t>Conduct regular cybersecurity training sessions for all staff to ensure familiarity with the IRP and their specific roles during an incident.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Utilize resources such as the</a:t>
            </a:r>
            <a:r>
              <a:rPr lang="en">
                <a:solidFill>
                  <a:schemeClr val="dk1"/>
                </a:solidFill>
                <a:uFill>
                  <a:noFill/>
                </a:uFill>
                <a:hlinkClick r:id="rId2">
                  <a:extLst>
                    <a:ext uri="{A12FA001-AC4F-418D-AE19-62706E023703}">
                      <ahyp:hlinkClr val="tx"/>
                    </a:ext>
                  </a:extLst>
                </a:hlinkClick>
              </a:rPr>
              <a:t> </a:t>
            </a:r>
            <a:r>
              <a:rPr lang="en" u="sng">
                <a:solidFill>
                  <a:srgbClr val="1155CC"/>
                </a:solidFill>
                <a:hlinkClick r:id="rId3">
                  <a:extLst>
                    <a:ext uri="{A12FA001-AC4F-418D-AE19-62706E023703}">
                      <ahyp:hlinkClr val="tx"/>
                    </a:ext>
                  </a:extLst>
                </a:hlinkClick>
              </a:rPr>
              <a:t>ICS Web Training Course (ICS-100, ICS-200 &amp; IS-700)</a:t>
            </a:r>
            <a:r>
              <a:rPr lang="en">
                <a:solidFill>
                  <a:schemeClr val="dk1"/>
                </a:solidFill>
              </a:rPr>
              <a:t> to provide foundational knowledge on incident command systems.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Testing and Drills: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Perform regular simulations and drills to test the effectiveness of the IRP and identify areas for improvement.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Engage in exercises that mimic real-world scenarios to assess response times and decision-making processes.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Continuous Improvement:</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After each drill or actual incident, conduct a thorough review to capture lessons learned and update the IRP accordingly.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Stay informed about emerging threats and adjust the plan to address new vulnerabilities.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Resource Allocation: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Ensure that necessary tools, technologies, and personnel are in place to support the IRP's execution.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Maintain up-to-date contact lists and communication channels for efficient coordination during incidents.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Regulatory Compliance:</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Align the IRP with industry standards and legal requirements, such as HIPAA, to ensure compliance and protect patient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Regularly review and update policies to reflect changes in regulations and best practices.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1b925d7c68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1b925d7c68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Key Takeaways: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Understanding Cybersecurity Threats:</a:t>
            </a:r>
            <a:r>
              <a:rPr lang="en">
                <a:solidFill>
                  <a:schemeClr val="dk1"/>
                </a:solidFill>
              </a:rPr>
              <a:t> Recognizing the evolving nature of cyber threats is crucial for maintaining the security of healthcare information systems.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Importance of Preparedness:</a:t>
            </a:r>
            <a:r>
              <a:rPr lang="en">
                <a:solidFill>
                  <a:schemeClr val="dk1"/>
                </a:solidFill>
              </a:rPr>
              <a:t> Proactive planning and regular training are essential to effectively respond to potential cybersecurity incidents.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Continuous Improvement:</a:t>
            </a:r>
            <a:r>
              <a:rPr lang="en">
                <a:solidFill>
                  <a:schemeClr val="dk1"/>
                </a:solidFill>
              </a:rPr>
              <a:t> Regularly updating and testing incident response plans ensures they remain effective against emerging threats.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Next Steps: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Finalize the Incident Response Plan (IRP):</a:t>
            </a:r>
            <a:r>
              <a:rPr lang="en">
                <a:solidFill>
                  <a:schemeClr val="dk1"/>
                </a:solidFill>
              </a:rPr>
              <a:t> Incorporate feedback from stakeholders to ensure the plan is comprehensive and practical.</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Staff Training:</a:t>
            </a:r>
            <a:r>
              <a:rPr lang="en">
                <a:solidFill>
                  <a:schemeClr val="dk1"/>
                </a:solidFill>
              </a:rPr>
              <a:t> Implement regular training sessions to familiarize all employees with the IRP and their specific roles during an incident.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Simulation Exercises:</a:t>
            </a:r>
            <a:r>
              <a:rPr lang="en">
                <a:solidFill>
                  <a:schemeClr val="dk1"/>
                </a:solidFill>
              </a:rPr>
              <a:t> Conduct drills to test the IRP's effectiveness and identify areas for improvement.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Regular Reviews:</a:t>
            </a:r>
            <a:r>
              <a:rPr lang="en">
                <a:solidFill>
                  <a:schemeClr val="dk1"/>
                </a:solidFill>
              </a:rPr>
              <a:t> Establish a schedule for periodic reviews and updates of the IRP to adapt to new cybersecurity challenges.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Call to Action: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Commit to Cybersecurity Excellence:</a:t>
            </a:r>
            <a:r>
              <a:rPr lang="en">
                <a:solidFill>
                  <a:schemeClr val="dk1"/>
                </a:solidFill>
              </a:rPr>
              <a:t> Foster a culture of vigilance and continuous learning to protect patient data and maintain trust.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Engage in Ongoing Education:</a:t>
            </a:r>
            <a:r>
              <a:rPr lang="en">
                <a:solidFill>
                  <a:schemeClr val="dk1"/>
                </a:solidFill>
              </a:rPr>
              <a:t> Stay informed about the latest cybersecurity trends and best practices to enhance organizational resilience.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1b925d7c68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1b925d7c68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64f6d7f1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d64f6d7f1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d64f6d7f1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d64f6d7f1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1b925d7c6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1b925d7c6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Prevalence of Cyber Attacks: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 2023, the healthcare sector experienced a significant increase in cyberattacks, with 386 reported incidents, marking a substantial rise from previous years. citeturn0search0</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Common Attack Vectors: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Ransomware Attacks:</a:t>
            </a:r>
            <a:r>
              <a:rPr lang="en">
                <a:solidFill>
                  <a:schemeClr val="dk1"/>
                </a:solidFill>
              </a:rPr>
              <a:t> Malicious software encrypts critical data, disrupting healthcare services and compromising patient care.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Phishing Campaigns:</a:t>
            </a:r>
            <a:r>
              <a:rPr lang="en">
                <a:solidFill>
                  <a:schemeClr val="dk1"/>
                </a:solidFill>
              </a:rPr>
              <a:t> Deceptive emails trick employees into revealing sensitive information or granting unauthorized access.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Insider Threats:</a:t>
            </a:r>
            <a:r>
              <a:rPr lang="en">
                <a:solidFill>
                  <a:schemeClr val="dk1"/>
                </a:solidFill>
              </a:rPr>
              <a:t> Unauthorized access or data breaches initiated by employees or contractors, whether intentional or accidental.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Impact on Healthcare Organizations: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Operational Disruptions:</a:t>
            </a:r>
            <a:r>
              <a:rPr lang="en">
                <a:solidFill>
                  <a:schemeClr val="dk1"/>
                </a:solidFill>
              </a:rPr>
              <a:t> Cyberattacks can lead to the diversion of ambulances, postponement of medical tests, and inaccessibility of patient records, severely affecting patient care. citeturn0search0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Financial Consequences:</a:t>
            </a:r>
            <a:r>
              <a:rPr lang="en">
                <a:solidFill>
                  <a:schemeClr val="dk1"/>
                </a:solidFill>
              </a:rPr>
              <a:t> The average cost of a healthcare data breach reached $11 million in 2023, a 53% increase since 2020. citeturn0search0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Patient Safety Risks:</a:t>
            </a:r>
            <a:r>
              <a:rPr lang="en">
                <a:solidFill>
                  <a:schemeClr val="dk1"/>
                </a:solidFill>
              </a:rPr>
              <a:t> Delays in procedures and increased mortality rates have been associated with cyberattacks on healthcare facilities. citeturn0search0</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Emerging Threats: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Advanced Persistent Threats (APTs):</a:t>
            </a:r>
            <a:r>
              <a:rPr lang="en">
                <a:solidFill>
                  <a:schemeClr val="dk1"/>
                </a:solidFill>
              </a:rPr>
              <a:t> State-sponsored groups conduct prolonged cyber espionage, targeting sensitive healthcare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Internet of Things (IoT) Vulnerabilities:</a:t>
            </a:r>
            <a:r>
              <a:rPr lang="en">
                <a:solidFill>
                  <a:schemeClr val="dk1"/>
                </a:solidFill>
              </a:rPr>
              <a:t> Medical devices connected to networks present new avenues for cyber intrusions.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64f6d7f1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64f6d7f1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b925d7c6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b925d7c6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The Importance of Cybersecurity in Healthcare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Protecting Patient Safety: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Cybersecurity is integral to patient safety, as cyberattacks can disrupt medical services, leading to delays in treatment and potential harm to patients.</a:t>
            </a:r>
            <a:br>
              <a:rPr lang="en">
                <a:solidFill>
                  <a:schemeClr val="dk1"/>
                </a:solidFill>
              </a:rPr>
            </a:b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American Hospital Association</a:t>
            </a:r>
            <a:endParaRPr u="sng">
              <a:solidFill>
                <a:schemeClr val="hlink"/>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Safeguarding Sensitive Data:</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Healthcare organizations store vast amounts of personal and health information, making them prime targets for cybercriminals. Robust cybersecurity measures are essential to protect this sensitive data from breaches.</a:t>
            </a:r>
            <a:br>
              <a:rPr lang="en">
                <a:solidFill>
                  <a:schemeClr val="dk1"/>
                </a:solidFill>
              </a:rPr>
            </a:br>
            <a:r>
              <a:rPr lang="en">
                <a:solidFill>
                  <a:schemeClr val="dk1"/>
                </a:solidFill>
                <a:uFill>
                  <a:noFill/>
                </a:uFill>
                <a:hlinkClick r:id="rId4">
                  <a:extLst>
                    <a:ext uri="{A12FA001-AC4F-418D-AE19-62706E023703}">
                      <ahyp:hlinkClr val="tx"/>
                    </a:ext>
                  </a:extLst>
                </a:hlinkClick>
              </a:rPr>
              <a:t> </a:t>
            </a:r>
            <a:r>
              <a:rPr lang="en" u="sng">
                <a:solidFill>
                  <a:schemeClr val="hlink"/>
                </a:solidFill>
                <a:hlinkClick r:id="rId5"/>
              </a:rPr>
              <a:t>American Council on Science and Health</a:t>
            </a:r>
            <a:endParaRPr u="sng">
              <a:solidFill>
                <a:schemeClr val="hlink"/>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Ensuring Operational Continuity: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Cyberattacks can halt hospital operations, affecting patient care and leading to financial losses. Effective cybersecurity strategies help maintain uninterrupted healthcare services.</a:t>
            </a:r>
            <a:br>
              <a:rPr lang="en">
                <a:solidFill>
                  <a:schemeClr val="dk1"/>
                </a:solidFill>
              </a:rPr>
            </a:br>
            <a:r>
              <a:rPr lang="en">
                <a:solidFill>
                  <a:schemeClr val="dk1"/>
                </a:solidFill>
                <a:uFill>
                  <a:noFill/>
                </a:uFill>
                <a:hlinkClick r:id="rId6">
                  <a:extLst>
                    <a:ext uri="{A12FA001-AC4F-418D-AE19-62706E023703}">
                      <ahyp:hlinkClr val="tx"/>
                    </a:ext>
                  </a:extLst>
                </a:hlinkClick>
              </a:rPr>
              <a:t> </a:t>
            </a:r>
            <a:r>
              <a:rPr lang="en" u="sng">
                <a:solidFill>
                  <a:schemeClr val="hlink"/>
                </a:solidFill>
                <a:hlinkClick r:id="rId7"/>
              </a:rPr>
              <a:t>UPMC Share</a:t>
            </a:r>
            <a:endParaRPr u="sng">
              <a:solidFill>
                <a:schemeClr val="hlink"/>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Maintaining Trust and Compliance: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Patients trust healthcare providers to protect their personal information. Adhering to cybersecurity best practices and regulations, such as HIPAA, is crucial to uphold this trust and avoid legal penalties.</a:t>
            </a:r>
            <a:br>
              <a:rPr lang="en">
                <a:solidFill>
                  <a:schemeClr val="dk1"/>
                </a:solidFill>
              </a:rPr>
            </a:br>
            <a:r>
              <a:rPr lang="en">
                <a:solidFill>
                  <a:schemeClr val="dk1"/>
                </a:solidFill>
                <a:uFill>
                  <a:noFill/>
                </a:uFill>
                <a:hlinkClick r:id="rId8">
                  <a:extLst>
                    <a:ext uri="{A12FA001-AC4F-418D-AE19-62706E023703}">
                      <ahyp:hlinkClr val="tx"/>
                    </a:ext>
                  </a:extLst>
                </a:hlinkClick>
              </a:rPr>
              <a:t> </a:t>
            </a:r>
            <a:r>
              <a:rPr lang="en" u="sng">
                <a:solidFill>
                  <a:schemeClr val="hlink"/>
                </a:solidFill>
                <a:hlinkClick r:id="rId9"/>
              </a:rPr>
              <a:t>Rectangle Health</a:t>
            </a:r>
            <a:endParaRPr u="sng">
              <a:solidFill>
                <a:schemeClr val="hlink"/>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b925d7c68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b925d7c68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b925d7c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b925d7c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1200"/>
              </a:spcBef>
              <a:spcAft>
                <a:spcPts val="0"/>
              </a:spcAft>
              <a:buClr>
                <a:schemeClr val="dk1"/>
              </a:buClr>
              <a:buSzPts val="1100"/>
              <a:buChar char="○"/>
            </a:pPr>
            <a:r>
              <a:rPr b="1" lang="en">
                <a:solidFill>
                  <a:schemeClr val="dk1"/>
                </a:solidFill>
              </a:rPr>
              <a:t>Regular Security Audits and Risk Assessments:</a:t>
            </a:r>
            <a:br>
              <a:rPr b="1" lang="en">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Conducting comprehensive evaluations of systems and processes to identify vulnerabilities and implement necessary safeguards. This approach helps in anticipating potential threats and mitigating them before they can be exploited.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Employee Training and Awareness Programs:</a:t>
            </a:r>
            <a:br>
              <a:rPr b="1" lang="en">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Implementing ongoing education initiatives to ensure staff are knowledgeable about cybersecurity best practices and can recognize and respond to potential threats, such as phishing attempts.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Implementation of Advanced Security Technologies:</a:t>
            </a:r>
            <a:br>
              <a:rPr b="1" lang="en">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Deploying tools like intrusion detection systems, firewalls, and encryption protocols to protect sensitive data and monitor for suspicious activities. citeturn0search1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Regular Software Updates and Patch Management:</a:t>
            </a:r>
            <a:br>
              <a:rPr b="1" lang="en">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Ensuring all systems and applications are up-to-date with the latest security patches to close known vulnerabilities that could be exploited by attackers. citeturn0search4</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1b925d7c68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1b925d7c68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1200"/>
              </a:spcBef>
              <a:spcAft>
                <a:spcPts val="0"/>
              </a:spcAft>
              <a:buClr>
                <a:schemeClr val="dk1"/>
              </a:buClr>
              <a:buSzPts val="1100"/>
              <a:buChar char="○"/>
            </a:pPr>
            <a:r>
              <a:rPr b="1" lang="en">
                <a:solidFill>
                  <a:schemeClr val="dk1"/>
                </a:solidFill>
              </a:rPr>
              <a:t>Incident Response Planning:</a:t>
            </a:r>
            <a:br>
              <a:rPr b="1" lang="en">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Developing and maintaining a comprehensive incident response plan that outlines procedures for detecting, responding to, and recovering from cybersecurity incidents.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Post-Incident Analysis and Reporting:</a:t>
            </a:r>
            <a:br>
              <a:rPr b="1" lang="en">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Conducting thorough investigations after an incident to understand its cause, impact, and to develop strategies to prevent future occurrences.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Collaboration with Cybersecurity Experts:</a:t>
            </a:r>
            <a:br>
              <a:rPr b="1" lang="en">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Engaging with external specialists and organizations to assist in incident response and to stay informed about emerging threats and effective countermeasures.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11" name="Google Shape;11;p2"/>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12" name="Google Shape;12;p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 name="Google Shape;13;p2"/>
          <p:cNvSpPr/>
          <p:nvPr>
            <p:ph idx="3" type="pic"/>
          </p:nvPr>
        </p:nvSpPr>
        <p:spPr>
          <a:xfrm>
            <a:off x="5039775" y="196800"/>
            <a:ext cx="3905400" cy="4749900"/>
          </a:xfrm>
          <a:prstGeom prst="roundRect">
            <a:avLst>
              <a:gd fmla="val 2053" name="adj"/>
            </a:avLst>
          </a:prstGeom>
          <a:noFill/>
          <a:ln>
            <a:noFill/>
          </a:ln>
        </p:spPr>
      </p:sp>
      <p:sp>
        <p:nvSpPr>
          <p:cNvPr id="14" name="Google Shape;14;p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5" name="Google Shape;15;p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16" name="Google Shape;16;p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spTree>
      <p:nvGrpSpPr>
        <p:cNvPr id="97" name="Shape 97"/>
        <p:cNvGrpSpPr/>
        <p:nvPr/>
      </p:nvGrpSpPr>
      <p:grpSpPr>
        <a:xfrm>
          <a:off x="0" y="0"/>
          <a:ext cx="0" cy="0"/>
          <a:chOff x="0" y="0"/>
          <a:chExt cx="0" cy="0"/>
        </a:xfrm>
      </p:grpSpPr>
      <p:sp>
        <p:nvSpPr>
          <p:cNvPr id="98" name="Google Shape;98;p1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99" name="Google Shape;99;p1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00" name="Google Shape;100;p11"/>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01" name="Google Shape;101;p11"/>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02" name="Google Shape;102;p11"/>
          <p:cNvCxnSpPr>
            <a:endCxn id="103"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04" name="Google Shape;104;p11"/>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05" name="Google Shape;105;p11"/>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03" name="Google Shape;103;p11"/>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6" name="Google Shape;106;p11"/>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7" name="Google Shape;107;p11"/>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8" name="Google Shape;108;p11"/>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09" name="Google Shape;109;p11"/>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10" name="Google Shape;110;p11"/>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11" name="Google Shape;111;p11"/>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12" name="Google Shape;112;p11"/>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13" name="Google Shape;113;p11"/>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14" name="Google Shape;114;p11"/>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15" name="Google Shape;115;p1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16" name="Google Shape;116;p1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spTree>
      <p:nvGrpSpPr>
        <p:cNvPr id="117" name="Shape 117"/>
        <p:cNvGrpSpPr/>
        <p:nvPr/>
      </p:nvGrpSpPr>
      <p:grpSpPr>
        <a:xfrm>
          <a:off x="0" y="0"/>
          <a:ext cx="0" cy="0"/>
          <a:chOff x="0" y="0"/>
          <a:chExt cx="0" cy="0"/>
        </a:xfrm>
      </p:grpSpPr>
      <p:cxnSp>
        <p:nvCxnSpPr>
          <p:cNvPr id="118" name="Google Shape;118;p12"/>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9" name="Google Shape;119;p12"/>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20" name="Google Shape;120;p12"/>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21" name="Google Shape;121;p12"/>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22" name="Google Shape;122;p12"/>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3" name="Google Shape;123;p12"/>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spTree>
      <p:nvGrpSpPr>
        <p:cNvPr id="124" name="Shape 124"/>
        <p:cNvGrpSpPr/>
        <p:nvPr/>
      </p:nvGrpSpPr>
      <p:grpSpPr>
        <a:xfrm>
          <a:off x="0" y="0"/>
          <a:ext cx="0" cy="0"/>
          <a:chOff x="0" y="0"/>
          <a:chExt cx="0" cy="0"/>
        </a:xfrm>
      </p:grpSpPr>
      <p:sp>
        <p:nvSpPr>
          <p:cNvPr id="125" name="Google Shape;125;p13"/>
          <p:cNvSpPr/>
          <p:nvPr>
            <p:ph idx="2" type="pic"/>
          </p:nvPr>
        </p:nvSpPr>
        <p:spPr>
          <a:xfrm>
            <a:off x="213750" y="586950"/>
            <a:ext cx="8701800" cy="2327100"/>
          </a:xfrm>
          <a:prstGeom prst="roundRect">
            <a:avLst>
              <a:gd fmla="val 3913" name="adj"/>
            </a:avLst>
          </a:prstGeom>
          <a:noFill/>
          <a:ln>
            <a:noFill/>
          </a:ln>
        </p:spPr>
      </p:sp>
      <p:sp>
        <p:nvSpPr>
          <p:cNvPr id="126" name="Google Shape;126;p1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27" name="Google Shape;127;p1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8" name="Google Shape;128;p13"/>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29" name="Google Shape;129;p1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30" name="Google Shape;130;p1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spTree>
      <p:nvGrpSpPr>
        <p:cNvPr id="131" name="Shape 131"/>
        <p:cNvGrpSpPr/>
        <p:nvPr/>
      </p:nvGrpSpPr>
      <p:grpSpPr>
        <a:xfrm>
          <a:off x="0" y="0"/>
          <a:ext cx="0" cy="0"/>
          <a:chOff x="0" y="0"/>
          <a:chExt cx="0" cy="0"/>
        </a:xfrm>
      </p:grpSpPr>
      <p:sp>
        <p:nvSpPr>
          <p:cNvPr id="132" name="Google Shape;132;p14"/>
          <p:cNvSpPr/>
          <p:nvPr>
            <p:ph idx="2" type="pic"/>
          </p:nvPr>
        </p:nvSpPr>
        <p:spPr>
          <a:xfrm>
            <a:off x="6445900" y="626975"/>
            <a:ext cx="1932900" cy="2070000"/>
          </a:xfrm>
          <a:prstGeom prst="roundRect">
            <a:avLst>
              <a:gd fmla="val 5387" name="adj"/>
            </a:avLst>
          </a:prstGeom>
          <a:noFill/>
          <a:ln>
            <a:noFill/>
          </a:ln>
        </p:spPr>
      </p:sp>
      <p:sp>
        <p:nvSpPr>
          <p:cNvPr id="133" name="Google Shape;133;p14"/>
          <p:cNvSpPr/>
          <p:nvPr>
            <p:ph idx="3" type="pic"/>
          </p:nvPr>
        </p:nvSpPr>
        <p:spPr>
          <a:xfrm>
            <a:off x="4210025" y="626975"/>
            <a:ext cx="1932900" cy="2070000"/>
          </a:xfrm>
          <a:prstGeom prst="roundRect">
            <a:avLst>
              <a:gd fmla="val 5387" name="adj"/>
            </a:avLst>
          </a:prstGeom>
          <a:noFill/>
          <a:ln>
            <a:noFill/>
          </a:ln>
        </p:spPr>
      </p:sp>
      <p:cxnSp>
        <p:nvCxnSpPr>
          <p:cNvPr id="134" name="Google Shape;134;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5" name="Google Shape;135;p14"/>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36" name="Google Shape;136;p14"/>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37" name="Google Shape;137;p14"/>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8" name="Google Shape;138;p14"/>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39" name="Google Shape;139;p14"/>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40" name="Google Shape;140;p14"/>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41" name="Google Shape;141;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2" name="Google Shape;142;p1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43" name="Google Shape;143;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spTree>
      <p:nvGrpSpPr>
        <p:cNvPr id="144" name="Shape 144"/>
        <p:cNvGrpSpPr/>
        <p:nvPr/>
      </p:nvGrpSpPr>
      <p:grpSpPr>
        <a:xfrm>
          <a:off x="0" y="0"/>
          <a:ext cx="0" cy="0"/>
          <a:chOff x="0" y="0"/>
          <a:chExt cx="0" cy="0"/>
        </a:xfrm>
      </p:grpSpPr>
      <p:cxnSp>
        <p:nvCxnSpPr>
          <p:cNvPr id="145" name="Google Shape;145;p15"/>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46" name="Google Shape;146;p15"/>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47" name="Google Shape;147;p15"/>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48" name="Google Shape;148;p15"/>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49" name="Google Shape;149;p15"/>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0" name="Google Shape;150;p15"/>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1" name="Google Shape;151;p15"/>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2" name="Google Shape;152;p15"/>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3" name="Google Shape;153;p15"/>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4" name="Google Shape;154;p15"/>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5" name="Google Shape;155;p15"/>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6" name="Google Shape;156;p15"/>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7" name="Google Shape;157;p15"/>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8" name="Google Shape;158;p15"/>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9" name="Google Shape;159;p15"/>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0" name="Google Shape;160;p1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1" name="Google Shape;161;p15"/>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spTree>
      <p:nvGrpSpPr>
        <p:cNvPr id="162" name="Shape 162"/>
        <p:cNvGrpSpPr/>
        <p:nvPr/>
      </p:nvGrpSpPr>
      <p:grpSpPr>
        <a:xfrm>
          <a:off x="0" y="0"/>
          <a:ext cx="0" cy="0"/>
          <a:chOff x="0" y="0"/>
          <a:chExt cx="0" cy="0"/>
        </a:xfrm>
      </p:grpSpPr>
      <p:sp>
        <p:nvSpPr>
          <p:cNvPr id="163" name="Google Shape;16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64" name="Google Shape;164;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5" name="Google Shape;165;p16"/>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166" name="Google Shape;166;p16"/>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7" name="Google Shape;16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8" name="Google Shape;168;p16"/>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9" name="Google Shape;16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spTree>
      <p:nvGrpSpPr>
        <p:cNvPr id="170" name="Shape 170"/>
        <p:cNvGrpSpPr/>
        <p:nvPr/>
      </p:nvGrpSpPr>
      <p:grpSpPr>
        <a:xfrm>
          <a:off x="0" y="0"/>
          <a:ext cx="0" cy="0"/>
          <a:chOff x="0" y="0"/>
          <a:chExt cx="0" cy="0"/>
        </a:xfrm>
      </p:grpSpPr>
      <p:sp>
        <p:nvSpPr>
          <p:cNvPr id="171" name="Google Shape;171;p17"/>
          <p:cNvSpPr/>
          <p:nvPr>
            <p:ph idx="2" type="pic"/>
          </p:nvPr>
        </p:nvSpPr>
        <p:spPr>
          <a:xfrm>
            <a:off x="211850" y="203250"/>
            <a:ext cx="4292400" cy="4737000"/>
          </a:xfrm>
          <a:prstGeom prst="roundRect">
            <a:avLst>
              <a:gd fmla="val 3358" name="adj"/>
            </a:avLst>
          </a:prstGeom>
          <a:noFill/>
          <a:ln>
            <a:noFill/>
          </a:ln>
        </p:spPr>
      </p:sp>
      <p:sp>
        <p:nvSpPr>
          <p:cNvPr id="172" name="Google Shape;172;p17"/>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spTree>
      <p:nvGrpSpPr>
        <p:cNvPr id="173" name="Shape 173"/>
        <p:cNvGrpSpPr/>
        <p:nvPr/>
      </p:nvGrpSpPr>
      <p:grpSpPr>
        <a:xfrm>
          <a:off x="0" y="0"/>
          <a:ext cx="0" cy="0"/>
          <a:chOff x="0" y="0"/>
          <a:chExt cx="0" cy="0"/>
        </a:xfrm>
      </p:grpSpPr>
      <p:sp>
        <p:nvSpPr>
          <p:cNvPr id="174" name="Google Shape;174;p18"/>
          <p:cNvSpPr/>
          <p:nvPr>
            <p:ph idx="2" type="pic"/>
          </p:nvPr>
        </p:nvSpPr>
        <p:spPr>
          <a:xfrm>
            <a:off x="4014725" y="557375"/>
            <a:ext cx="1374300" cy="1471500"/>
          </a:xfrm>
          <a:prstGeom prst="roundRect">
            <a:avLst>
              <a:gd fmla="val 7582" name="adj"/>
            </a:avLst>
          </a:prstGeom>
          <a:noFill/>
          <a:ln>
            <a:noFill/>
          </a:ln>
        </p:spPr>
      </p:sp>
      <p:sp>
        <p:nvSpPr>
          <p:cNvPr id="175" name="Google Shape;175;p18"/>
          <p:cNvSpPr/>
          <p:nvPr>
            <p:ph idx="3" type="pic"/>
          </p:nvPr>
        </p:nvSpPr>
        <p:spPr>
          <a:xfrm>
            <a:off x="5688575" y="557375"/>
            <a:ext cx="1374300" cy="1471500"/>
          </a:xfrm>
          <a:prstGeom prst="roundRect">
            <a:avLst>
              <a:gd fmla="val 7582" name="adj"/>
            </a:avLst>
          </a:prstGeom>
          <a:noFill/>
          <a:ln>
            <a:noFill/>
          </a:ln>
        </p:spPr>
      </p:sp>
      <p:sp>
        <p:nvSpPr>
          <p:cNvPr id="176" name="Google Shape;176;p18"/>
          <p:cNvSpPr/>
          <p:nvPr>
            <p:ph idx="4" type="pic"/>
          </p:nvPr>
        </p:nvSpPr>
        <p:spPr>
          <a:xfrm>
            <a:off x="7362425" y="557375"/>
            <a:ext cx="1374300" cy="1471500"/>
          </a:xfrm>
          <a:prstGeom prst="roundRect">
            <a:avLst>
              <a:gd fmla="val 7582" name="adj"/>
            </a:avLst>
          </a:prstGeom>
          <a:noFill/>
          <a:ln>
            <a:noFill/>
          </a:ln>
        </p:spPr>
      </p:sp>
      <p:sp>
        <p:nvSpPr>
          <p:cNvPr id="177" name="Google Shape;177;p18"/>
          <p:cNvSpPr/>
          <p:nvPr>
            <p:ph idx="5" type="pic"/>
          </p:nvPr>
        </p:nvSpPr>
        <p:spPr>
          <a:xfrm>
            <a:off x="4014725" y="2644475"/>
            <a:ext cx="1374300" cy="1471500"/>
          </a:xfrm>
          <a:prstGeom prst="roundRect">
            <a:avLst>
              <a:gd fmla="val 7582" name="adj"/>
            </a:avLst>
          </a:prstGeom>
          <a:noFill/>
          <a:ln>
            <a:noFill/>
          </a:ln>
        </p:spPr>
      </p:sp>
      <p:sp>
        <p:nvSpPr>
          <p:cNvPr id="178" name="Google Shape;178;p18"/>
          <p:cNvSpPr/>
          <p:nvPr>
            <p:ph idx="6" type="pic"/>
          </p:nvPr>
        </p:nvSpPr>
        <p:spPr>
          <a:xfrm>
            <a:off x="5688575" y="2644475"/>
            <a:ext cx="1374300" cy="1471500"/>
          </a:xfrm>
          <a:prstGeom prst="roundRect">
            <a:avLst>
              <a:gd fmla="val 7582" name="adj"/>
            </a:avLst>
          </a:prstGeom>
          <a:noFill/>
          <a:ln>
            <a:noFill/>
          </a:ln>
        </p:spPr>
      </p:sp>
      <p:sp>
        <p:nvSpPr>
          <p:cNvPr id="179" name="Google Shape;179;p18"/>
          <p:cNvSpPr/>
          <p:nvPr>
            <p:ph idx="7" type="pic"/>
          </p:nvPr>
        </p:nvSpPr>
        <p:spPr>
          <a:xfrm>
            <a:off x="7362425" y="2644475"/>
            <a:ext cx="1374300" cy="1471500"/>
          </a:xfrm>
          <a:prstGeom prst="roundRect">
            <a:avLst>
              <a:gd fmla="val 7582" name="adj"/>
            </a:avLst>
          </a:prstGeom>
          <a:noFill/>
          <a:ln>
            <a:noFill/>
          </a:ln>
        </p:spPr>
      </p:sp>
      <p:cxnSp>
        <p:nvCxnSpPr>
          <p:cNvPr id="180" name="Google Shape;180;p1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81" name="Google Shape;181;p18"/>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82" name="Google Shape;182;p18"/>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83" name="Google Shape;183;p18"/>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84" name="Google Shape;184;p18"/>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5" name="Google Shape;185;p18"/>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6" name="Google Shape;186;p18"/>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7" name="Google Shape;187;p18"/>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8" name="Google Shape;188;p18"/>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9" name="Google Shape;189;p18"/>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90" name="Google Shape;190;p1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91" name="Google Shape;191;p1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92" name="Google Shape;192;p1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spTree>
      <p:nvGrpSpPr>
        <p:cNvPr id="193" name="Shape 193"/>
        <p:cNvGrpSpPr/>
        <p:nvPr/>
      </p:nvGrpSpPr>
      <p:grpSpPr>
        <a:xfrm>
          <a:off x="0" y="0"/>
          <a:ext cx="0" cy="0"/>
          <a:chOff x="0" y="0"/>
          <a:chExt cx="0" cy="0"/>
        </a:xfrm>
      </p:grpSpPr>
      <p:sp>
        <p:nvSpPr>
          <p:cNvPr id="194" name="Google Shape;194;p19"/>
          <p:cNvSpPr/>
          <p:nvPr>
            <p:ph idx="2" type="pic"/>
          </p:nvPr>
        </p:nvSpPr>
        <p:spPr>
          <a:xfrm>
            <a:off x="228625" y="592625"/>
            <a:ext cx="2205000" cy="1215600"/>
          </a:xfrm>
          <a:prstGeom prst="roundRect">
            <a:avLst>
              <a:gd fmla="val 3655" name="adj"/>
            </a:avLst>
          </a:prstGeom>
          <a:noFill/>
          <a:ln>
            <a:noFill/>
          </a:ln>
        </p:spPr>
      </p:sp>
      <p:sp>
        <p:nvSpPr>
          <p:cNvPr id="195" name="Google Shape;195;p19"/>
          <p:cNvSpPr/>
          <p:nvPr>
            <p:ph idx="3" type="pic"/>
          </p:nvPr>
        </p:nvSpPr>
        <p:spPr>
          <a:xfrm>
            <a:off x="3931925" y="592625"/>
            <a:ext cx="2205000" cy="1215600"/>
          </a:xfrm>
          <a:prstGeom prst="roundRect">
            <a:avLst>
              <a:gd fmla="val 3655" name="adj"/>
            </a:avLst>
          </a:prstGeom>
          <a:noFill/>
          <a:ln>
            <a:noFill/>
          </a:ln>
        </p:spPr>
      </p:sp>
      <p:sp>
        <p:nvSpPr>
          <p:cNvPr id="196" name="Google Shape;196;p19"/>
          <p:cNvSpPr/>
          <p:nvPr>
            <p:ph idx="4" type="pic"/>
          </p:nvPr>
        </p:nvSpPr>
        <p:spPr>
          <a:xfrm>
            <a:off x="7635600" y="592625"/>
            <a:ext cx="1135200" cy="1215600"/>
          </a:xfrm>
          <a:prstGeom prst="roundRect">
            <a:avLst>
              <a:gd fmla="val 3655" name="adj"/>
            </a:avLst>
          </a:prstGeom>
          <a:noFill/>
          <a:ln>
            <a:noFill/>
          </a:ln>
        </p:spPr>
      </p:sp>
      <p:sp>
        <p:nvSpPr>
          <p:cNvPr id="197" name="Google Shape;197;p19"/>
          <p:cNvSpPr/>
          <p:nvPr>
            <p:ph idx="5" type="pic"/>
          </p:nvPr>
        </p:nvSpPr>
        <p:spPr>
          <a:xfrm>
            <a:off x="2575300" y="593225"/>
            <a:ext cx="1215000" cy="1215000"/>
          </a:xfrm>
          <a:prstGeom prst="ellipse">
            <a:avLst/>
          </a:prstGeom>
          <a:noFill/>
          <a:ln>
            <a:noFill/>
          </a:ln>
        </p:spPr>
      </p:sp>
      <p:sp>
        <p:nvSpPr>
          <p:cNvPr id="198" name="Google Shape;198;p19"/>
          <p:cNvSpPr/>
          <p:nvPr>
            <p:ph idx="6" type="pic"/>
          </p:nvPr>
        </p:nvSpPr>
        <p:spPr>
          <a:xfrm>
            <a:off x="6278800" y="593225"/>
            <a:ext cx="1215000" cy="1215000"/>
          </a:xfrm>
          <a:prstGeom prst="ellipse">
            <a:avLst/>
          </a:prstGeom>
          <a:noFill/>
          <a:ln>
            <a:noFill/>
          </a:ln>
        </p:spPr>
      </p:sp>
      <p:sp>
        <p:nvSpPr>
          <p:cNvPr id="199" name="Google Shape;199;p19"/>
          <p:cNvSpPr/>
          <p:nvPr>
            <p:ph idx="7" type="pic"/>
          </p:nvPr>
        </p:nvSpPr>
        <p:spPr>
          <a:xfrm>
            <a:off x="228613" y="1964250"/>
            <a:ext cx="1215000" cy="1215000"/>
          </a:xfrm>
          <a:prstGeom prst="ellipse">
            <a:avLst/>
          </a:prstGeom>
          <a:noFill/>
          <a:ln>
            <a:noFill/>
          </a:ln>
        </p:spPr>
      </p:sp>
      <p:sp>
        <p:nvSpPr>
          <p:cNvPr id="200" name="Google Shape;200;p19"/>
          <p:cNvSpPr/>
          <p:nvPr>
            <p:ph idx="8" type="pic"/>
          </p:nvPr>
        </p:nvSpPr>
        <p:spPr>
          <a:xfrm>
            <a:off x="1545425" y="1963950"/>
            <a:ext cx="2205000" cy="1215600"/>
          </a:xfrm>
          <a:prstGeom prst="roundRect">
            <a:avLst>
              <a:gd fmla="val 3655" name="adj"/>
            </a:avLst>
          </a:prstGeom>
          <a:noFill/>
          <a:ln>
            <a:noFill/>
          </a:ln>
        </p:spPr>
      </p:sp>
      <p:sp>
        <p:nvSpPr>
          <p:cNvPr id="201" name="Google Shape;201;p19"/>
          <p:cNvSpPr/>
          <p:nvPr>
            <p:ph idx="9" type="pic"/>
          </p:nvPr>
        </p:nvSpPr>
        <p:spPr>
          <a:xfrm>
            <a:off x="3932063" y="1963950"/>
            <a:ext cx="1135200" cy="1215600"/>
          </a:xfrm>
          <a:prstGeom prst="roundRect">
            <a:avLst>
              <a:gd fmla="val 3655" name="adj"/>
            </a:avLst>
          </a:prstGeom>
          <a:noFill/>
          <a:ln>
            <a:noFill/>
          </a:ln>
        </p:spPr>
      </p:sp>
      <p:sp>
        <p:nvSpPr>
          <p:cNvPr id="202" name="Google Shape;202;p19"/>
          <p:cNvSpPr/>
          <p:nvPr>
            <p:ph idx="13" type="pic"/>
          </p:nvPr>
        </p:nvSpPr>
        <p:spPr>
          <a:xfrm>
            <a:off x="5248888" y="1963950"/>
            <a:ext cx="2205000" cy="1215600"/>
          </a:xfrm>
          <a:prstGeom prst="roundRect">
            <a:avLst>
              <a:gd fmla="val 3655" name="adj"/>
            </a:avLst>
          </a:prstGeom>
          <a:noFill/>
          <a:ln>
            <a:noFill/>
          </a:ln>
        </p:spPr>
      </p:sp>
      <p:sp>
        <p:nvSpPr>
          <p:cNvPr id="203" name="Google Shape;203;p19"/>
          <p:cNvSpPr/>
          <p:nvPr>
            <p:ph idx="14" type="pic"/>
          </p:nvPr>
        </p:nvSpPr>
        <p:spPr>
          <a:xfrm>
            <a:off x="7555713" y="1964250"/>
            <a:ext cx="1215000" cy="1215000"/>
          </a:xfrm>
          <a:prstGeom prst="ellipse">
            <a:avLst/>
          </a:prstGeom>
          <a:noFill/>
          <a:ln>
            <a:noFill/>
          </a:ln>
        </p:spPr>
      </p:sp>
      <p:sp>
        <p:nvSpPr>
          <p:cNvPr id="204" name="Google Shape;204;p19"/>
          <p:cNvSpPr/>
          <p:nvPr>
            <p:ph idx="15" type="pic"/>
          </p:nvPr>
        </p:nvSpPr>
        <p:spPr>
          <a:xfrm>
            <a:off x="228625" y="3335275"/>
            <a:ext cx="2205000" cy="1215600"/>
          </a:xfrm>
          <a:prstGeom prst="roundRect">
            <a:avLst>
              <a:gd fmla="val 3655" name="adj"/>
            </a:avLst>
          </a:prstGeom>
          <a:noFill/>
          <a:ln>
            <a:noFill/>
          </a:ln>
        </p:spPr>
      </p:sp>
      <p:sp>
        <p:nvSpPr>
          <p:cNvPr id="205" name="Google Shape;205;p19"/>
          <p:cNvSpPr/>
          <p:nvPr>
            <p:ph idx="16" type="pic"/>
          </p:nvPr>
        </p:nvSpPr>
        <p:spPr>
          <a:xfrm>
            <a:off x="3931925" y="3335275"/>
            <a:ext cx="2205000" cy="1215600"/>
          </a:xfrm>
          <a:prstGeom prst="roundRect">
            <a:avLst>
              <a:gd fmla="val 3655" name="adj"/>
            </a:avLst>
          </a:prstGeom>
          <a:noFill/>
          <a:ln>
            <a:noFill/>
          </a:ln>
        </p:spPr>
      </p:sp>
      <p:sp>
        <p:nvSpPr>
          <p:cNvPr id="206" name="Google Shape;206;p19"/>
          <p:cNvSpPr/>
          <p:nvPr>
            <p:ph idx="17" type="pic"/>
          </p:nvPr>
        </p:nvSpPr>
        <p:spPr>
          <a:xfrm>
            <a:off x="7635600" y="3335275"/>
            <a:ext cx="1135200" cy="1215600"/>
          </a:xfrm>
          <a:prstGeom prst="roundRect">
            <a:avLst>
              <a:gd fmla="val 3655" name="adj"/>
            </a:avLst>
          </a:prstGeom>
          <a:noFill/>
          <a:ln>
            <a:noFill/>
          </a:ln>
        </p:spPr>
      </p:sp>
      <p:sp>
        <p:nvSpPr>
          <p:cNvPr id="207" name="Google Shape;207;p19"/>
          <p:cNvSpPr/>
          <p:nvPr>
            <p:ph idx="18" type="pic"/>
          </p:nvPr>
        </p:nvSpPr>
        <p:spPr>
          <a:xfrm>
            <a:off x="2575300" y="3335875"/>
            <a:ext cx="1215000" cy="1215000"/>
          </a:xfrm>
          <a:prstGeom prst="ellipse">
            <a:avLst/>
          </a:prstGeom>
          <a:noFill/>
          <a:ln>
            <a:noFill/>
          </a:ln>
        </p:spPr>
      </p:sp>
      <p:sp>
        <p:nvSpPr>
          <p:cNvPr id="208" name="Google Shape;208;p19"/>
          <p:cNvSpPr/>
          <p:nvPr>
            <p:ph idx="19" type="pic"/>
          </p:nvPr>
        </p:nvSpPr>
        <p:spPr>
          <a:xfrm>
            <a:off x="6278800" y="3335875"/>
            <a:ext cx="1215000" cy="1215000"/>
          </a:xfrm>
          <a:prstGeom prst="ellipse">
            <a:avLst/>
          </a:prstGeom>
          <a:noFill/>
          <a:ln>
            <a:noFill/>
          </a:ln>
        </p:spPr>
      </p:sp>
      <p:sp>
        <p:nvSpPr>
          <p:cNvPr id="209" name="Google Shape;209;p19"/>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10" name="Google Shape;210;p1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11" name="Google Shape;211;p1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12" name="Google Shape;212;p1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13" name="Shape 213"/>
        <p:cNvGrpSpPr/>
        <p:nvPr/>
      </p:nvGrpSpPr>
      <p:grpSpPr>
        <a:xfrm>
          <a:off x="0" y="0"/>
          <a:ext cx="0" cy="0"/>
          <a:chOff x="0" y="0"/>
          <a:chExt cx="0" cy="0"/>
        </a:xfrm>
      </p:grpSpPr>
      <p:sp>
        <p:nvSpPr>
          <p:cNvPr id="214" name="Google Shape;214;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15" name="Google Shape;215;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16" name="Google Shape;2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spTree>
      <p:nvGrpSpPr>
        <p:cNvPr id="17" name="Shape 17"/>
        <p:cNvGrpSpPr/>
        <p:nvPr/>
      </p:nvGrpSpPr>
      <p:grpSpPr>
        <a:xfrm>
          <a:off x="0" y="0"/>
          <a:ext cx="0" cy="0"/>
          <a:chOff x="0" y="0"/>
          <a:chExt cx="0" cy="0"/>
        </a:xfrm>
      </p:grpSpPr>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3"/>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20" name="Google Shape;20;p3"/>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21" name="Google Shape;21;p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2" name="Google Shape;22;p3"/>
          <p:cNvSpPr/>
          <p:nvPr>
            <p:ph idx="3" type="pic"/>
          </p:nvPr>
        </p:nvSpPr>
        <p:spPr>
          <a:xfrm>
            <a:off x="5039775" y="196800"/>
            <a:ext cx="3905400" cy="4749900"/>
          </a:xfrm>
          <a:prstGeom prst="roundRect">
            <a:avLst>
              <a:gd fmla="val 2053" name="adj"/>
            </a:avLst>
          </a:prstGeom>
          <a:noFill/>
          <a:ln>
            <a:noFill/>
          </a:ln>
        </p:spPr>
      </p:sp>
      <p:sp>
        <p:nvSpPr>
          <p:cNvPr id="23" name="Google Shape;23;p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4" name="Google Shape;24;p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25" name="Google Shape;25;p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17" name="Shape 217"/>
        <p:cNvGrpSpPr/>
        <p:nvPr/>
      </p:nvGrpSpPr>
      <p:grpSpPr>
        <a:xfrm>
          <a:off x="0" y="0"/>
          <a:ext cx="0" cy="0"/>
          <a:chOff x="0" y="0"/>
          <a:chExt cx="0" cy="0"/>
        </a:xfrm>
      </p:grpSpPr>
      <p:sp>
        <p:nvSpPr>
          <p:cNvPr id="218" name="Google Shape;218;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9" name="Google Shape;2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20" name="Shape 220"/>
        <p:cNvGrpSpPr/>
        <p:nvPr/>
      </p:nvGrpSpPr>
      <p:grpSpPr>
        <a:xfrm>
          <a:off x="0" y="0"/>
          <a:ext cx="0" cy="0"/>
          <a:chOff x="0" y="0"/>
          <a:chExt cx="0" cy="0"/>
        </a:xfrm>
      </p:grpSpPr>
      <p:sp>
        <p:nvSpPr>
          <p:cNvPr id="221" name="Google Shape;2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2" name="Google Shape;2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3" name="Google Shape;22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24" name="Shape 224"/>
        <p:cNvGrpSpPr/>
        <p:nvPr/>
      </p:nvGrpSpPr>
      <p:grpSpPr>
        <a:xfrm>
          <a:off x="0" y="0"/>
          <a:ext cx="0" cy="0"/>
          <a:chOff x="0" y="0"/>
          <a:chExt cx="0" cy="0"/>
        </a:xfrm>
      </p:grpSpPr>
      <p:sp>
        <p:nvSpPr>
          <p:cNvPr id="225" name="Google Shape;2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6" name="Google Shape;226;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7" name="Google Shape;227;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8" name="Google Shape;22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29" name="Shape 229"/>
        <p:cNvGrpSpPr/>
        <p:nvPr/>
      </p:nvGrpSpPr>
      <p:grpSpPr>
        <a:xfrm>
          <a:off x="0" y="0"/>
          <a:ext cx="0" cy="0"/>
          <a:chOff x="0" y="0"/>
          <a:chExt cx="0" cy="0"/>
        </a:xfrm>
      </p:grpSpPr>
      <p:sp>
        <p:nvSpPr>
          <p:cNvPr id="230" name="Google Shape;2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1" name="Google Shape;23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32" name="Shape 232"/>
        <p:cNvGrpSpPr/>
        <p:nvPr/>
      </p:nvGrpSpPr>
      <p:grpSpPr>
        <a:xfrm>
          <a:off x="0" y="0"/>
          <a:ext cx="0" cy="0"/>
          <a:chOff x="0" y="0"/>
          <a:chExt cx="0" cy="0"/>
        </a:xfrm>
      </p:grpSpPr>
      <p:sp>
        <p:nvSpPr>
          <p:cNvPr id="233" name="Google Shape;233;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4" name="Google Shape;234;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5" name="Google Shape;23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36" name="Shape 236"/>
        <p:cNvGrpSpPr/>
        <p:nvPr/>
      </p:nvGrpSpPr>
      <p:grpSpPr>
        <a:xfrm>
          <a:off x="0" y="0"/>
          <a:ext cx="0" cy="0"/>
          <a:chOff x="0" y="0"/>
          <a:chExt cx="0" cy="0"/>
        </a:xfrm>
      </p:grpSpPr>
      <p:sp>
        <p:nvSpPr>
          <p:cNvPr id="237" name="Google Shape;237;p2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38" name="Google Shape;23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39" name="Shape 239"/>
        <p:cNvGrpSpPr/>
        <p:nvPr/>
      </p:nvGrpSpPr>
      <p:grpSpPr>
        <a:xfrm>
          <a:off x="0" y="0"/>
          <a:ext cx="0" cy="0"/>
          <a:chOff x="0" y="0"/>
          <a:chExt cx="0" cy="0"/>
        </a:xfrm>
      </p:grpSpPr>
      <p:sp>
        <p:nvSpPr>
          <p:cNvPr id="240" name="Google Shape;240;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42" name="Google Shape;242;p2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43" name="Google Shape;243;p2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4" name="Google Shape;24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45" name="Shape 245"/>
        <p:cNvGrpSpPr/>
        <p:nvPr/>
      </p:nvGrpSpPr>
      <p:grpSpPr>
        <a:xfrm>
          <a:off x="0" y="0"/>
          <a:ext cx="0" cy="0"/>
          <a:chOff x="0" y="0"/>
          <a:chExt cx="0" cy="0"/>
        </a:xfrm>
      </p:grpSpPr>
      <p:sp>
        <p:nvSpPr>
          <p:cNvPr id="246" name="Google Shape;246;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47" name="Google Shape;24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48" name="Shape 248"/>
        <p:cNvGrpSpPr/>
        <p:nvPr/>
      </p:nvGrpSpPr>
      <p:grpSpPr>
        <a:xfrm>
          <a:off x="0" y="0"/>
          <a:ext cx="0" cy="0"/>
          <a:chOff x="0" y="0"/>
          <a:chExt cx="0" cy="0"/>
        </a:xfrm>
      </p:grpSpPr>
      <p:sp>
        <p:nvSpPr>
          <p:cNvPr id="249" name="Google Shape;249;p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2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51" name="Google Shape;25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52" name="Shape 252"/>
        <p:cNvGrpSpPr/>
        <p:nvPr/>
      </p:nvGrpSpPr>
      <p:grpSpPr>
        <a:xfrm>
          <a:off x="0" y="0"/>
          <a:ext cx="0" cy="0"/>
          <a:chOff x="0" y="0"/>
          <a:chExt cx="0" cy="0"/>
        </a:xfrm>
      </p:grpSpPr>
      <p:sp>
        <p:nvSpPr>
          <p:cNvPr id="253" name="Google Shape;25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spTree>
      <p:nvGrpSpPr>
        <p:cNvPr id="26" name="Shape 26"/>
        <p:cNvGrpSpPr/>
        <p:nvPr/>
      </p:nvGrpSpPr>
      <p:grpSpPr>
        <a:xfrm>
          <a:off x="0" y="0"/>
          <a:ext cx="0" cy="0"/>
          <a:chOff x="0" y="0"/>
          <a:chExt cx="0" cy="0"/>
        </a:xfrm>
      </p:grpSpPr>
      <p:sp>
        <p:nvSpPr>
          <p:cNvPr id="27" name="Google Shape;27;p4"/>
          <p:cNvSpPr/>
          <p:nvPr>
            <p:ph idx="2" type="pic"/>
          </p:nvPr>
        </p:nvSpPr>
        <p:spPr>
          <a:xfrm>
            <a:off x="5039775" y="203250"/>
            <a:ext cx="3905400" cy="2298600"/>
          </a:xfrm>
          <a:prstGeom prst="roundRect">
            <a:avLst>
              <a:gd fmla="val 2053" name="adj"/>
            </a:avLst>
          </a:prstGeom>
          <a:noFill/>
          <a:ln>
            <a:noFill/>
          </a:ln>
        </p:spPr>
      </p:sp>
      <p:cxnSp>
        <p:nvCxnSpPr>
          <p:cNvPr id="28" name="Google Shape;28;p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9" name="Google Shape;29;p4"/>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30" name="Google Shape;30;p4"/>
          <p:cNvSpPr/>
          <p:nvPr>
            <p:ph idx="3" type="pic"/>
          </p:nvPr>
        </p:nvSpPr>
        <p:spPr>
          <a:xfrm>
            <a:off x="5039775" y="2624675"/>
            <a:ext cx="3905400" cy="2298600"/>
          </a:xfrm>
          <a:prstGeom prst="roundRect">
            <a:avLst>
              <a:gd fmla="val 2053" name="adj"/>
            </a:avLst>
          </a:prstGeom>
          <a:noFill/>
          <a:ln>
            <a:noFill/>
          </a:ln>
        </p:spPr>
      </p:sp>
      <p:sp>
        <p:nvSpPr>
          <p:cNvPr id="31" name="Google Shape;31;p4"/>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32" name="Google Shape;32;p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33" name="Google Shape;33;p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4" name="Google Shape;34;p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54" name="Shape 254"/>
        <p:cNvGrpSpPr/>
        <p:nvPr/>
      </p:nvGrpSpPr>
      <p:grpSpPr>
        <a:xfrm>
          <a:off x="0" y="0"/>
          <a:ext cx="0" cy="0"/>
          <a:chOff x="0" y="0"/>
          <a:chExt cx="0" cy="0"/>
        </a:xfrm>
      </p:grpSpPr>
      <p:sp>
        <p:nvSpPr>
          <p:cNvPr id="255" name="Google Shape;255;p31"/>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56" name="Google Shape;25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8" name="Google Shape;258;p3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9" name="Google Shape;259;p3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0" name="Google Shape;260;p3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1" name="Google Shape;261;p3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2" name="Google Shape;262;p3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63" name="Shape 263"/>
        <p:cNvGrpSpPr/>
        <p:nvPr/>
      </p:nvGrpSpPr>
      <p:grpSpPr>
        <a:xfrm>
          <a:off x="0" y="0"/>
          <a:ext cx="0" cy="0"/>
          <a:chOff x="0" y="0"/>
          <a:chExt cx="0" cy="0"/>
        </a:xfrm>
      </p:grpSpPr>
      <p:sp>
        <p:nvSpPr>
          <p:cNvPr id="264" name="Google Shape;26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5" name="Google Shape;265;p32"/>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6" name="Google Shape;266;p32"/>
          <p:cNvSpPr/>
          <p:nvPr>
            <p:ph idx="2" type="pic"/>
          </p:nvPr>
        </p:nvSpPr>
        <p:spPr>
          <a:xfrm>
            <a:off x="4992024" y="1152775"/>
            <a:ext cx="3840300" cy="3416400"/>
          </a:xfrm>
          <a:prstGeom prst="rect">
            <a:avLst/>
          </a:prstGeom>
          <a:noFill/>
          <a:ln>
            <a:noFill/>
          </a:ln>
        </p:spPr>
      </p:sp>
      <p:sp>
        <p:nvSpPr>
          <p:cNvPr id="267" name="Google Shape;26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268" name="Shape 268"/>
        <p:cNvGrpSpPr/>
        <p:nvPr/>
      </p:nvGrpSpPr>
      <p:grpSpPr>
        <a:xfrm>
          <a:off x="0" y="0"/>
          <a:ext cx="0" cy="0"/>
          <a:chOff x="0" y="0"/>
          <a:chExt cx="0" cy="0"/>
        </a:xfrm>
      </p:grpSpPr>
      <p:sp>
        <p:nvSpPr>
          <p:cNvPr id="269" name="Google Shape;26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3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71" name="Google Shape;271;p33"/>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74" name="Google Shape;274;p3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75" name="Shape 275"/>
        <p:cNvGrpSpPr/>
        <p:nvPr/>
      </p:nvGrpSpPr>
      <p:grpSpPr>
        <a:xfrm>
          <a:off x="0" y="0"/>
          <a:ext cx="0" cy="0"/>
          <a:chOff x="0" y="0"/>
          <a:chExt cx="0" cy="0"/>
        </a:xfrm>
      </p:grpSpPr>
      <p:sp>
        <p:nvSpPr>
          <p:cNvPr id="276" name="Google Shape;27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7" name="Google Shape;277;p34"/>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8" name="Google Shape;278;p3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9" name="Google Shape;279;p34"/>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81" name="Google Shape;281;p34"/>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2" name="Google Shape;282;p34"/>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3" name="Google Shape;283;p34"/>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84" name="Shape 284"/>
        <p:cNvGrpSpPr/>
        <p:nvPr/>
      </p:nvGrpSpPr>
      <p:grpSpPr>
        <a:xfrm>
          <a:off x="0" y="0"/>
          <a:ext cx="0" cy="0"/>
          <a:chOff x="0" y="0"/>
          <a:chExt cx="0" cy="0"/>
        </a:xfrm>
      </p:grpSpPr>
      <p:sp>
        <p:nvSpPr>
          <p:cNvPr id="285" name="Google Shape;28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35"/>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7" name="Google Shape;287;p3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8" name="Google Shape;288;p3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0" name="Google Shape;290;p35"/>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91" name="Google Shape;291;p3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2" name="Google Shape;292;p3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3" name="Google Shape;293;p3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3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97" name="Google Shape;29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8" name="Google Shape;298;p3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99" name="Shape 299"/>
        <p:cNvGrpSpPr/>
        <p:nvPr/>
      </p:nvGrpSpPr>
      <p:grpSpPr>
        <a:xfrm>
          <a:off x="0" y="0"/>
          <a:ext cx="0" cy="0"/>
          <a:chOff x="0" y="0"/>
          <a:chExt cx="0" cy="0"/>
        </a:xfrm>
      </p:grpSpPr>
      <p:sp>
        <p:nvSpPr>
          <p:cNvPr id="300" name="Google Shape;300;p37"/>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1" name="Google Shape;301;p37"/>
          <p:cNvSpPr/>
          <p:nvPr>
            <p:ph idx="2" type="pic"/>
          </p:nvPr>
        </p:nvSpPr>
        <p:spPr>
          <a:xfrm>
            <a:off x="4804825" y="1133300"/>
            <a:ext cx="4027500" cy="2392800"/>
          </a:xfrm>
          <a:prstGeom prst="rect">
            <a:avLst/>
          </a:prstGeom>
          <a:noFill/>
          <a:ln>
            <a:noFill/>
          </a:ln>
        </p:spPr>
      </p:sp>
      <p:sp>
        <p:nvSpPr>
          <p:cNvPr id="302" name="Google Shape;302;p37"/>
          <p:cNvSpPr/>
          <p:nvPr>
            <p:ph idx="3" type="pic"/>
          </p:nvPr>
        </p:nvSpPr>
        <p:spPr>
          <a:xfrm>
            <a:off x="311725" y="1133300"/>
            <a:ext cx="4027500" cy="2392800"/>
          </a:xfrm>
          <a:prstGeom prst="rect">
            <a:avLst/>
          </a:prstGeom>
          <a:noFill/>
          <a:ln>
            <a:noFill/>
          </a:ln>
        </p:spPr>
      </p:sp>
      <p:sp>
        <p:nvSpPr>
          <p:cNvPr id="303" name="Google Shape;303;p3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4" name="Google Shape;30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6" name="Google Shape;306;p3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07" name="Google Shape;307;p3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08" name="Shape 308"/>
        <p:cNvGrpSpPr/>
        <p:nvPr/>
      </p:nvGrpSpPr>
      <p:grpSpPr>
        <a:xfrm>
          <a:off x="0" y="0"/>
          <a:ext cx="0" cy="0"/>
          <a:chOff x="0" y="0"/>
          <a:chExt cx="0" cy="0"/>
        </a:xfrm>
      </p:grpSpPr>
      <p:sp>
        <p:nvSpPr>
          <p:cNvPr id="309" name="Google Shape;309;p3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0" name="Google Shape;310;p38"/>
          <p:cNvSpPr/>
          <p:nvPr>
            <p:ph idx="2" type="pic"/>
          </p:nvPr>
        </p:nvSpPr>
        <p:spPr>
          <a:xfrm>
            <a:off x="6205225" y="1128325"/>
            <a:ext cx="2627100" cy="2273100"/>
          </a:xfrm>
          <a:prstGeom prst="rect">
            <a:avLst/>
          </a:prstGeom>
          <a:noFill/>
          <a:ln>
            <a:noFill/>
          </a:ln>
        </p:spPr>
      </p:sp>
      <p:sp>
        <p:nvSpPr>
          <p:cNvPr id="311" name="Google Shape;311;p38"/>
          <p:cNvSpPr/>
          <p:nvPr>
            <p:ph idx="3" type="pic"/>
          </p:nvPr>
        </p:nvSpPr>
        <p:spPr>
          <a:xfrm>
            <a:off x="311725" y="1128325"/>
            <a:ext cx="2627100" cy="2273100"/>
          </a:xfrm>
          <a:prstGeom prst="rect">
            <a:avLst/>
          </a:prstGeom>
          <a:noFill/>
          <a:ln>
            <a:noFill/>
          </a:ln>
        </p:spPr>
      </p:sp>
      <p:sp>
        <p:nvSpPr>
          <p:cNvPr id="312" name="Google Shape;312;p3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3" name="Google Shape;313;p38"/>
          <p:cNvSpPr/>
          <p:nvPr>
            <p:ph idx="5" type="pic"/>
          </p:nvPr>
        </p:nvSpPr>
        <p:spPr>
          <a:xfrm>
            <a:off x="3255250" y="1128325"/>
            <a:ext cx="2627100" cy="2273100"/>
          </a:xfrm>
          <a:prstGeom prst="rect">
            <a:avLst/>
          </a:prstGeom>
          <a:noFill/>
          <a:ln>
            <a:noFill/>
          </a:ln>
        </p:spPr>
      </p:sp>
      <p:sp>
        <p:nvSpPr>
          <p:cNvPr id="314" name="Google Shape;314;p3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5" name="Google Shape;31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6" name="Google Shape;31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7" name="Google Shape;317;p3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8" name="Google Shape;318;p3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9" name="Google Shape;319;p3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20" name="Shape 320"/>
        <p:cNvGrpSpPr/>
        <p:nvPr/>
      </p:nvGrpSpPr>
      <p:grpSpPr>
        <a:xfrm>
          <a:off x="0" y="0"/>
          <a:ext cx="0" cy="0"/>
          <a:chOff x="0" y="0"/>
          <a:chExt cx="0" cy="0"/>
        </a:xfrm>
      </p:grpSpPr>
      <p:sp>
        <p:nvSpPr>
          <p:cNvPr id="321" name="Google Shape;321;p39"/>
          <p:cNvSpPr/>
          <p:nvPr>
            <p:ph idx="2" type="pic"/>
          </p:nvPr>
        </p:nvSpPr>
        <p:spPr>
          <a:xfrm>
            <a:off x="311700" y="445025"/>
            <a:ext cx="8520600" cy="4218300"/>
          </a:xfrm>
          <a:prstGeom prst="rect">
            <a:avLst/>
          </a:prstGeom>
          <a:noFill/>
          <a:ln>
            <a:noFill/>
          </a:ln>
        </p:spPr>
      </p:sp>
      <p:sp>
        <p:nvSpPr>
          <p:cNvPr id="322" name="Google Shape;32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23" name="Shape 323"/>
        <p:cNvGrpSpPr/>
        <p:nvPr/>
      </p:nvGrpSpPr>
      <p:grpSpPr>
        <a:xfrm>
          <a:off x="0" y="0"/>
          <a:ext cx="0" cy="0"/>
          <a:chOff x="0" y="0"/>
          <a:chExt cx="0" cy="0"/>
        </a:xfrm>
      </p:grpSpPr>
      <p:sp>
        <p:nvSpPr>
          <p:cNvPr id="324" name="Google Shape;32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5" name="Google Shape;325;p40"/>
          <p:cNvSpPr/>
          <p:nvPr>
            <p:ph idx="2" type="pic"/>
          </p:nvPr>
        </p:nvSpPr>
        <p:spPr>
          <a:xfrm>
            <a:off x="3389600" y="118913"/>
            <a:ext cx="1643700" cy="1535100"/>
          </a:xfrm>
          <a:prstGeom prst="rect">
            <a:avLst/>
          </a:prstGeom>
          <a:noFill/>
          <a:ln>
            <a:noFill/>
          </a:ln>
        </p:spPr>
      </p:sp>
      <p:sp>
        <p:nvSpPr>
          <p:cNvPr id="326" name="Google Shape;326;p40"/>
          <p:cNvSpPr/>
          <p:nvPr>
            <p:ph idx="3" type="pic"/>
          </p:nvPr>
        </p:nvSpPr>
        <p:spPr>
          <a:xfrm>
            <a:off x="5195935" y="118913"/>
            <a:ext cx="1643700" cy="1535100"/>
          </a:xfrm>
          <a:prstGeom prst="rect">
            <a:avLst/>
          </a:prstGeom>
          <a:noFill/>
          <a:ln>
            <a:noFill/>
          </a:ln>
        </p:spPr>
      </p:sp>
      <p:sp>
        <p:nvSpPr>
          <p:cNvPr id="327" name="Google Shape;327;p40"/>
          <p:cNvSpPr/>
          <p:nvPr>
            <p:ph idx="4" type="pic"/>
          </p:nvPr>
        </p:nvSpPr>
        <p:spPr>
          <a:xfrm>
            <a:off x="7002270" y="118913"/>
            <a:ext cx="1643700" cy="1535100"/>
          </a:xfrm>
          <a:prstGeom prst="rect">
            <a:avLst/>
          </a:prstGeom>
          <a:noFill/>
          <a:ln>
            <a:noFill/>
          </a:ln>
        </p:spPr>
      </p:sp>
      <p:sp>
        <p:nvSpPr>
          <p:cNvPr id="328" name="Google Shape;328;p40"/>
          <p:cNvSpPr/>
          <p:nvPr>
            <p:ph idx="5" type="pic"/>
          </p:nvPr>
        </p:nvSpPr>
        <p:spPr>
          <a:xfrm>
            <a:off x="3389588" y="1804212"/>
            <a:ext cx="1643700" cy="1535100"/>
          </a:xfrm>
          <a:prstGeom prst="rect">
            <a:avLst/>
          </a:prstGeom>
          <a:noFill/>
          <a:ln>
            <a:noFill/>
          </a:ln>
        </p:spPr>
      </p:sp>
      <p:sp>
        <p:nvSpPr>
          <p:cNvPr id="329" name="Google Shape;329;p40"/>
          <p:cNvSpPr/>
          <p:nvPr>
            <p:ph idx="6" type="pic"/>
          </p:nvPr>
        </p:nvSpPr>
        <p:spPr>
          <a:xfrm>
            <a:off x="5195922" y="1804212"/>
            <a:ext cx="1643700" cy="1535100"/>
          </a:xfrm>
          <a:prstGeom prst="rect">
            <a:avLst/>
          </a:prstGeom>
          <a:noFill/>
          <a:ln>
            <a:noFill/>
          </a:ln>
        </p:spPr>
      </p:sp>
      <p:sp>
        <p:nvSpPr>
          <p:cNvPr id="330" name="Google Shape;330;p40"/>
          <p:cNvSpPr/>
          <p:nvPr>
            <p:ph idx="7" type="pic"/>
          </p:nvPr>
        </p:nvSpPr>
        <p:spPr>
          <a:xfrm>
            <a:off x="7002257" y="1804212"/>
            <a:ext cx="1643700" cy="1535100"/>
          </a:xfrm>
          <a:prstGeom prst="rect">
            <a:avLst/>
          </a:prstGeom>
          <a:noFill/>
          <a:ln>
            <a:noFill/>
          </a:ln>
        </p:spPr>
      </p:sp>
      <p:sp>
        <p:nvSpPr>
          <p:cNvPr id="331" name="Google Shape;331;p4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2" name="Google Shape;332;p40"/>
          <p:cNvSpPr/>
          <p:nvPr>
            <p:ph idx="8" type="pic"/>
          </p:nvPr>
        </p:nvSpPr>
        <p:spPr>
          <a:xfrm>
            <a:off x="3389588" y="3489487"/>
            <a:ext cx="1643700" cy="1535100"/>
          </a:xfrm>
          <a:prstGeom prst="rect">
            <a:avLst/>
          </a:prstGeom>
          <a:noFill/>
          <a:ln>
            <a:noFill/>
          </a:ln>
        </p:spPr>
      </p:sp>
      <p:sp>
        <p:nvSpPr>
          <p:cNvPr id="333" name="Google Shape;333;p40"/>
          <p:cNvSpPr/>
          <p:nvPr>
            <p:ph idx="9" type="pic"/>
          </p:nvPr>
        </p:nvSpPr>
        <p:spPr>
          <a:xfrm>
            <a:off x="5195922" y="3489487"/>
            <a:ext cx="1643700" cy="1535100"/>
          </a:xfrm>
          <a:prstGeom prst="rect">
            <a:avLst/>
          </a:prstGeom>
          <a:noFill/>
          <a:ln>
            <a:noFill/>
          </a:ln>
        </p:spPr>
      </p:sp>
      <p:sp>
        <p:nvSpPr>
          <p:cNvPr id="334" name="Google Shape;334;p4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spTree>
      <p:nvGrpSpPr>
        <p:cNvPr id="35" name="Shape 35"/>
        <p:cNvGrpSpPr/>
        <p:nvPr/>
      </p:nvGrpSpPr>
      <p:grpSpPr>
        <a:xfrm>
          <a:off x="0" y="0"/>
          <a:ext cx="0" cy="0"/>
          <a:chOff x="0" y="0"/>
          <a:chExt cx="0" cy="0"/>
        </a:xfrm>
      </p:grpSpPr>
      <p:cxnSp>
        <p:nvCxnSpPr>
          <p:cNvPr id="36" name="Google Shape;36;p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7" name="Google Shape;37;p5"/>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38" name="Google Shape;38;p5"/>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39" name="Google Shape;39;p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0" name="Google Shape;40;p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1" name="Google Shape;41;p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spTree>
      <p:nvGrpSpPr>
        <p:cNvPr id="42" name="Shape 42"/>
        <p:cNvGrpSpPr/>
        <p:nvPr/>
      </p:nvGrpSpPr>
      <p:grpSpPr>
        <a:xfrm>
          <a:off x="0" y="0"/>
          <a:ext cx="0" cy="0"/>
          <a:chOff x="0" y="0"/>
          <a:chExt cx="0" cy="0"/>
        </a:xfrm>
      </p:grpSpPr>
      <p:sp>
        <p:nvSpPr>
          <p:cNvPr id="43" name="Google Shape;4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4" name="Google Shape;44;p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5" name="Google Shape;45;p6"/>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46" name="Google Shape;46;p6"/>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7" name="Google Shape;47;p6"/>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8" name="Google Shape;48;p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9" name="Google Shape;49;p6"/>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0" name="Google Shape;50;p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spTree>
      <p:nvGrpSpPr>
        <p:cNvPr id="51" name="Shape 51"/>
        <p:cNvGrpSpPr/>
        <p:nvPr/>
      </p:nvGrpSpPr>
      <p:grpSpPr>
        <a:xfrm>
          <a:off x="0" y="0"/>
          <a:ext cx="0" cy="0"/>
          <a:chOff x="0" y="0"/>
          <a:chExt cx="0" cy="0"/>
        </a:xfrm>
      </p:grpSpPr>
      <p:sp>
        <p:nvSpPr>
          <p:cNvPr id="52" name="Google Shape;5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3" name="Google Shape;53;p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54" name="Google Shape;54;p7"/>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55" name="Google Shape;55;p7"/>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6" name="Google Shape;56;p7"/>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7" name="Google Shape;57;p7"/>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8" name="Google Shape;58;p7"/>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9" name="Google Shape;59;p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0" name="Google Shape;60;p7"/>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61" name="Google Shape;61;p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spTree>
      <p:nvGrpSpPr>
        <p:cNvPr id="62" name="Shape 62"/>
        <p:cNvGrpSpPr/>
        <p:nvPr/>
      </p:nvGrpSpPr>
      <p:grpSpPr>
        <a:xfrm>
          <a:off x="0" y="0"/>
          <a:ext cx="0" cy="0"/>
          <a:chOff x="0" y="0"/>
          <a:chExt cx="0" cy="0"/>
        </a:xfrm>
      </p:grpSpPr>
      <p:sp>
        <p:nvSpPr>
          <p:cNvPr id="63" name="Google Shape;6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4" name="Google Shape;64;p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65" name="Google Shape;65;p8"/>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66" name="Google Shape;66;p8"/>
          <p:cNvSpPr/>
          <p:nvPr>
            <p:ph idx="2" type="pic"/>
          </p:nvPr>
        </p:nvSpPr>
        <p:spPr>
          <a:xfrm>
            <a:off x="5039775" y="196800"/>
            <a:ext cx="3905400" cy="4749900"/>
          </a:xfrm>
          <a:prstGeom prst="roundRect">
            <a:avLst>
              <a:gd fmla="val 2053" name="adj"/>
            </a:avLst>
          </a:prstGeom>
          <a:noFill/>
          <a:ln>
            <a:noFill/>
          </a:ln>
        </p:spPr>
      </p:sp>
      <p:sp>
        <p:nvSpPr>
          <p:cNvPr id="67" name="Google Shape;67;p8"/>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68" name="Google Shape;68;p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9" name="Google Shape;69;p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0" name="Google Shape;70;p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spTree>
      <p:nvGrpSpPr>
        <p:cNvPr id="71" name="Shape 71"/>
        <p:cNvGrpSpPr/>
        <p:nvPr/>
      </p:nvGrpSpPr>
      <p:grpSpPr>
        <a:xfrm>
          <a:off x="0" y="0"/>
          <a:ext cx="0" cy="0"/>
          <a:chOff x="0" y="0"/>
          <a:chExt cx="0" cy="0"/>
        </a:xfrm>
      </p:grpSpPr>
      <p:sp>
        <p:nvSpPr>
          <p:cNvPr id="72" name="Google Shape;72;p9"/>
          <p:cNvSpPr/>
          <p:nvPr>
            <p:ph idx="2" type="pic"/>
          </p:nvPr>
        </p:nvSpPr>
        <p:spPr>
          <a:xfrm>
            <a:off x="566350" y="1569300"/>
            <a:ext cx="1466400" cy="1570200"/>
          </a:xfrm>
          <a:prstGeom prst="roundRect">
            <a:avLst>
              <a:gd fmla="val 6320" name="adj"/>
            </a:avLst>
          </a:prstGeom>
          <a:noFill/>
          <a:ln>
            <a:noFill/>
          </a:ln>
        </p:spPr>
      </p:sp>
      <p:sp>
        <p:nvSpPr>
          <p:cNvPr id="73" name="Google Shape;73;p9"/>
          <p:cNvSpPr/>
          <p:nvPr>
            <p:ph idx="3" type="pic"/>
          </p:nvPr>
        </p:nvSpPr>
        <p:spPr>
          <a:xfrm>
            <a:off x="2588275" y="1569300"/>
            <a:ext cx="1466400" cy="1570200"/>
          </a:xfrm>
          <a:prstGeom prst="roundRect">
            <a:avLst>
              <a:gd fmla="val 6320" name="adj"/>
            </a:avLst>
          </a:prstGeom>
          <a:noFill/>
          <a:ln>
            <a:noFill/>
          </a:ln>
        </p:spPr>
      </p:sp>
      <p:sp>
        <p:nvSpPr>
          <p:cNvPr id="74" name="Google Shape;74;p9"/>
          <p:cNvSpPr/>
          <p:nvPr>
            <p:ph idx="4" type="pic"/>
          </p:nvPr>
        </p:nvSpPr>
        <p:spPr>
          <a:xfrm>
            <a:off x="4613113" y="1569300"/>
            <a:ext cx="1466400" cy="1570200"/>
          </a:xfrm>
          <a:prstGeom prst="roundRect">
            <a:avLst>
              <a:gd fmla="val 6320" name="adj"/>
            </a:avLst>
          </a:prstGeom>
          <a:noFill/>
          <a:ln>
            <a:noFill/>
          </a:ln>
        </p:spPr>
      </p:sp>
      <p:sp>
        <p:nvSpPr>
          <p:cNvPr id="75" name="Google Shape;75;p9"/>
          <p:cNvSpPr/>
          <p:nvPr>
            <p:ph idx="5" type="pic"/>
          </p:nvPr>
        </p:nvSpPr>
        <p:spPr>
          <a:xfrm>
            <a:off x="6637950" y="1569300"/>
            <a:ext cx="1466400" cy="1570200"/>
          </a:xfrm>
          <a:prstGeom prst="roundRect">
            <a:avLst>
              <a:gd fmla="val 6320" name="adj"/>
            </a:avLst>
          </a:prstGeom>
          <a:noFill/>
          <a:ln>
            <a:noFill/>
          </a:ln>
        </p:spPr>
      </p:sp>
      <p:cxnSp>
        <p:nvCxnSpPr>
          <p:cNvPr id="76" name="Google Shape;76;p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77" name="Google Shape;77;p9"/>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78" name="Google Shape;78;p9"/>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79" name="Google Shape;79;p9"/>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0" name="Google Shape;80;p9"/>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1" name="Google Shape;81;p9"/>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2" name="Google Shape;82;p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3" name="Google Shape;83;p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4" name="Google Shape;84;p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spTree>
      <p:nvGrpSpPr>
        <p:cNvPr id="85" name="Shape 85"/>
        <p:cNvGrpSpPr/>
        <p:nvPr/>
      </p:nvGrpSpPr>
      <p:grpSpPr>
        <a:xfrm>
          <a:off x="0" y="0"/>
          <a:ext cx="0" cy="0"/>
          <a:chOff x="0" y="0"/>
          <a:chExt cx="0" cy="0"/>
        </a:xfrm>
      </p:grpSpPr>
      <p:sp>
        <p:nvSpPr>
          <p:cNvPr id="86" name="Google Shape;86;p10"/>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87" name="Google Shape;87;p10"/>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8" name="Google Shape;88;p10"/>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89" name="Google Shape;89;p10"/>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0" name="Google Shape;90;p10"/>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91" name="Google Shape;91;p10"/>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0"/>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93" name="Google Shape;93;p10"/>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4" name="Google Shape;94;p10"/>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5" name="Google Shape;95;p10"/>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6" name="Google Shape;96;p10"/>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8" name="Google Shape;8;p1"/>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google.com/document/d/1yzj_k4tAy03_gt5j6ShB4dopuqzMvqy7jm3FCZ4UMXg/edit?usp=drive_li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40" Type="http://schemas.openxmlformats.org/officeDocument/2006/relationships/hyperlink" Target="https://www.scribbr.com/apa.style/" TargetMode="External"/><Relationship Id="rId42" Type="http://schemas.openxmlformats.org/officeDocument/2006/relationships/hyperlink" Target="https://asprtracie.hhs.gov/cybersecurity" TargetMode="External"/><Relationship Id="rId41" Type="http://schemas.openxmlformats.org/officeDocument/2006/relationships/hyperlink" Target="https://asprtracie.hhs.gov/cybersecurity" TargetMode="External"/><Relationship Id="rId44" Type="http://schemas.openxmlformats.org/officeDocument/2006/relationships/hyperlink" Target="https://www.aha.org/press-releases/2024-05-01-aha-statement-congressional-hearings-change-healthcare-cyberattack" TargetMode="External"/><Relationship Id="rId43" Type="http://schemas.openxmlformats.org/officeDocument/2006/relationships/hyperlink" Target="https://www.aha.org/press-releases/2024-05-01-aha-statement-congressional-hearings-change-healthcare-cyberattack" TargetMode="External"/><Relationship Id="rId46" Type="http://schemas.openxmlformats.org/officeDocument/2006/relationships/hyperlink" Target="https://www.wsj.com/articles/healthcare-sector-maps-cyber-risk-posed-by-single-points-of-failure-7f817fbc" TargetMode="External"/><Relationship Id="rId45" Type="http://schemas.openxmlformats.org/officeDocument/2006/relationships/hyperlink" Target="https://www.wsj.com/articles/healthcare-sector-maps-cyber-risk-posed-by-single-points-of-failure-7f817fbc" TargetMode="External"/><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hyperlink" Target="https://www.aha.org/news/aha-cyber-intel/2024-10-07-look-2024s-health-care-cybersecurity-challenges" TargetMode="External"/><Relationship Id="rId4" Type="http://schemas.openxmlformats.org/officeDocument/2006/relationships/hyperlink" Target="https://www.aha.org/news/aha-cyber-intel/2024-10-07-look-2024s-health-care-cybersecurity-challenges" TargetMode="External"/><Relationship Id="rId9" Type="http://schemas.openxmlformats.org/officeDocument/2006/relationships/hyperlink" Target="https://www.hipaajournal.com/2023-healthcare-ransomware-attacks/" TargetMode="External"/><Relationship Id="rId48" Type="http://schemas.openxmlformats.org/officeDocument/2006/relationships/hyperlink" Target="https://www.wired.com/story/change-healthcare-22-million-payment-ransomware-spike" TargetMode="External"/><Relationship Id="rId47" Type="http://schemas.openxmlformats.org/officeDocument/2006/relationships/hyperlink" Target="https://www.wired.com/story/change-healthcare-22-million-payment-ransomware-spike" TargetMode="External"/><Relationship Id="rId49" Type="http://schemas.openxmlformats.org/officeDocument/2006/relationships/hyperlink" Target="https://apnews.com/article/9e2fff70ce4f93566043210bdd347a1f" TargetMode="External"/><Relationship Id="rId5" Type="http://schemas.openxmlformats.org/officeDocument/2006/relationships/hyperlink" Target="https://aspr.hhs.gov/cyber/Documents/Health-Care-Sector-Cybersecurity-Dec2023-508.pdf" TargetMode="External"/><Relationship Id="rId6" Type="http://schemas.openxmlformats.org/officeDocument/2006/relationships/hyperlink" Target="https://aspr.hhs.gov/cyber/Documents/Health-Care-Sector-Cybersecurity-Dec2023-508.pdf" TargetMode="External"/><Relationship Id="rId7" Type="http://schemas.openxmlformats.org/officeDocument/2006/relationships/hyperlink" Target="https://apnews.com/article/728ab2a0e5afaf7c344e46a5ce5ca42c" TargetMode="External"/><Relationship Id="rId8" Type="http://schemas.openxmlformats.org/officeDocument/2006/relationships/hyperlink" Target="https://apnews.com/article/728ab2a0e5afaf7c344e46a5ce5ca42c" TargetMode="External"/><Relationship Id="rId31" Type="http://schemas.openxmlformats.org/officeDocument/2006/relationships/hyperlink" Target="https://www.aha.org/aha-center-health-innovation-market-scan/2024-10-01-providers-boost-cybersecurity-spending-wake-change-healthcare-breach" TargetMode="External"/><Relationship Id="rId30" Type="http://schemas.openxmlformats.org/officeDocument/2006/relationships/hyperlink" Target="https://www.hhs.gov/about/agencies/asa/ocio/hc3/index.html" TargetMode="External"/><Relationship Id="rId33" Type="http://schemas.openxmlformats.org/officeDocument/2006/relationships/hyperlink" Target="https://www.jonesday.com/en/insights/2024/01/hhs-announces-upcoming-federal-strategies-to-enhance-cybersecurity-for-health-care-and-public-health-sectors" TargetMode="External"/><Relationship Id="rId32" Type="http://schemas.openxmlformats.org/officeDocument/2006/relationships/hyperlink" Target="https://www.aha.org/aha-center-health-innovation-market-scan/2024-10-01-providers-boost-cybersecurity-spending-wake-change-healthcare-breach" TargetMode="External"/><Relationship Id="rId35" Type="http://schemas.openxmlformats.org/officeDocument/2006/relationships/hyperlink" Target="https://asprtracie.hhs.gov/technical-resources/resource/12090/healthcare-sector-cybersecurity-introduction-to-the-strategy-of-the-us-department-of-health-and-human-services" TargetMode="External"/><Relationship Id="rId34" Type="http://schemas.openxmlformats.org/officeDocument/2006/relationships/hyperlink" Target="https://www.jonesday.com/en/insights/2024/01/hhs-announces-upcoming-federal-strategies-to-enhance-cybersecurity-for-health-care-and-public-health-sectors" TargetMode="External"/><Relationship Id="rId37" Type="http://schemas.openxmlformats.org/officeDocument/2006/relationships/hyperlink" Target="https://www.mybib.com/tools/apa-citation-generator" TargetMode="External"/><Relationship Id="rId36" Type="http://schemas.openxmlformats.org/officeDocument/2006/relationships/hyperlink" Target="https://asprtracie.hhs.gov/technical-resources/resource/12090/healthcare-sector-cybersecurity-introduction-to-the-strategy-of-the-us-department-of-health-and-human-services" TargetMode="External"/><Relationship Id="rId39" Type="http://schemas.openxmlformats.org/officeDocument/2006/relationships/hyperlink" Target="https://www.scribbr.com/apa.style/" TargetMode="External"/><Relationship Id="rId38" Type="http://schemas.openxmlformats.org/officeDocument/2006/relationships/hyperlink" Target="https://www.mybib.com/tools/apa-citation-generator" TargetMode="External"/><Relationship Id="rId61" Type="http://schemas.openxmlformats.org/officeDocument/2006/relationships/hyperlink" Target="https://www.aha.org/h-isac-white-reports/2024-02-21-h-isac" TargetMode="External"/><Relationship Id="rId20" Type="http://schemas.openxmlformats.org/officeDocument/2006/relationships/hyperlink" Target="https://calhospital.org/ics-web-training-course-ics-100-ics-200-is-700/" TargetMode="External"/><Relationship Id="rId22" Type="http://schemas.openxmlformats.org/officeDocument/2006/relationships/hyperlink" Target="https://www.hhs.gov/about/agencies/asa/ocio/hc3/products/index.html" TargetMode="External"/><Relationship Id="rId21" Type="http://schemas.openxmlformats.org/officeDocument/2006/relationships/hyperlink" Target="https://www.hhs.gov/about/agencies/asa/ocio/hc3/products/index.html" TargetMode="External"/><Relationship Id="rId24" Type="http://schemas.openxmlformats.org/officeDocument/2006/relationships/hyperlink" Target="https://www.aha.org/news/headline/2024-10-22-aha-blog-look-2024s-health-care-cybersecurity-challenges" TargetMode="External"/><Relationship Id="rId23" Type="http://schemas.openxmlformats.org/officeDocument/2006/relationships/hyperlink" Target="https://www.aha.org/news/headline/2024-10-22-aha-blog-look-2024s-health-care-cybersecurity-challenges" TargetMode="External"/><Relationship Id="rId60" Type="http://schemas.openxmlformats.org/officeDocument/2006/relationships/hyperlink" Target="https://www.aha.org/h-isac-white-reports/2024-02-21-h-isac" TargetMode="External"/><Relationship Id="rId26" Type="http://schemas.openxmlformats.org/officeDocument/2006/relationships/hyperlink" Target="https://www.hhs.gov/sites/default/files/hc3-december-2023-monthly-vulnerability-report-tlpclear.pdf" TargetMode="External"/><Relationship Id="rId25" Type="http://schemas.openxmlformats.org/officeDocument/2006/relationships/hyperlink" Target="https://www.hhs.gov/sites/default/files/hc3-december-2023-monthly-vulnerability-report-tlpclear.pdf" TargetMode="External"/><Relationship Id="rId28" Type="http://schemas.openxmlformats.org/officeDocument/2006/relationships/hyperlink" Target="https://www.hhs.gov/sites/default/files/hc3_november_monthly_vulnerability_report_tlpclear.pdf" TargetMode="External"/><Relationship Id="rId27" Type="http://schemas.openxmlformats.org/officeDocument/2006/relationships/hyperlink" Target="https://www.hhs.gov/sites/default/files/hc3_november_monthly_vulnerability_report_tlpclear.pdf" TargetMode="External"/><Relationship Id="rId29" Type="http://schemas.openxmlformats.org/officeDocument/2006/relationships/hyperlink" Target="https://www.hhs.gov/about/agencies/asa/ocio/hc3/index.html" TargetMode="External"/><Relationship Id="rId51" Type="http://schemas.openxmlformats.org/officeDocument/2006/relationships/hyperlink" Target="https://www.wsj.com/articles/unitedhealth-braces-for-capitol-hill-grilling-53dcf4cf" TargetMode="External"/><Relationship Id="rId50" Type="http://schemas.openxmlformats.org/officeDocument/2006/relationships/hyperlink" Target="https://apnews.com/article/9e2fff70ce4f93566043210bdd347a1f" TargetMode="External"/><Relationship Id="rId53" Type="http://schemas.openxmlformats.org/officeDocument/2006/relationships/hyperlink" Target="https://www.wsj.com/video/events/cybersecurity-in-healthcare/A0B362F2-5FD7-48EA-92CF-17896344A692.html" TargetMode="External"/><Relationship Id="rId52" Type="http://schemas.openxmlformats.org/officeDocument/2006/relationships/hyperlink" Target="https://www.wsj.com/articles/unitedhealth-braces-for-capitol-hill-grilling-53dcf4cf" TargetMode="External"/><Relationship Id="rId11" Type="http://schemas.openxmlformats.org/officeDocument/2006/relationships/hyperlink" Target="https://www.bdo.com/insights/industries/healthcare/healthcare-security-in-2024-the-cyberthreat-landscape" TargetMode="External"/><Relationship Id="rId55" Type="http://schemas.openxmlformats.org/officeDocument/2006/relationships/hyperlink" Target="https://www.industryintel.com/government-and-public-policy/news/aha-blog-a-look-at-2024-s-health-care-cybersecurity-challenges--166009633608" TargetMode="External"/><Relationship Id="rId10" Type="http://schemas.openxmlformats.org/officeDocument/2006/relationships/hyperlink" Target="https://www.hipaajournal.com/2023-healthcare-ransomware-attacks/" TargetMode="External"/><Relationship Id="rId54" Type="http://schemas.openxmlformats.org/officeDocument/2006/relationships/hyperlink" Target="https://www.wsj.com/video/events/cybersecurity-in-healthcare/A0B362F2-5FD7-48EA-92CF-17896344A692.html" TargetMode="External"/><Relationship Id="rId13" Type="http://schemas.openxmlformats.org/officeDocument/2006/relationships/hyperlink" Target="https://fortifiedhealthsecurity.com/case-study/orthonebraska-hospital/" TargetMode="External"/><Relationship Id="rId57" Type="http://schemas.openxmlformats.org/officeDocument/2006/relationships/hyperlink" Target="https://www.gao.gov/products/gao-25-107755" TargetMode="External"/><Relationship Id="rId12" Type="http://schemas.openxmlformats.org/officeDocument/2006/relationships/hyperlink" Target="https://www.bdo.com/insights/industries/healthcare/healthcare-security-in-2024-the-cyberthreat-landscape" TargetMode="External"/><Relationship Id="rId56" Type="http://schemas.openxmlformats.org/officeDocument/2006/relationships/hyperlink" Target="https://www.industryintel.com/government-and-public-policy/news/aha-blog-a-look-at-2024-s-health-care-cybersecurity-challenges--166009633608" TargetMode="External"/><Relationship Id="rId15" Type="http://schemas.openxmlformats.org/officeDocument/2006/relationships/hyperlink" Target="https://clearwatersecurity.com/resources/case-studies/" TargetMode="External"/><Relationship Id="rId59" Type="http://schemas.openxmlformats.org/officeDocument/2006/relationships/hyperlink" Target="https://www.aha.org/h-isac-white-reports/2024-02-21-h-isac" TargetMode="External"/><Relationship Id="rId14" Type="http://schemas.openxmlformats.org/officeDocument/2006/relationships/hyperlink" Target="https://fortifiedhealthsecurity.com/case-study/orthonebraska-hospital/" TargetMode="External"/><Relationship Id="rId58" Type="http://schemas.openxmlformats.org/officeDocument/2006/relationships/hyperlink" Target="https://www.gao.gov/products/gao-25-107755" TargetMode="External"/><Relationship Id="rId17" Type="http://schemas.openxmlformats.org/officeDocument/2006/relationships/hyperlink" Target="https://digitaldefynd.com/IQ/healthcare-cybersecurity-case-studies/" TargetMode="External"/><Relationship Id="rId16" Type="http://schemas.openxmlformats.org/officeDocument/2006/relationships/hyperlink" Target="https://clearwatersecurity.com/resources/case-studies/" TargetMode="External"/><Relationship Id="rId19" Type="http://schemas.openxmlformats.org/officeDocument/2006/relationships/hyperlink" Target="https://calhospital.org/ics-web-training-course-ics-100-ics-200-is-700/" TargetMode="External"/><Relationship Id="rId18" Type="http://schemas.openxmlformats.org/officeDocument/2006/relationships/hyperlink" Target="https://digitaldefynd.com/IQ/healthcare-cybersecurity-case-stud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420875" y="1705496"/>
            <a:ext cx="4324800" cy="17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Digital Security Threats in Healthcare: </a:t>
            </a:r>
            <a:endParaRPr sz="30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Analysis and Recommendations for a Large Hospital System</a:t>
            </a:r>
            <a:endParaRPr sz="1500"/>
          </a:p>
        </p:txBody>
      </p:sp>
      <p:sp>
        <p:nvSpPr>
          <p:cNvPr id="340" name="Google Shape;340;p41"/>
          <p:cNvSpPr txBox="1"/>
          <p:nvPr>
            <p:ph idx="2" type="title"/>
          </p:nvPr>
        </p:nvSpPr>
        <p:spPr>
          <a:xfrm>
            <a:off x="420875" y="3929538"/>
            <a:ext cx="40365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Md Rapu, Matt Cusanov, Yousuf Laeeq</a:t>
            </a:r>
            <a:endParaRPr sz="1400"/>
          </a:p>
          <a:p>
            <a:pPr indent="0" lvl="0" marL="0" rtl="0" algn="l">
              <a:spcBef>
                <a:spcPts val="0"/>
              </a:spcBef>
              <a:spcAft>
                <a:spcPts val="0"/>
              </a:spcAft>
              <a:buNone/>
            </a:pPr>
            <a:r>
              <a:rPr lang="en" sz="1400"/>
              <a:t>December 3rd, 2024</a:t>
            </a:r>
            <a:endParaRPr sz="1400"/>
          </a:p>
        </p:txBody>
      </p:sp>
      <p:pic>
        <p:nvPicPr>
          <p:cNvPr descr="Abstract image of blue ribbons on a black background." id="341" name="Google Shape;341;p41"/>
          <p:cNvPicPr preferRelativeResize="0"/>
          <p:nvPr>
            <p:ph idx="3" type="pic"/>
          </p:nvPr>
        </p:nvPicPr>
        <p:blipFill rotWithShape="1">
          <a:blip r:embed="rId3">
            <a:alphaModFix/>
          </a:blip>
          <a:srcRect b="0" l="12943" r="32255" t="0"/>
          <a:stretch/>
        </p:blipFill>
        <p:spPr>
          <a:xfrm>
            <a:off x="5039775" y="196800"/>
            <a:ext cx="3905400" cy="4749900"/>
          </a:xfrm>
          <a:prstGeom prst="roundRect">
            <a:avLst>
              <a:gd fmla="val 16667" name="adj"/>
            </a:avLst>
          </a:prstGeom>
        </p:spPr>
      </p:pic>
      <p:sp>
        <p:nvSpPr>
          <p:cNvPr id="342" name="Google Shape;342;p41"/>
          <p:cNvSpPr/>
          <p:nvPr/>
        </p:nvSpPr>
        <p:spPr>
          <a:xfrm>
            <a:off x="474625" y="978400"/>
            <a:ext cx="19626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YWCC307</a:t>
            </a:r>
            <a:endParaRPr>
              <a:solidFill>
                <a:schemeClr val="lt1"/>
              </a:solidFill>
              <a:latin typeface="Inter ExtraBold"/>
              <a:ea typeface="Inter ExtraBold"/>
              <a:cs typeface="Inter ExtraBold"/>
              <a:sym typeface="Inter ExtraBold"/>
            </a:endParaRPr>
          </a:p>
        </p:txBody>
      </p:sp>
      <p:pic>
        <p:nvPicPr>
          <p:cNvPr id="343" name="Google Shape;343;p41"/>
          <p:cNvPicPr preferRelativeResize="0"/>
          <p:nvPr/>
        </p:nvPicPr>
        <p:blipFill>
          <a:blip r:embed="rId4">
            <a:alphaModFix/>
          </a:blip>
          <a:stretch>
            <a:fillRect/>
          </a:stretch>
        </p:blipFill>
        <p:spPr>
          <a:xfrm>
            <a:off x="5979575" y="1378663"/>
            <a:ext cx="2386175" cy="2386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5" name="Google Shape;425;p50"/>
          <p:cNvSpPr txBox="1"/>
          <p:nvPr>
            <p:ph type="title"/>
          </p:nvPr>
        </p:nvSpPr>
        <p:spPr>
          <a:xfrm>
            <a:off x="420875" y="1251325"/>
            <a:ext cx="4324800" cy="16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Incident Response Plan (IRP)</a:t>
            </a:r>
            <a:endParaRPr sz="5500"/>
          </a:p>
        </p:txBody>
      </p:sp>
      <p:pic>
        <p:nvPicPr>
          <p:cNvPr descr="Two people standing and looking at a tablet computer together." id="426" name="Google Shape;426;p50"/>
          <p:cNvPicPr preferRelativeResize="0"/>
          <p:nvPr>
            <p:ph idx="3" type="pic"/>
          </p:nvPr>
        </p:nvPicPr>
        <p:blipFill rotWithShape="1">
          <a:blip r:embed="rId3">
            <a:alphaModFix/>
          </a:blip>
          <a:srcRect b="0" l="35429" r="16594" t="0"/>
          <a:stretch/>
        </p:blipFill>
        <p:spPr>
          <a:xfrm>
            <a:off x="5039775" y="196800"/>
            <a:ext cx="3905400" cy="4749900"/>
          </a:xfrm>
          <a:prstGeom prst="roundRect">
            <a:avLst>
              <a:gd fmla="val 16667" name="adj"/>
            </a:avLst>
          </a:prstGeom>
        </p:spPr>
      </p:pic>
      <p:sp>
        <p:nvSpPr>
          <p:cNvPr id="427" name="Google Shape;427;p50"/>
          <p:cNvSpPr txBox="1"/>
          <p:nvPr>
            <p:ph idx="2" type="title"/>
          </p:nvPr>
        </p:nvSpPr>
        <p:spPr>
          <a:xfrm>
            <a:off x="420875" y="3318675"/>
            <a:ext cx="36987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structured approach to handling cybersecurity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51"/>
          <p:cNvSpPr txBox="1"/>
          <p:nvPr>
            <p:ph type="title"/>
          </p:nvPr>
        </p:nvSpPr>
        <p:spPr>
          <a:xfrm>
            <a:off x="420875" y="1251325"/>
            <a:ext cx="4324800" cy="16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Incident Response Plan (IRP)</a:t>
            </a:r>
            <a:endParaRPr sz="5500"/>
          </a:p>
        </p:txBody>
      </p:sp>
      <p:sp>
        <p:nvSpPr>
          <p:cNvPr id="434" name="Google Shape;434;p51"/>
          <p:cNvSpPr txBox="1"/>
          <p:nvPr>
            <p:ph idx="2" type="title"/>
          </p:nvPr>
        </p:nvSpPr>
        <p:spPr>
          <a:xfrm>
            <a:off x="420875" y="3318675"/>
            <a:ext cx="36987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structured approach to handling cybersecurity</a:t>
            </a:r>
            <a:endParaRPr/>
          </a:p>
        </p:txBody>
      </p:sp>
      <p:sp>
        <p:nvSpPr>
          <p:cNvPr id="435" name="Google Shape;435;p51"/>
          <p:cNvSpPr txBox="1"/>
          <p:nvPr/>
        </p:nvSpPr>
        <p:spPr>
          <a:xfrm>
            <a:off x="4280400" y="695925"/>
            <a:ext cx="4428900" cy="40185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Inter"/>
                <a:ea typeface="Inter"/>
                <a:cs typeface="Inter"/>
                <a:sym typeface="Inter"/>
              </a:rPr>
              <a:t>Purpose and Scope:</a:t>
            </a:r>
            <a:endParaRPr sz="1200">
              <a:solidFill>
                <a:schemeClr val="dk2"/>
              </a:solidFill>
              <a:latin typeface="Inter"/>
              <a:ea typeface="Inter"/>
              <a:cs typeface="Inter"/>
              <a:sym typeface="Inter"/>
            </a:endParaRPr>
          </a:p>
          <a:p>
            <a:pPr indent="0" lvl="0" marL="0" rtl="0" algn="l">
              <a:spcBef>
                <a:spcPts val="0"/>
              </a:spcBef>
              <a:spcAft>
                <a:spcPts val="0"/>
              </a:spcAft>
              <a:buNone/>
            </a:pPr>
            <a:r>
              <a:t/>
            </a:r>
            <a:endParaRPr sz="1200">
              <a:solidFill>
                <a:schemeClr val="dk2"/>
              </a:solidFill>
              <a:latin typeface="Inter"/>
              <a:ea typeface="Inter"/>
              <a:cs typeface="Inter"/>
              <a:sym typeface="Inter"/>
            </a:endParaRPr>
          </a:p>
          <a:p>
            <a:pPr indent="0" lvl="0" marL="0" rtl="0" algn="l">
              <a:spcBef>
                <a:spcPts val="0"/>
              </a:spcBef>
              <a:spcAft>
                <a:spcPts val="0"/>
              </a:spcAft>
              <a:buNone/>
            </a:pPr>
            <a:r>
              <a:rPr lang="en" sz="1200">
                <a:solidFill>
                  <a:schemeClr val="dk2"/>
                </a:solidFill>
                <a:latin typeface="Inter"/>
                <a:ea typeface="Inter"/>
                <a:cs typeface="Inter"/>
                <a:sym typeface="Inter"/>
              </a:rPr>
              <a:t>Designed to keep patient data safe and healthcare services running by giving a structured way to find, manage, and reduce the effects of cybersecurity events.</a:t>
            </a:r>
            <a:endParaRPr sz="1200">
              <a:solidFill>
                <a:schemeClr val="dk2"/>
              </a:solidFill>
              <a:latin typeface="Inter"/>
              <a:ea typeface="Inter"/>
              <a:cs typeface="Inter"/>
              <a:sym typeface="Inter"/>
            </a:endParaRPr>
          </a:p>
          <a:p>
            <a:pPr indent="0" lvl="0" marL="0" rtl="0" algn="l">
              <a:spcBef>
                <a:spcPts val="0"/>
              </a:spcBef>
              <a:spcAft>
                <a:spcPts val="0"/>
              </a:spcAft>
              <a:buNone/>
            </a:pPr>
            <a:r>
              <a:t/>
            </a:r>
            <a:endParaRPr sz="1200">
              <a:solidFill>
                <a:schemeClr val="dk2"/>
              </a:solidFill>
              <a:latin typeface="Inter"/>
              <a:ea typeface="Inter"/>
              <a:cs typeface="Inter"/>
              <a:sym typeface="Inter"/>
            </a:endParaRPr>
          </a:p>
          <a:p>
            <a:pPr indent="0" lvl="0" marL="0" rtl="0" algn="l">
              <a:spcBef>
                <a:spcPts val="0"/>
              </a:spcBef>
              <a:spcAft>
                <a:spcPts val="0"/>
              </a:spcAft>
              <a:buNone/>
            </a:pPr>
            <a:r>
              <a:t/>
            </a:r>
            <a:endParaRPr sz="1200">
              <a:solidFill>
                <a:schemeClr val="dk2"/>
              </a:solidFill>
              <a:latin typeface="Inter"/>
              <a:ea typeface="Inter"/>
              <a:cs typeface="Inter"/>
              <a:sym typeface="Inter"/>
            </a:endParaRPr>
          </a:p>
          <a:p>
            <a:pPr indent="0" lvl="0" marL="0" rtl="0" algn="l">
              <a:spcBef>
                <a:spcPts val="0"/>
              </a:spcBef>
              <a:spcAft>
                <a:spcPts val="0"/>
              </a:spcAft>
              <a:buNone/>
            </a:pPr>
            <a:r>
              <a:rPr b="1" lang="en" sz="1200">
                <a:solidFill>
                  <a:schemeClr val="dk2"/>
                </a:solidFill>
                <a:latin typeface="Inter"/>
                <a:ea typeface="Inter"/>
                <a:cs typeface="Inter"/>
                <a:sym typeface="Inter"/>
              </a:rPr>
              <a:t>Development Process:</a:t>
            </a:r>
            <a:endParaRPr b="1" sz="1200">
              <a:solidFill>
                <a:schemeClr val="dk2"/>
              </a:solidFill>
              <a:latin typeface="Inter"/>
              <a:ea typeface="Inter"/>
              <a:cs typeface="Inter"/>
              <a:sym typeface="Inter"/>
            </a:endParaRPr>
          </a:p>
          <a:p>
            <a:pPr indent="0" lvl="0" marL="0" rtl="0" algn="l">
              <a:spcBef>
                <a:spcPts val="0"/>
              </a:spcBef>
              <a:spcAft>
                <a:spcPts val="0"/>
              </a:spcAft>
              <a:buNone/>
            </a:pPr>
            <a:r>
              <a:t/>
            </a:r>
            <a:endParaRPr sz="1200">
              <a:solidFill>
                <a:schemeClr val="dk2"/>
              </a:solidFill>
              <a:latin typeface="Inter"/>
              <a:ea typeface="Inter"/>
              <a:cs typeface="Inter"/>
              <a:sym typeface="Inter"/>
            </a:endParaRPr>
          </a:p>
          <a:p>
            <a:pPr indent="0" lvl="0" marL="0" rtl="0" algn="l">
              <a:spcBef>
                <a:spcPts val="0"/>
              </a:spcBef>
              <a:spcAft>
                <a:spcPts val="0"/>
              </a:spcAft>
              <a:buNone/>
            </a:pPr>
            <a:r>
              <a:rPr lang="en" sz="1200">
                <a:solidFill>
                  <a:schemeClr val="dk2"/>
                </a:solidFill>
                <a:latin typeface="Inter"/>
                <a:ea typeface="Inter"/>
                <a:cs typeface="Inter"/>
                <a:sym typeface="Inter"/>
              </a:rPr>
              <a:t>Utilized the Coordinated Healthcare Incident Response Plan (CHIRP) as a foundational template.</a:t>
            </a:r>
            <a:endParaRPr sz="1200">
              <a:solidFill>
                <a:schemeClr val="dk2"/>
              </a:solidFill>
              <a:latin typeface="Inter"/>
              <a:ea typeface="Inter"/>
              <a:cs typeface="Inter"/>
              <a:sym typeface="Inter"/>
            </a:endParaRPr>
          </a:p>
          <a:p>
            <a:pPr indent="0" lvl="0" marL="0" rtl="0" algn="l">
              <a:spcBef>
                <a:spcPts val="0"/>
              </a:spcBef>
              <a:spcAft>
                <a:spcPts val="0"/>
              </a:spcAft>
              <a:buNone/>
            </a:pPr>
            <a:r>
              <a:rPr lang="en" sz="1200">
                <a:solidFill>
                  <a:schemeClr val="dk2"/>
                </a:solidFill>
                <a:latin typeface="Inter"/>
                <a:ea typeface="Inter"/>
                <a:cs typeface="Inter"/>
                <a:sym typeface="Inter"/>
              </a:rPr>
              <a:t>Conducted thorough research to align the plan with industry best practices and regulatory requirements.</a:t>
            </a:r>
            <a:endParaRPr sz="1200">
              <a:solidFill>
                <a:schemeClr val="dk2"/>
              </a:solidFill>
              <a:latin typeface="Inter"/>
              <a:ea typeface="Inter"/>
              <a:cs typeface="Inter"/>
              <a:sym typeface="Inter"/>
            </a:endParaRPr>
          </a:p>
          <a:p>
            <a:pPr indent="0" lvl="0" marL="0" rtl="0" algn="l">
              <a:spcBef>
                <a:spcPts val="0"/>
              </a:spcBef>
              <a:spcAft>
                <a:spcPts val="0"/>
              </a:spcAft>
              <a:buNone/>
            </a:pPr>
            <a:r>
              <a:t/>
            </a:r>
            <a:endParaRPr sz="1200">
              <a:solidFill>
                <a:schemeClr val="dk2"/>
              </a:solidFill>
              <a:latin typeface="Inter"/>
              <a:ea typeface="Inter"/>
              <a:cs typeface="Inter"/>
              <a:sym typeface="Inter"/>
            </a:endParaRPr>
          </a:p>
          <a:p>
            <a:pPr indent="0" lvl="0" marL="0" rtl="0" algn="l">
              <a:spcBef>
                <a:spcPts val="0"/>
              </a:spcBef>
              <a:spcAft>
                <a:spcPts val="0"/>
              </a:spcAft>
              <a:buNone/>
            </a:pPr>
            <a:r>
              <a:t/>
            </a:r>
            <a:endParaRPr sz="1200">
              <a:solidFill>
                <a:schemeClr val="dk2"/>
              </a:solidFill>
              <a:latin typeface="Inter"/>
              <a:ea typeface="Inter"/>
              <a:cs typeface="Inter"/>
              <a:sym typeface="Inter"/>
            </a:endParaRPr>
          </a:p>
          <a:p>
            <a:pPr indent="0" lvl="0" marL="0" rtl="0" algn="l">
              <a:spcBef>
                <a:spcPts val="0"/>
              </a:spcBef>
              <a:spcAft>
                <a:spcPts val="0"/>
              </a:spcAft>
              <a:buNone/>
            </a:pPr>
            <a:r>
              <a:rPr b="1" lang="en" sz="1200">
                <a:solidFill>
                  <a:schemeClr val="dk2"/>
                </a:solidFill>
                <a:latin typeface="Inter"/>
                <a:ea typeface="Inter"/>
                <a:cs typeface="Inter"/>
                <a:sym typeface="Inter"/>
              </a:rPr>
              <a:t>Link to our IRP:</a:t>
            </a:r>
            <a:endParaRPr b="1" sz="1200">
              <a:solidFill>
                <a:schemeClr val="dk2"/>
              </a:solidFill>
              <a:latin typeface="Inter"/>
              <a:ea typeface="Inter"/>
              <a:cs typeface="Inter"/>
              <a:sym typeface="Inter"/>
            </a:endParaRPr>
          </a:p>
          <a:p>
            <a:pPr indent="0" lvl="0" marL="0" rtl="0" algn="l">
              <a:spcBef>
                <a:spcPts val="0"/>
              </a:spcBef>
              <a:spcAft>
                <a:spcPts val="0"/>
              </a:spcAft>
              <a:buNone/>
            </a:pPr>
            <a:br>
              <a:rPr lang="en" sz="1200">
                <a:solidFill>
                  <a:schemeClr val="dk2"/>
                </a:solidFill>
                <a:latin typeface="Inter"/>
                <a:ea typeface="Inter"/>
                <a:cs typeface="Inter"/>
                <a:sym typeface="Inter"/>
              </a:rPr>
            </a:br>
            <a:r>
              <a:rPr lang="en" sz="1200" u="sng">
                <a:solidFill>
                  <a:srgbClr val="6D9EEB"/>
                </a:solidFill>
                <a:latin typeface="Inter"/>
                <a:ea typeface="Inter"/>
                <a:cs typeface="Inter"/>
                <a:sym typeface="Inter"/>
                <a:hlinkClick r:id="rId3">
                  <a:extLst>
                    <a:ext uri="{A12FA001-AC4F-418D-AE19-62706E023703}">
                      <ahyp:hlinkClr val="tx"/>
                    </a:ext>
                  </a:extLst>
                </a:hlinkClick>
              </a:rPr>
              <a:t>Incident Response Plan (IRP) for Healthcare Organizations</a:t>
            </a:r>
            <a:endParaRPr sz="1200">
              <a:solidFill>
                <a:srgbClr val="6D9EEB"/>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2"/>
          <p:cNvSpPr txBox="1"/>
          <p:nvPr>
            <p:ph type="title"/>
          </p:nvPr>
        </p:nvSpPr>
        <p:spPr>
          <a:xfrm>
            <a:off x="1849550" y="176825"/>
            <a:ext cx="67677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the IRP </a:t>
            </a:r>
            <a:endParaRPr/>
          </a:p>
        </p:txBody>
      </p:sp>
      <p:sp>
        <p:nvSpPr>
          <p:cNvPr id="441" name="Google Shape;441;p52"/>
          <p:cNvSpPr/>
          <p:nvPr/>
        </p:nvSpPr>
        <p:spPr>
          <a:xfrm>
            <a:off x="499000" y="1073428"/>
            <a:ext cx="1580100" cy="958800"/>
          </a:xfrm>
          <a:prstGeom prst="bevel">
            <a:avLst>
              <a:gd fmla="val 12500" name="adj"/>
            </a:avLst>
          </a:prstGeom>
          <a:solidFill>
            <a:schemeClr val="lt2"/>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600">
                <a:solidFill>
                  <a:schemeClr val="dk2"/>
                </a:solidFill>
                <a:latin typeface="Inter"/>
                <a:ea typeface="Inter"/>
                <a:cs typeface="Inter"/>
                <a:sym typeface="Inter"/>
              </a:rPr>
              <a:t>Training &amp; Awareness</a:t>
            </a:r>
            <a:endParaRPr b="1" sz="2500">
              <a:solidFill>
                <a:schemeClr val="dk2"/>
              </a:solidFill>
              <a:latin typeface="Inter"/>
              <a:ea typeface="Inter"/>
              <a:cs typeface="Inter"/>
              <a:sym typeface="Inter"/>
            </a:endParaRPr>
          </a:p>
        </p:txBody>
      </p:sp>
      <p:sp>
        <p:nvSpPr>
          <p:cNvPr id="442" name="Google Shape;442;p52"/>
          <p:cNvSpPr/>
          <p:nvPr/>
        </p:nvSpPr>
        <p:spPr>
          <a:xfrm>
            <a:off x="4938949" y="1073428"/>
            <a:ext cx="1582200" cy="958800"/>
          </a:xfrm>
          <a:prstGeom prst="bevel">
            <a:avLst>
              <a:gd fmla="val 12500" name="adj"/>
            </a:avLst>
          </a:prstGeom>
          <a:solidFill>
            <a:schemeClr val="lt2"/>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600">
                <a:solidFill>
                  <a:schemeClr val="dk2"/>
                </a:solidFill>
                <a:latin typeface="Inter"/>
                <a:ea typeface="Inter"/>
                <a:cs typeface="Inter"/>
                <a:sym typeface="Inter"/>
              </a:rPr>
              <a:t>Improvement &amp; Resources</a:t>
            </a:r>
            <a:endParaRPr b="1" sz="2500">
              <a:solidFill>
                <a:schemeClr val="dk2"/>
              </a:solidFill>
              <a:latin typeface="Inter"/>
              <a:ea typeface="Inter"/>
              <a:cs typeface="Inter"/>
              <a:sym typeface="Inter"/>
            </a:endParaRPr>
          </a:p>
        </p:txBody>
      </p:sp>
      <p:sp>
        <p:nvSpPr>
          <p:cNvPr id="443" name="Google Shape;443;p52"/>
          <p:cNvSpPr/>
          <p:nvPr/>
        </p:nvSpPr>
        <p:spPr>
          <a:xfrm>
            <a:off x="7074490" y="1073428"/>
            <a:ext cx="1673100" cy="958800"/>
          </a:xfrm>
          <a:prstGeom prst="bevel">
            <a:avLst>
              <a:gd fmla="val 12500" name="adj"/>
            </a:avLst>
          </a:prstGeom>
          <a:solidFill>
            <a:schemeClr val="lt2"/>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500">
                <a:solidFill>
                  <a:schemeClr val="dk2"/>
                </a:solidFill>
                <a:latin typeface="Inter"/>
                <a:ea typeface="Inter"/>
                <a:cs typeface="Inter"/>
                <a:sym typeface="Inter"/>
              </a:rPr>
              <a:t>Regulatory Compliance</a:t>
            </a:r>
            <a:endParaRPr b="1" sz="2400">
              <a:solidFill>
                <a:schemeClr val="dk2"/>
              </a:solidFill>
              <a:latin typeface="Inter"/>
              <a:ea typeface="Inter"/>
              <a:cs typeface="Inter"/>
              <a:sym typeface="Inter"/>
            </a:endParaRPr>
          </a:p>
        </p:txBody>
      </p:sp>
      <p:sp>
        <p:nvSpPr>
          <p:cNvPr id="444" name="Google Shape;444;p52"/>
          <p:cNvSpPr/>
          <p:nvPr/>
        </p:nvSpPr>
        <p:spPr>
          <a:xfrm>
            <a:off x="2754475" y="1073428"/>
            <a:ext cx="1580100" cy="958800"/>
          </a:xfrm>
          <a:prstGeom prst="bevel">
            <a:avLst>
              <a:gd fmla="val 12500" name="adj"/>
            </a:avLst>
          </a:prstGeom>
          <a:solidFill>
            <a:schemeClr val="lt2"/>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dk2"/>
                </a:solidFill>
                <a:latin typeface="Inter"/>
                <a:ea typeface="Inter"/>
                <a:cs typeface="Inter"/>
                <a:sym typeface="Inter"/>
              </a:rPr>
              <a:t>Testing &amp; Drills</a:t>
            </a:r>
            <a:endParaRPr b="1" sz="2300">
              <a:solidFill>
                <a:schemeClr val="dk2"/>
              </a:solidFill>
              <a:latin typeface="Inter"/>
              <a:ea typeface="Inter"/>
              <a:cs typeface="Inter"/>
              <a:sym typeface="Inter"/>
            </a:endParaRPr>
          </a:p>
        </p:txBody>
      </p:sp>
      <p:sp>
        <p:nvSpPr>
          <p:cNvPr id="445" name="Google Shape;445;p52"/>
          <p:cNvSpPr txBox="1"/>
          <p:nvPr>
            <p:ph idx="2" type="body"/>
          </p:nvPr>
        </p:nvSpPr>
        <p:spPr>
          <a:xfrm>
            <a:off x="349950" y="2241875"/>
            <a:ext cx="1916400" cy="2300700"/>
          </a:xfrm>
          <a:prstGeom prst="rect">
            <a:avLst/>
          </a:prstGeom>
          <a:solidFill>
            <a:srgbClr val="999999"/>
          </a:solidFill>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6F5EC"/>
                </a:solidFill>
              </a:rPr>
              <a:t>Regularly train staff on cybersecurity protocols and their specific roles within the IRP to ensure preparedness during incidents.</a:t>
            </a:r>
            <a:endParaRPr sz="1000">
              <a:solidFill>
                <a:srgbClr val="F6F5EC"/>
              </a:solidFill>
            </a:endParaRPr>
          </a:p>
          <a:p>
            <a:pPr indent="0" lvl="0" marL="0" rtl="0" algn="l">
              <a:spcBef>
                <a:spcPts val="0"/>
              </a:spcBef>
              <a:spcAft>
                <a:spcPts val="0"/>
              </a:spcAft>
              <a:buNone/>
            </a:pPr>
            <a:r>
              <a:t/>
            </a:r>
            <a:endParaRPr sz="1000">
              <a:solidFill>
                <a:srgbClr val="F6F5EC"/>
              </a:solidFill>
            </a:endParaRPr>
          </a:p>
          <a:p>
            <a:pPr indent="0" lvl="0" marL="0" rtl="0" algn="l">
              <a:spcBef>
                <a:spcPts val="0"/>
              </a:spcBef>
              <a:spcAft>
                <a:spcPts val="0"/>
              </a:spcAft>
              <a:buNone/>
            </a:pPr>
            <a:r>
              <a:rPr lang="en" sz="1000">
                <a:solidFill>
                  <a:srgbClr val="F6F5EC"/>
                </a:solidFill>
              </a:rPr>
              <a:t>Utilize resources like the ICS Web Training Course for foundational knowledge on incident command systems.</a:t>
            </a:r>
            <a:endParaRPr sz="1000">
              <a:solidFill>
                <a:srgbClr val="F6F5EC"/>
              </a:solidFill>
            </a:endParaRPr>
          </a:p>
          <a:p>
            <a:pPr indent="0" lvl="0" marL="0" rtl="0" algn="l">
              <a:spcBef>
                <a:spcPts val="0"/>
              </a:spcBef>
              <a:spcAft>
                <a:spcPts val="0"/>
              </a:spcAft>
              <a:buNone/>
            </a:pPr>
            <a:r>
              <a:t/>
            </a:r>
            <a:endParaRPr sz="1000">
              <a:solidFill>
                <a:srgbClr val="F6F5EC"/>
              </a:solidFill>
            </a:endParaRPr>
          </a:p>
        </p:txBody>
      </p:sp>
      <p:sp>
        <p:nvSpPr>
          <p:cNvPr id="446" name="Google Shape;446;p52"/>
          <p:cNvSpPr txBox="1"/>
          <p:nvPr>
            <p:ph idx="2" type="body"/>
          </p:nvPr>
        </p:nvSpPr>
        <p:spPr>
          <a:xfrm>
            <a:off x="2570450" y="2241875"/>
            <a:ext cx="1916400" cy="2300700"/>
          </a:xfrm>
          <a:prstGeom prst="rect">
            <a:avLst/>
          </a:prstGeom>
          <a:solidFill>
            <a:srgbClr val="999999"/>
          </a:solidFill>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6F5EC"/>
                </a:solidFill>
              </a:rPr>
              <a:t>Conduct simulations and drills to evaluate the IRP's effectiveness and identify areas for improvement.</a:t>
            </a:r>
            <a:endParaRPr sz="1000">
              <a:solidFill>
                <a:srgbClr val="F6F5EC"/>
              </a:solidFill>
            </a:endParaRPr>
          </a:p>
          <a:p>
            <a:pPr indent="0" lvl="0" marL="0" rtl="0" algn="l">
              <a:spcBef>
                <a:spcPts val="0"/>
              </a:spcBef>
              <a:spcAft>
                <a:spcPts val="0"/>
              </a:spcAft>
              <a:buNone/>
            </a:pPr>
            <a:r>
              <a:t/>
            </a:r>
            <a:endParaRPr sz="1000">
              <a:solidFill>
                <a:srgbClr val="F6F5EC"/>
              </a:solidFill>
            </a:endParaRPr>
          </a:p>
          <a:p>
            <a:pPr indent="0" lvl="0" marL="0" rtl="0" algn="l">
              <a:spcBef>
                <a:spcPts val="0"/>
              </a:spcBef>
              <a:spcAft>
                <a:spcPts val="0"/>
              </a:spcAft>
              <a:buNone/>
            </a:pPr>
            <a:r>
              <a:rPr lang="en" sz="1000">
                <a:solidFill>
                  <a:srgbClr val="F6F5EC"/>
                </a:solidFill>
              </a:rPr>
              <a:t>Engage in realistic exercises to assess response times and decision-making processes.</a:t>
            </a:r>
            <a:endParaRPr sz="1000">
              <a:solidFill>
                <a:srgbClr val="F6F5EC"/>
              </a:solidFill>
            </a:endParaRPr>
          </a:p>
          <a:p>
            <a:pPr indent="0" lvl="0" marL="0" rtl="0" algn="l">
              <a:lnSpc>
                <a:spcPct val="115000"/>
              </a:lnSpc>
              <a:spcBef>
                <a:spcPts val="0"/>
              </a:spcBef>
              <a:spcAft>
                <a:spcPts val="0"/>
              </a:spcAft>
              <a:buNone/>
            </a:pPr>
            <a:r>
              <a:t/>
            </a:r>
            <a:endParaRPr sz="1000">
              <a:solidFill>
                <a:srgbClr val="F6F5EC"/>
              </a:solidFill>
            </a:endParaRPr>
          </a:p>
          <a:p>
            <a:pPr indent="0" lvl="0" marL="0" rtl="0" algn="l">
              <a:spcBef>
                <a:spcPts val="0"/>
              </a:spcBef>
              <a:spcAft>
                <a:spcPts val="0"/>
              </a:spcAft>
              <a:buNone/>
            </a:pPr>
            <a:r>
              <a:t/>
            </a:r>
            <a:endParaRPr sz="1000">
              <a:solidFill>
                <a:srgbClr val="F6F5EC"/>
              </a:solidFill>
            </a:endParaRPr>
          </a:p>
        </p:txBody>
      </p:sp>
      <p:sp>
        <p:nvSpPr>
          <p:cNvPr id="447" name="Google Shape;447;p52"/>
          <p:cNvSpPr txBox="1"/>
          <p:nvPr>
            <p:ph idx="2" type="body"/>
          </p:nvPr>
        </p:nvSpPr>
        <p:spPr>
          <a:xfrm>
            <a:off x="4790950" y="2241875"/>
            <a:ext cx="1916400" cy="2300700"/>
          </a:xfrm>
          <a:prstGeom prst="rect">
            <a:avLst/>
          </a:prstGeom>
          <a:solidFill>
            <a:srgbClr val="999999"/>
          </a:solidFill>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6F5EC"/>
                </a:solidFill>
              </a:rPr>
              <a:t>After each drill or actual incident, review outcomes to capture lessons learned and update the IRP accordingly.</a:t>
            </a:r>
            <a:endParaRPr sz="1000">
              <a:solidFill>
                <a:srgbClr val="F6F5EC"/>
              </a:solidFill>
            </a:endParaRPr>
          </a:p>
          <a:p>
            <a:pPr indent="0" lvl="0" marL="0" rtl="0" algn="l">
              <a:spcBef>
                <a:spcPts val="0"/>
              </a:spcBef>
              <a:spcAft>
                <a:spcPts val="0"/>
              </a:spcAft>
              <a:buNone/>
            </a:pPr>
            <a:r>
              <a:t/>
            </a:r>
            <a:endParaRPr sz="1000">
              <a:solidFill>
                <a:srgbClr val="F6F5EC"/>
              </a:solidFill>
            </a:endParaRPr>
          </a:p>
          <a:p>
            <a:pPr indent="0" lvl="0" marL="0" rtl="0" algn="l">
              <a:spcBef>
                <a:spcPts val="0"/>
              </a:spcBef>
              <a:spcAft>
                <a:spcPts val="0"/>
              </a:spcAft>
              <a:buNone/>
            </a:pPr>
            <a:r>
              <a:rPr lang="en" sz="1000">
                <a:solidFill>
                  <a:srgbClr val="F6F5EC"/>
                </a:solidFill>
              </a:rPr>
              <a:t>Ensure the availability of necessary tools, technologies, and personnel to support the IRP's execution.</a:t>
            </a:r>
            <a:endParaRPr sz="1000">
              <a:solidFill>
                <a:srgbClr val="F6F5EC"/>
              </a:solidFill>
            </a:endParaRPr>
          </a:p>
          <a:p>
            <a:pPr indent="0" lvl="0" marL="0" rtl="0" algn="l">
              <a:spcBef>
                <a:spcPts val="0"/>
              </a:spcBef>
              <a:spcAft>
                <a:spcPts val="0"/>
              </a:spcAft>
              <a:buNone/>
            </a:pPr>
            <a:r>
              <a:t/>
            </a:r>
            <a:endParaRPr sz="1000">
              <a:solidFill>
                <a:srgbClr val="F6F5EC"/>
              </a:solidFill>
            </a:endParaRPr>
          </a:p>
          <a:p>
            <a:pPr indent="0" lvl="0" marL="0" rtl="0" algn="l">
              <a:spcBef>
                <a:spcPts val="0"/>
              </a:spcBef>
              <a:spcAft>
                <a:spcPts val="0"/>
              </a:spcAft>
              <a:buNone/>
            </a:pPr>
            <a:r>
              <a:t/>
            </a:r>
            <a:endParaRPr sz="1000">
              <a:solidFill>
                <a:srgbClr val="F6F5EC"/>
              </a:solidFill>
            </a:endParaRPr>
          </a:p>
          <a:p>
            <a:pPr indent="0" lvl="0" marL="0" rtl="0" algn="l">
              <a:spcBef>
                <a:spcPts val="0"/>
              </a:spcBef>
              <a:spcAft>
                <a:spcPts val="0"/>
              </a:spcAft>
              <a:buNone/>
            </a:pPr>
            <a:r>
              <a:t/>
            </a:r>
            <a:endParaRPr sz="1000">
              <a:solidFill>
                <a:srgbClr val="F6F5EC"/>
              </a:solidFill>
            </a:endParaRPr>
          </a:p>
          <a:p>
            <a:pPr indent="0" lvl="0" marL="0" rtl="0" algn="l">
              <a:spcBef>
                <a:spcPts val="0"/>
              </a:spcBef>
              <a:spcAft>
                <a:spcPts val="0"/>
              </a:spcAft>
              <a:buNone/>
            </a:pPr>
            <a:r>
              <a:t/>
            </a:r>
            <a:endParaRPr sz="1000">
              <a:solidFill>
                <a:srgbClr val="F6F5EC"/>
              </a:solidFill>
            </a:endParaRPr>
          </a:p>
          <a:p>
            <a:pPr indent="0" lvl="0" marL="0" rtl="0" algn="ctr">
              <a:spcBef>
                <a:spcPts val="0"/>
              </a:spcBef>
              <a:spcAft>
                <a:spcPts val="0"/>
              </a:spcAft>
              <a:buNone/>
            </a:pPr>
            <a:r>
              <a:t/>
            </a:r>
            <a:endParaRPr/>
          </a:p>
        </p:txBody>
      </p:sp>
      <p:sp>
        <p:nvSpPr>
          <p:cNvPr id="448" name="Google Shape;448;p52"/>
          <p:cNvSpPr txBox="1"/>
          <p:nvPr>
            <p:ph idx="2" type="body"/>
          </p:nvPr>
        </p:nvSpPr>
        <p:spPr>
          <a:xfrm>
            <a:off x="7011450" y="2241875"/>
            <a:ext cx="1916400" cy="2300700"/>
          </a:xfrm>
          <a:prstGeom prst="rect">
            <a:avLst/>
          </a:prstGeom>
          <a:solidFill>
            <a:srgbClr val="999999"/>
          </a:solidFill>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6F5EC"/>
                </a:solidFill>
              </a:rPr>
              <a:t>Align the IRP with industry standards and legal requirements, such as HIPAA, to ensure compliance and protect patient data.</a:t>
            </a:r>
            <a:endParaRPr sz="1000">
              <a:solidFill>
                <a:srgbClr val="F6F5EC"/>
              </a:solidFill>
            </a:endParaRPr>
          </a:p>
          <a:p>
            <a:pPr indent="0" lvl="0" marL="0" rtl="0" algn="l">
              <a:spcBef>
                <a:spcPts val="0"/>
              </a:spcBef>
              <a:spcAft>
                <a:spcPts val="0"/>
              </a:spcAft>
              <a:buNone/>
            </a:pPr>
            <a:r>
              <a:t/>
            </a:r>
            <a:endParaRPr sz="1000">
              <a:solidFill>
                <a:srgbClr val="F6F5EC"/>
              </a:solidFill>
            </a:endParaRPr>
          </a:p>
          <a:p>
            <a:pPr indent="0" lvl="0" marL="0" rtl="0" algn="l">
              <a:spcBef>
                <a:spcPts val="0"/>
              </a:spcBef>
              <a:spcAft>
                <a:spcPts val="0"/>
              </a:spcAft>
              <a:buNone/>
            </a:pPr>
            <a:r>
              <a:rPr lang="en" sz="1000">
                <a:solidFill>
                  <a:srgbClr val="F6F5EC"/>
                </a:solidFill>
              </a:rPr>
              <a:t>Regularly review and update policies to reflect changes in regulations and best practices.</a:t>
            </a:r>
            <a:endParaRPr sz="1000">
              <a:solidFill>
                <a:srgbClr val="F6F5E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3"/>
          <p:cNvSpPr txBox="1"/>
          <p:nvPr>
            <p:ph idx="2" type="body"/>
          </p:nvPr>
        </p:nvSpPr>
        <p:spPr>
          <a:xfrm>
            <a:off x="4614450" y="724075"/>
            <a:ext cx="44574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latin typeface="Inter Medium"/>
                <a:ea typeface="Inter Medium"/>
                <a:cs typeface="Inter Medium"/>
                <a:sym typeface="Inter Medium"/>
              </a:rPr>
              <a:t>Key Takeaways:</a:t>
            </a:r>
            <a:endParaRPr u="sng">
              <a:latin typeface="Inter Medium"/>
              <a:ea typeface="Inter Medium"/>
              <a:cs typeface="Inter Medium"/>
              <a:sym typeface="Inter Medium"/>
            </a:endParaRPr>
          </a:p>
          <a:p>
            <a:pPr indent="0" lvl="0" marL="0" rtl="0" algn="l">
              <a:spcBef>
                <a:spcPts val="0"/>
              </a:spcBef>
              <a:spcAft>
                <a:spcPts val="0"/>
              </a:spcAft>
              <a:buNone/>
            </a:pPr>
            <a:r>
              <a:t/>
            </a:r>
            <a:endParaRPr>
              <a:latin typeface="Inter Medium"/>
              <a:ea typeface="Inter Medium"/>
              <a:cs typeface="Inter Medium"/>
              <a:sym typeface="Inter Medium"/>
            </a:endParaRPr>
          </a:p>
          <a:p>
            <a:pPr indent="0" lvl="0" marL="0" rtl="0" algn="l">
              <a:spcBef>
                <a:spcPts val="0"/>
              </a:spcBef>
              <a:spcAft>
                <a:spcPts val="0"/>
              </a:spcAft>
              <a:buNone/>
            </a:pPr>
            <a:r>
              <a:rPr lang="en">
                <a:latin typeface="Inter Medium"/>
                <a:ea typeface="Inter Medium"/>
                <a:cs typeface="Inter Medium"/>
                <a:sym typeface="Inter Medium"/>
              </a:rPr>
              <a:t>Understanding Cybersecurity Threats: Recognizing the evolving nature of cyber threats is crucial for maintaining the security of healthcare information systems.</a:t>
            </a:r>
            <a:endParaRPr>
              <a:latin typeface="Inter Medium"/>
              <a:ea typeface="Inter Medium"/>
              <a:cs typeface="Inter Medium"/>
              <a:sym typeface="Inter Medium"/>
            </a:endParaRPr>
          </a:p>
          <a:p>
            <a:pPr indent="0" lvl="0" marL="0" rtl="0" algn="l">
              <a:spcBef>
                <a:spcPts val="0"/>
              </a:spcBef>
              <a:spcAft>
                <a:spcPts val="0"/>
              </a:spcAft>
              <a:buNone/>
            </a:pPr>
            <a:r>
              <a:t/>
            </a:r>
            <a:endParaRPr>
              <a:latin typeface="Inter Medium"/>
              <a:ea typeface="Inter Medium"/>
              <a:cs typeface="Inter Medium"/>
              <a:sym typeface="Inter Medium"/>
            </a:endParaRPr>
          </a:p>
          <a:p>
            <a:pPr indent="0" lvl="0" marL="0" rtl="0" algn="l">
              <a:spcBef>
                <a:spcPts val="0"/>
              </a:spcBef>
              <a:spcAft>
                <a:spcPts val="0"/>
              </a:spcAft>
              <a:buNone/>
            </a:pPr>
            <a:r>
              <a:rPr lang="en">
                <a:latin typeface="Inter Medium"/>
                <a:ea typeface="Inter Medium"/>
                <a:cs typeface="Inter Medium"/>
                <a:sym typeface="Inter Medium"/>
              </a:rPr>
              <a:t>Importance of Preparedness: Proactive planning and regular training are essential to effectively respond to potential cybersecurity incidents.</a:t>
            </a:r>
            <a:endParaRPr>
              <a:latin typeface="Inter Medium"/>
              <a:ea typeface="Inter Medium"/>
              <a:cs typeface="Inter Medium"/>
              <a:sym typeface="Inter Medium"/>
            </a:endParaRPr>
          </a:p>
          <a:p>
            <a:pPr indent="0" lvl="0" marL="0" rtl="0" algn="l">
              <a:spcBef>
                <a:spcPts val="0"/>
              </a:spcBef>
              <a:spcAft>
                <a:spcPts val="0"/>
              </a:spcAft>
              <a:buNone/>
            </a:pPr>
            <a:r>
              <a:t/>
            </a:r>
            <a:endParaRPr>
              <a:latin typeface="Inter Medium"/>
              <a:ea typeface="Inter Medium"/>
              <a:cs typeface="Inter Medium"/>
              <a:sym typeface="Inter Medium"/>
            </a:endParaRPr>
          </a:p>
          <a:p>
            <a:pPr indent="0" lvl="0" marL="0" rtl="0" algn="l">
              <a:spcBef>
                <a:spcPts val="0"/>
              </a:spcBef>
              <a:spcAft>
                <a:spcPts val="0"/>
              </a:spcAft>
              <a:buNone/>
            </a:pPr>
            <a:r>
              <a:rPr lang="en">
                <a:latin typeface="Inter Medium"/>
                <a:ea typeface="Inter Medium"/>
                <a:cs typeface="Inter Medium"/>
                <a:sym typeface="Inter Medium"/>
              </a:rPr>
              <a:t>Continuous Improvement: Regularly updating and testing incident response plans ensures they remain effective against emerging threats.</a:t>
            </a:r>
            <a:endParaRPr>
              <a:latin typeface="Inter Medium"/>
              <a:ea typeface="Inter Medium"/>
              <a:cs typeface="Inter Medium"/>
              <a:sym typeface="Inter Medium"/>
            </a:endParaRPr>
          </a:p>
          <a:p>
            <a:pPr indent="0" lvl="0" marL="0" rtl="0" algn="l">
              <a:spcBef>
                <a:spcPts val="0"/>
              </a:spcBef>
              <a:spcAft>
                <a:spcPts val="0"/>
              </a:spcAft>
              <a:buNone/>
            </a:pPr>
            <a:r>
              <a:t/>
            </a:r>
            <a:endParaRPr>
              <a:latin typeface="Inter Medium"/>
              <a:ea typeface="Inter Medium"/>
              <a:cs typeface="Inter Medium"/>
              <a:sym typeface="Inter Medium"/>
            </a:endParaRPr>
          </a:p>
          <a:p>
            <a:pPr indent="0" lvl="0" marL="0" rtl="0" algn="l">
              <a:spcBef>
                <a:spcPts val="0"/>
              </a:spcBef>
              <a:spcAft>
                <a:spcPts val="0"/>
              </a:spcAft>
              <a:buNone/>
            </a:pPr>
            <a:r>
              <a:rPr lang="en" u="sng">
                <a:latin typeface="Inter Medium"/>
                <a:ea typeface="Inter Medium"/>
                <a:cs typeface="Inter Medium"/>
                <a:sym typeface="Inter Medium"/>
              </a:rPr>
              <a:t>Next Steps:</a:t>
            </a:r>
            <a:endParaRPr u="sng">
              <a:latin typeface="Inter Medium"/>
              <a:ea typeface="Inter Medium"/>
              <a:cs typeface="Inter Medium"/>
              <a:sym typeface="Inter Medium"/>
            </a:endParaRPr>
          </a:p>
          <a:p>
            <a:pPr indent="0" lvl="0" marL="0" rtl="0" algn="l">
              <a:spcBef>
                <a:spcPts val="0"/>
              </a:spcBef>
              <a:spcAft>
                <a:spcPts val="0"/>
              </a:spcAft>
              <a:buNone/>
            </a:pPr>
            <a:r>
              <a:t/>
            </a:r>
            <a:endParaRPr u="sng">
              <a:latin typeface="Inter Medium"/>
              <a:ea typeface="Inter Medium"/>
              <a:cs typeface="Inter Medium"/>
              <a:sym typeface="Inter Medium"/>
            </a:endParaRPr>
          </a:p>
          <a:p>
            <a:pPr indent="0" lvl="0" marL="0" rtl="0" algn="l">
              <a:spcBef>
                <a:spcPts val="0"/>
              </a:spcBef>
              <a:spcAft>
                <a:spcPts val="0"/>
              </a:spcAft>
              <a:buNone/>
            </a:pPr>
            <a:r>
              <a:rPr lang="en">
                <a:latin typeface="Inter Medium"/>
                <a:ea typeface="Inter Medium"/>
                <a:cs typeface="Inter Medium"/>
                <a:sym typeface="Inter Medium"/>
              </a:rPr>
              <a:t>Finalize the Incident Response Plan (IRP)</a:t>
            </a:r>
            <a:endParaRPr>
              <a:latin typeface="Inter Medium"/>
              <a:ea typeface="Inter Medium"/>
              <a:cs typeface="Inter Medium"/>
              <a:sym typeface="Inter Medium"/>
            </a:endParaRPr>
          </a:p>
          <a:p>
            <a:pPr indent="0" lvl="0" marL="0" rtl="0" algn="l">
              <a:spcBef>
                <a:spcPts val="0"/>
              </a:spcBef>
              <a:spcAft>
                <a:spcPts val="0"/>
              </a:spcAft>
              <a:buNone/>
            </a:pPr>
            <a:r>
              <a:rPr lang="en">
                <a:latin typeface="Inter Medium"/>
                <a:ea typeface="Inter Medium"/>
                <a:cs typeface="Inter Medium"/>
                <a:sym typeface="Inter Medium"/>
              </a:rPr>
              <a:t>Staff Training</a:t>
            </a:r>
            <a:endParaRPr>
              <a:latin typeface="Inter Medium"/>
              <a:ea typeface="Inter Medium"/>
              <a:cs typeface="Inter Medium"/>
              <a:sym typeface="Inter Medium"/>
            </a:endParaRPr>
          </a:p>
          <a:p>
            <a:pPr indent="0" lvl="0" marL="0" rtl="0" algn="l">
              <a:spcBef>
                <a:spcPts val="0"/>
              </a:spcBef>
              <a:spcAft>
                <a:spcPts val="0"/>
              </a:spcAft>
              <a:buNone/>
            </a:pPr>
            <a:r>
              <a:rPr lang="en">
                <a:latin typeface="Inter Medium"/>
                <a:ea typeface="Inter Medium"/>
                <a:cs typeface="Inter Medium"/>
                <a:sym typeface="Inter Medium"/>
              </a:rPr>
              <a:t>Simulation Exercises</a:t>
            </a:r>
            <a:endParaRPr>
              <a:latin typeface="Inter Medium"/>
              <a:ea typeface="Inter Medium"/>
              <a:cs typeface="Inter Medium"/>
              <a:sym typeface="Inter Medium"/>
            </a:endParaRPr>
          </a:p>
          <a:p>
            <a:pPr indent="0" lvl="0" marL="0" rtl="0" algn="l">
              <a:spcBef>
                <a:spcPts val="0"/>
              </a:spcBef>
              <a:spcAft>
                <a:spcPts val="0"/>
              </a:spcAft>
              <a:buNone/>
            </a:pPr>
            <a:r>
              <a:rPr lang="en">
                <a:latin typeface="Inter Medium"/>
                <a:ea typeface="Inter Medium"/>
                <a:cs typeface="Inter Medium"/>
                <a:sym typeface="Inter Medium"/>
              </a:rPr>
              <a:t>Regular Reviews</a:t>
            </a:r>
            <a:endParaRPr>
              <a:latin typeface="Inter Medium"/>
              <a:ea typeface="Inter Medium"/>
              <a:cs typeface="Inter Medium"/>
              <a:sym typeface="Inter Medium"/>
            </a:endParaRPr>
          </a:p>
          <a:p>
            <a:pPr indent="0" lvl="0" marL="0" rtl="0" algn="l">
              <a:spcBef>
                <a:spcPts val="0"/>
              </a:spcBef>
              <a:spcAft>
                <a:spcPts val="0"/>
              </a:spcAft>
              <a:buNone/>
            </a:pPr>
            <a:r>
              <a:t/>
            </a:r>
            <a:endParaRPr>
              <a:latin typeface="Inter Medium"/>
              <a:ea typeface="Inter Medium"/>
              <a:cs typeface="Inter Medium"/>
              <a:sym typeface="Inter Medium"/>
            </a:endParaRPr>
          </a:p>
          <a:p>
            <a:pPr indent="0" lvl="0" marL="0" rtl="0" algn="l">
              <a:spcBef>
                <a:spcPts val="0"/>
              </a:spcBef>
              <a:spcAft>
                <a:spcPts val="0"/>
              </a:spcAft>
              <a:buNone/>
            </a:pPr>
            <a:r>
              <a:rPr lang="en" u="sng">
                <a:latin typeface="Inter Medium"/>
                <a:ea typeface="Inter Medium"/>
                <a:cs typeface="Inter Medium"/>
                <a:sym typeface="Inter Medium"/>
              </a:rPr>
              <a:t>Call to Action:</a:t>
            </a:r>
            <a:endParaRPr u="sng">
              <a:latin typeface="Inter Medium"/>
              <a:ea typeface="Inter Medium"/>
              <a:cs typeface="Inter Medium"/>
              <a:sym typeface="Inter Medium"/>
            </a:endParaRPr>
          </a:p>
          <a:p>
            <a:pPr indent="0" lvl="0" marL="0" rtl="0" algn="l">
              <a:spcBef>
                <a:spcPts val="0"/>
              </a:spcBef>
              <a:spcAft>
                <a:spcPts val="0"/>
              </a:spcAft>
              <a:buNone/>
            </a:pPr>
            <a:r>
              <a:t/>
            </a:r>
            <a:endParaRPr u="sng">
              <a:latin typeface="Inter Medium"/>
              <a:ea typeface="Inter Medium"/>
              <a:cs typeface="Inter Medium"/>
              <a:sym typeface="Inter Medium"/>
            </a:endParaRPr>
          </a:p>
          <a:p>
            <a:pPr indent="0" lvl="0" marL="0" rtl="0" algn="l">
              <a:spcBef>
                <a:spcPts val="0"/>
              </a:spcBef>
              <a:spcAft>
                <a:spcPts val="0"/>
              </a:spcAft>
              <a:buNone/>
            </a:pPr>
            <a:r>
              <a:rPr lang="en">
                <a:latin typeface="Inter Medium"/>
                <a:ea typeface="Inter Medium"/>
                <a:cs typeface="Inter Medium"/>
                <a:sym typeface="Inter Medium"/>
              </a:rPr>
              <a:t>Commit to Cybersecurity Excellence</a:t>
            </a:r>
            <a:endParaRPr>
              <a:latin typeface="Inter Medium"/>
              <a:ea typeface="Inter Medium"/>
              <a:cs typeface="Inter Medium"/>
              <a:sym typeface="Inter Medium"/>
            </a:endParaRPr>
          </a:p>
          <a:p>
            <a:pPr indent="0" lvl="0" marL="0" rtl="0" algn="l">
              <a:spcBef>
                <a:spcPts val="0"/>
              </a:spcBef>
              <a:spcAft>
                <a:spcPts val="0"/>
              </a:spcAft>
              <a:buNone/>
            </a:pPr>
            <a:r>
              <a:rPr lang="en">
                <a:latin typeface="Inter Medium"/>
                <a:ea typeface="Inter Medium"/>
                <a:cs typeface="Inter Medium"/>
                <a:sym typeface="Inter Medium"/>
              </a:rPr>
              <a:t>Engage in Ongoing Education</a:t>
            </a:r>
            <a:endParaRPr>
              <a:latin typeface="Inter Medium"/>
              <a:ea typeface="Inter Medium"/>
              <a:cs typeface="Inter Medium"/>
              <a:sym typeface="Inter Medium"/>
            </a:endParaRPr>
          </a:p>
        </p:txBody>
      </p:sp>
      <p:sp>
        <p:nvSpPr>
          <p:cNvPr id="454" name="Google Shape;454;p53"/>
          <p:cNvSpPr txBox="1"/>
          <p:nvPr>
            <p:ph type="title"/>
          </p:nvPr>
        </p:nvSpPr>
        <p:spPr>
          <a:xfrm>
            <a:off x="284600" y="1830600"/>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a:p>
            <a:pPr indent="0" lvl="0" marL="0" rtl="0" algn="ctr">
              <a:spcBef>
                <a:spcPts val="0"/>
              </a:spcBef>
              <a:spcAft>
                <a:spcPts val="0"/>
              </a:spcAft>
              <a:buNone/>
            </a:pPr>
            <a:r>
              <a:rPr lang="en"/>
              <a:t>&amp; Next Steps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4"/>
          <p:cNvSpPr txBox="1"/>
          <p:nvPr>
            <p:ph type="title"/>
          </p:nvPr>
        </p:nvSpPr>
        <p:spPr>
          <a:xfrm>
            <a:off x="311700" y="-4832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Works Cited</a:t>
            </a:r>
            <a:endParaRPr/>
          </a:p>
        </p:txBody>
      </p:sp>
      <p:sp>
        <p:nvSpPr>
          <p:cNvPr id="460" name="Google Shape;460;p54"/>
          <p:cNvSpPr txBox="1"/>
          <p:nvPr/>
        </p:nvSpPr>
        <p:spPr>
          <a:xfrm>
            <a:off x="34650" y="555700"/>
            <a:ext cx="6705900" cy="3608100"/>
          </a:xfrm>
          <a:prstGeom prst="rect">
            <a:avLst/>
          </a:prstGeom>
          <a:noFill/>
          <a:ln>
            <a:noFill/>
          </a:ln>
        </p:spPr>
        <p:txBody>
          <a:bodyPr anchorCtr="0" anchor="t" bIns="91425" lIns="91425" spcFirstLastPara="1" rIns="91425" wrap="square" tIns="91425">
            <a:noAutofit/>
          </a:bodyPr>
          <a:lstStyle/>
          <a:p>
            <a:pPr indent="-266700" lvl="0" marL="457200" rtl="0" algn="l">
              <a:spcBef>
                <a:spcPts val="1200"/>
              </a:spcBef>
              <a:spcAft>
                <a:spcPts val="0"/>
              </a:spcAft>
              <a:buSzPts val="600"/>
              <a:buAutoNum type="arabicPeriod"/>
            </a:pPr>
            <a:r>
              <a:rPr lang="en" sz="600"/>
              <a:t>American Hospital Association. (2024, October 7). </a:t>
            </a:r>
            <a:r>
              <a:rPr i="1" lang="en" sz="600"/>
              <a:t>A look at 2024’s health care cybersecurity challenges</a:t>
            </a:r>
            <a:r>
              <a:rPr lang="en" sz="600"/>
              <a:t>. Retrieved from</a:t>
            </a:r>
            <a:r>
              <a:rPr lang="en" sz="600">
                <a:uFill>
                  <a:noFill/>
                </a:uFill>
                <a:hlinkClick r:id="rId3"/>
              </a:rPr>
              <a:t> </a:t>
            </a:r>
            <a:r>
              <a:rPr lang="en" sz="600" u="sng">
                <a:solidFill>
                  <a:srgbClr val="1155CC"/>
                </a:solidFill>
                <a:hlinkClick r:id="rId4">
                  <a:extLst>
                    <a:ext uri="{A12FA001-AC4F-418D-AE19-62706E023703}">
                      <ahyp:hlinkClr val="tx"/>
                    </a:ext>
                  </a:extLst>
                </a:hlinkClick>
              </a:rPr>
              <a:t>https://www.aha.org/news/aha-cyber-intel/2024-10-07-look-2024s-health-care-cybersecurity-challenges</a:t>
            </a:r>
            <a:endParaRPr sz="600" u="sng">
              <a:solidFill>
                <a:srgbClr val="1155CC"/>
              </a:solidFill>
            </a:endParaRPr>
          </a:p>
          <a:p>
            <a:pPr indent="-266700" lvl="0" marL="457200" rtl="0" algn="l">
              <a:spcBef>
                <a:spcPts val="0"/>
              </a:spcBef>
              <a:spcAft>
                <a:spcPts val="0"/>
              </a:spcAft>
              <a:buSzPts val="600"/>
              <a:buAutoNum type="arabicPeriod"/>
            </a:pPr>
            <a:r>
              <a:rPr lang="en" sz="600"/>
              <a:t>Health Sector Cybersecurity Coordination Center. (2023, December). </a:t>
            </a:r>
            <a:r>
              <a:rPr i="1" lang="en" sz="600"/>
              <a:t>Health care sector cybersecurity</a:t>
            </a:r>
            <a:r>
              <a:rPr lang="en" sz="600"/>
              <a:t>. Retrieved from</a:t>
            </a:r>
            <a:r>
              <a:rPr lang="en" sz="600">
                <a:uFill>
                  <a:noFill/>
                </a:uFill>
                <a:hlinkClick r:id="rId5"/>
              </a:rPr>
              <a:t> </a:t>
            </a:r>
            <a:r>
              <a:rPr lang="en" sz="600" u="sng">
                <a:solidFill>
                  <a:srgbClr val="1155CC"/>
                </a:solidFill>
                <a:hlinkClick r:id="rId6">
                  <a:extLst>
                    <a:ext uri="{A12FA001-AC4F-418D-AE19-62706E023703}">
                      <ahyp:hlinkClr val="tx"/>
                    </a:ext>
                  </a:extLst>
                </a:hlinkClick>
              </a:rPr>
              <a:t>https://aspr.hhs.gov/cyber/Documents/Health-Care-Sector-Cybersecurity-Dec2023-508.pdf</a:t>
            </a:r>
            <a:endParaRPr sz="600" u="sng">
              <a:solidFill>
                <a:srgbClr val="1155CC"/>
              </a:solidFill>
            </a:endParaRPr>
          </a:p>
          <a:p>
            <a:pPr indent="-266700" lvl="0" marL="457200" rtl="0" algn="l">
              <a:spcBef>
                <a:spcPts val="0"/>
              </a:spcBef>
              <a:spcAft>
                <a:spcPts val="0"/>
              </a:spcAft>
              <a:buSzPts val="600"/>
              <a:buAutoNum type="arabicPeriod"/>
            </a:pPr>
            <a:r>
              <a:rPr lang="en" sz="600"/>
              <a:t>Associated Press. (2024, May 19). </a:t>
            </a:r>
            <a:r>
              <a:rPr i="1" lang="en" sz="600"/>
              <a:t>A cyberattack forces a big US health system to divert ambulances and take records offline</a:t>
            </a:r>
            <a:r>
              <a:rPr lang="en" sz="600"/>
              <a:t>. Retrieved from</a:t>
            </a:r>
            <a:r>
              <a:rPr lang="en" sz="600">
                <a:uFill>
                  <a:noFill/>
                </a:uFill>
                <a:hlinkClick r:id="rId7"/>
              </a:rPr>
              <a:t> </a:t>
            </a:r>
            <a:r>
              <a:rPr lang="en" sz="600" u="sng">
                <a:solidFill>
                  <a:srgbClr val="1155CC"/>
                </a:solidFill>
                <a:hlinkClick r:id="rId8">
                  <a:extLst>
                    <a:ext uri="{A12FA001-AC4F-418D-AE19-62706E023703}">
                      <ahyp:hlinkClr val="tx"/>
                    </a:ext>
                  </a:extLst>
                </a:hlinkClick>
              </a:rPr>
              <a:t>https://apnews.com/article/728ab2a0e5afaf7c344e46a5ce5ca42c</a:t>
            </a:r>
            <a:endParaRPr sz="600" u="sng">
              <a:solidFill>
                <a:srgbClr val="1155CC"/>
              </a:solidFill>
            </a:endParaRPr>
          </a:p>
          <a:p>
            <a:pPr indent="-266700" lvl="0" marL="457200" rtl="0" algn="l">
              <a:spcBef>
                <a:spcPts val="0"/>
              </a:spcBef>
              <a:spcAft>
                <a:spcPts val="0"/>
              </a:spcAft>
              <a:buSzPts val="600"/>
              <a:buAutoNum type="arabicPeriod"/>
            </a:pPr>
            <a:r>
              <a:rPr lang="en" sz="600"/>
              <a:t>HIPAA Journal. (2023, August 17). </a:t>
            </a:r>
            <a:r>
              <a:rPr i="1" lang="en" sz="600"/>
              <a:t>2023 healthcare ransomware attacks</a:t>
            </a:r>
            <a:r>
              <a:rPr lang="en" sz="600"/>
              <a:t>. Retrieved from</a:t>
            </a:r>
            <a:r>
              <a:rPr lang="en" sz="600">
                <a:uFill>
                  <a:noFill/>
                </a:uFill>
                <a:hlinkClick r:id="rId9"/>
              </a:rPr>
              <a:t> </a:t>
            </a:r>
            <a:r>
              <a:rPr lang="en" sz="600" u="sng">
                <a:solidFill>
                  <a:srgbClr val="1155CC"/>
                </a:solidFill>
                <a:hlinkClick r:id="rId10">
                  <a:extLst>
                    <a:ext uri="{A12FA001-AC4F-418D-AE19-62706E023703}">
                      <ahyp:hlinkClr val="tx"/>
                    </a:ext>
                  </a:extLst>
                </a:hlinkClick>
              </a:rPr>
              <a:t>https://www.hipaajournal.com/2023-healthcare-ransomware-attacks/</a:t>
            </a:r>
            <a:endParaRPr sz="600" u="sng">
              <a:solidFill>
                <a:srgbClr val="1155CC"/>
              </a:solidFill>
            </a:endParaRPr>
          </a:p>
          <a:p>
            <a:pPr indent="-266700" lvl="0" marL="457200" rtl="0" algn="l">
              <a:spcBef>
                <a:spcPts val="0"/>
              </a:spcBef>
              <a:spcAft>
                <a:spcPts val="0"/>
              </a:spcAft>
              <a:buSzPts val="600"/>
              <a:buAutoNum type="arabicPeriod"/>
            </a:pPr>
            <a:r>
              <a:rPr lang="en" sz="600"/>
              <a:t>BDO. (2024, September 26). </a:t>
            </a:r>
            <a:r>
              <a:rPr i="1" lang="en" sz="600"/>
              <a:t>Healthcare security in 2024: The cyberthreat landscape</a:t>
            </a:r>
            <a:r>
              <a:rPr lang="en" sz="600"/>
              <a:t>. Retrieved from</a:t>
            </a:r>
            <a:r>
              <a:rPr lang="en" sz="600">
                <a:uFill>
                  <a:noFill/>
                </a:uFill>
                <a:hlinkClick r:id="rId11"/>
              </a:rPr>
              <a:t> </a:t>
            </a:r>
            <a:r>
              <a:rPr lang="en" sz="600" u="sng">
                <a:solidFill>
                  <a:srgbClr val="1155CC"/>
                </a:solidFill>
                <a:hlinkClick r:id="rId12">
                  <a:extLst>
                    <a:ext uri="{A12FA001-AC4F-418D-AE19-62706E023703}">
                      <ahyp:hlinkClr val="tx"/>
                    </a:ext>
                  </a:extLst>
                </a:hlinkClick>
              </a:rPr>
              <a:t>https://www.bdo.com/insights/industries/healthcare/healthcare-security-in-2024-the-cyberthreat-landscape</a:t>
            </a:r>
            <a:endParaRPr sz="600" u="sng">
              <a:solidFill>
                <a:srgbClr val="1155CC"/>
              </a:solidFill>
            </a:endParaRPr>
          </a:p>
          <a:p>
            <a:pPr indent="-266700" lvl="0" marL="457200" rtl="0" algn="l">
              <a:spcBef>
                <a:spcPts val="0"/>
              </a:spcBef>
              <a:spcAft>
                <a:spcPts val="0"/>
              </a:spcAft>
              <a:buSzPts val="600"/>
              <a:buAutoNum type="arabicPeriod"/>
            </a:pPr>
            <a:r>
              <a:rPr lang="en" sz="600"/>
              <a:t>Fortified Health Security. (n.d.). </a:t>
            </a:r>
            <a:r>
              <a:rPr i="1" lang="en" sz="600"/>
              <a:t>OrthoNebraska hospital case study</a:t>
            </a:r>
            <a:r>
              <a:rPr lang="en" sz="600"/>
              <a:t>. Retrieved from</a:t>
            </a:r>
            <a:r>
              <a:rPr lang="en" sz="600">
                <a:uFill>
                  <a:noFill/>
                </a:uFill>
                <a:hlinkClick r:id="rId13"/>
              </a:rPr>
              <a:t> </a:t>
            </a:r>
            <a:r>
              <a:rPr lang="en" sz="600" u="sng">
                <a:solidFill>
                  <a:srgbClr val="1155CC"/>
                </a:solidFill>
                <a:hlinkClick r:id="rId14">
                  <a:extLst>
                    <a:ext uri="{A12FA001-AC4F-418D-AE19-62706E023703}">
                      <ahyp:hlinkClr val="tx"/>
                    </a:ext>
                  </a:extLst>
                </a:hlinkClick>
              </a:rPr>
              <a:t>https://fortifiedhealthsecurity.com/case-study/orthonebraska-hospital/</a:t>
            </a:r>
            <a:endParaRPr sz="600" u="sng">
              <a:solidFill>
                <a:srgbClr val="1155CC"/>
              </a:solidFill>
            </a:endParaRPr>
          </a:p>
          <a:p>
            <a:pPr indent="-266700" lvl="0" marL="457200" rtl="0" algn="l">
              <a:spcBef>
                <a:spcPts val="0"/>
              </a:spcBef>
              <a:spcAft>
                <a:spcPts val="0"/>
              </a:spcAft>
              <a:buSzPts val="600"/>
              <a:buAutoNum type="arabicPeriod"/>
            </a:pPr>
            <a:r>
              <a:rPr lang="en" sz="600"/>
              <a:t>Clearwater. (n.d.). </a:t>
            </a:r>
            <a:r>
              <a:rPr i="1" lang="en" sz="600"/>
              <a:t>Owensboro Health case study</a:t>
            </a:r>
            <a:r>
              <a:rPr lang="en" sz="600"/>
              <a:t>. Retrieved from</a:t>
            </a:r>
            <a:r>
              <a:rPr lang="en" sz="600">
                <a:uFill>
                  <a:noFill/>
                </a:uFill>
                <a:hlinkClick r:id="rId15"/>
              </a:rPr>
              <a:t> </a:t>
            </a:r>
            <a:r>
              <a:rPr lang="en" sz="600" u="sng">
                <a:solidFill>
                  <a:srgbClr val="1155CC"/>
                </a:solidFill>
                <a:hlinkClick r:id="rId16">
                  <a:extLst>
                    <a:ext uri="{A12FA001-AC4F-418D-AE19-62706E023703}">
                      <ahyp:hlinkClr val="tx"/>
                    </a:ext>
                  </a:extLst>
                </a:hlinkClick>
              </a:rPr>
              <a:t>https://clearwatersecurity.com/resources/case-studies/</a:t>
            </a:r>
            <a:endParaRPr sz="600" u="sng">
              <a:solidFill>
                <a:srgbClr val="1155CC"/>
              </a:solidFill>
            </a:endParaRPr>
          </a:p>
          <a:p>
            <a:pPr indent="-266700" lvl="0" marL="457200" rtl="0" algn="l">
              <a:spcBef>
                <a:spcPts val="0"/>
              </a:spcBef>
              <a:spcAft>
                <a:spcPts val="0"/>
              </a:spcAft>
              <a:buSzPts val="600"/>
              <a:buAutoNum type="arabicPeriod"/>
            </a:pPr>
            <a:r>
              <a:rPr lang="en" sz="600"/>
              <a:t>Digital Defynd. (n.d.). </a:t>
            </a:r>
            <a:r>
              <a:rPr i="1" lang="en" sz="600"/>
              <a:t>Healthcare cybersecurity case studies</a:t>
            </a:r>
            <a:r>
              <a:rPr lang="en" sz="600"/>
              <a:t>. Retrieved from</a:t>
            </a:r>
            <a:r>
              <a:rPr lang="en" sz="600">
                <a:uFill>
                  <a:noFill/>
                </a:uFill>
                <a:hlinkClick r:id="rId17"/>
              </a:rPr>
              <a:t> </a:t>
            </a:r>
            <a:r>
              <a:rPr lang="en" sz="600" u="sng">
                <a:solidFill>
                  <a:srgbClr val="1155CC"/>
                </a:solidFill>
                <a:hlinkClick r:id="rId18">
                  <a:extLst>
                    <a:ext uri="{A12FA001-AC4F-418D-AE19-62706E023703}">
                      <ahyp:hlinkClr val="tx"/>
                    </a:ext>
                  </a:extLst>
                </a:hlinkClick>
              </a:rPr>
              <a:t>https://digitaldefynd.com/IQ/healthcare-cybersecurity-case-studies/</a:t>
            </a:r>
            <a:endParaRPr sz="600" u="sng">
              <a:solidFill>
                <a:srgbClr val="1155CC"/>
              </a:solidFill>
            </a:endParaRPr>
          </a:p>
          <a:p>
            <a:pPr indent="-266700" lvl="0" marL="457200" rtl="0" algn="l">
              <a:spcBef>
                <a:spcPts val="0"/>
              </a:spcBef>
              <a:spcAft>
                <a:spcPts val="0"/>
              </a:spcAft>
              <a:buSzPts val="600"/>
              <a:buAutoNum type="arabicPeriod"/>
            </a:pPr>
            <a:r>
              <a:rPr lang="en" sz="600"/>
              <a:t>California Hospital Association. (n.d.). </a:t>
            </a:r>
            <a:r>
              <a:rPr i="1" lang="en" sz="600"/>
              <a:t>ICS web training course (ICS-100, ICS-200 &amp; IS-700)</a:t>
            </a:r>
            <a:r>
              <a:rPr lang="en" sz="600"/>
              <a:t>. Retrieved from</a:t>
            </a:r>
            <a:r>
              <a:rPr lang="en" sz="600">
                <a:uFill>
                  <a:noFill/>
                </a:uFill>
                <a:hlinkClick r:id="rId19"/>
              </a:rPr>
              <a:t> </a:t>
            </a:r>
            <a:r>
              <a:rPr lang="en" sz="600" u="sng">
                <a:solidFill>
                  <a:srgbClr val="1155CC"/>
                </a:solidFill>
                <a:hlinkClick r:id="rId20">
                  <a:extLst>
                    <a:ext uri="{A12FA001-AC4F-418D-AE19-62706E023703}">
                      <ahyp:hlinkClr val="tx"/>
                    </a:ext>
                  </a:extLst>
                </a:hlinkClick>
              </a:rPr>
              <a:t>https://calhospital.org/ics-web-training-course-ics-100-ics-200-is-700/</a:t>
            </a:r>
            <a:endParaRPr sz="600" u="sng">
              <a:solidFill>
                <a:srgbClr val="1155CC"/>
              </a:solidFill>
            </a:endParaRPr>
          </a:p>
          <a:p>
            <a:pPr indent="-266700" lvl="0" marL="457200" rtl="0" algn="l">
              <a:spcBef>
                <a:spcPts val="0"/>
              </a:spcBef>
              <a:spcAft>
                <a:spcPts val="0"/>
              </a:spcAft>
              <a:buSzPts val="600"/>
              <a:buAutoNum type="arabicPeriod"/>
            </a:pPr>
            <a:r>
              <a:rPr lang="en" sz="600"/>
              <a:t>Health Sector Cybersecurity Coordination Center. (2023, December 7). </a:t>
            </a:r>
            <a:r>
              <a:rPr i="1" lang="en" sz="600"/>
              <a:t>Ransomware &amp; healthcare</a:t>
            </a:r>
            <a:r>
              <a:rPr lang="en" sz="600"/>
              <a:t>. Retrieved from</a:t>
            </a:r>
            <a:r>
              <a:rPr lang="en" sz="600">
                <a:uFill>
                  <a:noFill/>
                </a:uFill>
                <a:hlinkClick r:id="rId21"/>
              </a:rPr>
              <a:t> </a:t>
            </a:r>
            <a:r>
              <a:rPr lang="en" sz="600" u="sng">
                <a:solidFill>
                  <a:srgbClr val="1155CC"/>
                </a:solidFill>
                <a:hlinkClick r:id="rId22">
                  <a:extLst>
                    <a:ext uri="{A12FA001-AC4F-418D-AE19-62706E023703}">
                      <ahyp:hlinkClr val="tx"/>
                    </a:ext>
                  </a:extLst>
                </a:hlinkClick>
              </a:rPr>
              <a:t>https://www.hhs.gov/about/agencies/asa/ocio/hc3/products/index.html</a:t>
            </a:r>
            <a:endParaRPr sz="600" u="sng">
              <a:solidFill>
                <a:srgbClr val="1155CC"/>
              </a:solidFill>
            </a:endParaRPr>
          </a:p>
          <a:p>
            <a:pPr indent="-266700" lvl="0" marL="457200" rtl="0" algn="l">
              <a:spcBef>
                <a:spcPts val="0"/>
              </a:spcBef>
              <a:spcAft>
                <a:spcPts val="0"/>
              </a:spcAft>
              <a:buSzPts val="600"/>
              <a:buAutoNum type="arabicPeriod"/>
            </a:pPr>
            <a:r>
              <a:rPr lang="en" sz="600"/>
              <a:t>American Hospital Association. (2024, October 22). </a:t>
            </a:r>
            <a:r>
              <a:rPr i="1" lang="en" sz="600"/>
              <a:t>AHA blog: A look at 2024’s health care cybersecurity challenges</a:t>
            </a:r>
            <a:r>
              <a:rPr lang="en" sz="600"/>
              <a:t>. Retrieved from</a:t>
            </a:r>
            <a:r>
              <a:rPr lang="en" sz="600">
                <a:uFill>
                  <a:noFill/>
                </a:uFill>
                <a:hlinkClick r:id="rId23"/>
              </a:rPr>
              <a:t> </a:t>
            </a:r>
            <a:r>
              <a:rPr lang="en" sz="600" u="sng">
                <a:solidFill>
                  <a:srgbClr val="1155CC"/>
                </a:solidFill>
                <a:hlinkClick r:id="rId24">
                  <a:extLst>
                    <a:ext uri="{A12FA001-AC4F-418D-AE19-62706E023703}">
                      <ahyp:hlinkClr val="tx"/>
                    </a:ext>
                  </a:extLst>
                </a:hlinkClick>
              </a:rPr>
              <a:t>https://www.aha.org/news/headline/2024-10-22-aha-blog-look-2024s-health-care-cybersecurity-challenges</a:t>
            </a:r>
            <a:endParaRPr sz="600" u="sng">
              <a:solidFill>
                <a:srgbClr val="1155CC"/>
              </a:solidFill>
            </a:endParaRPr>
          </a:p>
          <a:p>
            <a:pPr indent="-266700" lvl="0" marL="457200" rtl="0" algn="l">
              <a:spcBef>
                <a:spcPts val="0"/>
              </a:spcBef>
              <a:spcAft>
                <a:spcPts val="0"/>
              </a:spcAft>
              <a:buSzPts val="600"/>
              <a:buAutoNum type="arabicPeriod"/>
            </a:pPr>
            <a:r>
              <a:rPr lang="en" sz="600"/>
              <a:t>Health Sector Cybersecurity Coordination Center. (2024, January 4). </a:t>
            </a:r>
            <a:r>
              <a:rPr i="1" lang="en" sz="600"/>
              <a:t>Monthly cybersecurity vulnerability bulletin</a:t>
            </a:r>
            <a:r>
              <a:rPr lang="en" sz="600"/>
              <a:t>. Retrieved from</a:t>
            </a:r>
            <a:r>
              <a:rPr lang="en" sz="600">
                <a:uFill>
                  <a:noFill/>
                </a:uFill>
                <a:hlinkClick r:id="rId25"/>
              </a:rPr>
              <a:t> </a:t>
            </a:r>
            <a:r>
              <a:rPr lang="en" sz="600" u="sng">
                <a:solidFill>
                  <a:srgbClr val="1155CC"/>
                </a:solidFill>
                <a:hlinkClick r:id="rId26">
                  <a:extLst>
                    <a:ext uri="{A12FA001-AC4F-418D-AE19-62706E023703}">
                      <ahyp:hlinkClr val="tx"/>
                    </a:ext>
                  </a:extLst>
                </a:hlinkClick>
              </a:rPr>
              <a:t>https://www.hhs.gov/sites/default/files/hc3-december-2023-monthly-vulnerability-report-tlpclear.pdf</a:t>
            </a:r>
            <a:endParaRPr sz="600" u="sng">
              <a:solidFill>
                <a:srgbClr val="1155CC"/>
              </a:solidFill>
            </a:endParaRPr>
          </a:p>
          <a:p>
            <a:pPr indent="-266700" lvl="0" marL="457200" rtl="0" algn="l">
              <a:spcBef>
                <a:spcPts val="0"/>
              </a:spcBef>
              <a:spcAft>
                <a:spcPts val="0"/>
              </a:spcAft>
              <a:buSzPts val="600"/>
              <a:buAutoNum type="arabicPeriod"/>
            </a:pPr>
            <a:r>
              <a:rPr lang="en" sz="600"/>
              <a:t>Health Sector Cybersecurity Coordination Center. (2023, December 4). </a:t>
            </a:r>
            <a:r>
              <a:rPr i="1" lang="en" sz="600"/>
              <a:t>Monthly cybersecurity vulnerability bulletin</a:t>
            </a:r>
            <a:r>
              <a:rPr lang="en" sz="600"/>
              <a:t>. Retrieved from</a:t>
            </a:r>
            <a:r>
              <a:rPr lang="en" sz="600">
                <a:uFill>
                  <a:noFill/>
                </a:uFill>
                <a:hlinkClick r:id="rId27"/>
              </a:rPr>
              <a:t> </a:t>
            </a:r>
            <a:r>
              <a:rPr lang="en" sz="600" u="sng">
                <a:solidFill>
                  <a:srgbClr val="1155CC"/>
                </a:solidFill>
                <a:hlinkClick r:id="rId28">
                  <a:extLst>
                    <a:ext uri="{A12FA001-AC4F-418D-AE19-62706E023703}">
                      <ahyp:hlinkClr val="tx"/>
                    </a:ext>
                  </a:extLst>
                </a:hlinkClick>
              </a:rPr>
              <a:t>https://www.hhs.gov/sites/default/files/hc3_november_monthly_vulnerability_report_tlpclear.pdf</a:t>
            </a:r>
            <a:endParaRPr sz="600" u="sng">
              <a:solidFill>
                <a:srgbClr val="1155CC"/>
              </a:solidFill>
            </a:endParaRPr>
          </a:p>
          <a:p>
            <a:pPr indent="-266700" lvl="0" marL="457200" rtl="0" algn="l">
              <a:spcBef>
                <a:spcPts val="0"/>
              </a:spcBef>
              <a:spcAft>
                <a:spcPts val="0"/>
              </a:spcAft>
              <a:buSzPts val="600"/>
              <a:buAutoNum type="arabicPeriod"/>
            </a:pPr>
            <a:r>
              <a:rPr lang="en" sz="600"/>
              <a:t>U.S. Department of Health and Human Services. (n.d.). </a:t>
            </a:r>
            <a:r>
              <a:rPr i="1" lang="en" sz="600"/>
              <a:t>Health sector cybersecurity coordination center (HC3)</a:t>
            </a:r>
            <a:r>
              <a:rPr lang="en" sz="600"/>
              <a:t>. Retrieved from</a:t>
            </a:r>
            <a:r>
              <a:rPr lang="en" sz="600">
                <a:uFill>
                  <a:noFill/>
                </a:uFill>
                <a:hlinkClick r:id="rId29"/>
              </a:rPr>
              <a:t> </a:t>
            </a:r>
            <a:r>
              <a:rPr lang="en" sz="600" u="sng">
                <a:solidFill>
                  <a:srgbClr val="1155CC"/>
                </a:solidFill>
                <a:hlinkClick r:id="rId30">
                  <a:extLst>
                    <a:ext uri="{A12FA001-AC4F-418D-AE19-62706E023703}">
                      <ahyp:hlinkClr val="tx"/>
                    </a:ext>
                  </a:extLst>
                </a:hlinkClick>
              </a:rPr>
              <a:t>https://www.hhs.gov/about/agencies/asa/ocio/hc3/index.html</a:t>
            </a:r>
            <a:endParaRPr sz="600" u="sng">
              <a:solidFill>
                <a:srgbClr val="1155CC"/>
              </a:solidFill>
            </a:endParaRPr>
          </a:p>
          <a:p>
            <a:pPr indent="-266700" lvl="0" marL="457200" rtl="0" algn="l">
              <a:spcBef>
                <a:spcPts val="0"/>
              </a:spcBef>
              <a:spcAft>
                <a:spcPts val="0"/>
              </a:spcAft>
              <a:buSzPts val="600"/>
              <a:buAutoNum type="arabicPeriod"/>
            </a:pPr>
            <a:r>
              <a:rPr lang="en" sz="600"/>
              <a:t>American Hospital Association. (2024, October 1). </a:t>
            </a:r>
            <a:r>
              <a:rPr i="1" lang="en" sz="600"/>
              <a:t>Providers boost cybersecurity spending in wake of Change Healthcare breach</a:t>
            </a:r>
            <a:r>
              <a:rPr lang="en" sz="600"/>
              <a:t>. Retrieved from</a:t>
            </a:r>
            <a:r>
              <a:rPr lang="en" sz="600">
                <a:uFill>
                  <a:noFill/>
                </a:uFill>
                <a:hlinkClick r:id="rId31"/>
              </a:rPr>
              <a:t> </a:t>
            </a:r>
            <a:r>
              <a:rPr lang="en" sz="600" u="sng">
                <a:solidFill>
                  <a:srgbClr val="1155CC"/>
                </a:solidFill>
                <a:hlinkClick r:id="rId32">
                  <a:extLst>
                    <a:ext uri="{A12FA001-AC4F-418D-AE19-62706E023703}">
                      <ahyp:hlinkClr val="tx"/>
                    </a:ext>
                  </a:extLst>
                </a:hlinkClick>
              </a:rPr>
              <a:t>https://www.aha.org/aha-center-health-innovation-market-scan/2024-10-01-providers-boost-cybersecurity-spending-wake-change-healthcare-breach</a:t>
            </a:r>
            <a:endParaRPr sz="600" u="sng">
              <a:solidFill>
                <a:srgbClr val="1155CC"/>
              </a:solidFill>
            </a:endParaRPr>
          </a:p>
          <a:p>
            <a:pPr indent="-266700" lvl="0" marL="457200" rtl="0" algn="l">
              <a:spcBef>
                <a:spcPts val="0"/>
              </a:spcBef>
              <a:spcAft>
                <a:spcPts val="0"/>
              </a:spcAft>
              <a:buSzPts val="600"/>
              <a:buAutoNum type="arabicPeriod"/>
            </a:pPr>
            <a:r>
              <a:rPr lang="en" sz="600"/>
              <a:t>Jones Day. (2024, January 9). </a:t>
            </a:r>
            <a:r>
              <a:rPr i="1" lang="en" sz="600"/>
              <a:t>HHS announces upcoming federal strategies to enhance cybersecurity for health care and public health sectors</a:t>
            </a:r>
            <a:r>
              <a:rPr lang="en" sz="600"/>
              <a:t>. Retrieved from</a:t>
            </a:r>
            <a:r>
              <a:rPr lang="en" sz="600">
                <a:uFill>
                  <a:noFill/>
                </a:uFill>
                <a:hlinkClick r:id="rId33"/>
              </a:rPr>
              <a:t> </a:t>
            </a:r>
            <a:r>
              <a:rPr lang="en" sz="600" u="sng">
                <a:solidFill>
                  <a:srgbClr val="1155CC"/>
                </a:solidFill>
                <a:hlinkClick r:id="rId34">
                  <a:extLst>
                    <a:ext uri="{A12FA001-AC4F-418D-AE19-62706E023703}">
                      <ahyp:hlinkClr val="tx"/>
                    </a:ext>
                  </a:extLst>
                </a:hlinkClick>
              </a:rPr>
              <a:t>https://www.jonesday.com/en/insights/2024/01/hhs-announces-upcoming-federal-strategies-to-enhance-cybersecurity-for-health-care-and-public-health-sectors</a:t>
            </a:r>
            <a:endParaRPr sz="600"/>
          </a:p>
          <a:p>
            <a:pPr indent="-266700" lvl="0" marL="457200" rtl="0" algn="l">
              <a:spcBef>
                <a:spcPts val="0"/>
              </a:spcBef>
              <a:spcAft>
                <a:spcPts val="0"/>
              </a:spcAft>
              <a:buSzPts val="600"/>
              <a:buAutoNum type="arabicPeriod"/>
            </a:pPr>
            <a:r>
              <a:rPr lang="en" sz="600"/>
              <a:t>ASPR TRACIE. (n.d.). </a:t>
            </a:r>
            <a:r>
              <a:rPr i="1" lang="en" sz="600"/>
              <a:t>Healthcare sector cybersecurity: Introduction to the strategy of the U.S. Department of Health and Human Services</a:t>
            </a:r>
            <a:r>
              <a:rPr lang="en" sz="600"/>
              <a:t>. Retrieved from</a:t>
            </a:r>
            <a:r>
              <a:rPr lang="en" sz="600">
                <a:uFill>
                  <a:noFill/>
                </a:uFill>
                <a:hlinkClick r:id="rId35"/>
              </a:rPr>
              <a:t> </a:t>
            </a:r>
            <a:r>
              <a:rPr lang="en" sz="600" u="sng">
                <a:solidFill>
                  <a:srgbClr val="1155CC"/>
                </a:solidFill>
                <a:hlinkClick r:id="rId36">
                  <a:extLst>
                    <a:ext uri="{A12FA001-AC4F-418D-AE19-62706E023703}">
                      <ahyp:hlinkClr val="tx"/>
                    </a:ext>
                  </a:extLst>
                </a:hlinkClick>
              </a:rPr>
              <a:t>https://asprtracie.hhs.gov/technical-resources/resource/12090/healthcare-sector-cybersecurity-introduction-to-the-strategy-of-the-us-department-of-health-and-human-services</a:t>
            </a:r>
            <a:endParaRPr sz="600" u="sng">
              <a:solidFill>
                <a:srgbClr val="1155CC"/>
              </a:solidFill>
            </a:endParaRPr>
          </a:p>
          <a:p>
            <a:pPr indent="-266700" lvl="0" marL="457200" rtl="0" algn="l">
              <a:spcBef>
                <a:spcPts val="0"/>
              </a:spcBef>
              <a:spcAft>
                <a:spcPts val="0"/>
              </a:spcAft>
              <a:buSzPts val="600"/>
              <a:buAutoNum type="arabicPeriod"/>
            </a:pPr>
            <a:r>
              <a:rPr lang="en" sz="600"/>
              <a:t>MyBib. (n.d.). </a:t>
            </a:r>
            <a:r>
              <a:rPr i="1" lang="en" sz="600"/>
              <a:t>Free APA citation generator [Updated for 2024]</a:t>
            </a:r>
            <a:r>
              <a:rPr lang="en" sz="600"/>
              <a:t>. Retrieved from</a:t>
            </a:r>
            <a:r>
              <a:rPr lang="en" sz="600">
                <a:uFill>
                  <a:noFill/>
                </a:uFill>
                <a:hlinkClick r:id="rId37"/>
              </a:rPr>
              <a:t> </a:t>
            </a:r>
            <a:r>
              <a:rPr lang="en" sz="600" u="sng">
                <a:solidFill>
                  <a:srgbClr val="1155CC"/>
                </a:solidFill>
                <a:hlinkClick r:id="rId38">
                  <a:extLst>
                    <a:ext uri="{A12FA001-AC4F-418D-AE19-62706E023703}">
                      <ahyp:hlinkClr val="tx"/>
                    </a:ext>
                  </a:extLst>
                </a:hlinkClick>
              </a:rPr>
              <a:t>https://www.mybib.com/tools/apa-citation-generator</a:t>
            </a:r>
            <a:endParaRPr sz="600" u="sng">
              <a:solidFill>
                <a:srgbClr val="1155CC"/>
              </a:solidFill>
            </a:endParaRPr>
          </a:p>
          <a:p>
            <a:pPr indent="-266700" lvl="0" marL="457200" rtl="0" algn="l">
              <a:spcBef>
                <a:spcPts val="0"/>
              </a:spcBef>
              <a:spcAft>
                <a:spcPts val="0"/>
              </a:spcAft>
              <a:buSzPts val="600"/>
              <a:buAutoNum type="arabicPeriod"/>
            </a:pPr>
            <a:r>
              <a:rPr lang="en" sz="600"/>
              <a:t>Scribbr. (n.d.). </a:t>
            </a:r>
            <a:r>
              <a:rPr i="1" lang="en" sz="600"/>
              <a:t>How to cite in APA format (7th edition) | Guide &amp; generator</a:t>
            </a:r>
            <a:r>
              <a:rPr lang="en" sz="600"/>
              <a:t>. Retrieved from</a:t>
            </a:r>
            <a:r>
              <a:rPr lang="en" sz="600">
                <a:uFill>
                  <a:noFill/>
                </a:uFill>
                <a:hlinkClick r:id="rId39"/>
              </a:rPr>
              <a:t> </a:t>
            </a:r>
            <a:r>
              <a:rPr lang="en" sz="600" u="sng">
                <a:solidFill>
                  <a:srgbClr val="1155CC"/>
                </a:solidFill>
                <a:hlinkClick r:id="rId40">
                  <a:extLst>
                    <a:ext uri="{A12FA001-AC4F-418D-AE19-62706E023703}">
                      <ahyp:hlinkClr val="tx"/>
                    </a:ext>
                  </a:extLst>
                </a:hlinkClick>
              </a:rPr>
              <a:t>https://www.scribbr.com/apa.style/</a:t>
            </a:r>
            <a:endParaRPr sz="600" u="sng">
              <a:solidFill>
                <a:srgbClr val="1155CC"/>
              </a:solidFill>
            </a:endParaRPr>
          </a:p>
          <a:p>
            <a:pPr indent="-266700" lvl="0" marL="457200" rtl="0" algn="l">
              <a:spcBef>
                <a:spcPts val="0"/>
              </a:spcBef>
              <a:spcAft>
                <a:spcPts val="0"/>
              </a:spcAft>
              <a:buSzPts val="600"/>
              <a:buAutoNum type="arabicPeriod"/>
            </a:pPr>
            <a:r>
              <a:rPr lang="en" sz="600"/>
              <a:t>ASPR TRACIE. (n.d.). </a:t>
            </a:r>
            <a:r>
              <a:rPr i="1" lang="en" sz="600"/>
              <a:t>Healthcare cybersecurity</a:t>
            </a:r>
            <a:r>
              <a:rPr lang="en" sz="600"/>
              <a:t>. Retrieved from</a:t>
            </a:r>
            <a:r>
              <a:rPr lang="en" sz="600">
                <a:uFill>
                  <a:noFill/>
                </a:uFill>
                <a:hlinkClick r:id="rId41"/>
              </a:rPr>
              <a:t> </a:t>
            </a:r>
            <a:r>
              <a:rPr lang="en" sz="600" u="sng">
                <a:solidFill>
                  <a:srgbClr val="1155CC"/>
                </a:solidFill>
                <a:hlinkClick r:id="rId42">
                  <a:extLst>
                    <a:ext uri="{A12FA001-AC4F-418D-AE19-62706E023703}">
                      <ahyp:hlinkClr val="tx"/>
                    </a:ext>
                  </a:extLst>
                </a:hlinkClick>
              </a:rPr>
              <a:t>https://asprtracie.hhs.gov/cybersecurity</a:t>
            </a:r>
            <a:endParaRPr sz="600" u="sng">
              <a:solidFill>
                <a:srgbClr val="1155CC"/>
              </a:solidFill>
            </a:endParaRPr>
          </a:p>
          <a:p>
            <a:pPr indent="-266700" lvl="0" marL="457200" rtl="0" algn="l">
              <a:spcBef>
                <a:spcPts val="0"/>
              </a:spcBef>
              <a:spcAft>
                <a:spcPts val="0"/>
              </a:spcAft>
              <a:buSzPts val="600"/>
              <a:buAutoNum type="arabicPeriod"/>
            </a:pPr>
            <a:r>
              <a:rPr lang="en" sz="600"/>
              <a:t>American Hospital Association. (2024, May 1). </a:t>
            </a:r>
            <a:r>
              <a:rPr i="1" lang="en" sz="600"/>
              <a:t>AHA statement on congressional hearings on Change Healthcare cyberattack</a:t>
            </a:r>
            <a:r>
              <a:rPr lang="en" sz="600"/>
              <a:t>. Retrieved from</a:t>
            </a:r>
            <a:r>
              <a:rPr lang="en" sz="600">
                <a:uFill>
                  <a:noFill/>
                </a:uFill>
                <a:hlinkClick r:id="rId43"/>
              </a:rPr>
              <a:t> </a:t>
            </a:r>
            <a:r>
              <a:rPr lang="en" sz="600" u="sng">
                <a:solidFill>
                  <a:srgbClr val="1155CC"/>
                </a:solidFill>
                <a:hlinkClick r:id="rId44">
                  <a:extLst>
                    <a:ext uri="{A12FA001-AC4F-418D-AE19-62706E023703}">
                      <ahyp:hlinkClr val="tx"/>
                    </a:ext>
                  </a:extLst>
                </a:hlinkClick>
              </a:rPr>
              <a:t>https://www.aha.org/press-releases/2024-05-01-aha-statement-congressional-hearings-change-healthcare-cyberattack</a:t>
            </a:r>
            <a:endParaRPr sz="600" u="sng">
              <a:solidFill>
                <a:srgbClr val="1155CC"/>
              </a:solidFill>
            </a:endParaRPr>
          </a:p>
          <a:p>
            <a:pPr indent="-266700" lvl="0" marL="457200" rtl="0" algn="l">
              <a:spcBef>
                <a:spcPts val="0"/>
              </a:spcBef>
              <a:spcAft>
                <a:spcPts val="0"/>
              </a:spcAft>
              <a:buSzPts val="600"/>
              <a:buAutoNum type="arabicPeriod"/>
            </a:pPr>
            <a:r>
              <a:rPr lang="en" sz="600"/>
              <a:t>The Wall Street Journal. (2024, May 19). </a:t>
            </a:r>
            <a:r>
              <a:rPr i="1" lang="en" sz="600"/>
              <a:t>Healthcare sector maps cyber risk posed by 'single points of failure'</a:t>
            </a:r>
            <a:r>
              <a:rPr lang="en" sz="600"/>
              <a:t>. Retrieved from</a:t>
            </a:r>
            <a:r>
              <a:rPr lang="en" sz="600">
                <a:uFill>
                  <a:noFill/>
                </a:uFill>
                <a:hlinkClick r:id="rId45"/>
              </a:rPr>
              <a:t> </a:t>
            </a:r>
            <a:r>
              <a:rPr lang="en" sz="600" u="sng">
                <a:solidFill>
                  <a:srgbClr val="1155CC"/>
                </a:solidFill>
                <a:hlinkClick r:id="rId46">
                  <a:extLst>
                    <a:ext uri="{A12FA001-AC4F-418D-AE19-62706E023703}">
                      <ahyp:hlinkClr val="tx"/>
                    </a:ext>
                  </a:extLst>
                </a:hlinkClick>
              </a:rPr>
              <a:t>https://www.wsj.com/articles/healthcare-sector-maps-cyber-risk-posed-by-single-points-of-failure-7f817fbc</a:t>
            </a:r>
            <a:endParaRPr sz="600" u="sng">
              <a:solidFill>
                <a:srgbClr val="1155CC"/>
              </a:solidFill>
            </a:endParaRPr>
          </a:p>
          <a:p>
            <a:pPr indent="-266700" lvl="0" marL="457200" rtl="0" algn="l">
              <a:spcBef>
                <a:spcPts val="0"/>
              </a:spcBef>
              <a:spcAft>
                <a:spcPts val="0"/>
              </a:spcAft>
              <a:buSzPts val="600"/>
              <a:buAutoNum type="arabicPeriod"/>
            </a:pPr>
            <a:r>
              <a:rPr lang="en" sz="600"/>
              <a:t>Wired. (2024, May 19). </a:t>
            </a:r>
            <a:r>
              <a:rPr i="1" lang="en" sz="600"/>
              <a:t>Medical-targeted ransomware is breaking records after Change Healthcare's $22M payout</a:t>
            </a:r>
            <a:r>
              <a:rPr lang="en" sz="600"/>
              <a:t>. Retrieved from</a:t>
            </a:r>
            <a:r>
              <a:rPr lang="en" sz="600">
                <a:uFill>
                  <a:noFill/>
                </a:uFill>
                <a:hlinkClick r:id="rId47"/>
              </a:rPr>
              <a:t> </a:t>
            </a:r>
            <a:r>
              <a:rPr lang="en" sz="600" u="sng">
                <a:solidFill>
                  <a:srgbClr val="1155CC"/>
                </a:solidFill>
                <a:hlinkClick r:id="rId48">
                  <a:extLst>
                    <a:ext uri="{A12FA001-AC4F-418D-AE19-62706E023703}">
                      <ahyp:hlinkClr val="tx"/>
                    </a:ext>
                  </a:extLst>
                </a:hlinkClick>
              </a:rPr>
              <a:t>https://www.wired.com/story/change-healthcare-22-million-payment-ransomware-spike</a:t>
            </a:r>
            <a:endParaRPr sz="600" u="sng">
              <a:solidFill>
                <a:srgbClr val="1155CC"/>
              </a:solidFill>
            </a:endParaRPr>
          </a:p>
          <a:p>
            <a:pPr indent="-266700" lvl="0" marL="457200" rtl="0" algn="l">
              <a:spcBef>
                <a:spcPts val="0"/>
              </a:spcBef>
              <a:spcAft>
                <a:spcPts val="0"/>
              </a:spcAft>
              <a:buSzPts val="600"/>
              <a:buAutoNum type="arabicPeriod"/>
            </a:pPr>
            <a:r>
              <a:rPr lang="en" sz="600"/>
              <a:t>Associated Press. (2024, May 19). </a:t>
            </a:r>
            <a:r>
              <a:rPr i="1" lang="en" sz="600"/>
              <a:t>Change Healthcare cyberattack was due to a lack of multifactor authentication, UnitedHealth CEO says</a:t>
            </a:r>
            <a:r>
              <a:rPr lang="en" sz="600"/>
              <a:t>. Retrieved from</a:t>
            </a:r>
            <a:r>
              <a:rPr lang="en" sz="600">
                <a:uFill>
                  <a:noFill/>
                </a:uFill>
                <a:hlinkClick r:id="rId49"/>
              </a:rPr>
              <a:t> </a:t>
            </a:r>
            <a:r>
              <a:rPr lang="en" sz="600" u="sng">
                <a:solidFill>
                  <a:srgbClr val="1155CC"/>
                </a:solidFill>
                <a:hlinkClick r:id="rId50">
                  <a:extLst>
                    <a:ext uri="{A12FA001-AC4F-418D-AE19-62706E023703}">
                      <ahyp:hlinkClr val="tx"/>
                    </a:ext>
                  </a:extLst>
                </a:hlinkClick>
              </a:rPr>
              <a:t>https://apnews.com/article/9e2fff70ce4f93566043210bdd347a1f</a:t>
            </a:r>
            <a:endParaRPr sz="600" u="sng">
              <a:solidFill>
                <a:srgbClr val="1155CC"/>
              </a:solidFill>
            </a:endParaRPr>
          </a:p>
          <a:p>
            <a:pPr indent="-266700" lvl="0" marL="457200" rtl="0" algn="l">
              <a:spcBef>
                <a:spcPts val="0"/>
              </a:spcBef>
              <a:spcAft>
                <a:spcPts val="0"/>
              </a:spcAft>
              <a:buSzPts val="600"/>
              <a:buAutoNum type="arabicPeriod"/>
            </a:pPr>
            <a:r>
              <a:rPr lang="en" sz="600"/>
              <a:t>The Wall Street Journal. (2024, May 19). </a:t>
            </a:r>
            <a:r>
              <a:rPr i="1" lang="en" sz="600"/>
              <a:t>UnitedHealth braces for Capitol Hill grilling</a:t>
            </a:r>
            <a:r>
              <a:rPr lang="en" sz="600"/>
              <a:t>. Retrieved from</a:t>
            </a:r>
            <a:r>
              <a:rPr lang="en" sz="600">
                <a:uFill>
                  <a:noFill/>
                </a:uFill>
                <a:hlinkClick r:id="rId51"/>
              </a:rPr>
              <a:t> </a:t>
            </a:r>
            <a:r>
              <a:rPr lang="en" sz="600" u="sng">
                <a:solidFill>
                  <a:srgbClr val="1155CC"/>
                </a:solidFill>
                <a:hlinkClick r:id="rId52">
                  <a:extLst>
                    <a:ext uri="{A12FA001-AC4F-418D-AE19-62706E023703}">
                      <ahyp:hlinkClr val="tx"/>
                    </a:ext>
                  </a:extLst>
                </a:hlinkClick>
              </a:rPr>
              <a:t>https://www.wsj.com/articles/unitedhealth-braces-for-capitol-hill-grilling-53dcf4cf</a:t>
            </a:r>
            <a:endParaRPr sz="600" u="sng">
              <a:solidFill>
                <a:srgbClr val="1155CC"/>
              </a:solidFill>
            </a:endParaRPr>
          </a:p>
          <a:p>
            <a:pPr indent="-266700" lvl="0" marL="457200" rtl="0" algn="l">
              <a:spcBef>
                <a:spcPts val="0"/>
              </a:spcBef>
              <a:spcAft>
                <a:spcPts val="0"/>
              </a:spcAft>
              <a:buSzPts val="600"/>
              <a:buAutoNum type="arabicPeriod"/>
            </a:pPr>
            <a:r>
              <a:rPr lang="en" sz="600"/>
              <a:t>The Wall Street Journal. (2024, May 19). </a:t>
            </a:r>
            <a:r>
              <a:rPr i="1" lang="en" sz="600"/>
              <a:t>Cybersecurity in healthcare</a:t>
            </a:r>
            <a:r>
              <a:rPr lang="en" sz="600"/>
              <a:t>. Retrieved from</a:t>
            </a:r>
            <a:r>
              <a:rPr lang="en" sz="600">
                <a:uFill>
                  <a:noFill/>
                </a:uFill>
                <a:hlinkClick r:id="rId53"/>
              </a:rPr>
              <a:t> </a:t>
            </a:r>
            <a:r>
              <a:rPr lang="en" sz="600" u="sng">
                <a:solidFill>
                  <a:srgbClr val="1155CC"/>
                </a:solidFill>
                <a:hlinkClick r:id="rId54">
                  <a:extLst>
                    <a:ext uri="{A12FA001-AC4F-418D-AE19-62706E023703}">
                      <ahyp:hlinkClr val="tx"/>
                    </a:ext>
                  </a:extLst>
                </a:hlinkClick>
              </a:rPr>
              <a:t>https://www.wsj.com/video/events/cybersecurity-in-healthcare/A0B362F2-5FD7-48EA-92CF-17896344A692.html</a:t>
            </a:r>
            <a:endParaRPr sz="600" u="sng">
              <a:solidFill>
                <a:srgbClr val="1155CC"/>
              </a:solidFill>
            </a:endParaRPr>
          </a:p>
          <a:p>
            <a:pPr indent="-266700" lvl="0" marL="457200" rtl="0" algn="l">
              <a:spcBef>
                <a:spcPts val="0"/>
              </a:spcBef>
              <a:spcAft>
                <a:spcPts val="0"/>
              </a:spcAft>
              <a:buSzPts val="600"/>
              <a:buAutoNum type="arabicPeriod"/>
            </a:pPr>
            <a:r>
              <a:rPr lang="en" sz="600"/>
              <a:t>Industry Intelligence. (2024, October 22). </a:t>
            </a:r>
            <a:r>
              <a:rPr i="1" lang="en" sz="600"/>
              <a:t>AHA blog: A look at 2024’s health care cybersecurity challenges</a:t>
            </a:r>
            <a:r>
              <a:rPr lang="en" sz="600"/>
              <a:t>. Retrieved from</a:t>
            </a:r>
            <a:r>
              <a:rPr lang="en" sz="600">
                <a:uFill>
                  <a:noFill/>
                </a:uFill>
                <a:hlinkClick r:id="rId55"/>
              </a:rPr>
              <a:t> </a:t>
            </a:r>
            <a:r>
              <a:rPr lang="en" sz="600" u="sng">
                <a:solidFill>
                  <a:srgbClr val="1155CC"/>
                </a:solidFill>
                <a:hlinkClick r:id="rId56">
                  <a:extLst>
                    <a:ext uri="{A12FA001-AC4F-418D-AE19-62706E023703}">
                      <ahyp:hlinkClr val="tx"/>
                    </a:ext>
                  </a:extLst>
                </a:hlinkClick>
              </a:rPr>
              <a:t>https://www.industryintel.com/government-and-public-policy/news/aha-blog-a-look-at-2024-s-health-care-cybersecurity-challenges--166009633608</a:t>
            </a:r>
            <a:endParaRPr sz="600" u="sng">
              <a:solidFill>
                <a:srgbClr val="1155CC"/>
              </a:solidFill>
            </a:endParaRPr>
          </a:p>
          <a:p>
            <a:pPr indent="-266700" lvl="0" marL="457200" rtl="0" algn="l">
              <a:spcBef>
                <a:spcPts val="0"/>
              </a:spcBef>
              <a:spcAft>
                <a:spcPts val="0"/>
              </a:spcAft>
              <a:buSzPts val="600"/>
              <a:buAutoNum type="arabicPeriod"/>
            </a:pPr>
            <a:r>
              <a:rPr lang="en" sz="600"/>
              <a:t>Government Accountability Office. (2024, November 15). </a:t>
            </a:r>
            <a:r>
              <a:rPr i="1" lang="en" sz="600"/>
              <a:t>Healthcare cybersecurity: HHS continues to have challenges as lead agency</a:t>
            </a:r>
            <a:r>
              <a:rPr lang="en" sz="600"/>
              <a:t>. Retrieved from</a:t>
            </a:r>
            <a:r>
              <a:rPr lang="en" sz="600">
                <a:uFill>
                  <a:noFill/>
                </a:uFill>
                <a:hlinkClick r:id="rId57"/>
              </a:rPr>
              <a:t> </a:t>
            </a:r>
            <a:r>
              <a:rPr lang="en" sz="600" u="sng">
                <a:solidFill>
                  <a:srgbClr val="1155CC"/>
                </a:solidFill>
                <a:hlinkClick r:id="rId58">
                  <a:extLst>
                    <a:ext uri="{A12FA001-AC4F-418D-AE19-62706E023703}">
                      <ahyp:hlinkClr val="tx"/>
                    </a:ext>
                  </a:extLst>
                </a:hlinkClick>
              </a:rPr>
              <a:t>https://www.gao.gov/products/gao-25-107755</a:t>
            </a:r>
            <a:endParaRPr sz="600" u="sng">
              <a:solidFill>
                <a:srgbClr val="1155CC"/>
              </a:solidFill>
            </a:endParaRPr>
          </a:p>
          <a:p>
            <a:pPr indent="-266700" lvl="0" marL="457200" rtl="0" algn="l">
              <a:spcBef>
                <a:spcPts val="0"/>
              </a:spcBef>
              <a:spcAft>
                <a:spcPts val="0"/>
              </a:spcAft>
              <a:buSzPts val="600"/>
              <a:buAutoNum type="arabicPeriod"/>
            </a:pPr>
            <a:r>
              <a:rPr lang="en" sz="600"/>
              <a:t>Healthcare Information Sharing and Analysis Center &amp; American Hospital Association. (2024, February 21). </a:t>
            </a:r>
            <a:r>
              <a:rPr i="1" lang="en" sz="600"/>
              <a:t>Executive summary for CISOs: Current and emerging healthcare cyber threat landscape</a:t>
            </a:r>
            <a:r>
              <a:rPr lang="en" sz="600"/>
              <a:t>. Retrieved from</a:t>
            </a:r>
            <a:r>
              <a:rPr lang="en" sz="600">
                <a:uFill>
                  <a:noFill/>
                </a:uFill>
                <a:hlinkClick r:id="rId59"/>
              </a:rPr>
              <a:t> </a:t>
            </a:r>
            <a:r>
              <a:rPr lang="en" sz="600" u="sng">
                <a:solidFill>
                  <a:srgbClr val="1155CC"/>
                </a:solidFill>
                <a:hlinkClick r:id="rId60">
                  <a:extLst>
                    <a:ext uri="{A12FA001-AC4F-418D-AE19-62706E023703}">
                      <ahyp:hlinkClr val="tx"/>
                    </a:ext>
                  </a:extLst>
                </a:hlinkClick>
              </a:rPr>
              <a:t>https://www.aha.org/h-isac-white-reports/2024-02-21-h-isac</a:t>
            </a:r>
            <a:br>
              <a:rPr lang="en" sz="600" u="sng">
                <a:solidFill>
                  <a:srgbClr val="1155CC"/>
                </a:solidFill>
                <a:hlinkClick r:id="rId61">
                  <a:extLst>
                    <a:ext uri="{A12FA001-AC4F-418D-AE19-62706E023703}">
                      <ahyp:hlinkClr val="tx"/>
                    </a:ext>
                  </a:extLst>
                </a:hlinkClick>
              </a:rPr>
            </a:br>
            <a:endParaRPr sz="600"/>
          </a:p>
          <a:p>
            <a:pPr indent="0" lvl="0" marL="0" rtl="0" algn="l">
              <a:spcBef>
                <a:spcPts val="1200"/>
              </a:spcBef>
              <a:spcAft>
                <a:spcPts val="0"/>
              </a:spcAft>
              <a:buNone/>
            </a:pPr>
            <a:r>
              <a:t/>
            </a:r>
            <a:endParaRPr sz="1000">
              <a:solidFill>
                <a:schemeClr val="dk2"/>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txBox="1"/>
          <p:nvPr>
            <p:ph type="title"/>
          </p:nvPr>
        </p:nvSpPr>
        <p:spPr>
          <a:xfrm>
            <a:off x="210775" y="337450"/>
            <a:ext cx="5578200" cy="9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t>Introduction</a:t>
            </a:r>
            <a:endParaRPr sz="4100"/>
          </a:p>
        </p:txBody>
      </p:sp>
      <p:sp>
        <p:nvSpPr>
          <p:cNvPr id="349" name="Google Shape;349;p42"/>
          <p:cNvSpPr txBox="1"/>
          <p:nvPr>
            <p:ph idx="2" type="title"/>
          </p:nvPr>
        </p:nvSpPr>
        <p:spPr>
          <a:xfrm>
            <a:off x="362300" y="1240150"/>
            <a:ext cx="6883200" cy="245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1"/>
                </a:solidFill>
                <a:latin typeface="Arial"/>
                <a:ea typeface="Arial"/>
                <a:cs typeface="Arial"/>
                <a:sym typeface="Arial"/>
              </a:rPr>
              <a:t>The exponential growth of digital technology in the healthcare sector brings transformative benefits, including improved patient care, streamlined operations, and robust data management. However, this advancement also attracts sophisticated cyber threats. For hospital systems, maintaining digital security is paramount due to the sensitive nature of patient data, operational dependencies on IT systems, and compliance requirements such as HIPAA.</a:t>
            </a:r>
            <a:endParaRPr sz="1300">
              <a:solidFill>
                <a:schemeClr val="accent1"/>
              </a:solidFill>
              <a:latin typeface="Arial"/>
              <a:ea typeface="Arial"/>
              <a:cs typeface="Arial"/>
              <a:sym typeface="Arial"/>
            </a:endParaRPr>
          </a:p>
          <a:p>
            <a:pPr indent="0" lvl="0" marL="0" rtl="0" algn="l">
              <a:lnSpc>
                <a:spcPct val="115000"/>
              </a:lnSpc>
              <a:spcBef>
                <a:spcPts val="1200"/>
              </a:spcBef>
              <a:spcAft>
                <a:spcPts val="0"/>
              </a:spcAft>
              <a:buNone/>
            </a:pPr>
            <a:r>
              <a:rPr lang="en" sz="1300">
                <a:solidFill>
                  <a:schemeClr val="accent1"/>
                </a:solidFill>
                <a:latin typeface="Arial"/>
                <a:ea typeface="Arial"/>
                <a:cs typeface="Arial"/>
                <a:sym typeface="Arial"/>
              </a:rPr>
              <a:t>This project will examine the </a:t>
            </a:r>
            <a:r>
              <a:rPr b="1" lang="en" sz="1300">
                <a:solidFill>
                  <a:schemeClr val="accent1"/>
                </a:solidFill>
                <a:latin typeface="Arial"/>
                <a:ea typeface="Arial"/>
                <a:cs typeface="Arial"/>
                <a:sym typeface="Arial"/>
              </a:rPr>
              <a:t>current state of threats</a:t>
            </a:r>
            <a:r>
              <a:rPr lang="en" sz="1300">
                <a:solidFill>
                  <a:schemeClr val="accent1"/>
                </a:solidFill>
                <a:latin typeface="Arial"/>
                <a:ea typeface="Arial"/>
                <a:cs typeface="Arial"/>
                <a:sym typeface="Arial"/>
              </a:rPr>
              <a:t>, explore the </a:t>
            </a:r>
            <a:r>
              <a:rPr b="1" lang="en" sz="1300">
                <a:solidFill>
                  <a:schemeClr val="accent1"/>
                </a:solidFill>
                <a:latin typeface="Arial"/>
                <a:ea typeface="Arial"/>
                <a:cs typeface="Arial"/>
                <a:sym typeface="Arial"/>
              </a:rPr>
              <a:t>various modes of cyberattacks</a:t>
            </a:r>
            <a:r>
              <a:rPr lang="en" sz="1300">
                <a:solidFill>
                  <a:schemeClr val="accent1"/>
                </a:solidFill>
                <a:latin typeface="Arial"/>
                <a:ea typeface="Arial"/>
                <a:cs typeface="Arial"/>
                <a:sym typeface="Arial"/>
              </a:rPr>
              <a:t>, and provide actionable </a:t>
            </a:r>
            <a:r>
              <a:rPr b="1" lang="en" sz="1300">
                <a:solidFill>
                  <a:schemeClr val="accent1"/>
                </a:solidFill>
                <a:latin typeface="Arial"/>
                <a:ea typeface="Arial"/>
                <a:cs typeface="Arial"/>
                <a:sym typeface="Arial"/>
              </a:rPr>
              <a:t>recommendations for preparation and mitigation strategies</a:t>
            </a:r>
            <a:r>
              <a:rPr lang="en" sz="1300">
                <a:solidFill>
                  <a:schemeClr val="accent1"/>
                </a:solidFill>
                <a:latin typeface="Arial"/>
                <a:ea typeface="Arial"/>
                <a:cs typeface="Arial"/>
                <a:sym typeface="Arial"/>
              </a:rPr>
              <a:t> tailored for the hospital system.</a:t>
            </a:r>
            <a:endParaRPr sz="1300">
              <a:solidFill>
                <a:schemeClr val="accent1"/>
              </a:solidFill>
              <a:latin typeface="Arial"/>
              <a:ea typeface="Arial"/>
              <a:cs typeface="Arial"/>
              <a:sym typeface="Arial"/>
            </a:endParaRPr>
          </a:p>
          <a:p>
            <a:pPr indent="0" lvl="0" marL="0" rtl="0" algn="l">
              <a:spcBef>
                <a:spcPts val="1200"/>
              </a:spcBef>
              <a:spcAft>
                <a:spcPts val="0"/>
              </a:spcAft>
              <a:buNone/>
            </a:pPr>
            <a:r>
              <a:t/>
            </a:r>
            <a:endParaRPr>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3"/>
          <p:cNvSpPr txBox="1"/>
          <p:nvPr>
            <p:ph type="title"/>
          </p:nvPr>
        </p:nvSpPr>
        <p:spPr>
          <a:xfrm>
            <a:off x="325125" y="608600"/>
            <a:ext cx="7434900" cy="9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What is Cybersecurity?</a:t>
            </a:r>
            <a:endParaRPr sz="3100"/>
          </a:p>
        </p:txBody>
      </p:sp>
      <p:sp>
        <p:nvSpPr>
          <p:cNvPr id="355" name="Google Shape;355;p43"/>
          <p:cNvSpPr txBox="1"/>
          <p:nvPr/>
        </p:nvSpPr>
        <p:spPr>
          <a:xfrm>
            <a:off x="325125" y="1348025"/>
            <a:ext cx="6661800" cy="10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rPr>
              <a:t>Cybersecurity</a:t>
            </a:r>
            <a:r>
              <a:rPr lang="en" sz="1300">
                <a:solidFill>
                  <a:schemeClr val="accent1"/>
                </a:solidFill>
              </a:rPr>
              <a:t> refers to the practice of protecting systems, networks, and sensitive information from unauthorized access, disruption, or damage caused by digital threats. It involves a combination of technologies, processes, and practices designed to secure data and ensure the smooth operation of critical systems.</a:t>
            </a:r>
            <a:endParaRPr sz="1300">
              <a:solidFill>
                <a:schemeClr val="accent1"/>
              </a:solidFill>
              <a:latin typeface="Inter"/>
              <a:ea typeface="Inter"/>
              <a:cs typeface="Inter"/>
              <a:sym typeface="Inter"/>
            </a:endParaRPr>
          </a:p>
        </p:txBody>
      </p:sp>
      <p:sp>
        <p:nvSpPr>
          <p:cNvPr id="356" name="Google Shape;356;p43"/>
          <p:cNvSpPr txBox="1"/>
          <p:nvPr/>
        </p:nvSpPr>
        <p:spPr>
          <a:xfrm>
            <a:off x="1234875" y="3030625"/>
            <a:ext cx="7879500" cy="9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Inter"/>
              <a:ea typeface="Inter"/>
              <a:cs typeface="Inter"/>
              <a:sym typeface="Inter"/>
            </a:endParaRPr>
          </a:p>
        </p:txBody>
      </p:sp>
      <p:sp>
        <p:nvSpPr>
          <p:cNvPr id="357" name="Google Shape;357;p43"/>
          <p:cNvSpPr txBox="1"/>
          <p:nvPr/>
        </p:nvSpPr>
        <p:spPr>
          <a:xfrm>
            <a:off x="126800" y="2339200"/>
            <a:ext cx="6196800" cy="186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1"/>
                </a:solidFill>
              </a:rPr>
              <a:t>In the healthcare context, cybersecurity focuses on three main goals:</a:t>
            </a:r>
            <a:endParaRPr sz="1300">
              <a:solidFill>
                <a:schemeClr val="accent1"/>
              </a:solidFill>
            </a:endParaRPr>
          </a:p>
          <a:p>
            <a:pPr indent="-311150" lvl="0" marL="457200" rtl="0" algn="l">
              <a:lnSpc>
                <a:spcPct val="115000"/>
              </a:lnSpc>
              <a:spcBef>
                <a:spcPts val="1200"/>
              </a:spcBef>
              <a:spcAft>
                <a:spcPts val="0"/>
              </a:spcAft>
              <a:buClr>
                <a:schemeClr val="accent1"/>
              </a:buClr>
              <a:buSzPts val="1300"/>
              <a:buAutoNum type="arabicPeriod"/>
            </a:pPr>
            <a:r>
              <a:rPr b="1" lang="en" sz="1300">
                <a:solidFill>
                  <a:schemeClr val="accent1"/>
                </a:solidFill>
              </a:rPr>
              <a:t>Confidentiality</a:t>
            </a:r>
            <a:r>
              <a:rPr lang="en" sz="1300">
                <a:solidFill>
                  <a:schemeClr val="accent1"/>
                </a:solidFill>
              </a:rPr>
              <a:t> – Ensuring patient information is only accessible to authorized individuals.</a:t>
            </a:r>
            <a:endParaRPr sz="1300">
              <a:solidFill>
                <a:schemeClr val="accent1"/>
              </a:solidFill>
            </a:endParaRPr>
          </a:p>
          <a:p>
            <a:pPr indent="-311150" lvl="0" marL="457200" rtl="0" algn="l">
              <a:lnSpc>
                <a:spcPct val="115000"/>
              </a:lnSpc>
              <a:spcBef>
                <a:spcPts val="0"/>
              </a:spcBef>
              <a:spcAft>
                <a:spcPts val="0"/>
              </a:spcAft>
              <a:buClr>
                <a:schemeClr val="accent1"/>
              </a:buClr>
              <a:buSzPts val="1300"/>
              <a:buAutoNum type="arabicPeriod"/>
            </a:pPr>
            <a:r>
              <a:rPr b="1" lang="en" sz="1300">
                <a:solidFill>
                  <a:schemeClr val="accent1"/>
                </a:solidFill>
              </a:rPr>
              <a:t>Integrity</a:t>
            </a:r>
            <a:r>
              <a:rPr lang="en" sz="1300">
                <a:solidFill>
                  <a:schemeClr val="accent1"/>
                </a:solidFill>
              </a:rPr>
              <a:t> – Guaranteeing that the data and systems are accurate and trustworthy.</a:t>
            </a:r>
            <a:endParaRPr sz="1300">
              <a:solidFill>
                <a:schemeClr val="accent1"/>
              </a:solidFill>
            </a:endParaRPr>
          </a:p>
          <a:p>
            <a:pPr indent="-311150" lvl="0" marL="457200" rtl="0" algn="l">
              <a:lnSpc>
                <a:spcPct val="115000"/>
              </a:lnSpc>
              <a:spcBef>
                <a:spcPts val="0"/>
              </a:spcBef>
              <a:spcAft>
                <a:spcPts val="0"/>
              </a:spcAft>
              <a:buClr>
                <a:schemeClr val="accent1"/>
              </a:buClr>
              <a:buSzPts val="1300"/>
              <a:buAutoNum type="arabicPeriod"/>
            </a:pPr>
            <a:r>
              <a:rPr b="1" lang="en" sz="1300">
                <a:solidFill>
                  <a:schemeClr val="accent1"/>
                </a:solidFill>
              </a:rPr>
              <a:t>Availability</a:t>
            </a:r>
            <a:r>
              <a:rPr lang="en" sz="1300">
                <a:solidFill>
                  <a:schemeClr val="accent1"/>
                </a:solidFill>
              </a:rPr>
              <a:t> – Keeping systems operational so healthcare services can run without interruption.</a:t>
            </a:r>
            <a:endParaRPr sz="1300">
              <a:solidFill>
                <a:schemeClr val="accent1"/>
              </a:solidFill>
            </a:endParaRPr>
          </a:p>
          <a:p>
            <a:pPr indent="0" lvl="0" marL="0" rtl="0" algn="l">
              <a:spcBef>
                <a:spcPts val="1200"/>
              </a:spcBef>
              <a:spcAft>
                <a:spcPts val="0"/>
              </a:spcAft>
              <a:buNone/>
            </a:pPr>
            <a:r>
              <a:t/>
            </a:r>
            <a:endParaRPr sz="1200">
              <a:solidFill>
                <a:schemeClr val="dk2"/>
              </a:solidFill>
              <a:latin typeface="Inter"/>
              <a:ea typeface="Inter"/>
              <a:cs typeface="Inter"/>
              <a:sym typeface="Inter"/>
            </a:endParaRPr>
          </a:p>
        </p:txBody>
      </p:sp>
      <p:pic>
        <p:nvPicPr>
          <p:cNvPr id="358" name="Google Shape;358;p43"/>
          <p:cNvPicPr preferRelativeResize="0"/>
          <p:nvPr/>
        </p:nvPicPr>
        <p:blipFill>
          <a:blip r:embed="rId3">
            <a:alphaModFix/>
          </a:blip>
          <a:stretch>
            <a:fillRect/>
          </a:stretch>
        </p:blipFill>
        <p:spPr>
          <a:xfrm>
            <a:off x="6323600" y="3385025"/>
            <a:ext cx="2724150" cy="167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4"/>
          <p:cNvSpPr txBox="1"/>
          <p:nvPr>
            <p:ph type="title"/>
          </p:nvPr>
        </p:nvSpPr>
        <p:spPr>
          <a:xfrm>
            <a:off x="420875" y="367725"/>
            <a:ext cx="68688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lt1"/>
                </a:solidFill>
              </a:rPr>
              <a:t>Current State of Threats in Healthcare</a:t>
            </a:r>
            <a:endParaRPr sz="2800">
              <a:solidFill>
                <a:schemeClr val="lt1"/>
              </a:solidFill>
            </a:endParaRPr>
          </a:p>
        </p:txBody>
      </p:sp>
      <p:sp>
        <p:nvSpPr>
          <p:cNvPr id="364" name="Google Shape;364;p44"/>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365" name="Google Shape;365;p44"/>
          <p:cNvSpPr txBox="1"/>
          <p:nvPr/>
        </p:nvSpPr>
        <p:spPr>
          <a:xfrm>
            <a:off x="181575" y="998303"/>
            <a:ext cx="5116200" cy="13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Inter"/>
                <a:ea typeface="Inter"/>
                <a:cs typeface="Inter"/>
                <a:sym typeface="Inter"/>
              </a:rPr>
              <a:t>Healthcare systems are among the most targeted industries for cyberattacks. The rise of digital tools like Electronic Health Records (EHRs), connected medical devices, and remote monitoring has improved patient care but also created new vulnerabilities. Cybercriminals are drawn to healthcare because of the high value of sensitive patient data and the critical nature of hospital operations, which makes institutions more likely to pay ransoms to restore services</a:t>
            </a:r>
            <a:endParaRPr sz="1200">
              <a:solidFill>
                <a:schemeClr val="accent1"/>
              </a:solidFill>
              <a:latin typeface="Inter"/>
              <a:ea typeface="Inter"/>
              <a:cs typeface="Inter"/>
              <a:sym typeface="Inter"/>
            </a:endParaRPr>
          </a:p>
        </p:txBody>
      </p:sp>
      <p:pic>
        <p:nvPicPr>
          <p:cNvPr id="366" name="Google Shape;366;p44"/>
          <p:cNvPicPr preferRelativeResize="0"/>
          <p:nvPr/>
        </p:nvPicPr>
        <p:blipFill>
          <a:blip r:embed="rId3">
            <a:alphaModFix/>
          </a:blip>
          <a:stretch>
            <a:fillRect/>
          </a:stretch>
        </p:blipFill>
        <p:spPr>
          <a:xfrm>
            <a:off x="5925962" y="1158363"/>
            <a:ext cx="3061225" cy="3603074"/>
          </a:xfrm>
          <a:prstGeom prst="rect">
            <a:avLst/>
          </a:prstGeom>
          <a:noFill/>
          <a:ln>
            <a:noFill/>
          </a:ln>
        </p:spPr>
      </p:pic>
      <p:sp>
        <p:nvSpPr>
          <p:cNvPr id="367" name="Google Shape;367;p44"/>
          <p:cNvSpPr txBox="1"/>
          <p:nvPr/>
        </p:nvSpPr>
        <p:spPr>
          <a:xfrm>
            <a:off x="4988725" y="4828525"/>
            <a:ext cx="39000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Inter"/>
                <a:ea typeface="Inter"/>
                <a:cs typeface="Inter"/>
                <a:sym typeface="Inter"/>
              </a:rPr>
              <a:t>https://www.proxyrack.com/blog/cost-of-a-data-breach/</a:t>
            </a:r>
            <a:endParaRPr sz="1000">
              <a:solidFill>
                <a:schemeClr val="dk2"/>
              </a:solidFill>
              <a:latin typeface="Inter"/>
              <a:ea typeface="Inter"/>
              <a:cs typeface="Inter"/>
              <a:sym typeface="Inter"/>
            </a:endParaRPr>
          </a:p>
          <a:p>
            <a:pPr indent="0" lvl="0" marL="0" rtl="0" algn="l">
              <a:spcBef>
                <a:spcPts val="0"/>
              </a:spcBef>
              <a:spcAft>
                <a:spcPts val="0"/>
              </a:spcAft>
              <a:buNone/>
            </a:pPr>
            <a:r>
              <a:t/>
            </a:r>
            <a:endParaRPr sz="1200">
              <a:solidFill>
                <a:schemeClr val="dk2"/>
              </a:solidFill>
              <a:latin typeface="Inter"/>
              <a:ea typeface="Inter"/>
              <a:cs typeface="Inter"/>
              <a:sym typeface="Inter"/>
            </a:endParaRPr>
          </a:p>
        </p:txBody>
      </p:sp>
      <p:sp>
        <p:nvSpPr>
          <p:cNvPr id="368" name="Google Shape;368;p44"/>
          <p:cNvSpPr txBox="1"/>
          <p:nvPr/>
        </p:nvSpPr>
        <p:spPr>
          <a:xfrm>
            <a:off x="181575" y="2571750"/>
            <a:ext cx="4979400" cy="23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1"/>
                </a:solidFill>
              </a:rPr>
              <a:t>Rising Frequency of Attacks</a:t>
            </a:r>
            <a:r>
              <a:rPr lang="en" sz="1200">
                <a:solidFill>
                  <a:schemeClr val="accent1"/>
                </a:solidFill>
              </a:rPr>
              <a:t>: Hospitals are increasingly being targeted by cybercriminals, with ransomware, phishing, and data breaches becoming commonplace. In 2023 alone, over 50% of healthcare organizations reported a cyberattack, highlighting that it’s not a question of </a:t>
            </a:r>
            <a:r>
              <a:rPr i="1" lang="en" sz="1200">
                <a:solidFill>
                  <a:schemeClr val="accent1"/>
                </a:solidFill>
              </a:rPr>
              <a:t>if</a:t>
            </a:r>
            <a:r>
              <a:rPr lang="en" sz="1200">
                <a:solidFill>
                  <a:schemeClr val="accent1"/>
                </a:solidFill>
              </a:rPr>
              <a:t>, but </a:t>
            </a:r>
            <a:r>
              <a:rPr i="1" lang="en" sz="1200">
                <a:solidFill>
                  <a:schemeClr val="accent1"/>
                </a:solidFill>
              </a:rPr>
              <a:t>when</a:t>
            </a:r>
            <a:r>
              <a:rPr lang="en" sz="1200">
                <a:solidFill>
                  <a:schemeClr val="accent1"/>
                </a:solidFill>
              </a:rPr>
              <a:t> an attack might happen.</a:t>
            </a:r>
            <a:endParaRPr sz="1200">
              <a:solidFill>
                <a:schemeClr val="accent1"/>
              </a:solidFill>
            </a:endParaRPr>
          </a:p>
          <a:p>
            <a:pPr indent="0" lvl="0" marL="0" rtl="0" algn="l">
              <a:spcBef>
                <a:spcPts val="0"/>
              </a:spcBef>
              <a:spcAft>
                <a:spcPts val="0"/>
              </a:spcAft>
              <a:buNone/>
            </a:pPr>
            <a:r>
              <a:t/>
            </a:r>
            <a:endParaRPr sz="1200">
              <a:solidFill>
                <a:schemeClr val="accent1"/>
              </a:solidFill>
            </a:endParaRPr>
          </a:p>
          <a:p>
            <a:pPr indent="0" lvl="0" marL="0" rtl="0" algn="l">
              <a:spcBef>
                <a:spcPts val="0"/>
              </a:spcBef>
              <a:spcAft>
                <a:spcPts val="0"/>
              </a:spcAft>
              <a:buNone/>
            </a:pPr>
            <a:r>
              <a:rPr b="1" lang="en" sz="1200">
                <a:solidFill>
                  <a:schemeClr val="accent1"/>
                </a:solidFill>
              </a:rPr>
              <a:t>The Value of Healthcare Data</a:t>
            </a:r>
            <a:r>
              <a:rPr lang="en" sz="1200">
                <a:solidFill>
                  <a:schemeClr val="accent1"/>
                </a:solidFill>
              </a:rPr>
              <a:t>: Medical records and personal health information (PHI) are highly valuable on the black market. This data can be used for identity theft, insurance fraud, and other malicious activities. Because healthcare systems store vast amounts of this data, they are prime targets for hackers seeking to exploit or steal it.</a:t>
            </a:r>
            <a:endParaRPr sz="1200">
              <a:solidFill>
                <a:schemeClr val="accent1"/>
              </a:solidFill>
            </a:endParaRPr>
          </a:p>
          <a:p>
            <a:pPr indent="0" lvl="0" marL="0" rtl="0" algn="l">
              <a:spcBef>
                <a:spcPts val="0"/>
              </a:spcBef>
              <a:spcAft>
                <a:spcPts val="0"/>
              </a:spcAft>
              <a:buNone/>
            </a:pPr>
            <a:r>
              <a:t/>
            </a:r>
            <a:endParaRPr sz="1200">
              <a:solidFill>
                <a:schemeClr val="accent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356150" y="151575"/>
            <a:ext cx="5488500" cy="7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accent1"/>
                </a:solidFill>
              </a:rPr>
              <a:t>Modes of </a:t>
            </a:r>
            <a:r>
              <a:rPr lang="en" sz="3300">
                <a:solidFill>
                  <a:schemeClr val="accent1"/>
                </a:solidFill>
              </a:rPr>
              <a:t>Cyber Attacks</a:t>
            </a:r>
            <a:r>
              <a:rPr lang="en" sz="3500">
                <a:solidFill>
                  <a:schemeClr val="accent1"/>
                </a:solidFill>
              </a:rPr>
              <a:t> </a:t>
            </a:r>
            <a:endParaRPr sz="3500">
              <a:solidFill>
                <a:schemeClr val="accent1"/>
              </a:solidFill>
            </a:endParaRPr>
          </a:p>
        </p:txBody>
      </p:sp>
      <p:sp>
        <p:nvSpPr>
          <p:cNvPr id="374" name="Google Shape;374;p45"/>
          <p:cNvSpPr txBox="1"/>
          <p:nvPr>
            <p:ph idx="1" type="body"/>
          </p:nvPr>
        </p:nvSpPr>
        <p:spPr>
          <a:xfrm>
            <a:off x="205675" y="676750"/>
            <a:ext cx="6697500" cy="10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Arial"/>
                <a:ea typeface="Arial"/>
                <a:cs typeface="Arial"/>
                <a:sym typeface="Arial"/>
              </a:rPr>
              <a:t>Ransomware Attacks:</a:t>
            </a:r>
            <a:endParaRPr b="1" sz="1300">
              <a:solidFill>
                <a:schemeClr val="accent1"/>
              </a:solidFill>
              <a:latin typeface="Arial"/>
              <a:ea typeface="Arial"/>
              <a:cs typeface="Arial"/>
              <a:sym typeface="Arial"/>
            </a:endParaRPr>
          </a:p>
          <a:p>
            <a:pPr indent="0" lvl="0" marL="0" rtl="0" algn="l">
              <a:spcBef>
                <a:spcPts val="0"/>
              </a:spcBef>
              <a:spcAft>
                <a:spcPts val="0"/>
              </a:spcAft>
              <a:buNone/>
            </a:pPr>
            <a:r>
              <a:rPr lang="en" sz="1200">
                <a:solidFill>
                  <a:schemeClr val="accent1"/>
                </a:solidFill>
                <a:latin typeface="Arial"/>
                <a:ea typeface="Arial"/>
                <a:cs typeface="Arial"/>
                <a:sym typeface="Arial"/>
              </a:rPr>
              <a:t>These attacks involve malicious software that locks hospital systems or encrypts data until a ransom is paid. The impact goes beyond financial loss, often causing delays in treatment and endangering patient safety. The 2017 WannaCry attack crippled hospitals worldwide, demonstrating how widespread and destructive ransomware can be.</a:t>
            </a:r>
            <a:endParaRPr sz="1100">
              <a:solidFill>
                <a:schemeClr val="accent1"/>
              </a:solidFill>
            </a:endParaRPr>
          </a:p>
        </p:txBody>
      </p:sp>
      <p:sp>
        <p:nvSpPr>
          <p:cNvPr id="375" name="Google Shape;375;p45"/>
          <p:cNvSpPr txBox="1"/>
          <p:nvPr>
            <p:ph idx="2" type="body"/>
          </p:nvPr>
        </p:nvSpPr>
        <p:spPr>
          <a:xfrm>
            <a:off x="356150" y="2097425"/>
            <a:ext cx="5105700" cy="10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Arial"/>
                <a:ea typeface="Arial"/>
                <a:cs typeface="Arial"/>
                <a:sym typeface="Arial"/>
              </a:rPr>
              <a:t>Phishing and Social Engineering:</a:t>
            </a:r>
            <a:endParaRPr b="1" sz="1300">
              <a:solidFill>
                <a:schemeClr val="accent1"/>
              </a:solidFill>
              <a:latin typeface="Arial"/>
              <a:ea typeface="Arial"/>
              <a:cs typeface="Arial"/>
              <a:sym typeface="Arial"/>
            </a:endParaRPr>
          </a:p>
          <a:p>
            <a:pPr indent="0" lvl="0" marL="0" rtl="0" algn="l">
              <a:spcBef>
                <a:spcPts val="0"/>
              </a:spcBef>
              <a:spcAft>
                <a:spcPts val="0"/>
              </a:spcAft>
              <a:buNone/>
            </a:pPr>
            <a:r>
              <a:rPr lang="en" sz="1200">
                <a:solidFill>
                  <a:schemeClr val="accent1"/>
                </a:solidFill>
                <a:latin typeface="Arial"/>
                <a:ea typeface="Arial"/>
                <a:cs typeface="Arial"/>
                <a:sym typeface="Arial"/>
              </a:rPr>
              <a:t>Phishing attacks trick employees into revealing passwords or installing malware. For example, a staff member might click a link in a fraudulent email, unknowingly giving attackers access to critical systems</a:t>
            </a:r>
            <a:endParaRPr sz="1100">
              <a:solidFill>
                <a:schemeClr val="accent1"/>
              </a:solidFill>
            </a:endParaRPr>
          </a:p>
        </p:txBody>
      </p:sp>
      <p:sp>
        <p:nvSpPr>
          <p:cNvPr id="376" name="Google Shape;376;p45"/>
          <p:cNvSpPr txBox="1"/>
          <p:nvPr>
            <p:ph idx="3" type="body"/>
          </p:nvPr>
        </p:nvSpPr>
        <p:spPr>
          <a:xfrm>
            <a:off x="356150" y="4054125"/>
            <a:ext cx="7137000" cy="17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Arial"/>
                <a:ea typeface="Arial"/>
                <a:cs typeface="Arial"/>
                <a:sym typeface="Arial"/>
              </a:rPr>
              <a:t>Data Breaches:</a:t>
            </a:r>
            <a:endParaRPr b="1" sz="1300">
              <a:solidFill>
                <a:schemeClr val="accent1"/>
              </a:solidFill>
              <a:latin typeface="Arial"/>
              <a:ea typeface="Arial"/>
              <a:cs typeface="Arial"/>
              <a:sym typeface="Arial"/>
            </a:endParaRPr>
          </a:p>
          <a:p>
            <a:pPr indent="0" lvl="0" marL="0" rtl="0" algn="l">
              <a:spcBef>
                <a:spcPts val="0"/>
              </a:spcBef>
              <a:spcAft>
                <a:spcPts val="0"/>
              </a:spcAft>
              <a:buNone/>
            </a:pPr>
            <a:r>
              <a:rPr lang="en" sz="1200">
                <a:solidFill>
                  <a:schemeClr val="accent1"/>
                </a:solidFill>
                <a:latin typeface="Arial"/>
                <a:ea typeface="Arial"/>
                <a:cs typeface="Arial"/>
                <a:sym typeface="Arial"/>
              </a:rPr>
              <a:t>Patient data is incredibly valuable for identity theft or fraud. A single breach can expose thousands of records, costing millions in damages and eroding patient trust. Recent reports show that healthcare has the highest average cost per breach compared to any other industry.</a:t>
            </a:r>
            <a:endParaRPr sz="1100">
              <a:solidFill>
                <a:schemeClr val="accent1"/>
              </a:solidFill>
            </a:endParaRPr>
          </a:p>
        </p:txBody>
      </p:sp>
      <p:sp>
        <p:nvSpPr>
          <p:cNvPr id="377" name="Google Shape;377;p45"/>
          <p:cNvSpPr txBox="1"/>
          <p:nvPr>
            <p:ph idx="4" type="body"/>
          </p:nvPr>
        </p:nvSpPr>
        <p:spPr>
          <a:xfrm>
            <a:off x="294650" y="2985625"/>
            <a:ext cx="52287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Arial"/>
                <a:ea typeface="Arial"/>
                <a:cs typeface="Arial"/>
                <a:sym typeface="Arial"/>
              </a:rPr>
              <a:t>IoMT (Internet of Medical Things) Vulnerabilities:</a:t>
            </a:r>
            <a:endParaRPr b="1" sz="1300">
              <a:solidFill>
                <a:schemeClr val="accent1"/>
              </a:solidFill>
              <a:latin typeface="Arial"/>
              <a:ea typeface="Arial"/>
              <a:cs typeface="Arial"/>
              <a:sym typeface="Arial"/>
            </a:endParaRPr>
          </a:p>
          <a:p>
            <a:pPr indent="0" lvl="0" marL="0" rtl="0" algn="l">
              <a:spcBef>
                <a:spcPts val="0"/>
              </a:spcBef>
              <a:spcAft>
                <a:spcPts val="0"/>
              </a:spcAft>
              <a:buNone/>
            </a:pPr>
            <a:r>
              <a:rPr lang="en" sz="1200">
                <a:solidFill>
                  <a:schemeClr val="accent1"/>
                </a:solidFill>
                <a:latin typeface="Arial"/>
                <a:ea typeface="Arial"/>
                <a:cs typeface="Arial"/>
                <a:sym typeface="Arial"/>
              </a:rPr>
              <a:t>Many connected devices, such as pacemakers, infusion pumps, or imaging systems, are not designed with robust security. Hackers can exploit these weaknesses to gain access to hospital networks.</a:t>
            </a:r>
            <a:endParaRPr sz="1100">
              <a:solidFill>
                <a:schemeClr val="accent1"/>
              </a:solidFill>
            </a:endParaRPr>
          </a:p>
        </p:txBody>
      </p:sp>
      <p:pic>
        <p:nvPicPr>
          <p:cNvPr id="378" name="Google Shape;378;p45"/>
          <p:cNvPicPr preferRelativeResize="0"/>
          <p:nvPr/>
        </p:nvPicPr>
        <p:blipFill>
          <a:blip r:embed="rId3">
            <a:alphaModFix/>
          </a:blip>
          <a:stretch>
            <a:fillRect/>
          </a:stretch>
        </p:blipFill>
        <p:spPr>
          <a:xfrm>
            <a:off x="5667050" y="1522900"/>
            <a:ext cx="3476950" cy="272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idx="1" type="body"/>
          </p:nvPr>
        </p:nvSpPr>
        <p:spPr>
          <a:xfrm>
            <a:off x="134550" y="1044900"/>
            <a:ext cx="6616200" cy="35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Protecting Patient Safety:</a:t>
            </a:r>
            <a:endParaRPr b="1"/>
          </a:p>
          <a:p>
            <a:pPr indent="0" lvl="0" marL="0" rtl="0" algn="l">
              <a:spcBef>
                <a:spcPts val="0"/>
              </a:spcBef>
              <a:spcAft>
                <a:spcPts val="0"/>
              </a:spcAft>
              <a:buNone/>
            </a:pPr>
            <a:r>
              <a:rPr lang="en"/>
              <a:t>Cybersecurity is integral to patient safety, as cyberattacks can disrupt medical services, leading to delays in treatment and potential harm to patients.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Safeguarding Sensitive Data:</a:t>
            </a:r>
            <a:endParaRPr b="1"/>
          </a:p>
          <a:p>
            <a:pPr indent="0" lvl="0" marL="0" rtl="0" algn="l">
              <a:spcBef>
                <a:spcPts val="0"/>
              </a:spcBef>
              <a:spcAft>
                <a:spcPts val="0"/>
              </a:spcAft>
              <a:buNone/>
            </a:pPr>
            <a:r>
              <a:rPr lang="en"/>
              <a:t>Healthcare organizations store vast amounts of personal and health </a:t>
            </a:r>
            <a:endParaRPr/>
          </a:p>
          <a:p>
            <a:pPr indent="0" lvl="0" marL="0" rtl="0" algn="l">
              <a:spcBef>
                <a:spcPts val="0"/>
              </a:spcBef>
              <a:spcAft>
                <a:spcPts val="0"/>
              </a:spcAft>
              <a:buNone/>
            </a:pPr>
            <a:r>
              <a:rPr lang="en"/>
              <a:t>information, making them prime targets for cybercriminals. Robust </a:t>
            </a:r>
            <a:endParaRPr/>
          </a:p>
          <a:p>
            <a:pPr indent="0" lvl="0" marL="0" rtl="0" algn="l">
              <a:spcBef>
                <a:spcPts val="0"/>
              </a:spcBef>
              <a:spcAft>
                <a:spcPts val="0"/>
              </a:spcAft>
              <a:buNone/>
            </a:pPr>
            <a:r>
              <a:rPr lang="en"/>
              <a:t>cybersecurity measures are essential to protect this sensitive data </a:t>
            </a:r>
            <a:endParaRPr/>
          </a:p>
          <a:p>
            <a:pPr indent="0" lvl="0" marL="0" rtl="0" algn="l">
              <a:spcBef>
                <a:spcPts val="0"/>
              </a:spcBef>
              <a:spcAft>
                <a:spcPts val="0"/>
              </a:spcAft>
              <a:buNone/>
            </a:pPr>
            <a:r>
              <a:rPr lang="en"/>
              <a:t>from breaches.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Ensuring Operational Continuity:</a:t>
            </a:r>
            <a:endParaRPr b="1"/>
          </a:p>
          <a:p>
            <a:pPr indent="0" lvl="0" marL="0" rtl="0" algn="l">
              <a:spcBef>
                <a:spcPts val="0"/>
              </a:spcBef>
              <a:spcAft>
                <a:spcPts val="0"/>
              </a:spcAft>
              <a:buNone/>
            </a:pPr>
            <a:r>
              <a:rPr lang="en"/>
              <a:t>Cyberattacks can halt hospital operations, affecting patient care and </a:t>
            </a:r>
            <a:endParaRPr/>
          </a:p>
          <a:p>
            <a:pPr indent="0" lvl="0" marL="0" rtl="0" algn="l">
              <a:spcBef>
                <a:spcPts val="0"/>
              </a:spcBef>
              <a:spcAft>
                <a:spcPts val="0"/>
              </a:spcAft>
              <a:buNone/>
            </a:pPr>
            <a:r>
              <a:rPr lang="en"/>
              <a:t>leading to financial losses. Effective cybersecurity strategies help </a:t>
            </a:r>
            <a:endParaRPr/>
          </a:p>
          <a:p>
            <a:pPr indent="0" lvl="0" marL="0" rtl="0" algn="l">
              <a:spcBef>
                <a:spcPts val="0"/>
              </a:spcBef>
              <a:spcAft>
                <a:spcPts val="0"/>
              </a:spcAft>
              <a:buNone/>
            </a:pPr>
            <a:r>
              <a:rPr lang="en"/>
              <a:t>maintain uninterrupted healthcare services.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Maintaining Trust and Compliance:</a:t>
            </a:r>
            <a:endParaRPr b="1"/>
          </a:p>
          <a:p>
            <a:pPr indent="0" lvl="0" marL="0" rtl="0" algn="l">
              <a:spcBef>
                <a:spcPts val="0"/>
              </a:spcBef>
              <a:spcAft>
                <a:spcPts val="0"/>
              </a:spcAft>
              <a:buNone/>
            </a:pPr>
            <a:r>
              <a:rPr lang="en"/>
              <a:t>Patients trust healthcare providers to protect their personal information. Adhering to cybersecurity best practices and regulations, such as HIPAA, is crucial to uphold this trust and avoid legal penalties.</a:t>
            </a:r>
            <a:endParaRPr/>
          </a:p>
        </p:txBody>
      </p:sp>
      <p:sp>
        <p:nvSpPr>
          <p:cNvPr id="384" name="Google Shape;384;p46"/>
          <p:cNvSpPr txBox="1"/>
          <p:nvPr>
            <p:ph type="title"/>
          </p:nvPr>
        </p:nvSpPr>
        <p:spPr>
          <a:xfrm>
            <a:off x="117450" y="308325"/>
            <a:ext cx="8909100" cy="5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The Importance of Cybersecurity in Healthcare</a:t>
            </a:r>
            <a:endParaRPr/>
          </a:p>
        </p:txBody>
      </p:sp>
      <p:sp>
        <p:nvSpPr>
          <p:cNvPr id="385" name="Google Shape;385;p4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descr="Office workers collaborating around a computer." id="386" name="Google Shape;386;p46"/>
          <p:cNvPicPr preferRelativeResize="0"/>
          <p:nvPr>
            <p:ph idx="3" type="pic"/>
          </p:nvPr>
        </p:nvPicPr>
        <p:blipFill rotWithShape="1">
          <a:blip r:embed="rId3">
            <a:alphaModFix/>
          </a:blip>
          <a:srcRect b="3531" l="0" r="0" t="3531"/>
          <a:stretch/>
        </p:blipFill>
        <p:spPr>
          <a:xfrm>
            <a:off x="5229350" y="1651100"/>
            <a:ext cx="3658500" cy="2204100"/>
          </a:xfrm>
          <a:prstGeom prst="roundRect">
            <a:avLst>
              <a:gd fmla="val 16667" name="adj"/>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420875" y="367725"/>
            <a:ext cx="68688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Key Insights into Healthcare Cybersecurity Threats</a:t>
            </a:r>
            <a:endParaRPr sz="2800"/>
          </a:p>
        </p:txBody>
      </p:sp>
      <p:sp>
        <p:nvSpPr>
          <p:cNvPr id="392" name="Google Shape;392;p47"/>
          <p:cNvSpPr txBox="1"/>
          <p:nvPr>
            <p:ph idx="1" type="body"/>
          </p:nvPr>
        </p:nvSpPr>
        <p:spPr>
          <a:xfrm>
            <a:off x="368275" y="1938100"/>
            <a:ext cx="1981200" cy="2547300"/>
          </a:xfrm>
          <a:prstGeom prst="rect">
            <a:avLst/>
          </a:prstGeom>
          <a:solidFill>
            <a:srgbClr val="999999"/>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the first half of 2024, 387 healthcare data breaches involving 500 or more records were reported, marking a 9.3% increase from the same period in 2023. This alarming rise underscores the growing vulnerability of healthcare systems to cyber threats.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
        <p:nvSpPr>
          <p:cNvPr id="393" name="Google Shape;393;p47"/>
          <p:cNvSpPr/>
          <p:nvPr/>
        </p:nvSpPr>
        <p:spPr>
          <a:xfrm>
            <a:off x="514663" y="1344300"/>
            <a:ext cx="1834800" cy="3840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Data Breaches</a:t>
            </a:r>
            <a:endParaRPr>
              <a:solidFill>
                <a:schemeClr val="dk2"/>
              </a:solidFill>
              <a:latin typeface="Inter SemiBold"/>
              <a:ea typeface="Inter SemiBold"/>
              <a:cs typeface="Inter SemiBold"/>
              <a:sym typeface="Inter SemiBold"/>
            </a:endParaRPr>
          </a:p>
        </p:txBody>
      </p:sp>
      <p:sp>
        <p:nvSpPr>
          <p:cNvPr id="394" name="Google Shape;394;p47"/>
          <p:cNvSpPr/>
          <p:nvPr/>
        </p:nvSpPr>
        <p:spPr>
          <a:xfrm>
            <a:off x="2636546" y="1344300"/>
            <a:ext cx="1834800" cy="3840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Financial Stress</a:t>
            </a:r>
            <a:endParaRPr>
              <a:solidFill>
                <a:schemeClr val="dk2"/>
              </a:solidFill>
              <a:latin typeface="Inter SemiBold"/>
              <a:ea typeface="Inter SemiBold"/>
              <a:cs typeface="Inter SemiBold"/>
              <a:sym typeface="Inter SemiBold"/>
            </a:endParaRPr>
          </a:p>
        </p:txBody>
      </p:sp>
      <p:sp>
        <p:nvSpPr>
          <p:cNvPr id="395" name="Google Shape;395;p47"/>
          <p:cNvSpPr/>
          <p:nvPr/>
        </p:nvSpPr>
        <p:spPr>
          <a:xfrm>
            <a:off x="4758430" y="1344300"/>
            <a:ext cx="1834800" cy="3840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Patient </a:t>
            </a:r>
            <a:r>
              <a:rPr lang="en">
                <a:solidFill>
                  <a:schemeClr val="dk2"/>
                </a:solidFill>
                <a:latin typeface="Inter SemiBold"/>
                <a:ea typeface="Inter SemiBold"/>
                <a:cs typeface="Inter SemiBold"/>
                <a:sym typeface="Inter SemiBold"/>
              </a:rPr>
              <a:t>Impact</a:t>
            </a:r>
            <a:endParaRPr>
              <a:solidFill>
                <a:schemeClr val="dk2"/>
              </a:solidFill>
              <a:latin typeface="Inter SemiBold"/>
              <a:ea typeface="Inter SemiBold"/>
              <a:cs typeface="Inter SemiBold"/>
              <a:sym typeface="Inter SemiBold"/>
            </a:endParaRPr>
          </a:p>
        </p:txBody>
      </p:sp>
      <p:sp>
        <p:nvSpPr>
          <p:cNvPr id="396" name="Google Shape;396;p47"/>
          <p:cNvSpPr/>
          <p:nvPr/>
        </p:nvSpPr>
        <p:spPr>
          <a:xfrm>
            <a:off x="6880314" y="1344300"/>
            <a:ext cx="1834800" cy="3840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Ransom Attacks</a:t>
            </a:r>
            <a:endParaRPr>
              <a:solidFill>
                <a:schemeClr val="dk2"/>
              </a:solidFill>
              <a:latin typeface="Inter SemiBold"/>
              <a:ea typeface="Inter SemiBold"/>
              <a:cs typeface="Inter SemiBold"/>
              <a:sym typeface="Inter SemiBold"/>
            </a:endParaRPr>
          </a:p>
        </p:txBody>
      </p:sp>
      <p:sp>
        <p:nvSpPr>
          <p:cNvPr id="397" name="Google Shape;397;p47"/>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398" name="Google Shape;398;p47"/>
          <p:cNvSpPr txBox="1"/>
          <p:nvPr>
            <p:ph idx="1" type="body"/>
          </p:nvPr>
        </p:nvSpPr>
        <p:spPr>
          <a:xfrm>
            <a:off x="2514000" y="1938100"/>
            <a:ext cx="2079900" cy="2690400"/>
          </a:xfrm>
          <a:prstGeom prst="rect">
            <a:avLst/>
          </a:prstGeom>
          <a:solidFill>
            <a:srgbClr val="999999"/>
          </a:solidFill>
        </p:spPr>
        <p:txBody>
          <a:bodyPr anchorCtr="0" anchor="t" bIns="91425" lIns="91425" spcFirstLastPara="1" rIns="91425" wrap="square" tIns="91425">
            <a:noAutofit/>
          </a:bodyPr>
          <a:lstStyle/>
          <a:p>
            <a:pPr indent="0" lvl="0" marL="0" rtl="0" algn="l">
              <a:spcBef>
                <a:spcPts val="0"/>
              </a:spcBef>
              <a:spcAft>
                <a:spcPts val="0"/>
              </a:spcAft>
              <a:buNone/>
            </a:pPr>
            <a:r>
              <a:rPr lang="en"/>
              <a:t>The average cost of a healthcare data breach in 2023 was $10.93 million, a 53% increase since 2020. These escalating costs place a significant financial strain on healthcare organizations, diverting resources from patient care to breach mitigation.</a:t>
            </a:r>
            <a:endParaRPr/>
          </a:p>
        </p:txBody>
      </p:sp>
      <p:sp>
        <p:nvSpPr>
          <p:cNvPr id="399" name="Google Shape;399;p47"/>
          <p:cNvSpPr txBox="1"/>
          <p:nvPr>
            <p:ph idx="1" type="body"/>
          </p:nvPr>
        </p:nvSpPr>
        <p:spPr>
          <a:xfrm>
            <a:off x="4758425" y="1938100"/>
            <a:ext cx="1981200" cy="2690400"/>
          </a:xfrm>
          <a:prstGeom prst="rect">
            <a:avLst/>
          </a:prstGeom>
          <a:solidFill>
            <a:srgbClr val="999999"/>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Approximately 66% of healthcare organizations experiencing cyberattacks reported disruptions to patient care, with 23% noting increased patient mortality rates following an attack. These distressing statistics highlight the direct threat cyber incidents pose to patient safety and the essential trust in healthcare services.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400" name="Google Shape;400;p47"/>
          <p:cNvSpPr txBox="1"/>
          <p:nvPr>
            <p:ph idx="1" type="body"/>
          </p:nvPr>
        </p:nvSpPr>
        <p:spPr>
          <a:xfrm>
            <a:off x="6953500" y="1938100"/>
            <a:ext cx="1981200" cy="2547300"/>
          </a:xfrm>
          <a:prstGeom prst="rect">
            <a:avLst/>
          </a:prstGeom>
          <a:solidFill>
            <a:srgbClr val="999999"/>
          </a:solidFill>
        </p:spPr>
        <p:txBody>
          <a:bodyPr anchorCtr="0" anchor="t" bIns="91425" lIns="91425" spcFirstLastPara="1" rIns="91425" wrap="square" tIns="91425">
            <a:noAutofit/>
          </a:bodyPr>
          <a:lstStyle/>
          <a:p>
            <a:pPr indent="0" lvl="0" marL="0" rtl="0" algn="l">
              <a:spcBef>
                <a:spcPts val="0"/>
              </a:spcBef>
              <a:spcAft>
                <a:spcPts val="0"/>
              </a:spcAft>
              <a:buNone/>
            </a:pPr>
            <a:r>
              <a:rPr lang="en"/>
              <a:t>In 2024, ransomware attacks on healthcare organizations reached record levels, with a significant increase in both frequency and severity compared to previous years. This surge emphasizes the urgent need for robust cybersecurity defenses to protect critical healthcare infrastructure.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8"/>
          <p:cNvSpPr txBox="1"/>
          <p:nvPr>
            <p:ph type="title"/>
          </p:nvPr>
        </p:nvSpPr>
        <p:spPr>
          <a:xfrm>
            <a:off x="591750" y="377275"/>
            <a:ext cx="9144000" cy="14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t>Proactive Measures for Cybersecurity </a:t>
            </a:r>
            <a:endParaRPr sz="2600"/>
          </a:p>
          <a:p>
            <a:pPr indent="0" lvl="0" marL="0" rtl="0" algn="l">
              <a:spcBef>
                <a:spcPts val="0"/>
              </a:spcBef>
              <a:spcAft>
                <a:spcPts val="0"/>
              </a:spcAft>
              <a:buClr>
                <a:schemeClr val="dk1"/>
              </a:buClr>
              <a:buSzPts val="1100"/>
              <a:buFont typeface="Arial"/>
              <a:buNone/>
            </a:pPr>
            <a:r>
              <a:rPr lang="en" sz="2600"/>
              <a:t>in Healthcare</a:t>
            </a:r>
            <a:endParaRPr sz="2600"/>
          </a:p>
        </p:txBody>
      </p:sp>
      <p:sp>
        <p:nvSpPr>
          <p:cNvPr id="406" name="Google Shape;406;p48"/>
          <p:cNvSpPr/>
          <p:nvPr/>
        </p:nvSpPr>
        <p:spPr>
          <a:xfrm>
            <a:off x="1054225" y="1344075"/>
            <a:ext cx="1860300" cy="1777800"/>
          </a:xfrm>
          <a:prstGeom prst="flowChartConnector">
            <a:avLst/>
          </a:prstGeom>
          <a:solidFill>
            <a:schemeClr val="lt1"/>
          </a:solidFill>
          <a:ln cap="flat" cmpd="sng" w="19050">
            <a:solidFill>
              <a:schemeClr val="lt2"/>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1200"/>
              </a:spcBef>
              <a:spcAft>
                <a:spcPts val="1200"/>
              </a:spcAft>
              <a:buNone/>
            </a:pPr>
            <a:r>
              <a:rPr lang="en">
                <a:latin typeface="Inter Medium"/>
                <a:ea typeface="Inter Medium"/>
                <a:cs typeface="Inter Medium"/>
                <a:sym typeface="Inter Medium"/>
              </a:rPr>
              <a:t>Regular Security Audits and Risk Assessments</a:t>
            </a:r>
            <a:endParaRPr sz="2500">
              <a:solidFill>
                <a:schemeClr val="lt1"/>
              </a:solidFill>
              <a:latin typeface="Inter Medium"/>
              <a:ea typeface="Inter Medium"/>
              <a:cs typeface="Inter Medium"/>
              <a:sym typeface="Inter Medium"/>
            </a:endParaRPr>
          </a:p>
        </p:txBody>
      </p:sp>
      <p:sp>
        <p:nvSpPr>
          <p:cNvPr id="407" name="Google Shape;407;p4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408" name="Google Shape;408;p48"/>
          <p:cNvSpPr/>
          <p:nvPr/>
        </p:nvSpPr>
        <p:spPr>
          <a:xfrm>
            <a:off x="2771975" y="2806900"/>
            <a:ext cx="1860300" cy="1777800"/>
          </a:xfrm>
          <a:prstGeom prst="flowChartConnector">
            <a:avLst/>
          </a:prstGeom>
          <a:solidFill>
            <a:schemeClr val="lt1"/>
          </a:solidFill>
          <a:ln cap="flat" cmpd="sng" w="19050">
            <a:solidFill>
              <a:schemeClr val="lt2"/>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1200"/>
              </a:spcBef>
              <a:spcAft>
                <a:spcPts val="1200"/>
              </a:spcAft>
              <a:buNone/>
            </a:pPr>
            <a:r>
              <a:rPr lang="en">
                <a:latin typeface="Inter Medium"/>
                <a:ea typeface="Inter Medium"/>
                <a:cs typeface="Inter Medium"/>
                <a:sym typeface="Inter Medium"/>
              </a:rPr>
              <a:t>Employee Training and Awareness Programs</a:t>
            </a:r>
            <a:endParaRPr>
              <a:latin typeface="Inter Medium"/>
              <a:ea typeface="Inter Medium"/>
              <a:cs typeface="Inter Medium"/>
              <a:sym typeface="Inter Medium"/>
            </a:endParaRPr>
          </a:p>
        </p:txBody>
      </p:sp>
      <p:sp>
        <p:nvSpPr>
          <p:cNvPr id="409" name="Google Shape;409;p48"/>
          <p:cNvSpPr/>
          <p:nvPr/>
        </p:nvSpPr>
        <p:spPr>
          <a:xfrm>
            <a:off x="4447900" y="1344075"/>
            <a:ext cx="1860300" cy="1777800"/>
          </a:xfrm>
          <a:prstGeom prst="flowChartConnector">
            <a:avLst/>
          </a:prstGeom>
          <a:solidFill>
            <a:schemeClr val="lt1"/>
          </a:solidFill>
          <a:ln cap="flat" cmpd="sng" w="19050">
            <a:solidFill>
              <a:schemeClr val="lt2"/>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1200"/>
              </a:spcBef>
              <a:spcAft>
                <a:spcPts val="1200"/>
              </a:spcAft>
              <a:buNone/>
            </a:pPr>
            <a:r>
              <a:rPr lang="en" sz="1300">
                <a:latin typeface="Inter Medium"/>
                <a:ea typeface="Inter Medium"/>
                <a:cs typeface="Inter Medium"/>
                <a:sym typeface="Inter Medium"/>
              </a:rPr>
              <a:t>Implementation of Advanced Security Technologies</a:t>
            </a:r>
            <a:endParaRPr sz="1300">
              <a:latin typeface="Inter Medium"/>
              <a:ea typeface="Inter Medium"/>
              <a:cs typeface="Inter Medium"/>
              <a:sym typeface="Inter Medium"/>
            </a:endParaRPr>
          </a:p>
        </p:txBody>
      </p:sp>
      <p:sp>
        <p:nvSpPr>
          <p:cNvPr id="410" name="Google Shape;410;p48"/>
          <p:cNvSpPr/>
          <p:nvPr/>
        </p:nvSpPr>
        <p:spPr>
          <a:xfrm>
            <a:off x="6107750" y="2806900"/>
            <a:ext cx="1860300" cy="1777800"/>
          </a:xfrm>
          <a:prstGeom prst="flowChartConnector">
            <a:avLst/>
          </a:prstGeom>
          <a:solidFill>
            <a:schemeClr val="lt1"/>
          </a:solidFill>
          <a:ln cap="flat" cmpd="sng" w="19050">
            <a:solidFill>
              <a:schemeClr val="lt2"/>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1200"/>
              </a:spcBef>
              <a:spcAft>
                <a:spcPts val="1200"/>
              </a:spcAft>
              <a:buNone/>
            </a:pPr>
            <a:r>
              <a:rPr lang="en">
                <a:latin typeface="Inter Medium"/>
                <a:ea typeface="Inter Medium"/>
                <a:cs typeface="Inter Medium"/>
                <a:sym typeface="Inter Medium"/>
              </a:rPr>
              <a:t>Regular Software Updates and Patch Management</a:t>
            </a:r>
            <a:endParaRPr>
              <a:latin typeface="Inter Medium"/>
              <a:ea typeface="Inter Medium"/>
              <a:cs typeface="Inter Medium"/>
              <a:sym typeface="Inter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9"/>
          <p:cNvSpPr txBox="1"/>
          <p:nvPr>
            <p:ph type="title"/>
          </p:nvPr>
        </p:nvSpPr>
        <p:spPr>
          <a:xfrm>
            <a:off x="591750" y="377275"/>
            <a:ext cx="9144000" cy="14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t>Reactive</a:t>
            </a:r>
            <a:r>
              <a:rPr lang="en" sz="2600"/>
              <a:t> Measures for Cybersecurity </a:t>
            </a:r>
            <a:endParaRPr sz="2600"/>
          </a:p>
          <a:p>
            <a:pPr indent="0" lvl="0" marL="0" rtl="0" algn="l">
              <a:spcBef>
                <a:spcPts val="0"/>
              </a:spcBef>
              <a:spcAft>
                <a:spcPts val="0"/>
              </a:spcAft>
              <a:buClr>
                <a:schemeClr val="dk1"/>
              </a:buClr>
              <a:buSzPts val="1100"/>
              <a:buFont typeface="Arial"/>
              <a:buNone/>
            </a:pPr>
            <a:r>
              <a:rPr lang="en" sz="2600"/>
              <a:t>in Healthcare</a:t>
            </a:r>
            <a:endParaRPr sz="2600"/>
          </a:p>
        </p:txBody>
      </p:sp>
      <p:sp>
        <p:nvSpPr>
          <p:cNvPr id="416" name="Google Shape;416;p49"/>
          <p:cNvSpPr/>
          <p:nvPr/>
        </p:nvSpPr>
        <p:spPr>
          <a:xfrm>
            <a:off x="1741450" y="1334525"/>
            <a:ext cx="1860300" cy="1777800"/>
          </a:xfrm>
          <a:prstGeom prst="flowChartConnector">
            <a:avLst/>
          </a:prstGeom>
          <a:solidFill>
            <a:schemeClr val="lt1"/>
          </a:solidFill>
          <a:ln cap="flat" cmpd="sng" w="19050">
            <a:solidFill>
              <a:schemeClr val="lt2"/>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1200"/>
              </a:spcBef>
              <a:spcAft>
                <a:spcPts val="1200"/>
              </a:spcAft>
              <a:buNone/>
            </a:pPr>
            <a:r>
              <a:rPr lang="en" sz="1500">
                <a:latin typeface="Inter Medium"/>
                <a:ea typeface="Inter Medium"/>
                <a:cs typeface="Inter Medium"/>
                <a:sym typeface="Inter Medium"/>
              </a:rPr>
              <a:t>Incident Response Planning</a:t>
            </a:r>
            <a:endParaRPr sz="1500">
              <a:latin typeface="Inter Medium"/>
              <a:ea typeface="Inter Medium"/>
              <a:cs typeface="Inter Medium"/>
              <a:sym typeface="Inter Medium"/>
            </a:endParaRPr>
          </a:p>
        </p:txBody>
      </p:sp>
      <p:sp>
        <p:nvSpPr>
          <p:cNvPr id="417" name="Google Shape;417;p49"/>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418" name="Google Shape;418;p49"/>
          <p:cNvSpPr/>
          <p:nvPr/>
        </p:nvSpPr>
        <p:spPr>
          <a:xfrm>
            <a:off x="3459200" y="2797350"/>
            <a:ext cx="1860300" cy="1777800"/>
          </a:xfrm>
          <a:prstGeom prst="flowChartConnector">
            <a:avLst/>
          </a:prstGeom>
          <a:solidFill>
            <a:schemeClr val="lt1"/>
          </a:solidFill>
          <a:ln cap="flat" cmpd="sng" w="19050">
            <a:solidFill>
              <a:schemeClr val="lt2"/>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1200"/>
              </a:spcBef>
              <a:spcAft>
                <a:spcPts val="1200"/>
              </a:spcAft>
              <a:buNone/>
            </a:pPr>
            <a:r>
              <a:rPr lang="en" sz="1500">
                <a:latin typeface="Inter Medium"/>
                <a:ea typeface="Inter Medium"/>
                <a:cs typeface="Inter Medium"/>
                <a:sym typeface="Inter Medium"/>
              </a:rPr>
              <a:t>Post-Incident Analysis and Reporting</a:t>
            </a:r>
            <a:endParaRPr sz="1500">
              <a:latin typeface="Inter Medium"/>
              <a:ea typeface="Inter Medium"/>
              <a:cs typeface="Inter Medium"/>
              <a:sym typeface="Inter Medium"/>
            </a:endParaRPr>
          </a:p>
        </p:txBody>
      </p:sp>
      <p:sp>
        <p:nvSpPr>
          <p:cNvPr id="419" name="Google Shape;419;p49"/>
          <p:cNvSpPr/>
          <p:nvPr/>
        </p:nvSpPr>
        <p:spPr>
          <a:xfrm>
            <a:off x="5135125" y="1334525"/>
            <a:ext cx="1860300" cy="1777800"/>
          </a:xfrm>
          <a:prstGeom prst="flowChartConnector">
            <a:avLst/>
          </a:prstGeom>
          <a:solidFill>
            <a:schemeClr val="lt1"/>
          </a:solidFill>
          <a:ln cap="flat" cmpd="sng" w="19050">
            <a:solidFill>
              <a:schemeClr val="lt2"/>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1200"/>
              </a:spcBef>
              <a:spcAft>
                <a:spcPts val="1200"/>
              </a:spcAft>
              <a:buNone/>
            </a:pPr>
            <a:r>
              <a:rPr lang="en" sz="1500">
                <a:latin typeface="Inter Medium"/>
                <a:ea typeface="Inter Medium"/>
                <a:cs typeface="Inter Medium"/>
                <a:sym typeface="Inter Medium"/>
              </a:rPr>
              <a:t>Collaboration with Cybersecurity Experts</a:t>
            </a:r>
            <a:endParaRPr sz="1500">
              <a:latin typeface="Inter Medium"/>
              <a:ea typeface="Inter Medium"/>
              <a:cs typeface="Inter Medium"/>
              <a:sym typeface="Inter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