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notesMasterIdLst>
    <p:notesMasterId r:id="rId55"/>
  </p:notesMasterIdLst>
  <p:sldIdLst>
    <p:sldId id="256" r:id="rId2"/>
    <p:sldId id="288" r:id="rId3"/>
    <p:sldId id="257" r:id="rId4"/>
    <p:sldId id="258" r:id="rId5"/>
    <p:sldId id="260" r:id="rId6"/>
    <p:sldId id="264" r:id="rId7"/>
    <p:sldId id="261" r:id="rId8"/>
    <p:sldId id="265" r:id="rId9"/>
    <p:sldId id="262" r:id="rId10"/>
    <p:sldId id="268" r:id="rId11"/>
    <p:sldId id="266" r:id="rId12"/>
    <p:sldId id="269" r:id="rId13"/>
    <p:sldId id="267" r:id="rId14"/>
    <p:sldId id="272" r:id="rId15"/>
    <p:sldId id="270" r:id="rId16"/>
    <p:sldId id="331" r:id="rId17"/>
    <p:sldId id="275" r:id="rId18"/>
    <p:sldId id="276" r:id="rId19"/>
    <p:sldId id="281" r:id="rId20"/>
    <p:sldId id="332" r:id="rId21"/>
    <p:sldId id="282" r:id="rId22"/>
    <p:sldId id="290" r:id="rId23"/>
    <p:sldId id="283" r:id="rId24"/>
    <p:sldId id="284" r:id="rId25"/>
    <p:sldId id="285" r:id="rId26"/>
    <p:sldId id="286" r:id="rId27"/>
    <p:sldId id="287" r:id="rId28"/>
    <p:sldId id="291" r:id="rId29"/>
    <p:sldId id="293" r:id="rId30"/>
    <p:sldId id="294" r:id="rId31"/>
    <p:sldId id="295" r:id="rId32"/>
    <p:sldId id="296" r:id="rId33"/>
    <p:sldId id="323" r:id="rId34"/>
    <p:sldId id="314" r:id="rId35"/>
    <p:sldId id="297" r:id="rId36"/>
    <p:sldId id="315" r:id="rId37"/>
    <p:sldId id="316" r:id="rId38"/>
    <p:sldId id="318" r:id="rId39"/>
    <p:sldId id="319" r:id="rId40"/>
    <p:sldId id="322" r:id="rId41"/>
    <p:sldId id="320" r:id="rId42"/>
    <p:sldId id="321" r:id="rId43"/>
    <p:sldId id="324" r:id="rId44"/>
    <p:sldId id="325" r:id="rId45"/>
    <p:sldId id="298" r:id="rId46"/>
    <p:sldId id="299" r:id="rId47"/>
    <p:sldId id="300" r:id="rId48"/>
    <p:sldId id="327" r:id="rId49"/>
    <p:sldId id="301" r:id="rId50"/>
    <p:sldId id="302" r:id="rId51"/>
    <p:sldId id="329" r:id="rId52"/>
    <p:sldId id="334" r:id="rId53"/>
    <p:sldId id="333" r:id="rId54"/>
  </p:sldIdLst>
  <p:sldSz cx="9144000" cy="6858000" type="screen4x3"/>
  <p:notesSz cx="6858000" cy="9144000"/>
  <p:embeddedFontLst>
    <p:embeddedFont>
      <p:font typeface="Calibri" panose="020F0502020204030204" pitchFamily="34" charset="0"/>
      <p:regular r:id="rId56"/>
      <p:bold r:id="rId57"/>
      <p:italic r:id="rId58"/>
      <p:boldItalic r:id="rId59"/>
    </p:embeddedFont>
    <p:embeddedFont>
      <p:font typeface="微軟正黑體" panose="020B0604030504040204" pitchFamily="34" charset="-120"/>
      <p:regular r:id="rId60"/>
      <p:bold r:id="rId61"/>
    </p:embeddedFont>
    <p:embeddedFont>
      <p:font typeface="Wingdings 3" panose="05040102010807070707" pitchFamily="18" charset="2"/>
      <p:regular r:id="rId62"/>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tchang" initials="m" lastIdx="2" clrIdx="0">
    <p:extLst>
      <p:ext uri="{19B8F6BF-5375-455C-9EA6-DF929625EA0E}">
        <p15:presenceInfo xmlns:p15="http://schemas.microsoft.com/office/powerpoint/2012/main" userId="mtc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884" autoAdjust="0"/>
  </p:normalViewPr>
  <p:slideViewPr>
    <p:cSldViewPr snapToGrid="0">
      <p:cViewPr varScale="1">
        <p:scale>
          <a:sx n="59" d="100"/>
          <a:sy n="59" d="100"/>
        </p:scale>
        <p:origin x="57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1CE34-593A-4637-A525-066D84A402B8}" type="datetimeFigureOut">
              <a:rPr lang="zh-TW" altLang="en-US" smtClean="0"/>
              <a:pPr/>
              <a:t>2014/4/23</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33B06-3877-497D-B106-CFA2AE1C5EE6}" type="slidenum">
              <a:rPr lang="zh-TW" altLang="en-US" smtClean="0"/>
              <a:pPr/>
              <a:t>‹#›</a:t>
            </a:fld>
            <a:endParaRPr lang="zh-TW" altLang="en-US"/>
          </a:p>
        </p:txBody>
      </p:sp>
    </p:spTree>
    <p:extLst>
      <p:ext uri="{BB962C8B-B14F-4D97-AF65-F5344CB8AC3E}">
        <p14:creationId xmlns:p14="http://schemas.microsoft.com/office/powerpoint/2010/main" val="1774816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usa.autodesk.com/adsk/servlet/pc/index?id=12423405&amp;siteID=123112"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www.autodesk.com.tw/adsk/servlet/item?siteID=1170616&amp;id=11287725" TargetMode="External"/><Relationship Id="rId4" Type="http://schemas.openxmlformats.org/officeDocument/2006/relationships/hyperlink" Target="http://zh.wikipedia.org/wiki/AutoCAD"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1</a:t>
            </a:fld>
            <a:endParaRPr lang="zh-TW" altLang="en-US"/>
          </a:p>
        </p:txBody>
      </p:sp>
    </p:spTree>
    <p:extLst>
      <p:ext uri="{BB962C8B-B14F-4D97-AF65-F5344CB8AC3E}">
        <p14:creationId xmlns:p14="http://schemas.microsoft.com/office/powerpoint/2010/main" val="2846270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en-US" altLang="zh-TW" dirty="0" smtClean="0"/>
              <a:t>http://zh.wikipedia.org/wiki/%E5%B7%A5%E7%A8%8B%E5%9C%96</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b="0" i="0" kern="1200" dirty="0" smtClean="0">
                <a:solidFill>
                  <a:schemeClr val="tx1"/>
                </a:solidFill>
                <a:effectLst/>
                <a:latin typeface="+mn-lt"/>
                <a:ea typeface="+mn-ea"/>
                <a:cs typeface="+mn-cs"/>
              </a:rPr>
              <a:t>工程圖</a:t>
            </a:r>
          </a:p>
          <a:p>
            <a:r>
              <a:rPr lang="zh-TW" altLang="en-US" sz="1200" b="0" i="0" kern="1200" dirty="0" smtClean="0">
                <a:solidFill>
                  <a:schemeClr val="tx1"/>
                </a:solidFill>
                <a:effectLst/>
                <a:latin typeface="+mn-lt"/>
                <a:ea typeface="+mn-ea"/>
                <a:cs typeface="+mn-cs"/>
              </a:rPr>
              <a:t>工程圖的定義：工程圖依共同協定的標準規範，在正確、迅速、清晰與整潔之製圖四大目標下，使用線條與字法表示工程設計的意念，亦為工業共通的語言。</a:t>
            </a:r>
          </a:p>
          <a:p>
            <a:r>
              <a:rPr lang="zh-TW" altLang="en-US" sz="1200" b="0" i="0" kern="1200" dirty="0" smtClean="0">
                <a:solidFill>
                  <a:schemeClr val="tx1"/>
                </a:solidFill>
                <a:effectLst/>
                <a:latin typeface="+mn-lt"/>
                <a:ea typeface="+mn-ea"/>
                <a:cs typeface="+mn-cs"/>
              </a:rPr>
              <a:t>第</a:t>
            </a:r>
            <a:r>
              <a:rPr lang="en-US" altLang="zh-TW" sz="1200" b="0" i="0" kern="1200" dirty="0" smtClean="0">
                <a:solidFill>
                  <a:schemeClr val="tx1"/>
                </a:solidFill>
                <a:effectLst/>
                <a:latin typeface="+mn-lt"/>
                <a:ea typeface="+mn-ea"/>
                <a:cs typeface="+mn-cs"/>
              </a:rPr>
              <a:t>3</a:t>
            </a:r>
            <a:r>
              <a:rPr lang="zh-TW" altLang="en-US" sz="1200" b="0" i="0" kern="1200" dirty="0" smtClean="0">
                <a:solidFill>
                  <a:schemeClr val="tx1"/>
                </a:solidFill>
                <a:effectLst/>
                <a:latin typeface="+mn-lt"/>
                <a:ea typeface="+mn-ea"/>
                <a:cs typeface="+mn-cs"/>
              </a:rPr>
              <a:t>角法</a:t>
            </a:r>
          </a:p>
          <a:p>
            <a:r>
              <a:rPr lang="zh-TW" altLang="en-US" sz="1200" b="1" i="0" kern="1200" dirty="0" smtClean="0">
                <a:solidFill>
                  <a:schemeClr val="tx1"/>
                </a:solidFill>
                <a:effectLst/>
                <a:latin typeface="+mn-lt"/>
                <a:ea typeface="+mn-ea"/>
                <a:cs typeface="+mn-cs"/>
              </a:rPr>
              <a:t>工程圖</a:t>
            </a:r>
            <a:r>
              <a:rPr lang="zh-TW" altLang="en-US" sz="1200" b="0" i="0" kern="1200" dirty="0" smtClean="0">
                <a:solidFill>
                  <a:schemeClr val="tx1"/>
                </a:solidFill>
                <a:effectLst/>
                <a:latin typeface="+mn-lt"/>
                <a:ea typeface="+mn-ea"/>
                <a:cs typeface="+mn-cs"/>
              </a:rPr>
              <a:t>是一種</a:t>
            </a:r>
            <a:r>
              <a:rPr lang="en-US" altLang="zh-TW" sz="1200" b="0" i="0" kern="1200" dirty="0" smtClean="0">
                <a:solidFill>
                  <a:schemeClr val="tx1"/>
                </a:solidFill>
                <a:effectLst/>
                <a:latin typeface="+mn-lt"/>
                <a:ea typeface="+mn-ea"/>
                <a:cs typeface="+mn-cs"/>
              </a:rPr>
              <a:t>2D</a:t>
            </a:r>
            <a:r>
              <a:rPr lang="zh-TW" altLang="en-US" sz="1200" b="0" i="0" kern="1200" smtClean="0">
                <a:solidFill>
                  <a:schemeClr val="tx1"/>
                </a:solidFill>
                <a:effectLst/>
                <a:latin typeface="+mn-lt"/>
                <a:ea typeface="+mn-ea"/>
                <a:cs typeface="+mn-cs"/>
              </a:rPr>
              <a:t>圖表或圖畫來描述建築圖、結構圖、機械製圖、電氣圖紙、和管路圖紙。通常工程圖繪製印刷在紙面上，但也可以儲存為數位檔案。包括所有需要的訊息為目的的集合，可以排除不必要的預測意見</a:t>
            </a:r>
          </a:p>
          <a:p>
            <a:endParaRPr lang="en-US" altLang="zh-TW" smtClean="0"/>
          </a:p>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12</a:t>
            </a:fld>
            <a:endParaRPr lang="zh-TW" altLang="en-US"/>
          </a:p>
        </p:txBody>
      </p:sp>
    </p:spTree>
    <p:extLst>
      <p:ext uri="{BB962C8B-B14F-4D97-AF65-F5344CB8AC3E}">
        <p14:creationId xmlns:p14="http://schemas.microsoft.com/office/powerpoint/2010/main" val="149687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TW" altLang="en-US" dirty="0" smtClean="0"/>
              <a:t>標準 </a:t>
            </a:r>
            <a:r>
              <a:rPr lang="en-US" altLang="zh-TW" dirty="0" smtClean="0"/>
              <a:t>3 </a:t>
            </a:r>
            <a:r>
              <a:rPr lang="zh-TW" altLang="en-US" dirty="0" smtClean="0"/>
              <a:t>視圖是第三角法或第一角法投影。在第三角法投影視圖中，零件或組合件的預設前視圖顯示在左下方，其他的兩個視圖是上視圖及右視圖。在第一角法投影視圖中，前視圖顯示在左上方，其他的兩個視圖是上視圖及左視圖。</a:t>
            </a:r>
            <a:endParaRPr lang="en-US" dirty="0"/>
          </a:p>
        </p:txBody>
      </p:sp>
      <p:sp>
        <p:nvSpPr>
          <p:cNvPr id="4" name="Slide Number Placeholder 3"/>
          <p:cNvSpPr>
            <a:spLocks noGrp="1"/>
          </p:cNvSpPr>
          <p:nvPr>
            <p:ph type="sldNum" sz="quarter" idx="10"/>
          </p:nvPr>
        </p:nvSpPr>
        <p:spPr/>
        <p:txBody>
          <a:bodyPr/>
          <a:lstStyle/>
          <a:p>
            <a:fld id="{33D33B06-3877-497D-B106-CFA2AE1C5EE6}" type="slidenum">
              <a:rPr lang="zh-TW" altLang="en-US" smtClean="0"/>
              <a:pPr/>
              <a:t>19</a:t>
            </a:fld>
            <a:endParaRPr lang="zh-TW" altLang="en-US"/>
          </a:p>
        </p:txBody>
      </p:sp>
    </p:spTree>
    <p:extLst>
      <p:ext uri="{BB962C8B-B14F-4D97-AF65-F5344CB8AC3E}">
        <p14:creationId xmlns:p14="http://schemas.microsoft.com/office/powerpoint/2010/main" val="39124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TW" altLang="en-US" dirty="0" smtClean="0"/>
              <a:t>標準 </a:t>
            </a:r>
            <a:r>
              <a:rPr lang="en-US" altLang="zh-TW" dirty="0" smtClean="0"/>
              <a:t>3 </a:t>
            </a:r>
            <a:r>
              <a:rPr lang="zh-TW" altLang="en-US" dirty="0" smtClean="0"/>
              <a:t>視圖是第三角法或第一角法投影。在第三角法投影視圖中，零件或組合件的預設前視圖顯示在左下方，其他的兩個視圖是上視圖及右視圖。在第一角法投影視圖中，前視圖顯示在左上方，其他的兩個視圖是上視圖及左視圖。</a:t>
            </a:r>
            <a:endParaRPr lang="en-US" dirty="0"/>
          </a:p>
        </p:txBody>
      </p:sp>
      <p:sp>
        <p:nvSpPr>
          <p:cNvPr id="4" name="Slide Number Placeholder 3"/>
          <p:cNvSpPr>
            <a:spLocks noGrp="1"/>
          </p:cNvSpPr>
          <p:nvPr>
            <p:ph type="sldNum" sz="quarter" idx="10"/>
          </p:nvPr>
        </p:nvSpPr>
        <p:spPr/>
        <p:txBody>
          <a:bodyPr/>
          <a:lstStyle/>
          <a:p>
            <a:fld id="{33D33B06-3877-497D-B106-CFA2AE1C5EE6}" type="slidenum">
              <a:rPr lang="zh-TW" altLang="en-US" smtClean="0"/>
              <a:pPr/>
              <a:t>20</a:t>
            </a:fld>
            <a:endParaRPr lang="zh-TW" altLang="en-US"/>
          </a:p>
        </p:txBody>
      </p:sp>
    </p:spTree>
    <p:extLst>
      <p:ext uri="{BB962C8B-B14F-4D97-AF65-F5344CB8AC3E}">
        <p14:creationId xmlns:p14="http://schemas.microsoft.com/office/powerpoint/2010/main" val="442272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1" kern="1200" dirty="0" smtClean="0">
                <a:solidFill>
                  <a:schemeClr val="tx1"/>
                </a:solidFill>
                <a:latin typeface="+mn-lt"/>
                <a:ea typeface="+mn-ea"/>
                <a:cs typeface="+mn-cs"/>
              </a:rPr>
              <a:t>AutoCAD </a:t>
            </a:r>
            <a:r>
              <a:rPr lang="zh-TW" altLang="en-US" sz="1200" b="1" kern="1200" dirty="0" smtClean="0">
                <a:solidFill>
                  <a:schemeClr val="tx1"/>
                </a:solidFill>
                <a:latin typeface="+mn-lt"/>
                <a:ea typeface="+mn-ea"/>
                <a:cs typeface="+mn-cs"/>
              </a:rPr>
              <a:t>簡介</a:t>
            </a:r>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歷史及發展</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初級階段</a:t>
            </a:r>
            <a:r>
              <a:rPr lang="en-US" sz="1200" kern="1200" dirty="0" smtClean="0">
                <a:solidFill>
                  <a:schemeClr val="tx1"/>
                </a:solidFill>
                <a:latin typeface="+mn-lt"/>
                <a:ea typeface="+mn-ea"/>
                <a:cs typeface="+mn-cs"/>
              </a:rPr>
              <a:t> (1982.11 ~ 1984.10)</a:t>
            </a:r>
          </a:p>
          <a:p>
            <a:r>
              <a:rPr lang="en-US" sz="1200" kern="1200" dirty="0" smtClean="0">
                <a:solidFill>
                  <a:schemeClr val="tx1"/>
                </a:solidFill>
                <a:latin typeface="+mn-lt"/>
                <a:ea typeface="+mn-ea"/>
                <a:cs typeface="+mn-cs"/>
              </a:rPr>
              <a:t>AutoCAD 1.0 ~ AutoCAD 2.0</a:t>
            </a:r>
          </a:p>
          <a:p>
            <a:r>
              <a:rPr lang="en-US" sz="1200" kern="1200" dirty="0" smtClean="0">
                <a:solidFill>
                  <a:schemeClr val="tx1"/>
                </a:solidFill>
                <a:latin typeface="+mn-lt"/>
                <a:ea typeface="+mn-ea"/>
                <a:cs typeface="+mn-cs"/>
              </a:rPr>
              <a:t>x86 pc 286 </a:t>
            </a:r>
            <a:r>
              <a:rPr lang="zh-TW" altLang="en-US" sz="1200" kern="1200" dirty="0" smtClean="0">
                <a:solidFill>
                  <a:schemeClr val="tx1"/>
                </a:solidFill>
                <a:latin typeface="+mn-lt"/>
                <a:ea typeface="+mn-ea"/>
                <a:cs typeface="+mn-cs"/>
              </a:rPr>
              <a:t>環境</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發展階段</a:t>
            </a:r>
            <a:r>
              <a:rPr lang="en-US" sz="1200" kern="1200" dirty="0" smtClean="0">
                <a:solidFill>
                  <a:schemeClr val="tx1"/>
                </a:solidFill>
                <a:latin typeface="+mn-lt"/>
                <a:ea typeface="+mn-ea"/>
                <a:cs typeface="+mn-cs"/>
              </a:rPr>
              <a:t>(1985.5 ~ 1987.9)</a:t>
            </a:r>
          </a:p>
          <a:p>
            <a:r>
              <a:rPr lang="en-US" sz="1200" kern="1200" dirty="0" smtClean="0">
                <a:solidFill>
                  <a:schemeClr val="tx1"/>
                </a:solidFill>
                <a:latin typeface="+mn-lt"/>
                <a:ea typeface="+mn-ea"/>
                <a:cs typeface="+mn-cs"/>
              </a:rPr>
              <a:t>AutoCAD 2.17 ~ AutoCAD 2.5</a:t>
            </a:r>
          </a:p>
          <a:p>
            <a:r>
              <a:rPr lang="en-US" sz="1200" kern="1200" dirty="0" smtClean="0">
                <a:solidFill>
                  <a:schemeClr val="tx1"/>
                </a:solidFill>
                <a:latin typeface="+mn-lt"/>
                <a:ea typeface="+mn-ea"/>
                <a:cs typeface="+mn-cs"/>
              </a:rPr>
              <a:t>AutoCAD 9.0 ~ AutoCAD 9.03</a:t>
            </a:r>
          </a:p>
          <a:p>
            <a:r>
              <a:rPr lang="en-US" sz="1200" kern="1200" dirty="0" smtClean="0">
                <a:solidFill>
                  <a:schemeClr val="tx1"/>
                </a:solidFill>
                <a:latin typeface="+mn-lt"/>
                <a:ea typeface="+mn-ea"/>
                <a:cs typeface="+mn-cs"/>
              </a:rPr>
              <a:t>x86 pc 386</a:t>
            </a:r>
            <a:r>
              <a:rPr lang="zh-TW"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486</a:t>
            </a:r>
            <a:r>
              <a:rPr lang="zh-TW" altLang="en-US" sz="1200" kern="1200" dirty="0" smtClean="0">
                <a:solidFill>
                  <a:schemeClr val="tx1"/>
                </a:solidFill>
                <a:latin typeface="+mn-lt"/>
                <a:ea typeface="+mn-ea"/>
                <a:cs typeface="+mn-cs"/>
              </a:rPr>
              <a:t>環境</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zh-TW" altLang="en-US" sz="1200" kern="1200" dirty="0" smtClean="0">
                <a:solidFill>
                  <a:schemeClr val="tx1"/>
                </a:solidFill>
                <a:latin typeface="+mn-lt"/>
                <a:ea typeface="+mn-ea"/>
                <a:cs typeface="+mn-cs"/>
              </a:rPr>
              <a:t>　高級發展階段</a:t>
            </a:r>
            <a:r>
              <a:rPr lang="en-US" sz="1200" kern="1200" dirty="0" smtClean="0">
                <a:solidFill>
                  <a:schemeClr val="tx1"/>
                </a:solidFill>
                <a:latin typeface="+mn-lt"/>
                <a:ea typeface="+mn-ea"/>
                <a:cs typeface="+mn-cs"/>
              </a:rPr>
              <a:t>(1988.11 ~ 1992.6)</a:t>
            </a:r>
          </a:p>
          <a:p>
            <a:r>
              <a:rPr lang="en-US" sz="1200" kern="1200" dirty="0" smtClean="0">
                <a:solidFill>
                  <a:schemeClr val="tx1"/>
                </a:solidFill>
                <a:latin typeface="+mn-lt"/>
                <a:ea typeface="+mn-ea"/>
                <a:cs typeface="+mn-cs"/>
              </a:rPr>
              <a:t>AutoCAD 10.0 ~ AutoCAD 12.0</a:t>
            </a:r>
          </a:p>
          <a:p>
            <a:r>
              <a:rPr lang="en-US" sz="1200" kern="1200" dirty="0" smtClean="0">
                <a:solidFill>
                  <a:schemeClr val="tx1"/>
                </a:solidFill>
                <a:latin typeface="+mn-lt"/>
                <a:ea typeface="+mn-ea"/>
                <a:cs typeface="+mn-cs"/>
              </a:rPr>
              <a:t>AutoCAD 12.0 (</a:t>
            </a:r>
            <a:r>
              <a:rPr lang="zh-TW" altLang="en-US" sz="1200" kern="1200" dirty="0" smtClean="0">
                <a:solidFill>
                  <a:schemeClr val="tx1"/>
                </a:solidFill>
                <a:latin typeface="+mn-lt"/>
                <a:ea typeface="+mn-ea"/>
                <a:cs typeface="+mn-cs"/>
              </a:rPr>
              <a:t>純</a:t>
            </a:r>
            <a:r>
              <a:rPr lang="en-US" sz="1200" kern="1200" dirty="0" smtClean="0">
                <a:solidFill>
                  <a:schemeClr val="tx1"/>
                </a:solidFill>
                <a:latin typeface="+mn-lt"/>
                <a:ea typeface="+mn-ea"/>
                <a:cs typeface="+mn-cs"/>
              </a:rPr>
              <a:t> DOS </a:t>
            </a:r>
            <a:r>
              <a:rPr lang="zh-TW" altLang="en-US" sz="1200" kern="1200" dirty="0" smtClean="0">
                <a:solidFill>
                  <a:schemeClr val="tx1"/>
                </a:solidFill>
                <a:latin typeface="+mn-lt"/>
                <a:ea typeface="+mn-ea"/>
                <a:cs typeface="+mn-cs"/>
              </a:rPr>
              <a:t>版最棒的一版，具有成熟完備的功能，提供完善的</a:t>
            </a:r>
            <a:r>
              <a:rPr lang="en-US" sz="1200" kern="1200" dirty="0" err="1" smtClean="0">
                <a:solidFill>
                  <a:schemeClr val="tx1"/>
                </a:solidFill>
                <a:latin typeface="+mn-lt"/>
                <a:ea typeface="+mn-ea"/>
                <a:cs typeface="+mn-cs"/>
              </a:rPr>
              <a:t>AutoLisp</a:t>
            </a:r>
            <a:r>
              <a:rPr lang="zh-TW" altLang="en-US" sz="1200" kern="1200" dirty="0" smtClean="0">
                <a:solidFill>
                  <a:schemeClr val="tx1"/>
                </a:solidFill>
                <a:latin typeface="+mn-lt"/>
                <a:ea typeface="+mn-ea"/>
                <a:cs typeface="+mn-cs"/>
              </a:rPr>
              <a:t>語言進行二次開發，許多機械建築和電路設計的專業</a:t>
            </a:r>
            <a:r>
              <a:rPr lang="en-US" sz="1200" kern="1200" dirty="0" smtClean="0">
                <a:solidFill>
                  <a:schemeClr val="tx1"/>
                </a:solidFill>
                <a:latin typeface="+mn-lt"/>
                <a:ea typeface="+mn-ea"/>
                <a:cs typeface="+mn-cs"/>
              </a:rPr>
              <a:t>CAD</a:t>
            </a:r>
            <a:r>
              <a:rPr lang="zh-TW" altLang="en-US" sz="1200" kern="1200" dirty="0" smtClean="0">
                <a:solidFill>
                  <a:schemeClr val="tx1"/>
                </a:solidFill>
                <a:latin typeface="+mn-lt"/>
                <a:ea typeface="+mn-ea"/>
                <a:cs typeface="+mn-cs"/>
              </a:rPr>
              <a:t>就是在這一版本上開發的。</a:t>
            </a:r>
            <a:r>
              <a:rPr lang="en-US" sz="1200" kern="1200" dirty="0" smtClean="0">
                <a:solidFill>
                  <a:schemeClr val="tx1"/>
                </a:solidFill>
                <a:latin typeface="+mn-lt"/>
                <a:ea typeface="+mn-ea"/>
                <a:cs typeface="+mn-cs"/>
              </a:rPr>
              <a:t>)</a:t>
            </a:r>
          </a:p>
          <a:p>
            <a:r>
              <a:rPr lang="zh-TW" altLang="en-US" sz="1200" kern="1200" dirty="0" smtClean="0">
                <a:solidFill>
                  <a:schemeClr val="tx1"/>
                </a:solidFill>
                <a:latin typeface="+mn-lt"/>
                <a:ea typeface="+mn-ea"/>
                <a:cs typeface="+mn-cs"/>
              </a:rPr>
              <a:t>完善階段</a:t>
            </a:r>
            <a:r>
              <a:rPr lang="en-US" sz="1200" kern="1200" dirty="0" smtClean="0">
                <a:solidFill>
                  <a:schemeClr val="tx1"/>
                </a:solidFill>
                <a:latin typeface="+mn-lt"/>
                <a:ea typeface="+mn-ea"/>
                <a:cs typeface="+mn-cs"/>
              </a:rPr>
              <a:t>(1994.11 ~ 2000.7)</a:t>
            </a:r>
          </a:p>
          <a:p>
            <a:r>
              <a:rPr lang="en-US" sz="1200" kern="1200" dirty="0" smtClean="0">
                <a:solidFill>
                  <a:schemeClr val="tx1"/>
                </a:solidFill>
                <a:latin typeface="+mn-lt"/>
                <a:ea typeface="+mn-ea"/>
                <a:cs typeface="+mn-cs"/>
              </a:rPr>
              <a:t>AutoCAD R13 (</a:t>
            </a:r>
            <a:r>
              <a:rPr lang="zh-TW" altLang="en-US" sz="1200" kern="1200" dirty="0" smtClean="0">
                <a:solidFill>
                  <a:schemeClr val="tx1"/>
                </a:solidFill>
                <a:latin typeface="+mn-lt"/>
                <a:ea typeface="+mn-ea"/>
                <a:cs typeface="+mn-cs"/>
              </a:rPr>
              <a:t>在</a:t>
            </a:r>
            <a:r>
              <a:rPr lang="en-US" sz="1200" kern="1200" dirty="0" smtClean="0">
                <a:solidFill>
                  <a:schemeClr val="tx1"/>
                </a:solidFill>
                <a:latin typeface="+mn-lt"/>
                <a:ea typeface="+mn-ea"/>
                <a:cs typeface="+mn-cs"/>
              </a:rPr>
              <a:t>Unix</a:t>
            </a:r>
            <a:r>
              <a:rPr lang="zh-TW"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DOS</a:t>
            </a:r>
            <a:r>
              <a:rPr lang="zh-TW" altLang="en-US" sz="1200" kern="1200" dirty="0" smtClean="0">
                <a:solidFill>
                  <a:schemeClr val="tx1"/>
                </a:solidFill>
                <a:latin typeface="+mn-lt"/>
                <a:ea typeface="+mn-ea"/>
                <a:cs typeface="+mn-cs"/>
              </a:rPr>
              <a:t>和</a:t>
            </a:r>
            <a:r>
              <a:rPr lang="en-US" sz="1200" kern="1200" dirty="0" smtClean="0">
                <a:solidFill>
                  <a:schemeClr val="tx1"/>
                </a:solidFill>
                <a:latin typeface="+mn-lt"/>
                <a:ea typeface="+mn-ea"/>
                <a:cs typeface="+mn-cs"/>
              </a:rPr>
              <a:t>Windows 3.11</a:t>
            </a:r>
            <a:r>
              <a:rPr lang="zh-TW" altLang="en-US" sz="1200" kern="1200" dirty="0" smtClean="0">
                <a:solidFill>
                  <a:schemeClr val="tx1"/>
                </a:solidFill>
                <a:latin typeface="+mn-lt"/>
                <a:ea typeface="+mn-ea"/>
                <a:cs typeface="+mn-cs"/>
              </a:rPr>
              <a:t>上的最後版本</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AutoCAD R14 (for windows 95) 1997.2</a:t>
            </a:r>
          </a:p>
          <a:p>
            <a:r>
              <a:rPr lang="en-US" sz="1200" kern="1200" dirty="0" smtClean="0">
                <a:solidFill>
                  <a:schemeClr val="tx1"/>
                </a:solidFill>
                <a:latin typeface="+mn-lt"/>
                <a:ea typeface="+mn-ea"/>
                <a:cs typeface="+mn-cs"/>
              </a:rPr>
              <a:t>AutoCAD 2000(R15) 1999.3</a:t>
            </a:r>
          </a:p>
          <a:p>
            <a:r>
              <a:rPr lang="en-US" sz="1200" kern="1200" dirty="0" smtClean="0">
                <a:solidFill>
                  <a:schemeClr val="tx1"/>
                </a:solidFill>
                <a:latin typeface="+mn-lt"/>
                <a:ea typeface="+mn-ea"/>
                <a:cs typeface="+mn-cs"/>
              </a:rPr>
              <a:t>AutoCAD 2000i(R15.1) 2000.7</a:t>
            </a:r>
          </a:p>
          <a:p>
            <a:r>
              <a:rPr lang="en-US" sz="1200" kern="1200" dirty="0" smtClean="0">
                <a:solidFill>
                  <a:schemeClr val="tx1"/>
                </a:solidFill>
                <a:latin typeface="+mn-lt"/>
                <a:ea typeface="+mn-ea"/>
                <a:cs typeface="+mn-cs"/>
              </a:rPr>
              <a:t>#</a:t>
            </a:r>
            <a:r>
              <a:rPr lang="zh-TW" altLang="en-US" sz="1200" kern="1200" dirty="0" smtClean="0">
                <a:solidFill>
                  <a:schemeClr val="tx1"/>
                </a:solidFill>
                <a:latin typeface="+mn-lt"/>
                <a:ea typeface="+mn-ea"/>
                <a:cs typeface="+mn-cs"/>
              </a:rPr>
              <a:t>　進一步完善階段</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AutoCAD 2002(R15.6)</a:t>
            </a:r>
            <a:r>
              <a:rPr lang="en-US" altLang="zh-TW"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2001</a:t>
            </a:r>
            <a:r>
              <a:rPr lang="zh-TW" altLang="en-US" sz="1200" kern="1200" dirty="0" smtClean="0">
                <a:solidFill>
                  <a:schemeClr val="tx1"/>
                </a:solidFill>
                <a:latin typeface="+mn-lt"/>
                <a:ea typeface="+mn-ea"/>
                <a:cs typeface="+mn-cs"/>
              </a:rPr>
              <a:t>年</a:t>
            </a:r>
            <a:r>
              <a:rPr lang="en-US" sz="1200" kern="1200" dirty="0" smtClean="0">
                <a:solidFill>
                  <a:schemeClr val="tx1"/>
                </a:solidFill>
                <a:latin typeface="+mn-lt"/>
                <a:ea typeface="+mn-ea"/>
                <a:cs typeface="+mn-cs"/>
              </a:rPr>
              <a:t>6</a:t>
            </a:r>
            <a:r>
              <a:rPr lang="zh-TW" altLang="en-US" sz="1200" kern="1200" dirty="0" smtClean="0">
                <a:solidFill>
                  <a:schemeClr val="tx1"/>
                </a:solidFill>
                <a:latin typeface="+mn-lt"/>
                <a:ea typeface="+mn-ea"/>
                <a:cs typeface="+mn-cs"/>
              </a:rPr>
              <a:t>月</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AutoCAD 2004(R16.0)</a:t>
            </a:r>
            <a:r>
              <a:rPr lang="en-US" altLang="zh-TW"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2003</a:t>
            </a:r>
            <a:r>
              <a:rPr lang="zh-TW" altLang="en-US" sz="1200" kern="1200" dirty="0" smtClean="0">
                <a:solidFill>
                  <a:schemeClr val="tx1"/>
                </a:solidFill>
                <a:latin typeface="+mn-lt"/>
                <a:ea typeface="+mn-ea"/>
                <a:cs typeface="+mn-cs"/>
              </a:rPr>
              <a:t>年</a:t>
            </a:r>
            <a:r>
              <a:rPr lang="en-US" sz="1200" kern="1200" dirty="0" smtClean="0">
                <a:solidFill>
                  <a:schemeClr val="tx1"/>
                </a:solidFill>
                <a:latin typeface="+mn-lt"/>
                <a:ea typeface="+mn-ea"/>
                <a:cs typeface="+mn-cs"/>
              </a:rPr>
              <a:t>3</a:t>
            </a:r>
            <a:r>
              <a:rPr lang="zh-TW" altLang="en-US" sz="1200" kern="1200" dirty="0" smtClean="0">
                <a:solidFill>
                  <a:schemeClr val="tx1"/>
                </a:solidFill>
                <a:latin typeface="+mn-lt"/>
                <a:ea typeface="+mn-ea"/>
                <a:cs typeface="+mn-cs"/>
              </a:rPr>
              <a:t>月</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AutoCAD 2005(R16.1)</a:t>
            </a:r>
            <a:r>
              <a:rPr lang="en-US" altLang="zh-TW"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2004</a:t>
            </a:r>
            <a:r>
              <a:rPr lang="zh-TW" altLang="en-US" sz="1200" kern="1200" dirty="0" smtClean="0">
                <a:solidFill>
                  <a:schemeClr val="tx1"/>
                </a:solidFill>
                <a:latin typeface="+mn-lt"/>
                <a:ea typeface="+mn-ea"/>
                <a:cs typeface="+mn-cs"/>
              </a:rPr>
              <a:t>年</a:t>
            </a:r>
            <a:r>
              <a:rPr lang="en-US" sz="1200" kern="1200" dirty="0" smtClean="0">
                <a:solidFill>
                  <a:schemeClr val="tx1"/>
                </a:solidFill>
                <a:latin typeface="+mn-lt"/>
                <a:ea typeface="+mn-ea"/>
                <a:cs typeface="+mn-cs"/>
              </a:rPr>
              <a:t>3</a:t>
            </a:r>
            <a:r>
              <a:rPr lang="zh-TW" altLang="en-US" sz="1200" kern="1200" dirty="0" smtClean="0">
                <a:solidFill>
                  <a:schemeClr val="tx1"/>
                </a:solidFill>
                <a:latin typeface="+mn-lt"/>
                <a:ea typeface="+mn-ea"/>
                <a:cs typeface="+mn-cs"/>
              </a:rPr>
              <a:t>月</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AutoCAD 2006(R16.2)</a:t>
            </a:r>
            <a:r>
              <a:rPr lang="en-US" altLang="zh-TW"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2005</a:t>
            </a:r>
            <a:r>
              <a:rPr lang="zh-TW" altLang="en-US" sz="1200" kern="1200" dirty="0" smtClean="0">
                <a:solidFill>
                  <a:schemeClr val="tx1"/>
                </a:solidFill>
                <a:latin typeface="+mn-lt"/>
                <a:ea typeface="+mn-ea"/>
                <a:cs typeface="+mn-cs"/>
              </a:rPr>
              <a:t>年</a:t>
            </a:r>
            <a:r>
              <a:rPr lang="en-US" sz="1200" kern="1200" dirty="0" smtClean="0">
                <a:solidFill>
                  <a:schemeClr val="tx1"/>
                </a:solidFill>
                <a:latin typeface="+mn-lt"/>
                <a:ea typeface="+mn-ea"/>
                <a:cs typeface="+mn-cs"/>
              </a:rPr>
              <a:t>3</a:t>
            </a:r>
            <a:r>
              <a:rPr lang="zh-TW" altLang="en-US" sz="1200" kern="1200" dirty="0" smtClean="0">
                <a:solidFill>
                  <a:schemeClr val="tx1"/>
                </a:solidFill>
                <a:latin typeface="+mn-lt"/>
                <a:ea typeface="+mn-ea"/>
                <a:cs typeface="+mn-cs"/>
              </a:rPr>
              <a:t>月</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AutoCAD 2007(R17.0)</a:t>
            </a:r>
            <a:r>
              <a:rPr lang="en-US" altLang="zh-TW"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2006</a:t>
            </a:r>
            <a:r>
              <a:rPr lang="zh-TW" altLang="en-US" sz="1200" kern="1200" dirty="0" smtClean="0">
                <a:solidFill>
                  <a:schemeClr val="tx1"/>
                </a:solidFill>
                <a:latin typeface="+mn-lt"/>
                <a:ea typeface="+mn-ea"/>
                <a:cs typeface="+mn-cs"/>
              </a:rPr>
              <a:t>年</a:t>
            </a:r>
            <a:r>
              <a:rPr lang="en-US" sz="1200" kern="1200" dirty="0" smtClean="0">
                <a:solidFill>
                  <a:schemeClr val="tx1"/>
                </a:solidFill>
                <a:latin typeface="+mn-lt"/>
                <a:ea typeface="+mn-ea"/>
                <a:cs typeface="+mn-cs"/>
              </a:rPr>
              <a:t>3</a:t>
            </a:r>
            <a:r>
              <a:rPr lang="zh-TW" altLang="en-US" sz="1200" kern="1200" dirty="0" smtClean="0">
                <a:solidFill>
                  <a:schemeClr val="tx1"/>
                </a:solidFill>
                <a:latin typeface="+mn-lt"/>
                <a:ea typeface="+mn-ea"/>
                <a:cs typeface="+mn-cs"/>
              </a:rPr>
              <a:t>月</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AutoCAD 2008(R17.1)</a:t>
            </a:r>
            <a:r>
              <a:rPr lang="en-US" altLang="zh-TW"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2007</a:t>
            </a:r>
            <a:r>
              <a:rPr lang="zh-TW" altLang="en-US" sz="1200" kern="1200" dirty="0" smtClean="0">
                <a:solidFill>
                  <a:schemeClr val="tx1"/>
                </a:solidFill>
                <a:latin typeface="+mn-lt"/>
                <a:ea typeface="+mn-ea"/>
                <a:cs typeface="+mn-cs"/>
              </a:rPr>
              <a:t>年</a:t>
            </a:r>
            <a:r>
              <a:rPr lang="en-US" sz="1200" kern="1200" dirty="0" smtClean="0">
                <a:solidFill>
                  <a:schemeClr val="tx1"/>
                </a:solidFill>
                <a:latin typeface="+mn-lt"/>
                <a:ea typeface="+mn-ea"/>
                <a:cs typeface="+mn-cs"/>
              </a:rPr>
              <a:t>3</a:t>
            </a:r>
            <a:r>
              <a:rPr lang="zh-TW" altLang="en-US" sz="1200" kern="1200" dirty="0" smtClean="0">
                <a:solidFill>
                  <a:schemeClr val="tx1"/>
                </a:solidFill>
                <a:latin typeface="+mn-lt"/>
                <a:ea typeface="+mn-ea"/>
                <a:cs typeface="+mn-cs"/>
              </a:rPr>
              <a:t>月</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AutoCAD 2009(R17.2)</a:t>
            </a:r>
            <a:r>
              <a:rPr lang="en-US" altLang="zh-TW"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2008</a:t>
            </a:r>
            <a:r>
              <a:rPr lang="zh-TW" altLang="en-US" sz="1200" kern="1200" dirty="0" smtClean="0">
                <a:solidFill>
                  <a:schemeClr val="tx1"/>
                </a:solidFill>
                <a:latin typeface="+mn-lt"/>
                <a:ea typeface="+mn-ea"/>
                <a:cs typeface="+mn-cs"/>
              </a:rPr>
              <a:t>年</a:t>
            </a:r>
            <a:r>
              <a:rPr lang="en-US" sz="1200" kern="1200" dirty="0" smtClean="0">
                <a:solidFill>
                  <a:schemeClr val="tx1"/>
                </a:solidFill>
                <a:latin typeface="+mn-lt"/>
                <a:ea typeface="+mn-ea"/>
                <a:cs typeface="+mn-cs"/>
              </a:rPr>
              <a:t>3</a:t>
            </a:r>
            <a:r>
              <a:rPr lang="zh-TW" altLang="en-US" sz="1200" kern="1200" dirty="0" smtClean="0">
                <a:solidFill>
                  <a:schemeClr val="tx1"/>
                </a:solidFill>
                <a:latin typeface="+mn-lt"/>
                <a:ea typeface="+mn-ea"/>
                <a:cs typeface="+mn-cs"/>
              </a:rPr>
              <a:t>月</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AutoCAD 2010(R18)—2009.4</a:t>
            </a:r>
          </a:p>
          <a:p>
            <a:r>
              <a:rPr lang="en-US" sz="1200" kern="1200" dirty="0" smtClean="0">
                <a:solidFill>
                  <a:schemeClr val="tx1"/>
                </a:solidFill>
                <a:latin typeface="+mn-lt"/>
                <a:ea typeface="+mn-ea"/>
                <a:cs typeface="+mn-cs"/>
              </a:rPr>
              <a:t>AutoCAD LT 2010 – 2009.4</a:t>
            </a:r>
          </a:p>
          <a:p>
            <a:r>
              <a:rPr lang="en-US" sz="1200" kern="1200" dirty="0" smtClean="0">
                <a:solidFill>
                  <a:schemeClr val="tx1"/>
                </a:solidFill>
                <a:latin typeface="+mn-lt"/>
                <a:ea typeface="+mn-ea"/>
                <a:cs typeface="+mn-cs"/>
              </a:rPr>
              <a:t>AutoCAD 2010 – 2010.3</a:t>
            </a:r>
          </a:p>
          <a:p>
            <a:r>
              <a:rPr lang="en-US" sz="1200" kern="1200" dirty="0" smtClean="0">
                <a:solidFill>
                  <a:schemeClr val="tx1"/>
                </a:solidFill>
                <a:latin typeface="+mn-lt"/>
                <a:ea typeface="+mn-ea"/>
                <a:cs typeface="+mn-cs"/>
              </a:rPr>
              <a:t> </a:t>
            </a:r>
          </a:p>
          <a:p>
            <a:r>
              <a:rPr lang="zh-TW" altLang="en-US" sz="1200" b="1" kern="1200" dirty="0" smtClean="0">
                <a:solidFill>
                  <a:schemeClr val="tx1"/>
                </a:solidFill>
                <a:latin typeface="+mn-lt"/>
                <a:ea typeface="+mn-ea"/>
                <a:cs typeface="+mn-cs"/>
              </a:rPr>
              <a:t>工具簡介</a:t>
            </a:r>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AutoCAD full </a:t>
            </a:r>
            <a:r>
              <a:rPr lang="zh-TW" altLang="en-US" sz="1200" kern="1200" dirty="0" smtClean="0">
                <a:solidFill>
                  <a:schemeClr val="tx1"/>
                </a:solidFill>
                <a:latin typeface="+mn-lt"/>
                <a:ea typeface="+mn-ea"/>
                <a:cs typeface="+mn-cs"/>
              </a:rPr>
              <a:t>及</a:t>
            </a:r>
            <a:r>
              <a:rPr lang="en-US" sz="1200" kern="1200" dirty="0" smtClean="0">
                <a:solidFill>
                  <a:schemeClr val="tx1"/>
                </a:solidFill>
                <a:latin typeface="+mn-lt"/>
                <a:ea typeface="+mn-ea"/>
                <a:cs typeface="+mn-cs"/>
              </a:rPr>
              <a:t> LT(</a:t>
            </a:r>
            <a:r>
              <a:rPr lang="en-US" sz="1200" kern="1200" dirty="0" err="1" smtClean="0">
                <a:solidFill>
                  <a:schemeClr val="tx1"/>
                </a:solidFill>
                <a:latin typeface="+mn-lt"/>
                <a:ea typeface="+mn-ea"/>
                <a:cs typeface="+mn-cs"/>
              </a:rPr>
              <a:t>lite</a:t>
            </a:r>
            <a:r>
              <a:rPr lang="en-US" sz="1200" kern="1200" dirty="0" smtClean="0">
                <a:solidFill>
                  <a:schemeClr val="tx1"/>
                </a:solidFill>
                <a:latin typeface="+mn-lt"/>
                <a:ea typeface="+mn-ea"/>
                <a:cs typeface="+mn-cs"/>
              </a:rPr>
              <a:t>)</a:t>
            </a:r>
            <a:r>
              <a:rPr lang="zh-TW" altLang="en-US" sz="1200" kern="1200" dirty="0" smtClean="0">
                <a:solidFill>
                  <a:schemeClr val="tx1"/>
                </a:solidFill>
                <a:latin typeface="+mn-lt"/>
                <a:ea typeface="+mn-ea"/>
                <a:cs typeface="+mn-cs"/>
              </a:rPr>
              <a:t>版本：</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因為大部分的</a:t>
            </a:r>
            <a:r>
              <a:rPr lang="en-US" sz="1200" kern="1200" dirty="0" smtClean="0">
                <a:solidFill>
                  <a:schemeClr val="tx1"/>
                </a:solidFill>
                <a:latin typeface="+mn-lt"/>
                <a:ea typeface="+mn-ea"/>
                <a:cs typeface="+mn-cs"/>
              </a:rPr>
              <a:t>AutoCAD</a:t>
            </a:r>
            <a:r>
              <a:rPr lang="zh-TW" altLang="en-US" sz="1200" kern="1200" dirty="0" smtClean="0">
                <a:solidFill>
                  <a:schemeClr val="tx1"/>
                </a:solidFill>
                <a:latin typeface="+mn-lt"/>
                <a:ea typeface="+mn-ea"/>
                <a:cs typeface="+mn-cs"/>
              </a:rPr>
              <a:t>使用者並不會用到</a:t>
            </a:r>
            <a:r>
              <a:rPr lang="en-US" sz="1200" kern="1200" dirty="0" smtClean="0">
                <a:solidFill>
                  <a:schemeClr val="tx1"/>
                </a:solidFill>
                <a:latin typeface="+mn-lt"/>
                <a:ea typeface="+mn-ea"/>
                <a:cs typeface="+mn-cs"/>
              </a:rPr>
              <a:t>3D</a:t>
            </a:r>
            <a:r>
              <a:rPr lang="zh-TW" altLang="en-US" sz="1200" kern="1200" dirty="0" smtClean="0">
                <a:solidFill>
                  <a:schemeClr val="tx1"/>
                </a:solidFill>
                <a:latin typeface="+mn-lt"/>
                <a:ea typeface="+mn-ea"/>
                <a:cs typeface="+mn-cs"/>
              </a:rPr>
              <a:t>及程式撰寫的功能，所以另外出了一個</a:t>
            </a:r>
            <a:r>
              <a:rPr lang="en-US" sz="1200" kern="1200" dirty="0" smtClean="0">
                <a:solidFill>
                  <a:schemeClr val="tx1"/>
                </a:solidFill>
                <a:latin typeface="+mn-lt"/>
                <a:ea typeface="+mn-ea"/>
                <a:cs typeface="+mn-cs"/>
              </a:rPr>
              <a:t>AutoCAD </a:t>
            </a:r>
            <a:r>
              <a:rPr lang="en-US" sz="1200" kern="1200" dirty="0" err="1" smtClean="0">
                <a:solidFill>
                  <a:schemeClr val="tx1"/>
                </a:solidFill>
                <a:latin typeface="+mn-lt"/>
                <a:ea typeface="+mn-ea"/>
                <a:cs typeface="+mn-cs"/>
              </a:rPr>
              <a:t>lite</a:t>
            </a:r>
            <a:r>
              <a:rPr lang="zh-TW" altLang="en-US" sz="1200" kern="1200" dirty="0" smtClean="0">
                <a:solidFill>
                  <a:schemeClr val="tx1"/>
                </a:solidFill>
                <a:latin typeface="+mn-lt"/>
                <a:ea typeface="+mn-ea"/>
                <a:cs typeface="+mn-cs"/>
              </a:rPr>
              <a:t>版本，此版本將</a:t>
            </a:r>
            <a:r>
              <a:rPr lang="en-US" sz="1200" kern="1200" dirty="0" err="1" smtClean="0">
                <a:solidFill>
                  <a:schemeClr val="tx1"/>
                </a:solidFill>
                <a:latin typeface="+mn-lt"/>
                <a:ea typeface="+mn-ea"/>
                <a:cs typeface="+mn-cs"/>
              </a:rPr>
              <a:t>AutoLISP</a:t>
            </a:r>
            <a:r>
              <a:rPr lang="zh-TW"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3D</a:t>
            </a:r>
            <a:r>
              <a:rPr lang="zh-TW" altLang="en-US" sz="1200" kern="1200" dirty="0" smtClean="0">
                <a:solidFill>
                  <a:schemeClr val="tx1"/>
                </a:solidFill>
                <a:latin typeface="+mn-lt"/>
                <a:ea typeface="+mn-ea"/>
                <a:cs typeface="+mn-cs"/>
              </a:rPr>
              <a:t>建立及編輯、網路協同作業及很多不常用到的功能精簡成為這個版本。並且以較為低廉的價格販售。</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lite</a:t>
            </a:r>
            <a:r>
              <a:rPr lang="zh-TW" altLang="en-US" sz="1200" kern="1200" dirty="0" smtClean="0">
                <a:solidFill>
                  <a:schemeClr val="tx1"/>
                </a:solidFill>
                <a:latin typeface="+mn-lt"/>
                <a:ea typeface="+mn-ea"/>
                <a:cs typeface="+mn-cs"/>
              </a:rPr>
              <a:t>版約</a:t>
            </a:r>
            <a:r>
              <a:rPr lang="en-US" sz="1200" kern="1200" dirty="0" smtClean="0">
                <a:solidFill>
                  <a:schemeClr val="tx1"/>
                </a:solidFill>
                <a:latin typeface="+mn-lt"/>
                <a:ea typeface="+mn-ea"/>
                <a:cs typeface="+mn-cs"/>
              </a:rPr>
              <a:t>25k</a:t>
            </a:r>
            <a:r>
              <a:rPr lang="zh-TW"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full</a:t>
            </a:r>
            <a:r>
              <a:rPr lang="zh-TW" altLang="en-US" sz="1200" kern="1200" dirty="0" smtClean="0">
                <a:solidFill>
                  <a:schemeClr val="tx1"/>
                </a:solidFill>
                <a:latin typeface="+mn-lt"/>
                <a:ea typeface="+mn-ea"/>
                <a:cs typeface="+mn-cs"/>
              </a:rPr>
              <a:t>版約</a:t>
            </a:r>
            <a:r>
              <a:rPr lang="en-US" sz="1200" kern="1200" dirty="0" smtClean="0">
                <a:solidFill>
                  <a:schemeClr val="tx1"/>
                </a:solidFill>
                <a:latin typeface="+mn-lt"/>
                <a:ea typeface="+mn-ea"/>
                <a:cs typeface="+mn-cs"/>
              </a:rPr>
              <a:t>130k)</a:t>
            </a:r>
          </a:p>
          <a:p>
            <a:r>
              <a:rPr lang="en-US" sz="1200" kern="1200" dirty="0" smtClean="0">
                <a:solidFill>
                  <a:schemeClr val="tx1"/>
                </a:solidFill>
                <a:latin typeface="+mn-lt"/>
                <a:ea typeface="+mn-ea"/>
                <a:cs typeface="+mn-cs"/>
              </a:rPr>
              <a:t>* AutoCAD lisp script</a:t>
            </a:r>
          </a:p>
          <a:p>
            <a:r>
              <a:rPr lang="zh-TW" altLang="en-US" sz="1200" kern="1200" dirty="0" smtClean="0">
                <a:solidFill>
                  <a:schemeClr val="tx1"/>
                </a:solidFill>
                <a:latin typeface="+mn-lt"/>
                <a:ea typeface="+mn-ea"/>
                <a:cs typeface="+mn-cs"/>
              </a:rPr>
              <a:t>讓你可以自己創造</a:t>
            </a:r>
            <a:r>
              <a:rPr lang="en-US" sz="1200" kern="1200" dirty="0" smtClean="0">
                <a:solidFill>
                  <a:schemeClr val="tx1"/>
                </a:solidFill>
                <a:latin typeface="+mn-lt"/>
                <a:ea typeface="+mn-ea"/>
                <a:cs typeface="+mn-cs"/>
              </a:rPr>
              <a:t>AutoCAD</a:t>
            </a:r>
            <a:r>
              <a:rPr lang="zh-TW" altLang="en-US" sz="1200" kern="1200" dirty="0" smtClean="0">
                <a:solidFill>
                  <a:schemeClr val="tx1"/>
                </a:solidFill>
                <a:latin typeface="+mn-lt"/>
                <a:ea typeface="+mn-ea"/>
                <a:cs typeface="+mn-cs"/>
              </a:rPr>
              <a:t>指令的一個程式語言，或許</a:t>
            </a:r>
            <a:r>
              <a:rPr lang="en-US" sz="1200" kern="1200" dirty="0" smtClean="0">
                <a:solidFill>
                  <a:schemeClr val="tx1"/>
                </a:solidFill>
                <a:latin typeface="+mn-lt"/>
                <a:ea typeface="+mn-ea"/>
                <a:cs typeface="+mn-cs"/>
              </a:rPr>
              <a:t>AutoCAD</a:t>
            </a:r>
            <a:r>
              <a:rPr lang="zh-TW" altLang="en-US" sz="1200" kern="1200" dirty="0" smtClean="0">
                <a:solidFill>
                  <a:schemeClr val="tx1"/>
                </a:solidFill>
                <a:latin typeface="+mn-lt"/>
                <a:ea typeface="+mn-ea"/>
                <a:cs typeface="+mn-cs"/>
              </a:rPr>
              <a:t>有些功能已經有了但是不夠完整，或是覺得不夠好用，那就可以自己創造想要的指令模式。</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EX:2008</a:t>
            </a:r>
            <a:r>
              <a:rPr lang="zh-TW" altLang="en-US" sz="1200" kern="1200" dirty="0" smtClean="0">
                <a:solidFill>
                  <a:schemeClr val="tx1"/>
                </a:solidFill>
                <a:latin typeface="+mn-lt"/>
                <a:ea typeface="+mn-ea"/>
                <a:cs typeface="+mn-cs"/>
              </a:rPr>
              <a:t>的資料萃取可以抓取所有的物件資訊但是過程繁雜，如果只是需要加總標註的數字總和或是只是要加總「線的總長」顯示於指令區，自己來寫</a:t>
            </a:r>
            <a:r>
              <a:rPr lang="en-US" sz="1200" kern="1200" dirty="0" err="1" smtClean="0">
                <a:solidFill>
                  <a:schemeClr val="tx1"/>
                </a:solidFill>
                <a:latin typeface="+mn-lt"/>
                <a:ea typeface="+mn-ea"/>
                <a:cs typeface="+mn-cs"/>
              </a:rPr>
              <a:t>AutoLISP</a:t>
            </a:r>
            <a:r>
              <a:rPr lang="zh-TW" altLang="en-US" sz="1200" kern="1200" dirty="0" smtClean="0">
                <a:solidFill>
                  <a:schemeClr val="tx1"/>
                </a:solidFill>
                <a:latin typeface="+mn-lt"/>
                <a:ea typeface="+mn-ea"/>
                <a:cs typeface="+mn-cs"/>
              </a:rPr>
              <a:t>會比較快速。</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AutoCAD DWF viewer</a:t>
            </a:r>
          </a:p>
          <a:p>
            <a:r>
              <a:rPr lang="zh-TW" altLang="en-US" sz="1200" kern="1200" dirty="0" smtClean="0">
                <a:solidFill>
                  <a:schemeClr val="tx1"/>
                </a:solidFill>
                <a:latin typeface="+mn-lt"/>
                <a:ea typeface="+mn-ea"/>
                <a:cs typeface="+mn-cs"/>
              </a:rPr>
              <a:t>下載免費的</a:t>
            </a:r>
            <a:r>
              <a:rPr lang="en-US" sz="1200" kern="1200" dirty="0" err="1" smtClean="0">
                <a:solidFill>
                  <a:schemeClr val="tx1"/>
                </a:solidFill>
                <a:latin typeface="+mn-lt"/>
                <a:ea typeface="+mn-ea"/>
                <a:cs typeface="+mn-cs"/>
              </a:rPr>
              <a:t>AutodeskR</a:t>
            </a:r>
            <a:r>
              <a:rPr lang="en-US" sz="1200" kern="1200" dirty="0" smtClean="0">
                <a:solidFill>
                  <a:schemeClr val="tx1"/>
                </a:solidFill>
                <a:latin typeface="+mn-lt"/>
                <a:ea typeface="+mn-ea"/>
                <a:cs typeface="+mn-cs"/>
              </a:rPr>
              <a:t> DWF? </a:t>
            </a:r>
          </a:p>
          <a:p>
            <a:r>
              <a:rPr lang="en-US" sz="1200" u="sng" kern="1200" dirty="0" smtClean="0">
                <a:solidFill>
                  <a:schemeClr val="tx1"/>
                </a:solidFill>
                <a:latin typeface="+mn-lt"/>
                <a:ea typeface="+mn-ea"/>
                <a:cs typeface="+mn-cs"/>
                <a:hlinkClick r:id="rId3"/>
              </a:rPr>
              <a:t>http://usa.autodesk.com/adsk/servlet/pc/index?id=12423405&amp;siteID=123112</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Viewer</a:t>
            </a:r>
            <a:r>
              <a:rPr lang="zh-TW" altLang="en-US" sz="1200" kern="1200" dirty="0" smtClean="0">
                <a:solidFill>
                  <a:schemeClr val="tx1"/>
                </a:solidFill>
                <a:latin typeface="+mn-lt"/>
                <a:ea typeface="+mn-ea"/>
                <a:cs typeface="+mn-cs"/>
              </a:rPr>
              <a:t>，可輕鬆以</a:t>
            </a:r>
            <a:r>
              <a:rPr lang="en-US" sz="1200" kern="1200" dirty="0" smtClean="0">
                <a:solidFill>
                  <a:schemeClr val="tx1"/>
                </a:solidFill>
                <a:latin typeface="+mn-lt"/>
                <a:ea typeface="+mn-ea"/>
                <a:cs typeface="+mn-cs"/>
              </a:rPr>
              <a:t> DWF </a:t>
            </a:r>
            <a:r>
              <a:rPr lang="zh-TW" altLang="en-US" sz="1200" kern="1200" dirty="0" smtClean="0">
                <a:solidFill>
                  <a:schemeClr val="tx1"/>
                </a:solidFill>
                <a:latin typeface="+mn-lt"/>
                <a:ea typeface="+mn-ea"/>
                <a:cs typeface="+mn-cs"/>
              </a:rPr>
              <a:t>檔案格式檢視和列印</a:t>
            </a:r>
            <a:r>
              <a:rPr lang="en-US" sz="1200" kern="1200" dirty="0" smtClean="0">
                <a:solidFill>
                  <a:schemeClr val="tx1"/>
                </a:solidFill>
                <a:latin typeface="+mn-lt"/>
                <a:ea typeface="+mn-ea"/>
                <a:cs typeface="+mn-cs"/>
              </a:rPr>
              <a:t> 2D </a:t>
            </a:r>
            <a:r>
              <a:rPr lang="zh-TW" altLang="en-US" sz="1200" kern="1200" dirty="0" smtClean="0">
                <a:solidFill>
                  <a:schemeClr val="tx1"/>
                </a:solidFill>
                <a:latin typeface="+mn-lt"/>
                <a:ea typeface="+mn-ea"/>
                <a:cs typeface="+mn-cs"/>
              </a:rPr>
              <a:t>與</a:t>
            </a:r>
            <a:r>
              <a:rPr lang="en-US" sz="1200" kern="1200" dirty="0" smtClean="0">
                <a:solidFill>
                  <a:schemeClr val="tx1"/>
                </a:solidFill>
                <a:latin typeface="+mn-lt"/>
                <a:ea typeface="+mn-ea"/>
                <a:cs typeface="+mn-cs"/>
              </a:rPr>
              <a:t> 3D </a:t>
            </a:r>
            <a:r>
              <a:rPr lang="zh-TW" altLang="en-US" sz="1200" kern="1200" dirty="0" smtClean="0">
                <a:solidFill>
                  <a:schemeClr val="tx1"/>
                </a:solidFill>
                <a:latin typeface="+mn-lt"/>
                <a:ea typeface="+mn-ea"/>
                <a:cs typeface="+mn-cs"/>
              </a:rPr>
              <a:t>設計，這是與所需人員共用準確設計資訊的明智之選。</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隨需檢視和列印所需內容。</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完成</a:t>
            </a:r>
            <a:r>
              <a:rPr lang="en-US" sz="1200" kern="1200" dirty="0" smtClean="0">
                <a:solidFill>
                  <a:schemeClr val="tx1"/>
                </a:solidFill>
                <a:latin typeface="+mn-lt"/>
                <a:ea typeface="+mn-ea"/>
                <a:cs typeface="+mn-cs"/>
              </a:rPr>
              <a:t> 3D </a:t>
            </a:r>
            <a:r>
              <a:rPr lang="zh-TW" altLang="en-US" sz="1200" kern="1200" dirty="0" smtClean="0">
                <a:solidFill>
                  <a:schemeClr val="tx1"/>
                </a:solidFill>
                <a:latin typeface="+mn-lt"/>
                <a:ea typeface="+mn-ea"/>
                <a:cs typeface="+mn-cs"/>
              </a:rPr>
              <a:t>模型、圖面與地圖。</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無需原始設計軟體。</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多重配置，一個檔案。</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標記與狀態追蹤功能升級</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AutodeskR</a:t>
            </a:r>
            <a:r>
              <a:rPr lang="en-US" sz="1200" kern="1200" dirty="0" smtClean="0">
                <a:solidFill>
                  <a:schemeClr val="tx1"/>
                </a:solidFill>
                <a:latin typeface="+mn-lt"/>
                <a:ea typeface="+mn-ea"/>
                <a:cs typeface="+mn-cs"/>
              </a:rPr>
              <a:t> Design Review </a:t>
            </a:r>
            <a:r>
              <a:rPr lang="zh-TW" altLang="en-US" sz="1200" kern="1200" dirty="0" smtClean="0">
                <a:solidFill>
                  <a:schemeClr val="tx1"/>
                </a:solidFill>
                <a:latin typeface="+mn-lt"/>
                <a:ea typeface="+mn-ea"/>
                <a:cs typeface="+mn-cs"/>
              </a:rPr>
              <a:t>突破檢視單一功能，成為審核、標記和往返設計資料的理想方式。</a:t>
            </a:r>
            <a:endParaRPr lang="en-US" sz="1200"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參考：</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hlinkClick r:id="rId4"/>
              </a:rPr>
              <a:t>http://zh.wikipedia.org/wiki/AutoCAD</a:t>
            </a:r>
            <a:r>
              <a:rPr lang="en-US" sz="1200" kern="1200" dirty="0" smtClean="0">
                <a:solidFill>
                  <a:schemeClr val="tx1"/>
                </a:solidFill>
                <a:latin typeface="+mn-lt"/>
                <a:ea typeface="+mn-ea"/>
                <a:cs typeface="+mn-cs"/>
              </a:rPr>
              <a:t> </a:t>
            </a:r>
          </a:p>
          <a:p>
            <a:r>
              <a:rPr lang="en-US" sz="1200" u="sng" kern="1200" dirty="0" smtClean="0">
                <a:solidFill>
                  <a:schemeClr val="tx1"/>
                </a:solidFill>
                <a:latin typeface="+mn-lt"/>
                <a:ea typeface="+mn-ea"/>
                <a:cs typeface="+mn-cs"/>
                <a:hlinkClick r:id="rId5"/>
              </a:rPr>
              <a:t>http://www.autodesk.com.tw/adsk/servlet/item?siteID=1170616&amp;id=11287725</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3D33B06-3877-497D-B106-CFA2AE1C5EE6}" type="slidenum">
              <a:rPr lang="zh-TW" altLang="en-US" smtClean="0"/>
              <a:pPr/>
              <a:t>23</a:t>
            </a:fld>
            <a:endParaRPr lang="zh-TW" altLang="en-US"/>
          </a:p>
        </p:txBody>
      </p:sp>
    </p:spTree>
    <p:extLst>
      <p:ext uri="{BB962C8B-B14F-4D97-AF65-F5344CB8AC3E}">
        <p14:creationId xmlns:p14="http://schemas.microsoft.com/office/powerpoint/2010/main" val="2964379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http://usa.autodesk.com/design-review/download/?id=12423405&amp;siteID=123112</a:t>
            </a:r>
            <a:endParaRPr lang="en-US" dirty="0"/>
          </a:p>
        </p:txBody>
      </p:sp>
      <p:sp>
        <p:nvSpPr>
          <p:cNvPr id="4" name="Slide Number Placeholder 3"/>
          <p:cNvSpPr>
            <a:spLocks noGrp="1"/>
          </p:cNvSpPr>
          <p:nvPr>
            <p:ph type="sldNum" sz="quarter" idx="10"/>
          </p:nvPr>
        </p:nvSpPr>
        <p:spPr/>
        <p:txBody>
          <a:bodyPr/>
          <a:lstStyle/>
          <a:p>
            <a:fld id="{33D33B06-3877-497D-B106-CFA2AE1C5EE6}" type="slidenum">
              <a:rPr lang="zh-TW" altLang="en-US" smtClean="0"/>
              <a:pPr/>
              <a:t>25</a:t>
            </a:fld>
            <a:endParaRPr lang="zh-TW" altLang="en-US"/>
          </a:p>
        </p:txBody>
      </p:sp>
    </p:spTree>
    <p:extLst>
      <p:ext uri="{BB962C8B-B14F-4D97-AF65-F5344CB8AC3E}">
        <p14:creationId xmlns:p14="http://schemas.microsoft.com/office/powerpoint/2010/main" val="1289254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http://exchange.autodesk.com/autocad/cht/pdf-documentation</a:t>
            </a:r>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26</a:t>
            </a:fld>
            <a:endParaRPr lang="zh-TW" altLang="en-US"/>
          </a:p>
        </p:txBody>
      </p:sp>
    </p:spTree>
    <p:extLst>
      <p:ext uri="{BB962C8B-B14F-4D97-AF65-F5344CB8AC3E}">
        <p14:creationId xmlns:p14="http://schemas.microsoft.com/office/powerpoint/2010/main" val="2259317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latin typeface="+mn-ea"/>
              </a:rPr>
              <a:t>1. AutoCAD </a:t>
            </a:r>
            <a:r>
              <a:rPr lang="zh-TW" altLang="zh-TW" sz="1200" dirty="0" smtClean="0">
                <a:latin typeface="+mn-ea"/>
              </a:rPr>
              <a:t>繪圖屬於精密的工程繪圖，與一般美工繪圖不同。繪圖時需要精確的定義座標的位置，所以你必須要瞭解，座標系統的使用。</a:t>
            </a:r>
          </a:p>
          <a:p>
            <a:r>
              <a:rPr lang="en-US" altLang="zh-TW" sz="1200" dirty="0" smtClean="0">
                <a:latin typeface="+mn-ea"/>
              </a:rPr>
              <a:t>2. </a:t>
            </a:r>
            <a:r>
              <a:rPr lang="zh-TW" altLang="zh-TW" sz="1200" dirty="0" smtClean="0">
                <a:latin typeface="+mn-ea"/>
              </a:rPr>
              <a:t>目前常用的座標系統稱為世界直角座標系統</a:t>
            </a:r>
            <a:r>
              <a:rPr lang="en-US" altLang="zh-TW" sz="1200" dirty="0" smtClean="0">
                <a:latin typeface="+mn-ea"/>
              </a:rPr>
              <a:t>(WCS)</a:t>
            </a:r>
            <a:r>
              <a:rPr lang="zh-TW" altLang="zh-TW" sz="1200" dirty="0" smtClean="0">
                <a:latin typeface="+mn-ea"/>
              </a:rPr>
              <a:t>，其使用二度空間</a:t>
            </a:r>
            <a:r>
              <a:rPr lang="en-US" altLang="zh-TW" sz="1200" dirty="0" smtClean="0">
                <a:latin typeface="+mn-ea"/>
              </a:rPr>
              <a:t>(2D)</a:t>
            </a:r>
            <a:r>
              <a:rPr lang="zh-TW" altLang="zh-TW" sz="1200" dirty="0" smtClean="0">
                <a:latin typeface="+mn-ea"/>
              </a:rPr>
              <a:t>由水平軸</a:t>
            </a:r>
            <a:r>
              <a:rPr lang="en-US" altLang="zh-TW" sz="1200" dirty="0" smtClean="0">
                <a:latin typeface="+mn-ea"/>
              </a:rPr>
              <a:t>(X</a:t>
            </a:r>
            <a:r>
              <a:rPr lang="zh-TW" altLang="zh-TW" sz="1200" dirty="0" smtClean="0">
                <a:latin typeface="+mn-ea"/>
              </a:rPr>
              <a:t>軸</a:t>
            </a:r>
            <a:r>
              <a:rPr lang="en-US" altLang="zh-TW" sz="1200" dirty="0" smtClean="0">
                <a:latin typeface="+mn-ea"/>
              </a:rPr>
              <a:t>)</a:t>
            </a:r>
            <a:r>
              <a:rPr lang="zh-TW" altLang="zh-TW" sz="1200" dirty="0" smtClean="0">
                <a:latin typeface="+mn-ea"/>
              </a:rPr>
              <a:t>及垂直軸</a:t>
            </a:r>
            <a:r>
              <a:rPr lang="en-US" altLang="zh-TW" sz="1200" dirty="0" smtClean="0">
                <a:latin typeface="+mn-ea"/>
              </a:rPr>
              <a:t>(Y</a:t>
            </a:r>
            <a:r>
              <a:rPr lang="zh-TW" altLang="zh-TW" sz="1200" dirty="0" smtClean="0">
                <a:latin typeface="+mn-ea"/>
              </a:rPr>
              <a:t>軸</a:t>
            </a:r>
            <a:r>
              <a:rPr lang="en-US" altLang="zh-TW" sz="1200" dirty="0" smtClean="0">
                <a:latin typeface="+mn-ea"/>
              </a:rPr>
              <a:t>)</a:t>
            </a:r>
            <a:r>
              <a:rPr lang="zh-TW" altLang="zh-TW" sz="1200" dirty="0" smtClean="0">
                <a:latin typeface="+mn-ea"/>
              </a:rPr>
              <a:t>組合而成。兩軸交點為原點</a:t>
            </a:r>
            <a:r>
              <a:rPr lang="en-US" altLang="zh-TW" sz="1200" dirty="0" smtClean="0">
                <a:latin typeface="+mn-ea"/>
              </a:rPr>
              <a:t>(0,0)</a:t>
            </a:r>
            <a:endParaRPr lang="zh-TW" altLang="zh-TW" sz="1200" dirty="0" smtClean="0">
              <a:latin typeface="+mn-ea"/>
            </a:endParaRPr>
          </a:p>
          <a:p>
            <a:r>
              <a:rPr lang="en-US" altLang="zh-TW" sz="1200" dirty="0" smtClean="0">
                <a:latin typeface="+mn-ea"/>
              </a:rPr>
              <a:t>3. </a:t>
            </a:r>
            <a:r>
              <a:rPr lang="zh-TW" altLang="zh-TW" sz="1200" dirty="0" smtClean="0">
                <a:latin typeface="+mn-ea"/>
              </a:rPr>
              <a:t>三度空間</a:t>
            </a:r>
            <a:r>
              <a:rPr lang="en-US" altLang="zh-TW" sz="1200" dirty="0" smtClean="0">
                <a:latin typeface="+mn-ea"/>
              </a:rPr>
              <a:t>(3D)</a:t>
            </a:r>
            <a:r>
              <a:rPr lang="zh-TW" altLang="zh-TW" sz="1200" dirty="0" smtClean="0">
                <a:latin typeface="+mn-ea"/>
              </a:rPr>
              <a:t>則由</a:t>
            </a:r>
            <a:r>
              <a:rPr lang="en-US" altLang="zh-TW" sz="1200" dirty="0" smtClean="0">
                <a:latin typeface="+mn-ea"/>
              </a:rPr>
              <a:t> X, Y, Z</a:t>
            </a:r>
            <a:r>
              <a:rPr lang="zh-TW" altLang="zh-TW" sz="1200" dirty="0" smtClean="0">
                <a:latin typeface="+mn-ea"/>
              </a:rPr>
              <a:t>三個軸所組成，原點為</a:t>
            </a:r>
            <a:r>
              <a:rPr lang="en-US" altLang="zh-TW" sz="1200" dirty="0" smtClean="0">
                <a:latin typeface="+mn-ea"/>
              </a:rPr>
              <a:t>(0,0,0)</a:t>
            </a:r>
            <a:r>
              <a:rPr lang="zh-TW" altLang="zh-TW" sz="1200" dirty="0" smtClean="0">
                <a:latin typeface="+mn-ea"/>
              </a:rPr>
              <a:t>。絕對座標系統</a:t>
            </a:r>
          </a:p>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37</a:t>
            </a:fld>
            <a:endParaRPr lang="zh-TW" altLang="en-US"/>
          </a:p>
        </p:txBody>
      </p:sp>
    </p:spTree>
    <p:extLst>
      <p:ext uri="{BB962C8B-B14F-4D97-AF65-F5344CB8AC3E}">
        <p14:creationId xmlns:p14="http://schemas.microsoft.com/office/powerpoint/2010/main" val="3623332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40</a:t>
            </a:fld>
            <a:endParaRPr lang="zh-TW" altLang="en-US"/>
          </a:p>
        </p:txBody>
      </p:sp>
    </p:spTree>
    <p:extLst>
      <p:ext uri="{BB962C8B-B14F-4D97-AF65-F5344CB8AC3E}">
        <p14:creationId xmlns:p14="http://schemas.microsoft.com/office/powerpoint/2010/main" val="2303713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使用物件鎖點指定物件上的精確位置。例如，您可以使用物件鎖點，把線畫到一個圓的圓心或是一個聚合線線段的中點。</a:t>
            </a:r>
          </a:p>
          <a:p>
            <a:r>
              <a:rPr lang="en-US" altLang="zh-TW" sz="1200" kern="1200" dirty="0" smtClean="0">
                <a:solidFill>
                  <a:schemeClr val="tx1"/>
                </a:solidFill>
                <a:effectLst/>
                <a:latin typeface="+mn-lt"/>
                <a:ea typeface="+mn-ea"/>
                <a:cs typeface="+mn-cs"/>
              </a:rPr>
              <a:t>    * </a:t>
            </a:r>
            <a:r>
              <a:rPr lang="zh-TW" altLang="zh-TW" sz="1200" kern="1200" dirty="0" smtClean="0">
                <a:solidFill>
                  <a:schemeClr val="tx1"/>
                </a:solidFill>
                <a:effectLst/>
                <a:latin typeface="+mn-lt"/>
                <a:ea typeface="+mn-ea"/>
                <a:cs typeface="+mn-cs"/>
              </a:rPr>
              <a:t>每當提示您輸入點時，都可以指定物件鎖點。依預設，當您在物件上的物件鎖點位置上移動游標時，會顯示標識和工具提示。此功能稱為 </a:t>
            </a:r>
            <a:r>
              <a:rPr lang="en-US" altLang="zh-TW" sz="1200" kern="1200" dirty="0" smtClean="0">
                <a:solidFill>
                  <a:schemeClr val="tx1"/>
                </a:solidFill>
                <a:effectLst/>
                <a:latin typeface="+mn-lt"/>
                <a:ea typeface="+mn-ea"/>
                <a:cs typeface="+mn-cs"/>
              </a:rPr>
              <a:t>Auto Snap</a:t>
            </a:r>
            <a:r>
              <a:rPr lang="zh-TW" altLang="zh-TW" sz="1200" kern="1200" dirty="0" smtClean="0">
                <a:solidFill>
                  <a:schemeClr val="tx1"/>
                </a:solidFill>
                <a:effectLst/>
                <a:latin typeface="+mn-lt"/>
                <a:ea typeface="+mn-ea"/>
                <a:cs typeface="+mn-cs"/>
              </a:rPr>
              <a:t>，可提供表示有效物件鎖點的視覺提示。</a:t>
            </a:r>
          </a:p>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43</a:t>
            </a:fld>
            <a:endParaRPr lang="zh-TW" altLang="en-US"/>
          </a:p>
        </p:txBody>
      </p:sp>
    </p:spTree>
    <p:extLst>
      <p:ext uri="{BB962C8B-B14F-4D97-AF65-F5344CB8AC3E}">
        <p14:creationId xmlns:p14="http://schemas.microsoft.com/office/powerpoint/2010/main" val="3112370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 F7 GRID </a:t>
            </a:r>
            <a:r>
              <a:rPr lang="zh-TW" altLang="zh-TW" sz="1200" kern="1200" dirty="0" smtClean="0">
                <a:solidFill>
                  <a:schemeClr val="tx1"/>
                </a:solidFill>
                <a:effectLst/>
                <a:latin typeface="+mn-lt"/>
                <a:ea typeface="+mn-ea"/>
                <a:cs typeface="+mn-cs"/>
              </a:rPr>
              <a:t>格點開關</a:t>
            </a:r>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 F9 SNAP </a:t>
            </a:r>
            <a:r>
              <a:rPr lang="zh-TW" altLang="zh-TW" sz="1200" kern="1200" dirty="0" smtClean="0">
                <a:solidFill>
                  <a:schemeClr val="tx1"/>
                </a:solidFill>
                <a:effectLst/>
                <a:latin typeface="+mn-lt"/>
                <a:ea typeface="+mn-ea"/>
                <a:cs typeface="+mn-cs"/>
              </a:rPr>
              <a:t>鎖點開關</a:t>
            </a:r>
          </a:p>
          <a:p>
            <a:r>
              <a:rPr lang="en-US" altLang="zh-TW" sz="1200" kern="1200" dirty="0" smtClean="0">
                <a:solidFill>
                  <a:schemeClr val="tx1"/>
                </a:solidFill>
                <a:effectLst/>
                <a:latin typeface="+mn-lt"/>
                <a:ea typeface="+mn-ea"/>
                <a:cs typeface="+mn-cs"/>
              </a:rPr>
              <a:t>    * </a:t>
            </a:r>
            <a:r>
              <a:rPr lang="zh-TW" altLang="zh-TW" sz="1200" kern="1200" dirty="0" smtClean="0">
                <a:solidFill>
                  <a:schemeClr val="tx1"/>
                </a:solidFill>
                <a:effectLst/>
                <a:latin typeface="+mn-lt"/>
                <a:ea typeface="+mn-ea"/>
                <a:cs typeface="+mn-cs"/>
              </a:rPr>
              <a:t>可以使用功能表設定，指令為</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desttings</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 </a:t>
            </a:r>
            <a:r>
              <a:rPr lang="zh-TW" altLang="zh-TW" sz="1200" kern="1200" dirty="0" smtClean="0">
                <a:solidFill>
                  <a:schemeClr val="tx1"/>
                </a:solidFill>
                <a:effectLst/>
                <a:latin typeface="+mn-lt"/>
                <a:ea typeface="+mn-ea"/>
                <a:cs typeface="+mn-cs"/>
              </a:rPr>
              <a:t>範例：利用鎖點與正交的方式，在正交的方向輸入數值即可完成此圖面。</a:t>
            </a:r>
          </a:p>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46</a:t>
            </a:fld>
            <a:endParaRPr lang="zh-TW" altLang="en-US"/>
          </a:p>
        </p:txBody>
      </p:sp>
    </p:spTree>
    <p:extLst>
      <p:ext uri="{BB962C8B-B14F-4D97-AF65-F5344CB8AC3E}">
        <p14:creationId xmlns:p14="http://schemas.microsoft.com/office/powerpoint/2010/main" val="464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zh-TW" altLang="en-US" dirty="0" smtClean="0"/>
              <a:t>第一講 </a:t>
            </a:r>
            <a:r>
              <a:rPr lang="en-US" altLang="zh-TW" dirty="0" smtClean="0"/>
              <a:t>/ </a:t>
            </a:r>
            <a:r>
              <a:rPr lang="zh-TW" altLang="en-US" dirty="0" smtClean="0"/>
              <a:t>準備</a:t>
            </a:r>
          </a:p>
          <a:p>
            <a:r>
              <a:rPr lang="en-US" altLang="zh-TW" dirty="0" smtClean="0"/>
              <a:t>101 </a:t>
            </a:r>
            <a:r>
              <a:rPr lang="zh-TW" altLang="en-US" dirty="0" smtClean="0"/>
              <a:t>概念：工程圖學是工程師的語言</a:t>
            </a:r>
          </a:p>
          <a:p>
            <a:endParaRPr lang="zh-TW" altLang="en-US" dirty="0" smtClean="0"/>
          </a:p>
          <a:p>
            <a:r>
              <a:rPr lang="en-US" altLang="zh-TW" dirty="0" smtClean="0"/>
              <a:t>102 </a:t>
            </a:r>
            <a:r>
              <a:rPr lang="zh-TW" altLang="en-US" dirty="0" smtClean="0"/>
              <a:t>概念：工程師的圖學素養</a:t>
            </a:r>
          </a:p>
          <a:p>
            <a:endParaRPr lang="zh-TW" altLang="en-US" dirty="0" smtClean="0"/>
          </a:p>
          <a:p>
            <a:r>
              <a:rPr lang="en-US" altLang="zh-TW" dirty="0" smtClean="0"/>
              <a:t>103 </a:t>
            </a:r>
            <a:r>
              <a:rPr lang="zh-TW" altLang="en-US" dirty="0" smtClean="0"/>
              <a:t>概念：工程師的圖學工具</a:t>
            </a:r>
          </a:p>
          <a:p>
            <a:endParaRPr lang="zh-TW" altLang="en-US" dirty="0" smtClean="0"/>
          </a:p>
          <a:p>
            <a:r>
              <a:rPr lang="en-US" altLang="zh-TW" dirty="0" smtClean="0"/>
              <a:t>104 </a:t>
            </a:r>
            <a:r>
              <a:rPr lang="zh-TW" altLang="en-US" dirty="0" smtClean="0"/>
              <a:t>概念：如何學好本課程</a:t>
            </a:r>
          </a:p>
          <a:p>
            <a:endParaRPr lang="zh-TW" altLang="en-US" dirty="0" smtClean="0"/>
          </a:p>
          <a:p>
            <a:r>
              <a:rPr lang="en-US" altLang="zh-TW" dirty="0" smtClean="0"/>
              <a:t>105 </a:t>
            </a:r>
            <a:r>
              <a:rPr lang="zh-TW" altLang="en-US" dirty="0" smtClean="0"/>
              <a:t>實作：</a:t>
            </a:r>
            <a:r>
              <a:rPr lang="en-US" altLang="zh-TW" dirty="0" smtClean="0"/>
              <a:t>AUTOCAD </a:t>
            </a:r>
            <a:r>
              <a:rPr lang="zh-TW" altLang="en-US" dirty="0" smtClean="0"/>
              <a:t>軟體安裝</a:t>
            </a:r>
            <a:endParaRPr lang="en-US" altLang="zh-TW" dirty="0" smtClean="0"/>
          </a:p>
          <a:p>
            <a:endParaRPr lang="en-US" altLang="zh-TW" dirty="0" smtClean="0"/>
          </a:p>
          <a:p>
            <a:r>
              <a:rPr lang="en-US" altLang="zh-TW" dirty="0" err="1" smtClean="0"/>
              <a:t>Autocad</a:t>
            </a:r>
            <a:r>
              <a:rPr lang="zh-TW" altLang="en-US" dirty="0" smtClean="0"/>
              <a:t>環境設定</a:t>
            </a:r>
          </a:p>
          <a:p>
            <a:endParaRPr lang="zh-TW" altLang="en-US" dirty="0" smtClean="0"/>
          </a:p>
          <a:p>
            <a:r>
              <a:rPr lang="en-US" altLang="zh-TW" dirty="0" smtClean="0"/>
              <a:t>106 </a:t>
            </a:r>
            <a:r>
              <a:rPr lang="zh-TW" altLang="en-US" dirty="0" smtClean="0"/>
              <a:t>實作：</a:t>
            </a:r>
            <a:r>
              <a:rPr lang="en-US" altLang="zh-TW" dirty="0" smtClean="0"/>
              <a:t>AutoCAD</a:t>
            </a:r>
            <a:r>
              <a:rPr lang="zh-TW" altLang="en-US" dirty="0" smtClean="0"/>
              <a:t>畫線 </a:t>
            </a:r>
            <a:r>
              <a:rPr lang="en-US" altLang="zh-TW" dirty="0" smtClean="0"/>
              <a:t>(line)</a:t>
            </a:r>
          </a:p>
          <a:p>
            <a:endParaRPr lang="en-US" altLang="zh-TW" dirty="0" smtClean="0"/>
          </a:p>
          <a:p>
            <a:r>
              <a:rPr lang="en-US" altLang="zh-TW" dirty="0" smtClean="0"/>
              <a:t>107 </a:t>
            </a:r>
            <a:r>
              <a:rPr lang="zh-TW" altLang="en-US" dirty="0" smtClean="0"/>
              <a:t>實作：</a:t>
            </a:r>
            <a:r>
              <a:rPr lang="en-US" altLang="zh-TW" dirty="0" smtClean="0"/>
              <a:t>AutoCAD</a:t>
            </a:r>
            <a:r>
              <a:rPr lang="zh-TW" altLang="en-US" dirty="0" smtClean="0"/>
              <a:t>畫圓 </a:t>
            </a:r>
            <a:r>
              <a:rPr lang="en-US" altLang="zh-TW" dirty="0" smtClean="0"/>
              <a:t>(circle)</a:t>
            </a:r>
          </a:p>
          <a:p>
            <a:endParaRPr lang="en-US" altLang="zh-TW" dirty="0" smtClean="0"/>
          </a:p>
          <a:p>
            <a:r>
              <a:rPr lang="en-US" altLang="zh-TW" dirty="0" smtClean="0"/>
              <a:t>108 </a:t>
            </a:r>
            <a:r>
              <a:rPr lang="zh-TW" altLang="en-US" dirty="0" smtClean="0"/>
              <a:t>實作：</a:t>
            </a:r>
            <a:r>
              <a:rPr lang="en-US" altLang="zh-TW" dirty="0" smtClean="0"/>
              <a:t>AutoCAD </a:t>
            </a:r>
            <a:r>
              <a:rPr lang="zh-TW" altLang="en-US" dirty="0" smtClean="0"/>
              <a:t>畫弧 </a:t>
            </a:r>
            <a:r>
              <a:rPr lang="en-US" altLang="zh-TW" dirty="0" smtClean="0"/>
              <a:t>(arc)</a:t>
            </a:r>
          </a:p>
          <a:p>
            <a:endParaRPr lang="en-US" altLang="zh-TW" dirty="0" smtClean="0"/>
          </a:p>
          <a:p>
            <a:r>
              <a:rPr lang="en-US" altLang="zh-TW" dirty="0" smtClean="0"/>
              <a:t>109 </a:t>
            </a:r>
            <a:r>
              <a:rPr lang="zh-TW" altLang="en-US" dirty="0" smtClean="0"/>
              <a:t>作業一：繪製 </a:t>
            </a:r>
            <a:r>
              <a:rPr lang="en-US" altLang="zh-TW" dirty="0" smtClean="0"/>
              <a:t>A4 </a:t>
            </a:r>
            <a:r>
              <a:rPr lang="zh-TW" altLang="en-US" dirty="0" smtClean="0"/>
              <a:t>大小的圖框</a:t>
            </a:r>
          </a:p>
          <a:p>
            <a:endParaRPr lang="zh-TW" altLang="en-US" dirty="0" smtClean="0"/>
          </a:p>
          <a:p>
            <a:r>
              <a:rPr lang="zh-TW" altLang="en-US" dirty="0" smtClean="0"/>
              <a:t> </a:t>
            </a:r>
          </a:p>
          <a:p>
            <a:endParaRPr lang="zh-TW" altLang="en-US" dirty="0" smtClean="0"/>
          </a:p>
          <a:p>
            <a:r>
              <a:rPr lang="zh-TW" altLang="en-US" dirty="0" smtClean="0"/>
              <a:t>第二講 </a:t>
            </a:r>
            <a:r>
              <a:rPr lang="en-US" altLang="zh-TW" dirty="0" smtClean="0"/>
              <a:t>/ </a:t>
            </a:r>
            <a:r>
              <a:rPr lang="zh-TW" altLang="en-US" dirty="0" smtClean="0"/>
              <a:t>平面草繪</a:t>
            </a:r>
          </a:p>
          <a:p>
            <a:endParaRPr lang="zh-TW" altLang="en-US" dirty="0" smtClean="0"/>
          </a:p>
          <a:p>
            <a:r>
              <a:rPr lang="en-US" altLang="zh-TW" dirty="0" smtClean="0"/>
              <a:t>201 </a:t>
            </a:r>
            <a:r>
              <a:rPr lang="zh-TW" altLang="en-US" dirty="0" smtClean="0"/>
              <a:t>概念：平面草繪基礎</a:t>
            </a:r>
          </a:p>
          <a:p>
            <a:endParaRPr lang="zh-TW" altLang="en-US" dirty="0" smtClean="0"/>
          </a:p>
          <a:p>
            <a:r>
              <a:rPr lang="en-US" altLang="zh-TW" dirty="0" smtClean="0"/>
              <a:t>202 </a:t>
            </a:r>
            <a:r>
              <a:rPr lang="zh-TW" altLang="en-US" dirty="0" smtClean="0"/>
              <a:t>概念：畫圓、橢圓、弧</a:t>
            </a:r>
          </a:p>
          <a:p>
            <a:endParaRPr lang="zh-TW" altLang="en-US" dirty="0" smtClean="0"/>
          </a:p>
          <a:p>
            <a:r>
              <a:rPr lang="en-US" altLang="zh-TW" dirty="0" smtClean="0"/>
              <a:t>203 </a:t>
            </a:r>
            <a:r>
              <a:rPr lang="zh-TW" altLang="en-US" dirty="0" smtClean="0"/>
              <a:t>概念：平面草繪進階</a:t>
            </a:r>
          </a:p>
          <a:p>
            <a:endParaRPr lang="zh-TW" altLang="en-US" dirty="0" smtClean="0"/>
          </a:p>
          <a:p>
            <a:r>
              <a:rPr lang="en-US" altLang="zh-TW" dirty="0" smtClean="0"/>
              <a:t>204 </a:t>
            </a:r>
            <a:r>
              <a:rPr lang="zh-TW" altLang="en-US" dirty="0" smtClean="0"/>
              <a:t>實作：</a:t>
            </a:r>
            <a:r>
              <a:rPr lang="en-US" altLang="zh-TW" dirty="0" smtClean="0"/>
              <a:t>AutoCAD </a:t>
            </a:r>
            <a:r>
              <a:rPr lang="zh-TW" altLang="en-US" dirty="0" smtClean="0"/>
              <a:t>畫橢圓 </a:t>
            </a:r>
            <a:r>
              <a:rPr lang="en-US" altLang="zh-TW" dirty="0" smtClean="0"/>
              <a:t>(ellipse)</a:t>
            </a:r>
            <a:r>
              <a:rPr lang="zh-TW" altLang="en-US" dirty="0" smtClean="0"/>
              <a:t>、曲線 </a:t>
            </a:r>
            <a:r>
              <a:rPr lang="en-US" altLang="zh-TW" dirty="0" smtClean="0"/>
              <a:t>(</a:t>
            </a:r>
            <a:r>
              <a:rPr lang="en-US" altLang="zh-TW" dirty="0" err="1" smtClean="0"/>
              <a:t>spline</a:t>
            </a:r>
            <a:r>
              <a:rPr lang="en-US" altLang="zh-TW" dirty="0" smtClean="0"/>
              <a:t>)</a:t>
            </a:r>
          </a:p>
          <a:p>
            <a:endParaRPr lang="en-US" altLang="zh-TW" dirty="0" smtClean="0"/>
          </a:p>
          <a:p>
            <a:r>
              <a:rPr lang="en-US" altLang="zh-TW" dirty="0" smtClean="0"/>
              <a:t>205 </a:t>
            </a:r>
            <a:r>
              <a:rPr lang="zh-TW" altLang="en-US" dirty="0" smtClean="0"/>
              <a:t>實作：</a:t>
            </a:r>
            <a:r>
              <a:rPr lang="en-US" altLang="zh-TW" dirty="0" smtClean="0"/>
              <a:t>AutoCAD </a:t>
            </a:r>
            <a:r>
              <a:rPr lang="zh-TW" altLang="en-US" dirty="0" smtClean="0"/>
              <a:t>視點控制 </a:t>
            </a:r>
            <a:r>
              <a:rPr lang="en-US" altLang="zh-TW" dirty="0" smtClean="0"/>
              <a:t>(view)</a:t>
            </a:r>
          </a:p>
          <a:p>
            <a:endParaRPr lang="en-US" altLang="zh-TW" dirty="0" smtClean="0"/>
          </a:p>
          <a:p>
            <a:r>
              <a:rPr lang="en-US" altLang="zh-TW" dirty="0" smtClean="0"/>
              <a:t>206 </a:t>
            </a:r>
            <a:r>
              <a:rPr lang="zh-TW" altLang="en-US" dirty="0" smtClean="0"/>
              <a:t>實作：</a:t>
            </a:r>
            <a:r>
              <a:rPr lang="en-US" altLang="zh-TW" dirty="0" smtClean="0"/>
              <a:t>AutoCAD </a:t>
            </a:r>
            <a:r>
              <a:rPr lang="zh-TW" altLang="en-US" dirty="0" smtClean="0"/>
              <a:t>基本格線和鎖點 </a:t>
            </a:r>
            <a:r>
              <a:rPr lang="en-US" altLang="zh-TW" dirty="0" smtClean="0"/>
              <a:t>(grid and snap)</a:t>
            </a:r>
          </a:p>
          <a:p>
            <a:endParaRPr lang="en-US" altLang="zh-TW" dirty="0" smtClean="0"/>
          </a:p>
          <a:p>
            <a:r>
              <a:rPr lang="en-US" altLang="zh-TW" dirty="0" smtClean="0"/>
              <a:t>207 </a:t>
            </a:r>
            <a:r>
              <a:rPr lang="zh-TW" altLang="en-US" dirty="0" smtClean="0"/>
              <a:t>實作：</a:t>
            </a:r>
            <a:r>
              <a:rPr lang="en-US" altLang="zh-TW" dirty="0" smtClean="0"/>
              <a:t>AutoCAD </a:t>
            </a:r>
            <a:r>
              <a:rPr lang="zh-TW" altLang="en-US" dirty="0" smtClean="0"/>
              <a:t>進階格線和鎖點 </a:t>
            </a:r>
            <a:r>
              <a:rPr lang="en-US" altLang="zh-TW" dirty="0" smtClean="0"/>
              <a:t>(grid and snap)</a:t>
            </a:r>
          </a:p>
          <a:p>
            <a:endParaRPr lang="en-US" altLang="zh-TW" dirty="0" smtClean="0"/>
          </a:p>
          <a:p>
            <a:r>
              <a:rPr lang="en-US" altLang="zh-TW" dirty="0" smtClean="0"/>
              <a:t>208 </a:t>
            </a:r>
            <a:r>
              <a:rPr lang="zh-TW" altLang="en-US" dirty="0" smtClean="0"/>
              <a:t>實作：</a:t>
            </a:r>
            <a:r>
              <a:rPr lang="en-US" altLang="zh-TW" dirty="0" smtClean="0"/>
              <a:t>AutoCAD </a:t>
            </a:r>
            <a:r>
              <a:rPr lang="zh-TW" altLang="en-US" dirty="0" smtClean="0"/>
              <a:t>畫進階線 </a:t>
            </a:r>
            <a:r>
              <a:rPr lang="en-US" altLang="zh-TW" dirty="0" smtClean="0"/>
              <a:t>(</a:t>
            </a:r>
            <a:r>
              <a:rPr lang="en-US" altLang="zh-TW" dirty="0" err="1" smtClean="0"/>
              <a:t>polyline</a:t>
            </a:r>
            <a:r>
              <a:rPr lang="en-US" altLang="zh-TW" dirty="0" smtClean="0"/>
              <a:t>)</a:t>
            </a:r>
          </a:p>
          <a:p>
            <a:endParaRPr lang="en-US" altLang="zh-TW" dirty="0" smtClean="0"/>
          </a:p>
          <a:p>
            <a:r>
              <a:rPr lang="en-US" altLang="zh-TW" dirty="0" smtClean="0"/>
              <a:t>209 </a:t>
            </a:r>
            <a:r>
              <a:rPr lang="zh-TW" altLang="en-US" dirty="0" smtClean="0"/>
              <a:t>作業二：畫太極 </a:t>
            </a:r>
            <a:r>
              <a:rPr lang="en-US" altLang="zh-TW" dirty="0" smtClean="0"/>
              <a:t>(</a:t>
            </a:r>
            <a:r>
              <a:rPr lang="zh-TW" altLang="en-US" dirty="0" smtClean="0"/>
              <a:t>手繪 </a:t>
            </a:r>
            <a:r>
              <a:rPr lang="en-US" altLang="zh-TW" dirty="0" smtClean="0"/>
              <a:t>&amp; QCAD)</a:t>
            </a:r>
          </a:p>
          <a:p>
            <a:endParaRPr lang="en-US" altLang="zh-TW" dirty="0" smtClean="0"/>
          </a:p>
          <a:p>
            <a:r>
              <a:rPr lang="en-US" altLang="zh-TW" dirty="0" smtClean="0"/>
              <a:t> </a:t>
            </a:r>
          </a:p>
          <a:p>
            <a:endParaRPr lang="en-US" altLang="zh-TW" dirty="0" smtClean="0"/>
          </a:p>
          <a:p>
            <a:r>
              <a:rPr lang="zh-TW" altLang="en-US" dirty="0" smtClean="0"/>
              <a:t>第三講 </a:t>
            </a:r>
            <a:r>
              <a:rPr lang="en-US" altLang="zh-TW" dirty="0" smtClean="0"/>
              <a:t>/ </a:t>
            </a:r>
            <a:r>
              <a:rPr lang="zh-TW" altLang="en-US" dirty="0" smtClean="0"/>
              <a:t>立體草繪</a:t>
            </a:r>
          </a:p>
          <a:p>
            <a:endParaRPr lang="zh-TW" altLang="en-US" dirty="0" smtClean="0"/>
          </a:p>
          <a:p>
            <a:r>
              <a:rPr lang="en-US" altLang="zh-TW" dirty="0" smtClean="0"/>
              <a:t>301 </a:t>
            </a:r>
            <a:r>
              <a:rPr lang="zh-TW" altLang="en-US" dirty="0" smtClean="0"/>
              <a:t>概念：立體草繪基礎</a:t>
            </a:r>
          </a:p>
          <a:p>
            <a:endParaRPr lang="zh-TW" altLang="en-US" dirty="0" smtClean="0"/>
          </a:p>
          <a:p>
            <a:r>
              <a:rPr lang="en-US" altLang="zh-TW" dirty="0" smtClean="0"/>
              <a:t>302 </a:t>
            </a:r>
            <a:r>
              <a:rPr lang="zh-TW" altLang="en-US" dirty="0" smtClean="0"/>
              <a:t>實作：畫 </a:t>
            </a:r>
            <a:r>
              <a:rPr lang="en-US" altLang="zh-TW" dirty="0" smtClean="0"/>
              <a:t>EG Cube #1</a:t>
            </a:r>
          </a:p>
          <a:p>
            <a:endParaRPr lang="en-US" altLang="zh-TW" dirty="0" smtClean="0"/>
          </a:p>
          <a:p>
            <a:r>
              <a:rPr lang="en-US" altLang="zh-TW" dirty="0" smtClean="0"/>
              <a:t>303 </a:t>
            </a:r>
            <a:r>
              <a:rPr lang="zh-TW" altLang="en-US" dirty="0" smtClean="0"/>
              <a:t>概念：立體草繪進階</a:t>
            </a:r>
          </a:p>
          <a:p>
            <a:endParaRPr lang="zh-TW" altLang="en-US" dirty="0" smtClean="0"/>
          </a:p>
          <a:p>
            <a:r>
              <a:rPr lang="en-US" altLang="zh-TW" dirty="0" smtClean="0"/>
              <a:t>304 </a:t>
            </a:r>
            <a:r>
              <a:rPr lang="zh-TW" altLang="en-US" dirty="0" smtClean="0"/>
              <a:t>實作：等角圖、斜視圖、透視圖</a:t>
            </a:r>
          </a:p>
          <a:p>
            <a:endParaRPr lang="zh-TW" altLang="en-US" dirty="0" smtClean="0"/>
          </a:p>
          <a:p>
            <a:r>
              <a:rPr lang="en-US" altLang="zh-TW" dirty="0" smtClean="0"/>
              <a:t>305 </a:t>
            </a:r>
            <a:r>
              <a:rPr lang="zh-TW" altLang="en-US" dirty="0" smtClean="0"/>
              <a:t>實作：</a:t>
            </a:r>
            <a:r>
              <a:rPr lang="en-US" altLang="zh-TW" dirty="0" smtClean="0"/>
              <a:t>AutoCAD </a:t>
            </a:r>
            <a:r>
              <a:rPr lang="zh-TW" altLang="en-US" dirty="0" smtClean="0"/>
              <a:t>選擇 </a:t>
            </a:r>
            <a:r>
              <a:rPr lang="en-US" altLang="zh-TW" dirty="0" smtClean="0"/>
              <a:t>(select)</a:t>
            </a:r>
          </a:p>
          <a:p>
            <a:endParaRPr lang="en-US" altLang="zh-TW" dirty="0" smtClean="0"/>
          </a:p>
          <a:p>
            <a:r>
              <a:rPr lang="en-US" altLang="zh-TW" dirty="0" smtClean="0"/>
              <a:t>306 </a:t>
            </a:r>
            <a:r>
              <a:rPr lang="zh-TW" altLang="en-US" dirty="0" smtClean="0"/>
              <a:t>實作：</a:t>
            </a:r>
            <a:r>
              <a:rPr lang="en-US" altLang="zh-TW" dirty="0" smtClean="0"/>
              <a:t>AutoCAD </a:t>
            </a:r>
            <a:r>
              <a:rPr lang="zh-TW" altLang="en-US" dirty="0" smtClean="0"/>
              <a:t>用座標系統繪圖 </a:t>
            </a:r>
            <a:r>
              <a:rPr lang="en-US" altLang="zh-TW" dirty="0" smtClean="0"/>
              <a:t>(precise drawing)</a:t>
            </a:r>
          </a:p>
          <a:p>
            <a:endParaRPr lang="en-US" altLang="zh-TW" dirty="0" smtClean="0"/>
          </a:p>
          <a:p>
            <a:r>
              <a:rPr lang="en-US" altLang="zh-TW" dirty="0" smtClean="0"/>
              <a:t>307 </a:t>
            </a:r>
            <a:r>
              <a:rPr lang="zh-TW" altLang="en-US" dirty="0" smtClean="0"/>
              <a:t>實作：</a:t>
            </a:r>
            <a:r>
              <a:rPr lang="en-US" altLang="zh-TW" dirty="0" smtClean="0"/>
              <a:t>AutoCAD </a:t>
            </a:r>
            <a:r>
              <a:rPr lang="zh-TW" altLang="en-US" dirty="0" smtClean="0"/>
              <a:t>修剪 </a:t>
            </a:r>
            <a:r>
              <a:rPr lang="en-US" altLang="zh-TW" dirty="0" smtClean="0"/>
              <a:t>(trim) </a:t>
            </a:r>
          </a:p>
          <a:p>
            <a:endParaRPr lang="en-US" altLang="zh-TW" dirty="0" smtClean="0"/>
          </a:p>
          <a:p>
            <a:r>
              <a:rPr lang="en-US" altLang="zh-TW" dirty="0" smtClean="0"/>
              <a:t>308 </a:t>
            </a:r>
            <a:r>
              <a:rPr lang="zh-TW" altLang="en-US" dirty="0" smtClean="0"/>
              <a:t>作業三：畫 </a:t>
            </a:r>
            <a:r>
              <a:rPr lang="en-US" altLang="zh-TW" dirty="0" smtClean="0"/>
              <a:t>EG Cube # 2</a:t>
            </a:r>
          </a:p>
          <a:p>
            <a:endParaRPr lang="en-US" altLang="zh-TW" dirty="0" smtClean="0"/>
          </a:p>
          <a:p>
            <a:r>
              <a:rPr lang="en-US" altLang="zh-TW" dirty="0" smtClean="0"/>
              <a:t> </a:t>
            </a:r>
          </a:p>
          <a:p>
            <a:endParaRPr lang="en-US" altLang="zh-TW" dirty="0" smtClean="0"/>
          </a:p>
          <a:p>
            <a:r>
              <a:rPr lang="zh-TW" altLang="en-US" dirty="0" smtClean="0"/>
              <a:t>第四講 </a:t>
            </a:r>
            <a:r>
              <a:rPr lang="en-US" altLang="zh-TW" dirty="0" smtClean="0"/>
              <a:t>/ </a:t>
            </a:r>
            <a:r>
              <a:rPr lang="zh-TW" altLang="en-US" dirty="0" smtClean="0"/>
              <a:t>正投影（</a:t>
            </a:r>
            <a:r>
              <a:rPr lang="en-US" altLang="zh-TW" dirty="0" smtClean="0"/>
              <a:t>2</a:t>
            </a:r>
            <a:r>
              <a:rPr lang="zh-TW" altLang="en-US" dirty="0" smtClean="0"/>
              <a:t>月</a:t>
            </a:r>
            <a:r>
              <a:rPr lang="en-US" altLang="zh-TW" dirty="0" smtClean="0"/>
              <a:t>11</a:t>
            </a:r>
            <a:r>
              <a:rPr lang="zh-TW" altLang="en-US" dirty="0" smtClean="0"/>
              <a:t>日發佈）</a:t>
            </a:r>
          </a:p>
          <a:p>
            <a:endParaRPr lang="zh-TW" altLang="en-US" dirty="0" smtClean="0"/>
          </a:p>
          <a:p>
            <a:r>
              <a:rPr lang="en-US" altLang="zh-TW" dirty="0" smtClean="0"/>
              <a:t>401 </a:t>
            </a:r>
            <a:r>
              <a:rPr lang="zh-TW" altLang="en-US" dirty="0" smtClean="0"/>
              <a:t>概念：正投影的基本概念</a:t>
            </a:r>
          </a:p>
          <a:p>
            <a:endParaRPr lang="zh-TW" altLang="en-US" dirty="0" smtClean="0"/>
          </a:p>
          <a:p>
            <a:r>
              <a:rPr lang="en-US" altLang="zh-TW" dirty="0" smtClean="0"/>
              <a:t>402 </a:t>
            </a:r>
            <a:r>
              <a:rPr lang="zh-TW" altLang="en-US" dirty="0" smtClean="0"/>
              <a:t>概念：投影面的選擇和安排</a:t>
            </a:r>
          </a:p>
          <a:p>
            <a:endParaRPr lang="zh-TW" altLang="en-US" dirty="0" smtClean="0"/>
          </a:p>
          <a:p>
            <a:r>
              <a:rPr lang="en-US" altLang="zh-TW" dirty="0" smtClean="0"/>
              <a:t>403 </a:t>
            </a:r>
            <a:r>
              <a:rPr lang="zh-TW" altLang="en-US" dirty="0" smtClean="0"/>
              <a:t>概念：隱藏線和中心線</a:t>
            </a:r>
          </a:p>
          <a:p>
            <a:endParaRPr lang="zh-TW" altLang="en-US" dirty="0" smtClean="0"/>
          </a:p>
          <a:p>
            <a:r>
              <a:rPr lang="en-US" altLang="zh-TW" dirty="0" smtClean="0"/>
              <a:t>404 </a:t>
            </a:r>
            <a:r>
              <a:rPr lang="zh-TW" altLang="en-US" dirty="0" smtClean="0"/>
              <a:t>實作：畫 </a:t>
            </a:r>
            <a:r>
              <a:rPr lang="en-US" altLang="zh-TW" dirty="0" smtClean="0"/>
              <a:t>EG Cube # 2</a:t>
            </a:r>
          </a:p>
          <a:p>
            <a:endParaRPr lang="en-US" altLang="zh-TW" dirty="0" smtClean="0"/>
          </a:p>
          <a:p>
            <a:r>
              <a:rPr lang="en-US" altLang="zh-TW" dirty="0" smtClean="0"/>
              <a:t>405 </a:t>
            </a:r>
            <a:r>
              <a:rPr lang="zh-TW" altLang="en-US" dirty="0" smtClean="0"/>
              <a:t>實作：畫 </a:t>
            </a:r>
            <a:r>
              <a:rPr lang="en-US" altLang="zh-TW" dirty="0" smtClean="0"/>
              <a:t>EG Cube # 3</a:t>
            </a:r>
          </a:p>
          <a:p>
            <a:endParaRPr lang="en-US" altLang="zh-TW" dirty="0" smtClean="0"/>
          </a:p>
          <a:p>
            <a:r>
              <a:rPr lang="en-US" altLang="zh-TW" dirty="0" smtClean="0"/>
              <a:t>406 </a:t>
            </a:r>
            <a:r>
              <a:rPr lang="zh-TW" altLang="en-US" dirty="0" smtClean="0"/>
              <a:t>實作：</a:t>
            </a:r>
            <a:r>
              <a:rPr lang="en-US" altLang="zh-TW" dirty="0" smtClean="0"/>
              <a:t>AutoCAD </a:t>
            </a:r>
            <a:r>
              <a:rPr lang="zh-TW" altLang="en-US" dirty="0" smtClean="0"/>
              <a:t>陣列 </a:t>
            </a:r>
            <a:r>
              <a:rPr lang="en-US" altLang="zh-TW" dirty="0" smtClean="0"/>
              <a:t>(array)</a:t>
            </a:r>
          </a:p>
          <a:p>
            <a:endParaRPr lang="en-US" altLang="zh-TW" dirty="0" smtClean="0"/>
          </a:p>
          <a:p>
            <a:r>
              <a:rPr lang="en-US" altLang="zh-TW" dirty="0" smtClean="0"/>
              <a:t>407 </a:t>
            </a:r>
            <a:r>
              <a:rPr lang="zh-TW" altLang="en-US" dirty="0" smtClean="0"/>
              <a:t>實作：</a:t>
            </a:r>
            <a:r>
              <a:rPr lang="en-US" altLang="zh-TW" dirty="0" smtClean="0"/>
              <a:t>AutoCAD </a:t>
            </a:r>
            <a:r>
              <a:rPr lang="zh-TW" altLang="en-US" dirty="0" smtClean="0"/>
              <a:t>旋轉 </a:t>
            </a:r>
            <a:r>
              <a:rPr lang="en-US" altLang="zh-TW" dirty="0" smtClean="0"/>
              <a:t>(rotate) </a:t>
            </a:r>
          </a:p>
          <a:p>
            <a:endParaRPr lang="en-US" altLang="zh-TW" dirty="0" smtClean="0"/>
          </a:p>
          <a:p>
            <a:r>
              <a:rPr lang="en-US" altLang="zh-TW" dirty="0" smtClean="0"/>
              <a:t>408 </a:t>
            </a:r>
            <a:r>
              <a:rPr lang="zh-TW" altLang="en-US" dirty="0" smtClean="0"/>
              <a:t>實作：</a:t>
            </a:r>
            <a:r>
              <a:rPr lang="en-US" altLang="zh-TW" dirty="0" smtClean="0"/>
              <a:t>AutoCAD </a:t>
            </a:r>
            <a:r>
              <a:rPr lang="zh-TW" altLang="en-US" dirty="0" smtClean="0"/>
              <a:t>縮放和鏡射 </a:t>
            </a:r>
            <a:r>
              <a:rPr lang="en-US" altLang="zh-TW" dirty="0" smtClean="0"/>
              <a:t>(scale and mirror)</a:t>
            </a:r>
          </a:p>
          <a:p>
            <a:endParaRPr lang="en-US" altLang="zh-TW" dirty="0" smtClean="0"/>
          </a:p>
          <a:p>
            <a:r>
              <a:rPr lang="en-US" altLang="zh-TW" dirty="0" smtClean="0"/>
              <a:t>409 </a:t>
            </a:r>
            <a:r>
              <a:rPr lang="zh-TW" altLang="en-US" dirty="0" smtClean="0"/>
              <a:t>實作：</a:t>
            </a:r>
            <a:r>
              <a:rPr lang="en-US" altLang="zh-TW" dirty="0" smtClean="0"/>
              <a:t>AutoCAD </a:t>
            </a:r>
            <a:r>
              <a:rPr lang="zh-TW" altLang="en-US" dirty="0" smtClean="0"/>
              <a:t>移動旋轉 </a:t>
            </a:r>
            <a:r>
              <a:rPr lang="en-US" altLang="zh-TW" dirty="0" smtClean="0"/>
              <a:t>(move and rotate) </a:t>
            </a:r>
          </a:p>
          <a:p>
            <a:endParaRPr lang="en-US" altLang="zh-TW" dirty="0" smtClean="0"/>
          </a:p>
          <a:p>
            <a:endParaRPr lang="en-US" altLang="zh-TW" dirty="0" smtClean="0"/>
          </a:p>
          <a:p>
            <a:r>
              <a:rPr lang="en-US" altLang="zh-TW" dirty="0" smtClean="0"/>
              <a:t>410 </a:t>
            </a:r>
            <a:r>
              <a:rPr lang="zh-TW" altLang="en-US" dirty="0" smtClean="0"/>
              <a:t>作業四：臺北</a:t>
            </a:r>
            <a:r>
              <a:rPr lang="en-US" altLang="zh-TW" dirty="0" smtClean="0"/>
              <a:t>101 AutoCAD </a:t>
            </a:r>
            <a:r>
              <a:rPr lang="zh-TW" altLang="en-US" dirty="0" smtClean="0"/>
              <a:t>繪製</a:t>
            </a:r>
          </a:p>
          <a:p>
            <a:endParaRPr lang="zh-TW" altLang="en-US" dirty="0" smtClean="0"/>
          </a:p>
          <a:p>
            <a:r>
              <a:rPr lang="zh-TW" altLang="en-US" dirty="0" smtClean="0"/>
              <a:t> </a:t>
            </a:r>
          </a:p>
          <a:p>
            <a:endParaRPr lang="zh-TW" altLang="en-US" dirty="0" smtClean="0"/>
          </a:p>
          <a:p>
            <a:r>
              <a:rPr lang="zh-TW" altLang="en-US" dirty="0" smtClean="0"/>
              <a:t>第五講 </a:t>
            </a:r>
            <a:r>
              <a:rPr lang="en-US" altLang="zh-TW" dirty="0" smtClean="0"/>
              <a:t>/ </a:t>
            </a:r>
            <a:r>
              <a:rPr lang="zh-TW" altLang="en-US" dirty="0" smtClean="0"/>
              <a:t>平面想像立體</a:t>
            </a:r>
          </a:p>
          <a:p>
            <a:endParaRPr lang="zh-TW" altLang="en-US" dirty="0" smtClean="0"/>
          </a:p>
          <a:p>
            <a:r>
              <a:rPr lang="en-US" altLang="zh-TW" dirty="0" smtClean="0"/>
              <a:t>501 </a:t>
            </a:r>
            <a:r>
              <a:rPr lang="zh-TW" altLang="en-US" dirty="0" smtClean="0"/>
              <a:t>概念：投影的特性</a:t>
            </a:r>
          </a:p>
          <a:p>
            <a:endParaRPr lang="zh-TW" altLang="en-US" dirty="0" smtClean="0"/>
          </a:p>
          <a:p>
            <a:r>
              <a:rPr lang="en-US" altLang="zh-TW" dirty="0" smtClean="0"/>
              <a:t>502 </a:t>
            </a:r>
            <a:r>
              <a:rPr lang="zh-TW" altLang="en-US" dirty="0" smtClean="0"/>
              <a:t>概念：平面想像立體之方法</a:t>
            </a:r>
          </a:p>
          <a:p>
            <a:endParaRPr lang="zh-TW" altLang="en-US" dirty="0" smtClean="0"/>
          </a:p>
          <a:p>
            <a:r>
              <a:rPr lang="en-US" altLang="zh-TW" dirty="0" smtClean="0"/>
              <a:t>503 </a:t>
            </a:r>
            <a:r>
              <a:rPr lang="zh-TW" altLang="en-US" dirty="0" smtClean="0"/>
              <a:t>概念：圓柱與曲面慣用表示</a:t>
            </a:r>
          </a:p>
          <a:p>
            <a:endParaRPr lang="zh-TW" altLang="en-US" dirty="0" smtClean="0"/>
          </a:p>
          <a:p>
            <a:r>
              <a:rPr lang="en-US" altLang="zh-TW" dirty="0" smtClean="0"/>
              <a:t>504 </a:t>
            </a:r>
            <a:r>
              <a:rPr lang="zh-TW" altLang="en-US" dirty="0" smtClean="0"/>
              <a:t>實作：畫 </a:t>
            </a:r>
            <a:r>
              <a:rPr lang="en-US" altLang="zh-TW" dirty="0" smtClean="0"/>
              <a:t>EG Cube #5</a:t>
            </a:r>
          </a:p>
          <a:p>
            <a:endParaRPr lang="en-US" altLang="zh-TW" dirty="0" smtClean="0"/>
          </a:p>
          <a:p>
            <a:r>
              <a:rPr lang="en-US" altLang="zh-TW" dirty="0" smtClean="0"/>
              <a:t>505 </a:t>
            </a:r>
            <a:r>
              <a:rPr lang="zh-TW" altLang="en-US" dirty="0" smtClean="0"/>
              <a:t>實作：畫 </a:t>
            </a:r>
            <a:r>
              <a:rPr lang="en-US" altLang="zh-TW" dirty="0" smtClean="0"/>
              <a:t>EG Cube #6</a:t>
            </a:r>
          </a:p>
          <a:p>
            <a:endParaRPr lang="en-US" altLang="zh-TW" dirty="0" smtClean="0"/>
          </a:p>
          <a:p>
            <a:r>
              <a:rPr lang="en-US" altLang="zh-TW" dirty="0" smtClean="0"/>
              <a:t>506 </a:t>
            </a:r>
            <a:r>
              <a:rPr lang="zh-TW" altLang="en-US" dirty="0" smtClean="0"/>
              <a:t>實作：畫 </a:t>
            </a:r>
            <a:r>
              <a:rPr lang="en-US" altLang="zh-TW" dirty="0" smtClean="0"/>
              <a:t>EG Cube #7</a:t>
            </a:r>
          </a:p>
          <a:p>
            <a:endParaRPr lang="en-US" altLang="zh-TW" dirty="0" smtClean="0"/>
          </a:p>
          <a:p>
            <a:r>
              <a:rPr lang="en-US" altLang="zh-TW" dirty="0" smtClean="0"/>
              <a:t>507 </a:t>
            </a:r>
            <a:r>
              <a:rPr lang="zh-TW" altLang="en-US" dirty="0" smtClean="0"/>
              <a:t>實作：</a:t>
            </a:r>
            <a:r>
              <a:rPr lang="en-US" altLang="zh-TW" dirty="0" smtClean="0"/>
              <a:t>AutoCAD </a:t>
            </a:r>
            <a:r>
              <a:rPr lang="zh-TW" altLang="en-US" dirty="0" smtClean="0"/>
              <a:t>選擇進階 </a:t>
            </a:r>
            <a:r>
              <a:rPr lang="en-US" altLang="zh-TW" dirty="0" smtClean="0"/>
              <a:t>(advance selection)</a:t>
            </a:r>
          </a:p>
          <a:p>
            <a:endParaRPr lang="en-US" altLang="zh-TW" dirty="0" smtClean="0"/>
          </a:p>
          <a:p>
            <a:r>
              <a:rPr lang="en-US" altLang="zh-TW" dirty="0" smtClean="0"/>
              <a:t>508 </a:t>
            </a:r>
            <a:r>
              <a:rPr lang="zh-TW" altLang="en-US" dirty="0" smtClean="0"/>
              <a:t>實作：</a:t>
            </a:r>
            <a:r>
              <a:rPr lang="en-US" altLang="zh-TW" dirty="0" smtClean="0"/>
              <a:t>AutoCAD (Hatch)</a:t>
            </a:r>
          </a:p>
          <a:p>
            <a:endParaRPr lang="en-US" altLang="zh-TW" dirty="0" smtClean="0"/>
          </a:p>
          <a:p>
            <a:r>
              <a:rPr lang="en-US" altLang="zh-TW" dirty="0" smtClean="0"/>
              <a:t>509 </a:t>
            </a:r>
            <a:r>
              <a:rPr lang="zh-TW" altLang="en-US" dirty="0" smtClean="0"/>
              <a:t>實作：</a:t>
            </a:r>
            <a:r>
              <a:rPr lang="en-US" altLang="zh-TW" dirty="0" smtClean="0"/>
              <a:t>AutoCAD </a:t>
            </a:r>
            <a:r>
              <a:rPr lang="zh-TW" altLang="en-US" dirty="0" smtClean="0"/>
              <a:t>圖層</a:t>
            </a:r>
            <a:r>
              <a:rPr lang="en-US" altLang="zh-TW" dirty="0" smtClean="0"/>
              <a:t>(layer)</a:t>
            </a:r>
          </a:p>
          <a:p>
            <a:endParaRPr lang="en-US" altLang="zh-TW" dirty="0" smtClean="0"/>
          </a:p>
          <a:p>
            <a:r>
              <a:rPr lang="en-US" altLang="zh-TW" dirty="0" smtClean="0"/>
              <a:t>510 </a:t>
            </a:r>
            <a:r>
              <a:rPr lang="zh-TW" altLang="en-US" dirty="0" smtClean="0"/>
              <a:t>介紹：台大新月台專題實作經驗（現場手繪）</a:t>
            </a:r>
          </a:p>
          <a:p>
            <a:endParaRPr lang="zh-TW" altLang="en-US" dirty="0" smtClean="0"/>
          </a:p>
          <a:p>
            <a:r>
              <a:rPr lang="en-US" altLang="zh-TW" dirty="0" smtClean="0"/>
              <a:t>511 </a:t>
            </a:r>
            <a:r>
              <a:rPr lang="zh-TW" altLang="en-US" dirty="0" smtClean="0"/>
              <a:t>作業五：期末專題 </a:t>
            </a:r>
            <a:r>
              <a:rPr lang="en-US" altLang="zh-TW" dirty="0" smtClean="0"/>
              <a:t>1/2</a:t>
            </a:r>
            <a:r>
              <a:rPr lang="zh-TW" altLang="en-US" dirty="0" smtClean="0"/>
              <a:t>（現場手繪）</a:t>
            </a:r>
          </a:p>
          <a:p>
            <a:endParaRPr lang="zh-TW" altLang="en-US" dirty="0" smtClean="0"/>
          </a:p>
          <a:p>
            <a:r>
              <a:rPr lang="zh-TW" altLang="en-US" dirty="0" smtClean="0"/>
              <a:t> </a:t>
            </a:r>
          </a:p>
          <a:p>
            <a:endParaRPr lang="zh-TW" altLang="en-US" dirty="0" smtClean="0"/>
          </a:p>
          <a:p>
            <a:r>
              <a:rPr lang="zh-TW" altLang="en-US" dirty="0" smtClean="0"/>
              <a:t>第六講 </a:t>
            </a:r>
            <a:r>
              <a:rPr lang="en-US" altLang="zh-TW" dirty="0" smtClean="0"/>
              <a:t>/ </a:t>
            </a:r>
            <a:r>
              <a:rPr lang="zh-TW" altLang="en-US" dirty="0" smtClean="0"/>
              <a:t>畫龍點睛談標註</a:t>
            </a:r>
          </a:p>
          <a:p>
            <a:endParaRPr lang="zh-TW" altLang="en-US" dirty="0" smtClean="0"/>
          </a:p>
          <a:p>
            <a:r>
              <a:rPr lang="en-US" altLang="zh-TW" dirty="0" smtClean="0"/>
              <a:t>601 </a:t>
            </a:r>
            <a:r>
              <a:rPr lang="zh-TW" altLang="en-US" dirty="0" smtClean="0"/>
              <a:t>概念：尺寸標註</a:t>
            </a:r>
          </a:p>
          <a:p>
            <a:endParaRPr lang="zh-TW" altLang="en-US" dirty="0" smtClean="0"/>
          </a:p>
          <a:p>
            <a:r>
              <a:rPr lang="en-US" altLang="zh-TW" dirty="0" smtClean="0"/>
              <a:t>602 </a:t>
            </a:r>
            <a:r>
              <a:rPr lang="zh-TW" altLang="en-US" dirty="0" smtClean="0"/>
              <a:t>概念：標題欄與出圖</a:t>
            </a:r>
          </a:p>
          <a:p>
            <a:endParaRPr lang="zh-TW" altLang="en-US" dirty="0" smtClean="0"/>
          </a:p>
          <a:p>
            <a:r>
              <a:rPr lang="en-US" altLang="zh-TW" dirty="0" smtClean="0"/>
              <a:t>603 </a:t>
            </a:r>
            <a:r>
              <a:rPr lang="zh-TW" altLang="en-US" dirty="0" smtClean="0"/>
              <a:t>實作：</a:t>
            </a:r>
            <a:r>
              <a:rPr lang="en-US" altLang="zh-TW" dirty="0" smtClean="0"/>
              <a:t>AutoCAD </a:t>
            </a:r>
            <a:r>
              <a:rPr lang="zh-TW" altLang="en-US" dirty="0" smtClean="0"/>
              <a:t>尺寸標註 </a:t>
            </a:r>
            <a:r>
              <a:rPr lang="en-US" altLang="zh-TW" dirty="0" smtClean="0"/>
              <a:t>(dimension)</a:t>
            </a:r>
          </a:p>
          <a:p>
            <a:endParaRPr lang="en-US" altLang="zh-TW" dirty="0" smtClean="0"/>
          </a:p>
          <a:p>
            <a:r>
              <a:rPr lang="en-US" altLang="zh-TW" dirty="0" smtClean="0"/>
              <a:t>604 </a:t>
            </a:r>
            <a:r>
              <a:rPr lang="zh-TW" altLang="en-US" dirty="0" smtClean="0"/>
              <a:t>實作：</a:t>
            </a:r>
            <a:r>
              <a:rPr lang="en-US" altLang="zh-TW" dirty="0" smtClean="0"/>
              <a:t>AutoCAD </a:t>
            </a:r>
            <a:r>
              <a:rPr lang="zh-TW" altLang="en-US" dirty="0" smtClean="0"/>
              <a:t>圖框及出圖 </a:t>
            </a:r>
            <a:r>
              <a:rPr lang="en-US" altLang="zh-TW" dirty="0" smtClean="0"/>
              <a:t>(layout)</a:t>
            </a:r>
          </a:p>
          <a:p>
            <a:endParaRPr lang="en-US" altLang="zh-TW" dirty="0" smtClean="0"/>
          </a:p>
          <a:p>
            <a:r>
              <a:rPr lang="en-US" altLang="zh-TW" dirty="0" smtClean="0"/>
              <a:t>605 </a:t>
            </a:r>
            <a:r>
              <a:rPr lang="zh-TW" altLang="en-US" dirty="0" smtClean="0"/>
              <a:t>介紹：台大新月台專題實作經驗（建築平立面圖）</a:t>
            </a:r>
          </a:p>
          <a:p>
            <a:endParaRPr lang="zh-TW" altLang="en-US" dirty="0" smtClean="0"/>
          </a:p>
          <a:p>
            <a:r>
              <a:rPr lang="en-US" altLang="zh-TW" dirty="0" smtClean="0"/>
              <a:t>606 </a:t>
            </a:r>
            <a:r>
              <a:rPr lang="zh-TW" altLang="en-US" dirty="0" smtClean="0"/>
              <a:t>作業六：期末專題（建築平立面圖）</a:t>
            </a:r>
          </a:p>
          <a:p>
            <a:endParaRPr lang="zh-TW" altLang="en-US" dirty="0" smtClean="0"/>
          </a:p>
          <a:p>
            <a:r>
              <a:rPr lang="zh-TW" altLang="en-US" dirty="0" smtClean="0"/>
              <a:t> </a:t>
            </a:r>
          </a:p>
          <a:p>
            <a:endParaRPr lang="en-US" dirty="0"/>
          </a:p>
        </p:txBody>
      </p:sp>
      <p:sp>
        <p:nvSpPr>
          <p:cNvPr id="4" name="Slide Number Placeholder 3"/>
          <p:cNvSpPr>
            <a:spLocks noGrp="1"/>
          </p:cNvSpPr>
          <p:nvPr>
            <p:ph type="sldNum" sz="quarter" idx="10"/>
          </p:nvPr>
        </p:nvSpPr>
        <p:spPr/>
        <p:txBody>
          <a:bodyPr/>
          <a:lstStyle/>
          <a:p>
            <a:fld id="{33D33B06-3877-497D-B106-CFA2AE1C5EE6}" type="slidenum">
              <a:rPr lang="zh-TW" altLang="en-US" smtClean="0"/>
              <a:pPr/>
              <a:t>2</a:t>
            </a:fld>
            <a:endParaRPr lang="zh-TW" altLang="en-US"/>
          </a:p>
        </p:txBody>
      </p:sp>
    </p:spTree>
    <p:extLst>
      <p:ext uri="{BB962C8B-B14F-4D97-AF65-F5344CB8AC3E}">
        <p14:creationId xmlns:p14="http://schemas.microsoft.com/office/powerpoint/2010/main" val="2505862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mn-ea"/>
              </a:rPr>
              <a:t>F3 </a:t>
            </a:r>
            <a:r>
              <a:rPr lang="zh-TW" altLang="zh-TW" sz="1200" dirty="0" smtClean="0">
                <a:latin typeface="+mn-ea"/>
              </a:rPr>
              <a:t>物件鎖點開關</a:t>
            </a:r>
            <a:endParaRPr lang="en-US" altLang="zh-TW" sz="1200" dirty="0" smtClean="0">
              <a:latin typeface="+mn-ea"/>
            </a:endParaRPr>
          </a:p>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48</a:t>
            </a:fld>
            <a:endParaRPr lang="zh-TW" altLang="en-US"/>
          </a:p>
        </p:txBody>
      </p:sp>
    </p:spTree>
    <p:extLst>
      <p:ext uri="{BB962C8B-B14F-4D97-AF65-F5344CB8AC3E}">
        <p14:creationId xmlns:p14="http://schemas.microsoft.com/office/powerpoint/2010/main" val="3604134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i="1" kern="1200" dirty="0" smtClean="0">
                <a:solidFill>
                  <a:schemeClr val="tx1"/>
                </a:solidFill>
                <a:effectLst/>
                <a:latin typeface="+mn-lt"/>
                <a:ea typeface="+mn-ea"/>
                <a:cs typeface="+mn-cs"/>
              </a:rPr>
              <a:t>ARC </a:t>
            </a:r>
            <a:r>
              <a:rPr lang="zh-TW" altLang="zh-TW" sz="1200" b="1" i="1" kern="1200" dirty="0" smtClean="0">
                <a:solidFill>
                  <a:schemeClr val="tx1"/>
                </a:solidFill>
                <a:effectLst/>
                <a:latin typeface="+mn-lt"/>
                <a:ea typeface="+mn-ea"/>
                <a:cs typeface="+mn-cs"/>
              </a:rPr>
              <a:t>弧</a:t>
            </a:r>
            <a:r>
              <a:rPr lang="en-US" altLang="zh-TW" sz="1200" b="1" i="1" kern="1200" dirty="0" smtClean="0">
                <a:solidFill>
                  <a:schemeClr val="tx1"/>
                </a:solidFill>
                <a:effectLst/>
                <a:latin typeface="+mn-lt"/>
                <a:ea typeface="+mn-ea"/>
                <a:cs typeface="+mn-cs"/>
              </a:rPr>
              <a:t>  </a:t>
            </a:r>
            <a:r>
              <a:rPr lang="zh-TW" altLang="zh-TW" sz="1200" b="1" i="1" kern="1200" dirty="0" smtClean="0">
                <a:solidFill>
                  <a:schemeClr val="tx1"/>
                </a:solidFill>
                <a:effectLst/>
                <a:latin typeface="+mn-lt"/>
                <a:ea typeface="+mn-ea"/>
                <a:cs typeface="+mn-cs"/>
              </a:rPr>
              <a:t>快捷鍵：</a:t>
            </a:r>
            <a:r>
              <a:rPr lang="en-US" altLang="zh-TW" sz="1200" b="1" i="1" kern="1200" dirty="0" smtClean="0">
                <a:solidFill>
                  <a:schemeClr val="tx1"/>
                </a:solidFill>
                <a:effectLst/>
                <a:latin typeface="+mn-lt"/>
                <a:ea typeface="+mn-ea"/>
                <a:cs typeface="+mn-cs"/>
              </a:rPr>
              <a:t>A</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49</a:t>
            </a:fld>
            <a:endParaRPr lang="zh-TW" altLang="en-US"/>
          </a:p>
        </p:txBody>
      </p:sp>
    </p:spTree>
    <p:extLst>
      <p:ext uri="{BB962C8B-B14F-4D97-AF65-F5344CB8AC3E}">
        <p14:creationId xmlns:p14="http://schemas.microsoft.com/office/powerpoint/2010/main" val="275318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en-US" altLang="zh-TW" dirty="0" smtClean="0"/>
              <a:t>http://zh.wikipedia.org/wiki/%E5%B7%A5%E7%A8%8B%E5%9C%96</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b="0" i="0" kern="1200" dirty="0" smtClean="0">
                <a:solidFill>
                  <a:schemeClr val="tx1"/>
                </a:solidFill>
                <a:effectLst/>
                <a:latin typeface="+mn-lt"/>
                <a:ea typeface="+mn-ea"/>
                <a:cs typeface="+mn-cs"/>
              </a:rPr>
              <a:t>工程圖</a:t>
            </a:r>
          </a:p>
          <a:p>
            <a:r>
              <a:rPr lang="zh-TW" altLang="en-US" sz="1200" b="0" i="0" kern="1200" dirty="0" smtClean="0">
                <a:solidFill>
                  <a:schemeClr val="tx1"/>
                </a:solidFill>
                <a:effectLst/>
                <a:latin typeface="+mn-lt"/>
                <a:ea typeface="+mn-ea"/>
                <a:cs typeface="+mn-cs"/>
              </a:rPr>
              <a:t>工程圖的定義：工程圖依共同協定的標準規範，在正確、迅速、清晰與整潔之製圖四大目標下，使用線條與字法表示工程設計的意念，亦為工業共通的語言。</a:t>
            </a:r>
          </a:p>
          <a:p>
            <a:r>
              <a:rPr lang="zh-TW" altLang="en-US" sz="1200" b="0" i="0" kern="1200" dirty="0" smtClean="0">
                <a:solidFill>
                  <a:schemeClr val="tx1"/>
                </a:solidFill>
                <a:effectLst/>
                <a:latin typeface="+mn-lt"/>
                <a:ea typeface="+mn-ea"/>
                <a:cs typeface="+mn-cs"/>
              </a:rPr>
              <a:t>第</a:t>
            </a:r>
            <a:r>
              <a:rPr lang="en-US" altLang="zh-TW" sz="1200" b="0" i="0" kern="1200" dirty="0" smtClean="0">
                <a:solidFill>
                  <a:schemeClr val="tx1"/>
                </a:solidFill>
                <a:effectLst/>
                <a:latin typeface="+mn-lt"/>
                <a:ea typeface="+mn-ea"/>
                <a:cs typeface="+mn-cs"/>
              </a:rPr>
              <a:t>3</a:t>
            </a:r>
            <a:r>
              <a:rPr lang="zh-TW" altLang="en-US" sz="1200" b="0" i="0" kern="1200" dirty="0" smtClean="0">
                <a:solidFill>
                  <a:schemeClr val="tx1"/>
                </a:solidFill>
                <a:effectLst/>
                <a:latin typeface="+mn-lt"/>
                <a:ea typeface="+mn-ea"/>
                <a:cs typeface="+mn-cs"/>
              </a:rPr>
              <a:t>角法</a:t>
            </a:r>
          </a:p>
          <a:p>
            <a:r>
              <a:rPr lang="zh-TW" altLang="en-US" sz="1200" b="1" i="0" kern="1200" dirty="0" smtClean="0">
                <a:solidFill>
                  <a:schemeClr val="tx1"/>
                </a:solidFill>
                <a:effectLst/>
                <a:latin typeface="+mn-lt"/>
                <a:ea typeface="+mn-ea"/>
                <a:cs typeface="+mn-cs"/>
              </a:rPr>
              <a:t>工程圖</a:t>
            </a:r>
            <a:r>
              <a:rPr lang="zh-TW" altLang="en-US" sz="1200" b="0" i="0" kern="1200" dirty="0" smtClean="0">
                <a:solidFill>
                  <a:schemeClr val="tx1"/>
                </a:solidFill>
                <a:effectLst/>
                <a:latin typeface="+mn-lt"/>
                <a:ea typeface="+mn-ea"/>
                <a:cs typeface="+mn-cs"/>
              </a:rPr>
              <a:t>是一種</a:t>
            </a:r>
            <a:r>
              <a:rPr lang="en-US" altLang="zh-TW" sz="1200" b="0" i="0" kern="1200" dirty="0" smtClean="0">
                <a:solidFill>
                  <a:schemeClr val="tx1"/>
                </a:solidFill>
                <a:effectLst/>
                <a:latin typeface="+mn-lt"/>
                <a:ea typeface="+mn-ea"/>
                <a:cs typeface="+mn-cs"/>
              </a:rPr>
              <a:t>2D</a:t>
            </a:r>
            <a:r>
              <a:rPr lang="zh-TW" altLang="en-US" sz="1200" b="0" i="0" kern="1200" dirty="0" smtClean="0">
                <a:solidFill>
                  <a:schemeClr val="tx1"/>
                </a:solidFill>
                <a:effectLst/>
                <a:latin typeface="+mn-lt"/>
                <a:ea typeface="+mn-ea"/>
                <a:cs typeface="+mn-cs"/>
              </a:rPr>
              <a:t>圖表或圖畫來描述建築圖、結構圖、機械製圖、電氣圖紙、和管路圖紙。通常工程圖繪製印刷在紙面上，但也可以儲存為數位檔案。包括所有需要的訊息為目的的集合，可以排除不必要的預測意見</a:t>
            </a:r>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4</a:t>
            </a:fld>
            <a:endParaRPr lang="zh-TW" altLang="en-US"/>
          </a:p>
        </p:txBody>
      </p:sp>
    </p:spTree>
    <p:extLst>
      <p:ext uri="{BB962C8B-B14F-4D97-AF65-F5344CB8AC3E}">
        <p14:creationId xmlns:p14="http://schemas.microsoft.com/office/powerpoint/2010/main" val="149687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smtClean="0"/>
              <a:t>http://pic.pimg.tw/bluewalk/1200026425.jpg</a:t>
            </a:r>
            <a:endParaRPr lang="en-US" dirty="0"/>
          </a:p>
        </p:txBody>
      </p:sp>
      <p:sp>
        <p:nvSpPr>
          <p:cNvPr id="4" name="Slide Number Placeholder 3"/>
          <p:cNvSpPr>
            <a:spLocks noGrp="1"/>
          </p:cNvSpPr>
          <p:nvPr>
            <p:ph type="sldNum" sz="quarter" idx="10"/>
          </p:nvPr>
        </p:nvSpPr>
        <p:spPr/>
        <p:txBody>
          <a:bodyPr/>
          <a:lstStyle/>
          <a:p>
            <a:fld id="{33D33B06-3877-497D-B106-CFA2AE1C5EE6}" type="slidenum">
              <a:rPr lang="zh-TW" altLang="en-US" smtClean="0"/>
              <a:pPr/>
              <a:t>5</a:t>
            </a:fld>
            <a:endParaRPr lang="zh-TW" altLang="en-US"/>
          </a:p>
        </p:txBody>
      </p:sp>
    </p:spTree>
    <p:extLst>
      <p:ext uri="{BB962C8B-B14F-4D97-AF65-F5344CB8AC3E}">
        <p14:creationId xmlns:p14="http://schemas.microsoft.com/office/powerpoint/2010/main" val="874632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en-US" altLang="zh-TW" dirty="0" smtClean="0"/>
              <a:t>http://zh.wikipedia.org/wiki/%E5%B7%A5%E7%A8%8B%E5%9C%96</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b="0" i="0" kern="1200" dirty="0" smtClean="0">
                <a:solidFill>
                  <a:schemeClr val="tx1"/>
                </a:solidFill>
                <a:effectLst/>
                <a:latin typeface="+mn-lt"/>
                <a:ea typeface="+mn-ea"/>
                <a:cs typeface="+mn-cs"/>
              </a:rPr>
              <a:t>工程圖</a:t>
            </a:r>
          </a:p>
          <a:p>
            <a:r>
              <a:rPr lang="zh-TW" altLang="en-US" sz="1200" b="0" i="0" kern="1200" dirty="0" smtClean="0">
                <a:solidFill>
                  <a:schemeClr val="tx1"/>
                </a:solidFill>
                <a:effectLst/>
                <a:latin typeface="+mn-lt"/>
                <a:ea typeface="+mn-ea"/>
                <a:cs typeface="+mn-cs"/>
              </a:rPr>
              <a:t>工程圖的定義：工程圖依共同協定的標準規範，在正確、迅速、清晰與整潔之製圖四大目標下，使用線條與字法表示工程設計的意念，亦為工業共通的語言。</a:t>
            </a:r>
          </a:p>
          <a:p>
            <a:r>
              <a:rPr lang="zh-TW" altLang="en-US" sz="1200" b="0" i="0" kern="1200" dirty="0" smtClean="0">
                <a:solidFill>
                  <a:schemeClr val="tx1"/>
                </a:solidFill>
                <a:effectLst/>
                <a:latin typeface="+mn-lt"/>
                <a:ea typeface="+mn-ea"/>
                <a:cs typeface="+mn-cs"/>
              </a:rPr>
              <a:t>第</a:t>
            </a:r>
            <a:r>
              <a:rPr lang="en-US" altLang="zh-TW" sz="1200" b="0" i="0" kern="1200" dirty="0" smtClean="0">
                <a:solidFill>
                  <a:schemeClr val="tx1"/>
                </a:solidFill>
                <a:effectLst/>
                <a:latin typeface="+mn-lt"/>
                <a:ea typeface="+mn-ea"/>
                <a:cs typeface="+mn-cs"/>
              </a:rPr>
              <a:t>3</a:t>
            </a:r>
            <a:r>
              <a:rPr lang="zh-TW" altLang="en-US" sz="1200" b="0" i="0" kern="1200" dirty="0" smtClean="0">
                <a:solidFill>
                  <a:schemeClr val="tx1"/>
                </a:solidFill>
                <a:effectLst/>
                <a:latin typeface="+mn-lt"/>
                <a:ea typeface="+mn-ea"/>
                <a:cs typeface="+mn-cs"/>
              </a:rPr>
              <a:t>角法</a:t>
            </a:r>
          </a:p>
          <a:p>
            <a:r>
              <a:rPr lang="zh-TW" altLang="en-US" sz="1200" b="1" i="0" kern="1200" dirty="0" smtClean="0">
                <a:solidFill>
                  <a:schemeClr val="tx1"/>
                </a:solidFill>
                <a:effectLst/>
                <a:latin typeface="+mn-lt"/>
                <a:ea typeface="+mn-ea"/>
                <a:cs typeface="+mn-cs"/>
              </a:rPr>
              <a:t>工程圖</a:t>
            </a:r>
            <a:r>
              <a:rPr lang="zh-TW" altLang="en-US" sz="1200" b="0" i="0" kern="1200" dirty="0" smtClean="0">
                <a:solidFill>
                  <a:schemeClr val="tx1"/>
                </a:solidFill>
                <a:effectLst/>
                <a:latin typeface="+mn-lt"/>
                <a:ea typeface="+mn-ea"/>
                <a:cs typeface="+mn-cs"/>
              </a:rPr>
              <a:t>是一種</a:t>
            </a:r>
            <a:r>
              <a:rPr lang="en-US" altLang="zh-TW" sz="1200" b="0" i="0" kern="1200" dirty="0" smtClean="0">
                <a:solidFill>
                  <a:schemeClr val="tx1"/>
                </a:solidFill>
                <a:effectLst/>
                <a:latin typeface="+mn-lt"/>
                <a:ea typeface="+mn-ea"/>
                <a:cs typeface="+mn-cs"/>
              </a:rPr>
              <a:t>2D</a:t>
            </a:r>
            <a:r>
              <a:rPr lang="zh-TW" altLang="en-US" sz="1200" b="0" i="0" kern="1200" smtClean="0">
                <a:solidFill>
                  <a:schemeClr val="tx1"/>
                </a:solidFill>
                <a:effectLst/>
                <a:latin typeface="+mn-lt"/>
                <a:ea typeface="+mn-ea"/>
                <a:cs typeface="+mn-cs"/>
              </a:rPr>
              <a:t>圖表或圖畫來描述建築圖、結構圖、機械製圖、電氣圖紙、和管路圖紙。通常工程圖繪製印刷在紙面上，但也可以儲存為數位檔案。包括所有需要的訊息為目的的集合，可以排除不必要的預測意見</a:t>
            </a:r>
          </a:p>
          <a:p>
            <a:endParaRPr lang="en-US" altLang="zh-TW" smtClean="0"/>
          </a:p>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6</a:t>
            </a:fld>
            <a:endParaRPr lang="zh-TW" altLang="en-US"/>
          </a:p>
        </p:txBody>
      </p:sp>
    </p:spTree>
    <p:extLst>
      <p:ext uri="{BB962C8B-B14F-4D97-AF65-F5344CB8AC3E}">
        <p14:creationId xmlns:p14="http://schemas.microsoft.com/office/powerpoint/2010/main" val="14968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smtClean="0"/>
              <a:t>http://www.chinabaike.com/article/UploadPic/2007-5/200757142822872.jpg</a:t>
            </a:r>
            <a:endParaRPr lang="en-US" dirty="0"/>
          </a:p>
        </p:txBody>
      </p:sp>
      <p:sp>
        <p:nvSpPr>
          <p:cNvPr id="4" name="Slide Number Placeholder 3"/>
          <p:cNvSpPr>
            <a:spLocks noGrp="1"/>
          </p:cNvSpPr>
          <p:nvPr>
            <p:ph type="sldNum" sz="quarter" idx="10"/>
          </p:nvPr>
        </p:nvSpPr>
        <p:spPr/>
        <p:txBody>
          <a:bodyPr/>
          <a:lstStyle/>
          <a:p>
            <a:fld id="{33D33B06-3877-497D-B106-CFA2AE1C5EE6}" type="slidenum">
              <a:rPr lang="zh-TW" altLang="en-US" smtClean="0"/>
              <a:pPr/>
              <a:t>7</a:t>
            </a:fld>
            <a:endParaRPr lang="zh-TW" altLang="en-US"/>
          </a:p>
        </p:txBody>
      </p:sp>
    </p:spTree>
    <p:extLst>
      <p:ext uri="{BB962C8B-B14F-4D97-AF65-F5344CB8AC3E}">
        <p14:creationId xmlns:p14="http://schemas.microsoft.com/office/powerpoint/2010/main" val="49086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en-US" altLang="zh-TW" dirty="0" smtClean="0"/>
              <a:t>http://zh.wikipedia.org/wiki/%E5%B7%A5%E7%A8%8B%E5%9C%96</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b="0" i="0" kern="1200" dirty="0" smtClean="0">
                <a:solidFill>
                  <a:schemeClr val="tx1"/>
                </a:solidFill>
                <a:effectLst/>
                <a:latin typeface="+mn-lt"/>
                <a:ea typeface="+mn-ea"/>
                <a:cs typeface="+mn-cs"/>
              </a:rPr>
              <a:t>工程圖</a:t>
            </a:r>
          </a:p>
          <a:p>
            <a:r>
              <a:rPr lang="zh-TW" altLang="en-US" sz="1200" b="0" i="0" kern="1200" dirty="0" smtClean="0">
                <a:solidFill>
                  <a:schemeClr val="tx1"/>
                </a:solidFill>
                <a:effectLst/>
                <a:latin typeface="+mn-lt"/>
                <a:ea typeface="+mn-ea"/>
                <a:cs typeface="+mn-cs"/>
              </a:rPr>
              <a:t>工程圖的定義：工程圖依共同協定的標準規範，在正確、迅速、清晰與整潔之製圖四大目標下，使用線條與字法表示工程設計的意念，亦為工業共通的語言。</a:t>
            </a:r>
          </a:p>
          <a:p>
            <a:r>
              <a:rPr lang="zh-TW" altLang="en-US" sz="1200" b="0" i="0" kern="1200" dirty="0" smtClean="0">
                <a:solidFill>
                  <a:schemeClr val="tx1"/>
                </a:solidFill>
                <a:effectLst/>
                <a:latin typeface="+mn-lt"/>
                <a:ea typeface="+mn-ea"/>
                <a:cs typeface="+mn-cs"/>
              </a:rPr>
              <a:t>第</a:t>
            </a:r>
            <a:r>
              <a:rPr lang="en-US" altLang="zh-TW" sz="1200" b="0" i="0" kern="1200" dirty="0" smtClean="0">
                <a:solidFill>
                  <a:schemeClr val="tx1"/>
                </a:solidFill>
                <a:effectLst/>
                <a:latin typeface="+mn-lt"/>
                <a:ea typeface="+mn-ea"/>
                <a:cs typeface="+mn-cs"/>
              </a:rPr>
              <a:t>3</a:t>
            </a:r>
            <a:r>
              <a:rPr lang="zh-TW" altLang="en-US" sz="1200" b="0" i="0" kern="1200" dirty="0" smtClean="0">
                <a:solidFill>
                  <a:schemeClr val="tx1"/>
                </a:solidFill>
                <a:effectLst/>
                <a:latin typeface="+mn-lt"/>
                <a:ea typeface="+mn-ea"/>
                <a:cs typeface="+mn-cs"/>
              </a:rPr>
              <a:t>角法</a:t>
            </a:r>
          </a:p>
          <a:p>
            <a:r>
              <a:rPr lang="zh-TW" altLang="en-US" sz="1200" b="1" i="0" kern="1200" dirty="0" smtClean="0">
                <a:solidFill>
                  <a:schemeClr val="tx1"/>
                </a:solidFill>
                <a:effectLst/>
                <a:latin typeface="+mn-lt"/>
                <a:ea typeface="+mn-ea"/>
                <a:cs typeface="+mn-cs"/>
              </a:rPr>
              <a:t>工程圖</a:t>
            </a:r>
            <a:r>
              <a:rPr lang="zh-TW" altLang="en-US" sz="1200" b="0" i="0" kern="1200" dirty="0" smtClean="0">
                <a:solidFill>
                  <a:schemeClr val="tx1"/>
                </a:solidFill>
                <a:effectLst/>
                <a:latin typeface="+mn-lt"/>
                <a:ea typeface="+mn-ea"/>
                <a:cs typeface="+mn-cs"/>
              </a:rPr>
              <a:t>是一種</a:t>
            </a:r>
            <a:r>
              <a:rPr lang="en-US" altLang="zh-TW" sz="1200" b="0" i="0" kern="1200" dirty="0" smtClean="0">
                <a:solidFill>
                  <a:schemeClr val="tx1"/>
                </a:solidFill>
                <a:effectLst/>
                <a:latin typeface="+mn-lt"/>
                <a:ea typeface="+mn-ea"/>
                <a:cs typeface="+mn-cs"/>
              </a:rPr>
              <a:t>2D</a:t>
            </a:r>
            <a:r>
              <a:rPr lang="zh-TW" altLang="en-US" sz="1200" b="0" i="0" kern="1200" smtClean="0">
                <a:solidFill>
                  <a:schemeClr val="tx1"/>
                </a:solidFill>
                <a:effectLst/>
                <a:latin typeface="+mn-lt"/>
                <a:ea typeface="+mn-ea"/>
                <a:cs typeface="+mn-cs"/>
              </a:rPr>
              <a:t>圖表或圖畫來描述建築圖、結構圖、機械製圖、電氣圖紙、和管路圖紙。通常工程圖繪製印刷在紙面上，但也可以儲存為數位檔案。包括所有需要的訊息為目的的集合，可以排除不必要的預測意見</a:t>
            </a:r>
          </a:p>
          <a:p>
            <a:endParaRPr lang="en-US" altLang="zh-TW" smtClean="0"/>
          </a:p>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8</a:t>
            </a:fld>
            <a:endParaRPr lang="zh-TW" altLang="en-US"/>
          </a:p>
        </p:txBody>
      </p:sp>
    </p:spTree>
    <p:extLst>
      <p:ext uri="{BB962C8B-B14F-4D97-AF65-F5344CB8AC3E}">
        <p14:creationId xmlns:p14="http://schemas.microsoft.com/office/powerpoint/2010/main" val="149687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smtClean="0"/>
              <a:t>http://www.arch.net.tw/modern/month/242/242-2.htm</a:t>
            </a:r>
            <a:endParaRPr lang="en-US" dirty="0"/>
          </a:p>
        </p:txBody>
      </p:sp>
      <p:sp>
        <p:nvSpPr>
          <p:cNvPr id="4" name="Slide Number Placeholder 3"/>
          <p:cNvSpPr>
            <a:spLocks noGrp="1"/>
          </p:cNvSpPr>
          <p:nvPr>
            <p:ph type="sldNum" sz="quarter" idx="10"/>
          </p:nvPr>
        </p:nvSpPr>
        <p:spPr/>
        <p:txBody>
          <a:bodyPr/>
          <a:lstStyle/>
          <a:p>
            <a:fld id="{33D33B06-3877-497D-B106-CFA2AE1C5EE6}" type="slidenum">
              <a:rPr lang="zh-TW" altLang="en-US" smtClean="0"/>
              <a:pPr/>
              <a:t>9</a:t>
            </a:fld>
            <a:endParaRPr lang="zh-TW" altLang="en-US"/>
          </a:p>
        </p:txBody>
      </p:sp>
    </p:spTree>
    <p:extLst>
      <p:ext uri="{BB962C8B-B14F-4D97-AF65-F5344CB8AC3E}">
        <p14:creationId xmlns:p14="http://schemas.microsoft.com/office/powerpoint/2010/main" val="565598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en-US" altLang="zh-TW" dirty="0" smtClean="0"/>
              <a:t>http://zh.wikipedia.org/wiki/%E5%B7%A5%E7%A8%8B%E5%9C%96</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b="0" i="0" kern="1200" dirty="0" smtClean="0">
                <a:solidFill>
                  <a:schemeClr val="tx1"/>
                </a:solidFill>
                <a:effectLst/>
                <a:latin typeface="+mn-lt"/>
                <a:ea typeface="+mn-ea"/>
                <a:cs typeface="+mn-cs"/>
              </a:rPr>
              <a:t>工程圖</a:t>
            </a:r>
          </a:p>
          <a:p>
            <a:r>
              <a:rPr lang="zh-TW" altLang="en-US" sz="1200" b="0" i="0" kern="1200" dirty="0" smtClean="0">
                <a:solidFill>
                  <a:schemeClr val="tx1"/>
                </a:solidFill>
                <a:effectLst/>
                <a:latin typeface="+mn-lt"/>
                <a:ea typeface="+mn-ea"/>
                <a:cs typeface="+mn-cs"/>
              </a:rPr>
              <a:t>工程圖的定義：工程圖依共同協定的標準規範，在正確、迅速、清晰與整潔之製圖四大目標下，使用線條與字法表示工程設計的意念，亦為工業共通的語言。</a:t>
            </a:r>
          </a:p>
          <a:p>
            <a:r>
              <a:rPr lang="zh-TW" altLang="en-US" sz="1200" b="0" i="0" kern="1200" dirty="0" smtClean="0">
                <a:solidFill>
                  <a:schemeClr val="tx1"/>
                </a:solidFill>
                <a:effectLst/>
                <a:latin typeface="+mn-lt"/>
                <a:ea typeface="+mn-ea"/>
                <a:cs typeface="+mn-cs"/>
              </a:rPr>
              <a:t>第</a:t>
            </a:r>
            <a:r>
              <a:rPr lang="en-US" altLang="zh-TW" sz="1200" b="0" i="0" kern="1200" dirty="0" smtClean="0">
                <a:solidFill>
                  <a:schemeClr val="tx1"/>
                </a:solidFill>
                <a:effectLst/>
                <a:latin typeface="+mn-lt"/>
                <a:ea typeface="+mn-ea"/>
                <a:cs typeface="+mn-cs"/>
              </a:rPr>
              <a:t>3</a:t>
            </a:r>
            <a:r>
              <a:rPr lang="zh-TW" altLang="en-US" sz="1200" b="0" i="0" kern="1200" dirty="0" smtClean="0">
                <a:solidFill>
                  <a:schemeClr val="tx1"/>
                </a:solidFill>
                <a:effectLst/>
                <a:latin typeface="+mn-lt"/>
                <a:ea typeface="+mn-ea"/>
                <a:cs typeface="+mn-cs"/>
              </a:rPr>
              <a:t>角法</a:t>
            </a:r>
          </a:p>
          <a:p>
            <a:r>
              <a:rPr lang="zh-TW" altLang="en-US" sz="1200" b="1" i="0" kern="1200" dirty="0" smtClean="0">
                <a:solidFill>
                  <a:schemeClr val="tx1"/>
                </a:solidFill>
                <a:effectLst/>
                <a:latin typeface="+mn-lt"/>
                <a:ea typeface="+mn-ea"/>
                <a:cs typeface="+mn-cs"/>
              </a:rPr>
              <a:t>工程圖</a:t>
            </a:r>
            <a:r>
              <a:rPr lang="zh-TW" altLang="en-US" sz="1200" b="0" i="0" kern="1200" dirty="0" smtClean="0">
                <a:solidFill>
                  <a:schemeClr val="tx1"/>
                </a:solidFill>
                <a:effectLst/>
                <a:latin typeface="+mn-lt"/>
                <a:ea typeface="+mn-ea"/>
                <a:cs typeface="+mn-cs"/>
              </a:rPr>
              <a:t>是一種</a:t>
            </a:r>
            <a:r>
              <a:rPr lang="en-US" altLang="zh-TW" sz="1200" b="0" i="0" kern="1200" dirty="0" smtClean="0">
                <a:solidFill>
                  <a:schemeClr val="tx1"/>
                </a:solidFill>
                <a:effectLst/>
                <a:latin typeface="+mn-lt"/>
                <a:ea typeface="+mn-ea"/>
                <a:cs typeface="+mn-cs"/>
              </a:rPr>
              <a:t>2D</a:t>
            </a:r>
            <a:r>
              <a:rPr lang="zh-TW" altLang="en-US" sz="1200" b="0" i="0" kern="1200" smtClean="0">
                <a:solidFill>
                  <a:schemeClr val="tx1"/>
                </a:solidFill>
                <a:effectLst/>
                <a:latin typeface="+mn-lt"/>
                <a:ea typeface="+mn-ea"/>
                <a:cs typeface="+mn-cs"/>
              </a:rPr>
              <a:t>圖表或圖畫來描述建築圖、結構圖、機械製圖、電氣圖紙、和管路圖紙。通常工程圖繪製印刷在紙面上，但也可以儲存為數位檔案。包括所有需要的訊息為目的的集合，可以排除不必要的預測意見</a:t>
            </a:r>
          </a:p>
          <a:p>
            <a:endParaRPr lang="en-US" altLang="zh-TW" smtClean="0"/>
          </a:p>
          <a:p>
            <a:endParaRPr lang="zh-TW" altLang="en-US" dirty="0"/>
          </a:p>
        </p:txBody>
      </p:sp>
      <p:sp>
        <p:nvSpPr>
          <p:cNvPr id="4" name="投影片編號版面配置區 3"/>
          <p:cNvSpPr>
            <a:spLocks noGrp="1"/>
          </p:cNvSpPr>
          <p:nvPr>
            <p:ph type="sldNum" sz="quarter" idx="10"/>
          </p:nvPr>
        </p:nvSpPr>
        <p:spPr/>
        <p:txBody>
          <a:bodyPr/>
          <a:lstStyle/>
          <a:p>
            <a:fld id="{33D33B06-3877-497D-B106-CFA2AE1C5EE6}" type="slidenum">
              <a:rPr lang="zh-TW" altLang="en-US" smtClean="0"/>
              <a:pPr/>
              <a:t>10</a:t>
            </a:fld>
            <a:endParaRPr lang="zh-TW" altLang="en-US"/>
          </a:p>
        </p:txBody>
      </p:sp>
    </p:spTree>
    <p:extLst>
      <p:ext uri="{BB962C8B-B14F-4D97-AF65-F5344CB8AC3E}">
        <p14:creationId xmlns:p14="http://schemas.microsoft.com/office/powerpoint/2010/main" val="14968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effectLst>
                  <a:outerShdw blurRad="38100" dist="38100" dir="2700000" algn="tl">
                    <a:srgbClr val="000000">
                      <a:alpha val="43137"/>
                    </a:srgbClr>
                  </a:outerShdw>
                </a:effectLst>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A6EC9F6-15E2-4039-9D26-8EF3D51655D0}" type="datetime1">
              <a:rPr lang="zh-TW" altLang="en-US" smtClean="0"/>
              <a:t>2014/4/23</a:t>
            </a:fld>
            <a:endParaRPr lang="zh-TW" altLang="en-US"/>
          </a:p>
        </p:txBody>
      </p:sp>
      <p:sp>
        <p:nvSpPr>
          <p:cNvPr id="17" name="Footer Placeholder 16"/>
          <p:cNvSpPr>
            <a:spLocks noGrp="1"/>
          </p:cNvSpPr>
          <p:nvPr>
            <p:ph type="ftr" sz="quarter" idx="11"/>
          </p:nvPr>
        </p:nvSpPr>
        <p:spPr>
          <a:xfrm>
            <a:off x="2898648" y="6355080"/>
            <a:ext cx="3474720" cy="365760"/>
          </a:xfrm>
        </p:spPr>
        <p:txBody>
          <a:bodyPr/>
          <a:lstStyle/>
          <a:p>
            <a:endParaRPr lang="zh-TW" altLang="en-US"/>
          </a:p>
        </p:txBody>
      </p:sp>
      <p:sp>
        <p:nvSpPr>
          <p:cNvPr id="29" name="Slide Number Placeholder 28"/>
          <p:cNvSpPr>
            <a:spLocks noGrp="1"/>
          </p:cNvSpPr>
          <p:nvPr>
            <p:ph type="sldNum" sz="quarter" idx="12"/>
          </p:nvPr>
        </p:nvSpPr>
        <p:spPr>
          <a:xfrm>
            <a:off x="1216152" y="6355080"/>
            <a:ext cx="1219200" cy="365760"/>
          </a:xfrm>
        </p:spPr>
        <p:txBody>
          <a:bodyPr/>
          <a:lstStyle/>
          <a:p>
            <a:fld id="{FEC3D07E-9712-4B84-B8B8-796271BF80B6}" type="slidenum">
              <a:rPr lang="zh-TW" altLang="en-US" smtClean="0"/>
              <a:pPr/>
              <a:t>‹#›</a:t>
            </a:fld>
            <a:endParaRPr lang="zh-TW" alt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92707C-A1BD-42CD-92C4-FB79C1531111}" type="datetime1">
              <a:rPr lang="zh-TW" altLang="en-US" smtClean="0"/>
              <a:t>2014/4/23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EC3D07E-9712-4B84-B8B8-796271BF80B6}"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CC2FBF-373C-4CC4-AF2F-8BA7701A59CE}" type="datetime1">
              <a:rPr lang="zh-TW" altLang="en-US" smtClean="0"/>
              <a:t>2014/4/23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CDD57481-B329-41FE-BF57-858EEFA5AC07}" type="datetime1">
              <a:rPr lang="zh-TW" altLang="en-US" smtClean="0"/>
              <a:t>2014/4/23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atin typeface="微軟正黑體" panose="020B0604030504040204" pitchFamily="34" charset="-120"/>
                <a:ea typeface="微軟正黑體" panose="020B0604030504040204" pitchFamily="34" charset="-120"/>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31F65DBA-B91A-4CBE-A92E-5E9FAFFC85F2}" type="datetime1">
              <a:rPr lang="zh-TW" altLang="en-US" smtClean="0"/>
              <a:t>2014/4/23</a:t>
            </a:fld>
            <a:endParaRPr lang="zh-TW" altLang="en-US"/>
          </a:p>
        </p:txBody>
      </p:sp>
      <p:sp>
        <p:nvSpPr>
          <p:cNvPr id="5" name="Footer Placeholder 4"/>
          <p:cNvSpPr>
            <a:spLocks noGrp="1"/>
          </p:cNvSpPr>
          <p:nvPr>
            <p:ph type="ftr" sz="quarter" idx="11"/>
          </p:nvPr>
        </p:nvSpPr>
        <p:spPr>
          <a:xfrm>
            <a:off x="2898648" y="6355080"/>
            <a:ext cx="3474720" cy="365760"/>
          </a:xfrm>
        </p:spPr>
        <p:txBody>
          <a:bodyPr/>
          <a:lstStyle/>
          <a:p>
            <a:endParaRPr lang="zh-TW" altLang="en-US"/>
          </a:p>
        </p:txBody>
      </p:sp>
      <p:sp>
        <p:nvSpPr>
          <p:cNvPr id="6" name="Slide Number Placeholder 5"/>
          <p:cNvSpPr>
            <a:spLocks noGrp="1"/>
          </p:cNvSpPr>
          <p:nvPr>
            <p:ph type="sldNum" sz="quarter" idx="12"/>
          </p:nvPr>
        </p:nvSpPr>
        <p:spPr>
          <a:xfrm>
            <a:off x="1069848" y="6355080"/>
            <a:ext cx="1520952" cy="365760"/>
          </a:xfrm>
        </p:spPr>
        <p:txBody>
          <a:bodyPr/>
          <a:lstStyle/>
          <a:p>
            <a:fld id="{FEC3D07E-9712-4B84-B8B8-796271BF80B6}" type="slidenum">
              <a:rPr lang="zh-TW" altLang="en-US" smtClean="0"/>
              <a:pPr/>
              <a:t>‹#›</a:t>
            </a:fld>
            <a:endParaRPr lang="zh-TW" alt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fld id="{9CE0DABA-B1DD-4F2F-8F15-FB0C1BA6A401}" type="datetime1">
              <a:rPr lang="zh-TW" altLang="en-US" smtClean="0"/>
              <a:t>2014/4/23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7D3CF4C-8076-426E-916B-D5788D5BD7A5}" type="datetime1">
              <a:rPr lang="zh-TW" altLang="en-US" smtClean="0"/>
              <a:t>2014/4/23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fld id="{DFF0FE08-D1B0-42AB-A435-A79E80608A02}" type="datetime1">
              <a:rPr lang="zh-TW" altLang="en-US" smtClean="0"/>
              <a:t>2014/4/23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C220A-08C5-4E36-A56E-BFFEE86000B0}" type="datetime1">
              <a:rPr lang="zh-TW" altLang="en-US" smtClean="0"/>
              <a:t>2014/4/23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9CEF93-5E4B-46F5-AFE3-7FCC128F5178}" type="datetime1">
              <a:rPr lang="zh-TW" altLang="en-US" smtClean="0"/>
              <a:t>2014/4/23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F84071-CD88-4550-9166-27923B841F90}" type="datetime1">
              <a:rPr lang="zh-TW" altLang="en-US" smtClean="0"/>
              <a:t>2014/4/23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EC3D07E-9712-4B84-B8B8-796271BF80B6}" type="slidenum">
              <a:rPr lang="zh-TW" altLang="en-US" smtClean="0"/>
              <a:pPr/>
              <a:t>‹#›</a:t>
            </a:fld>
            <a:endParaRPr lang="zh-TW" alt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6235E4F-B4CC-4F7B-AE6B-C45C81C99503}" type="datetime1">
              <a:rPr lang="zh-TW" altLang="en-US" smtClean="0"/>
              <a:t>2014/4/23</a:t>
            </a:fld>
            <a:endParaRPr lang="zh-TW" alt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TW" alt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EC3D07E-9712-4B84-B8B8-796271BF80B6}" type="slidenum">
              <a:rPr lang="zh-TW" altLang="en-US" smtClean="0"/>
              <a:pPr/>
              <a:t>‹#›</a:t>
            </a:fld>
            <a:endParaRPr lang="zh-TW" alt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usa.autodesk.com/design-review/download/?id=12423405&amp;siteID=12311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udents.autodesk.com.tw/adsk/Account/Regist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exchange.autodesk.com/autocad/cht/pdf-documentation" TargetMode="External"/><Relationship Id="rId5" Type="http://schemas.openxmlformats.org/officeDocument/2006/relationships/hyperlink" Target="http://students.autodesk.com.tw/media/3150/registration-installation_workflow_taiwan.pdf" TargetMode="External"/><Relationship Id="rId4" Type="http://schemas.openxmlformats.org/officeDocument/2006/relationships/hyperlink" Target="http://students.autodesk.com.tw/product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image" Target="../media/image24.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books.com.tw/products/0010592911" TargetMode="External"/><Relationship Id="rId2" Type="http://schemas.openxmlformats.org/officeDocument/2006/relationships/hyperlink" Target="https://class.coursera.org/graph-001/wiki/syllabu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AutoCAD 2D </a:t>
            </a:r>
            <a:r>
              <a:rPr lang="zh-TW" altLang="en-US" dirty="0" smtClean="0"/>
              <a:t>入門</a:t>
            </a:r>
            <a:r>
              <a:rPr lang="en-US" altLang="zh-TW" dirty="0" smtClean="0"/>
              <a:t>(1)</a:t>
            </a:r>
            <a:endParaRPr lang="zh-TW" altLang="en-US" dirty="0"/>
          </a:p>
        </p:txBody>
      </p:sp>
      <p:sp>
        <p:nvSpPr>
          <p:cNvPr id="3" name="副標題 2"/>
          <p:cNvSpPr>
            <a:spLocks noGrp="1"/>
          </p:cNvSpPr>
          <p:nvPr>
            <p:ph type="subTitle" idx="1"/>
          </p:nvPr>
        </p:nvSpPr>
        <p:spPr/>
        <p:txBody>
          <a:bodyPr/>
          <a:lstStyle/>
          <a:p>
            <a:r>
              <a:rPr lang="zh-TW" altLang="en-US" dirty="0" smtClean="0"/>
              <a:t>張明泰 </a:t>
            </a:r>
            <a:r>
              <a:rPr lang="en-US" altLang="zh-TW" dirty="0" smtClean="0"/>
              <a:t>mtchang.tw@gmail.com</a:t>
            </a:r>
            <a:endParaRPr lang="zh-TW" altLang="en-US" dirty="0"/>
          </a:p>
        </p:txBody>
      </p:sp>
      <p:sp>
        <p:nvSpPr>
          <p:cNvPr id="4" name="日期版面配置區 3"/>
          <p:cNvSpPr>
            <a:spLocks noGrp="1"/>
          </p:cNvSpPr>
          <p:nvPr>
            <p:ph type="dt" sz="half" idx="10"/>
          </p:nvPr>
        </p:nvSpPr>
        <p:spPr/>
        <p:txBody>
          <a:bodyPr/>
          <a:lstStyle/>
          <a:p>
            <a:fld id="{0D06EE63-E76C-4A88-BC97-A360FFF24748}"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1</a:t>
            </a:fld>
            <a:endParaRPr lang="zh-TW" altLang="en-US"/>
          </a:p>
        </p:txBody>
      </p:sp>
    </p:spTree>
    <p:extLst>
      <p:ext uri="{BB962C8B-B14F-4D97-AF65-F5344CB8AC3E}">
        <p14:creationId xmlns:p14="http://schemas.microsoft.com/office/powerpoint/2010/main" val="373915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工程師的語言：工程圖</a:t>
            </a:r>
            <a:r>
              <a:rPr lang="en-US" altLang="zh-TW"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(3)</a:t>
            </a:r>
            <a:endParaRPr lang="zh-TW" altLang="en-US"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4" name="矩形 3"/>
          <p:cNvSpPr/>
          <p:nvPr/>
        </p:nvSpPr>
        <p:spPr>
          <a:xfrm>
            <a:off x="1612900" y="1690688"/>
            <a:ext cx="1231900" cy="1154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問題</a:t>
            </a:r>
            <a:endParaRPr lang="zh-TW" altLang="en-US" sz="3200" dirty="0">
              <a:latin typeface="微軟正黑體" panose="020B0604030504040204" pitchFamily="34" charset="-120"/>
              <a:ea typeface="微軟正黑體" panose="020B0604030504040204" pitchFamily="34" charset="-120"/>
            </a:endParaRPr>
          </a:p>
        </p:txBody>
      </p:sp>
      <p:sp>
        <p:nvSpPr>
          <p:cNvPr id="5" name="矩形 4"/>
          <p:cNvSpPr/>
          <p:nvPr/>
        </p:nvSpPr>
        <p:spPr>
          <a:xfrm>
            <a:off x="1612900" y="3407832"/>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概念</a:t>
            </a:r>
            <a:endParaRPr lang="zh-TW" altLang="en-US" sz="3200" dirty="0">
              <a:latin typeface="微軟正黑體" panose="020B0604030504040204" pitchFamily="34" charset="-120"/>
              <a:ea typeface="微軟正黑體" panose="020B0604030504040204" pitchFamily="34" charset="-120"/>
            </a:endParaRPr>
          </a:p>
        </p:txBody>
      </p:sp>
      <p:sp>
        <p:nvSpPr>
          <p:cNvPr id="6" name="向右箭號 5"/>
          <p:cNvSpPr/>
          <p:nvPr/>
        </p:nvSpPr>
        <p:spPr>
          <a:xfrm rot="5400000">
            <a:off x="1950243" y="2967088"/>
            <a:ext cx="557213" cy="312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304430" y="3402013"/>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設計</a:t>
            </a:r>
            <a:endParaRPr lang="zh-TW" altLang="en-US" sz="3200" dirty="0">
              <a:latin typeface="微軟正黑體" panose="020B0604030504040204" pitchFamily="34" charset="-120"/>
              <a:ea typeface="微軟正黑體" panose="020B0604030504040204" pitchFamily="34" charset="-120"/>
            </a:endParaRPr>
          </a:p>
        </p:txBody>
      </p:sp>
      <p:sp>
        <p:nvSpPr>
          <p:cNvPr id="8" name="矩形 7"/>
          <p:cNvSpPr/>
          <p:nvPr/>
        </p:nvSpPr>
        <p:spPr>
          <a:xfrm>
            <a:off x="6687489" y="3402013"/>
            <a:ext cx="1231900" cy="1154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優化</a:t>
            </a:r>
            <a:endParaRPr lang="zh-TW" altLang="en-US" sz="3200" dirty="0">
              <a:latin typeface="微軟正黑體" panose="020B0604030504040204" pitchFamily="34" charset="-120"/>
              <a:ea typeface="微軟正黑體" panose="020B0604030504040204" pitchFamily="34" charset="-120"/>
            </a:endParaRPr>
          </a:p>
        </p:txBody>
      </p:sp>
      <p:sp>
        <p:nvSpPr>
          <p:cNvPr id="9" name="矩形 8"/>
          <p:cNvSpPr/>
          <p:nvPr/>
        </p:nvSpPr>
        <p:spPr>
          <a:xfrm>
            <a:off x="4995960" y="3402013"/>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分析</a:t>
            </a:r>
            <a:endParaRPr lang="zh-TW" altLang="en-US" sz="3200" dirty="0">
              <a:latin typeface="微軟正黑體" panose="020B0604030504040204" pitchFamily="34" charset="-120"/>
              <a:ea typeface="微軟正黑體" panose="020B0604030504040204" pitchFamily="34" charset="-120"/>
            </a:endParaRPr>
          </a:p>
        </p:txBody>
      </p:sp>
      <p:sp>
        <p:nvSpPr>
          <p:cNvPr id="10" name="向右箭號 9"/>
          <p:cNvSpPr/>
          <p:nvPr/>
        </p:nvSpPr>
        <p:spPr>
          <a:xfrm>
            <a:off x="2844800" y="3766907"/>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4536329" y="3768724"/>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6227859" y="3766905"/>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6687489" y="5168904"/>
            <a:ext cx="1231900" cy="1154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3200" dirty="0">
                <a:latin typeface="微軟正黑體" panose="020B0604030504040204" pitchFamily="34" charset="-120"/>
                <a:ea typeface="微軟正黑體" panose="020B0604030504040204" pitchFamily="34" charset="-120"/>
              </a:rPr>
              <a:t>解決</a:t>
            </a:r>
          </a:p>
        </p:txBody>
      </p:sp>
      <p:sp>
        <p:nvSpPr>
          <p:cNvPr id="14" name="向右箭號 13"/>
          <p:cNvSpPr/>
          <p:nvPr/>
        </p:nvSpPr>
        <p:spPr>
          <a:xfrm rot="5400000">
            <a:off x="7024833" y="4662272"/>
            <a:ext cx="557213" cy="312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957014" y="4727866"/>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草稿圖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6" name="文字方塊 15"/>
          <p:cNvSpPr txBox="1"/>
          <p:nvPr/>
        </p:nvSpPr>
        <p:spPr>
          <a:xfrm>
            <a:off x="7919389" y="3794401"/>
            <a:ext cx="646331"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圖表</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5282973" y="4786325"/>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分析圖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8" name="文字方塊 17"/>
          <p:cNvSpPr txBox="1"/>
          <p:nvPr/>
        </p:nvSpPr>
        <p:spPr>
          <a:xfrm>
            <a:off x="3591345" y="4727866"/>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設計圖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9" name="文字方塊 18"/>
          <p:cNvSpPr txBox="1"/>
          <p:nvPr/>
        </p:nvSpPr>
        <p:spPr>
          <a:xfrm>
            <a:off x="7061065" y="6394722"/>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完稿圖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21" name="迴轉箭號 20"/>
          <p:cNvSpPr/>
          <p:nvPr/>
        </p:nvSpPr>
        <p:spPr>
          <a:xfrm flipH="1">
            <a:off x="3591344" y="2240486"/>
            <a:ext cx="3868414" cy="1161525"/>
          </a:xfrm>
          <a:prstGeom prst="uturnArrow">
            <a:avLst>
              <a:gd name="adj1" fmla="val 16253"/>
              <a:gd name="adj2" fmla="val 22392"/>
              <a:gd name="adj3" fmla="val 22700"/>
              <a:gd name="adj4" fmla="val 43750"/>
              <a:gd name="adj5" fmla="val 1000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22" name="迴轉箭號 21"/>
          <p:cNvSpPr/>
          <p:nvPr/>
        </p:nvSpPr>
        <p:spPr>
          <a:xfrm flipH="1">
            <a:off x="4109392" y="2699816"/>
            <a:ext cx="1577230" cy="702194"/>
          </a:xfrm>
          <a:prstGeom prst="uturnArrow">
            <a:avLst>
              <a:gd name="adj1" fmla="val 25000"/>
              <a:gd name="adj2" fmla="val 23850"/>
              <a:gd name="adj3" fmla="val 22700"/>
              <a:gd name="adj4" fmla="val 43750"/>
              <a:gd name="adj5" fmla="val 1000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3" name="日期版面配置區 2"/>
          <p:cNvSpPr>
            <a:spLocks noGrp="1"/>
          </p:cNvSpPr>
          <p:nvPr>
            <p:ph type="dt" sz="half" idx="10"/>
          </p:nvPr>
        </p:nvSpPr>
        <p:spPr/>
        <p:txBody>
          <a:bodyPr/>
          <a:lstStyle/>
          <a:p>
            <a:fld id="{206A946A-C637-490A-9234-EC02215DD480}" type="datetime1">
              <a:rPr lang="zh-TW" altLang="en-US" smtClean="0"/>
              <a:t>2014/4/23</a:t>
            </a:fld>
            <a:endParaRPr lang="zh-TW" altLang="en-US"/>
          </a:p>
        </p:txBody>
      </p:sp>
      <p:sp>
        <p:nvSpPr>
          <p:cNvPr id="20" name="投影片編號版面配置區 19"/>
          <p:cNvSpPr>
            <a:spLocks noGrp="1"/>
          </p:cNvSpPr>
          <p:nvPr>
            <p:ph type="sldNum" sz="quarter" idx="12"/>
          </p:nvPr>
        </p:nvSpPr>
        <p:spPr/>
        <p:txBody>
          <a:bodyPr/>
          <a:lstStyle/>
          <a:p>
            <a:fld id="{FEC3D07E-9712-4B84-B8B8-796271BF80B6}" type="slidenum">
              <a:rPr lang="zh-TW" altLang="en-US" smtClean="0"/>
              <a:pPr/>
              <a:t>10</a:t>
            </a:fld>
            <a:endParaRPr lang="zh-TW" altLang="en-US"/>
          </a:p>
        </p:txBody>
      </p:sp>
    </p:spTree>
    <p:extLst>
      <p:ext uri="{BB962C8B-B14F-4D97-AF65-F5344CB8AC3E}">
        <p14:creationId xmlns:p14="http://schemas.microsoft.com/office/powerpoint/2010/main" val="995895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0" y="711117"/>
            <a:ext cx="9173742" cy="6146883"/>
          </a:xfrm>
          <a:prstGeom prst="rect">
            <a:avLst/>
          </a:prstGeom>
          <a:noFill/>
          <a:ln w="9525">
            <a:noFill/>
            <a:miter lim="800000"/>
            <a:headEnd/>
            <a:tailEnd/>
          </a:ln>
        </p:spPr>
      </p:pic>
      <p:sp>
        <p:nvSpPr>
          <p:cNvPr id="2" name="日期版面配置區 1"/>
          <p:cNvSpPr>
            <a:spLocks noGrp="1"/>
          </p:cNvSpPr>
          <p:nvPr>
            <p:ph type="dt" sz="half" idx="10"/>
          </p:nvPr>
        </p:nvSpPr>
        <p:spPr/>
        <p:txBody>
          <a:bodyPr/>
          <a:lstStyle/>
          <a:p>
            <a:fld id="{5B99A598-6AFC-4E26-B17B-5B4EF0DF08BB}" type="datetime1">
              <a:rPr lang="zh-TW" altLang="en-US" smtClean="0"/>
              <a:t>2014/4/23</a:t>
            </a:fld>
            <a:endParaRPr lang="zh-TW" altLang="en-US"/>
          </a:p>
        </p:txBody>
      </p:sp>
      <p:sp>
        <p:nvSpPr>
          <p:cNvPr id="3" name="投影片編號版面配置區 2"/>
          <p:cNvSpPr>
            <a:spLocks noGrp="1"/>
          </p:cNvSpPr>
          <p:nvPr>
            <p:ph type="sldNum" sz="quarter" idx="12"/>
          </p:nvPr>
        </p:nvSpPr>
        <p:spPr/>
        <p:txBody>
          <a:bodyPr/>
          <a:lstStyle/>
          <a:p>
            <a:fld id="{FEC3D07E-9712-4B84-B8B8-796271BF80B6}" type="slidenum">
              <a:rPr lang="zh-TW" altLang="en-US" smtClean="0"/>
              <a:pPr/>
              <a:t>11</a:t>
            </a:fld>
            <a:endParaRPr lang="zh-TW"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工程師的語言：工程圖</a:t>
            </a:r>
            <a:r>
              <a:rPr lang="en-US" altLang="zh-TW"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(3)</a:t>
            </a:r>
            <a:endParaRPr lang="zh-TW" altLang="en-US"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4" name="矩形 3"/>
          <p:cNvSpPr/>
          <p:nvPr/>
        </p:nvSpPr>
        <p:spPr>
          <a:xfrm>
            <a:off x="1612900" y="1690688"/>
            <a:ext cx="1231900" cy="1154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問題</a:t>
            </a:r>
            <a:endParaRPr lang="zh-TW" altLang="en-US" sz="3200" dirty="0">
              <a:latin typeface="微軟正黑體" panose="020B0604030504040204" pitchFamily="34" charset="-120"/>
              <a:ea typeface="微軟正黑體" panose="020B0604030504040204" pitchFamily="34" charset="-120"/>
            </a:endParaRPr>
          </a:p>
        </p:txBody>
      </p:sp>
      <p:sp>
        <p:nvSpPr>
          <p:cNvPr id="5" name="矩形 4"/>
          <p:cNvSpPr/>
          <p:nvPr/>
        </p:nvSpPr>
        <p:spPr>
          <a:xfrm>
            <a:off x="1612900" y="3407832"/>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概念</a:t>
            </a:r>
            <a:endParaRPr lang="zh-TW" altLang="en-US" sz="3200" dirty="0">
              <a:latin typeface="微軟正黑體" panose="020B0604030504040204" pitchFamily="34" charset="-120"/>
              <a:ea typeface="微軟正黑體" panose="020B0604030504040204" pitchFamily="34" charset="-120"/>
            </a:endParaRPr>
          </a:p>
        </p:txBody>
      </p:sp>
      <p:sp>
        <p:nvSpPr>
          <p:cNvPr id="6" name="向右箭號 5"/>
          <p:cNvSpPr/>
          <p:nvPr/>
        </p:nvSpPr>
        <p:spPr>
          <a:xfrm rot="5400000">
            <a:off x="1950243" y="2967088"/>
            <a:ext cx="557213" cy="312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304430" y="3402013"/>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設計</a:t>
            </a:r>
            <a:endParaRPr lang="zh-TW" altLang="en-US" sz="3200" dirty="0">
              <a:latin typeface="微軟正黑體" panose="020B0604030504040204" pitchFamily="34" charset="-120"/>
              <a:ea typeface="微軟正黑體" panose="020B0604030504040204" pitchFamily="34" charset="-120"/>
            </a:endParaRPr>
          </a:p>
        </p:txBody>
      </p:sp>
      <p:sp>
        <p:nvSpPr>
          <p:cNvPr id="8" name="矩形 7"/>
          <p:cNvSpPr/>
          <p:nvPr/>
        </p:nvSpPr>
        <p:spPr>
          <a:xfrm>
            <a:off x="6687489" y="3402013"/>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優化</a:t>
            </a:r>
            <a:endParaRPr lang="zh-TW" altLang="en-US" sz="3200" dirty="0">
              <a:latin typeface="微軟正黑體" panose="020B0604030504040204" pitchFamily="34" charset="-120"/>
              <a:ea typeface="微軟正黑體" panose="020B0604030504040204" pitchFamily="34" charset="-120"/>
            </a:endParaRPr>
          </a:p>
        </p:txBody>
      </p:sp>
      <p:sp>
        <p:nvSpPr>
          <p:cNvPr id="9" name="矩形 8"/>
          <p:cNvSpPr/>
          <p:nvPr/>
        </p:nvSpPr>
        <p:spPr>
          <a:xfrm>
            <a:off x="4995960" y="3402013"/>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分析</a:t>
            </a:r>
            <a:endParaRPr lang="zh-TW" altLang="en-US" sz="3200" dirty="0">
              <a:latin typeface="微軟正黑體" panose="020B0604030504040204" pitchFamily="34" charset="-120"/>
              <a:ea typeface="微軟正黑體" panose="020B0604030504040204" pitchFamily="34" charset="-120"/>
            </a:endParaRPr>
          </a:p>
        </p:txBody>
      </p:sp>
      <p:sp>
        <p:nvSpPr>
          <p:cNvPr id="10" name="向右箭號 9"/>
          <p:cNvSpPr/>
          <p:nvPr/>
        </p:nvSpPr>
        <p:spPr>
          <a:xfrm>
            <a:off x="2844800" y="3766907"/>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4536329" y="3768724"/>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6227859" y="3766905"/>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6687489" y="5168904"/>
            <a:ext cx="1231900" cy="1154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3200" dirty="0">
                <a:latin typeface="微軟正黑體" panose="020B0604030504040204" pitchFamily="34" charset="-120"/>
                <a:ea typeface="微軟正黑體" panose="020B0604030504040204" pitchFamily="34" charset="-120"/>
              </a:rPr>
              <a:t>解決</a:t>
            </a:r>
          </a:p>
        </p:txBody>
      </p:sp>
      <p:sp>
        <p:nvSpPr>
          <p:cNvPr id="14" name="向右箭號 13"/>
          <p:cNvSpPr/>
          <p:nvPr/>
        </p:nvSpPr>
        <p:spPr>
          <a:xfrm rot="5400000">
            <a:off x="7024833" y="4662272"/>
            <a:ext cx="557213" cy="312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957014" y="4727866"/>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草稿圖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6" name="文字方塊 15"/>
          <p:cNvSpPr txBox="1"/>
          <p:nvPr/>
        </p:nvSpPr>
        <p:spPr>
          <a:xfrm>
            <a:off x="7919389" y="3794401"/>
            <a:ext cx="646331"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圖表</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5282973" y="4786325"/>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分析圖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8" name="文字方塊 17"/>
          <p:cNvSpPr txBox="1"/>
          <p:nvPr/>
        </p:nvSpPr>
        <p:spPr>
          <a:xfrm>
            <a:off x="3591345" y="4727866"/>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設計圖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9" name="文字方塊 18"/>
          <p:cNvSpPr txBox="1"/>
          <p:nvPr/>
        </p:nvSpPr>
        <p:spPr>
          <a:xfrm>
            <a:off x="6864857" y="6376907"/>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完稿圖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20" name="文字方塊 19"/>
          <p:cNvSpPr txBox="1"/>
          <p:nvPr/>
        </p:nvSpPr>
        <p:spPr>
          <a:xfrm>
            <a:off x="1569516" y="5717654"/>
            <a:ext cx="3877985" cy="646331"/>
          </a:xfrm>
          <a:prstGeom prst="rect">
            <a:avLst/>
          </a:prstGeom>
          <a:noFill/>
        </p:spPr>
        <p:txBody>
          <a:bodyPr wrap="none" rtlCol="0">
            <a:spAutoFit/>
          </a:bodyPr>
          <a:lstStyle/>
          <a:p>
            <a:r>
              <a:rPr lang="zh-TW" altLang="en-US" sz="3600" dirty="0" smtClean="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此課程的學習範圍</a:t>
            </a:r>
            <a:endParaRPr lang="zh-TW" altLang="en-US" sz="3600"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21" name="迴轉箭號 20"/>
          <p:cNvSpPr/>
          <p:nvPr/>
        </p:nvSpPr>
        <p:spPr>
          <a:xfrm flipH="1">
            <a:off x="3591344" y="2240486"/>
            <a:ext cx="3868414" cy="1161525"/>
          </a:xfrm>
          <a:prstGeom prst="uturnArrow">
            <a:avLst>
              <a:gd name="adj1" fmla="val 16253"/>
              <a:gd name="adj2" fmla="val 22392"/>
              <a:gd name="adj3" fmla="val 22700"/>
              <a:gd name="adj4" fmla="val 43750"/>
              <a:gd name="adj5" fmla="val 1000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22" name="迴轉箭號 21"/>
          <p:cNvSpPr/>
          <p:nvPr/>
        </p:nvSpPr>
        <p:spPr>
          <a:xfrm flipH="1">
            <a:off x="4109392" y="2699816"/>
            <a:ext cx="1577230" cy="702194"/>
          </a:xfrm>
          <a:prstGeom prst="uturnArrow">
            <a:avLst>
              <a:gd name="adj1" fmla="val 25000"/>
              <a:gd name="adj2" fmla="val 23850"/>
              <a:gd name="adj3" fmla="val 22700"/>
              <a:gd name="adj4" fmla="val 43750"/>
              <a:gd name="adj5" fmla="val 1000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cxnSp>
        <p:nvCxnSpPr>
          <p:cNvPr id="24" name="Straight Arrow Connector 23"/>
          <p:cNvCxnSpPr>
            <a:endCxn id="15" idx="2"/>
          </p:cNvCxnSpPr>
          <p:nvPr/>
        </p:nvCxnSpPr>
        <p:spPr>
          <a:xfrm flipV="1">
            <a:off x="2390274" y="5097198"/>
            <a:ext cx="5322" cy="485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2"/>
          </p:cNvCxnSpPr>
          <p:nvPr/>
        </p:nvCxnSpPr>
        <p:spPr>
          <a:xfrm flipV="1">
            <a:off x="4010526" y="5097198"/>
            <a:ext cx="19401" cy="5175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3"/>
          </p:cNvCxnSpPr>
          <p:nvPr/>
        </p:nvCxnSpPr>
        <p:spPr>
          <a:xfrm>
            <a:off x="5447501" y="6040820"/>
            <a:ext cx="1065594" cy="55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日期版面配置區 2"/>
          <p:cNvSpPr>
            <a:spLocks noGrp="1"/>
          </p:cNvSpPr>
          <p:nvPr>
            <p:ph type="dt" sz="half" idx="10"/>
          </p:nvPr>
        </p:nvSpPr>
        <p:spPr/>
        <p:txBody>
          <a:bodyPr/>
          <a:lstStyle/>
          <a:p>
            <a:fld id="{AA69AE8A-4736-4A93-938B-4CC3B7CD7DC8}" type="datetime1">
              <a:rPr lang="zh-TW" altLang="en-US" smtClean="0"/>
              <a:t>2014/4/23</a:t>
            </a:fld>
            <a:endParaRPr lang="zh-TW" altLang="en-US"/>
          </a:p>
        </p:txBody>
      </p:sp>
      <p:sp>
        <p:nvSpPr>
          <p:cNvPr id="23" name="投影片編號版面配置區 22"/>
          <p:cNvSpPr>
            <a:spLocks noGrp="1"/>
          </p:cNvSpPr>
          <p:nvPr>
            <p:ph type="sldNum" sz="quarter" idx="12"/>
          </p:nvPr>
        </p:nvSpPr>
        <p:spPr/>
        <p:txBody>
          <a:bodyPr/>
          <a:lstStyle/>
          <a:p>
            <a:fld id="{FEC3D07E-9712-4B84-B8B8-796271BF80B6}" type="slidenum">
              <a:rPr lang="zh-TW" altLang="en-US" smtClean="0"/>
              <a:pPr/>
              <a:t>12</a:t>
            </a:fld>
            <a:endParaRPr lang="zh-TW" altLang="en-US"/>
          </a:p>
        </p:txBody>
      </p:sp>
    </p:spTree>
    <p:extLst>
      <p:ext uri="{BB962C8B-B14F-4D97-AF65-F5344CB8AC3E}">
        <p14:creationId xmlns:p14="http://schemas.microsoft.com/office/powerpoint/2010/main" val="995895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0" y="1078031"/>
            <a:ext cx="9144000" cy="5504041"/>
          </a:xfrm>
          <a:prstGeom prst="rect">
            <a:avLst/>
          </a:prstGeom>
          <a:noFill/>
          <a:ln w="9525">
            <a:noFill/>
            <a:miter lim="800000"/>
            <a:headEnd/>
            <a:tailEnd/>
          </a:ln>
        </p:spPr>
      </p:pic>
      <p:sp>
        <p:nvSpPr>
          <p:cNvPr id="2" name="日期版面配置區 1"/>
          <p:cNvSpPr>
            <a:spLocks noGrp="1"/>
          </p:cNvSpPr>
          <p:nvPr>
            <p:ph type="dt" sz="half" idx="10"/>
          </p:nvPr>
        </p:nvSpPr>
        <p:spPr/>
        <p:txBody>
          <a:bodyPr/>
          <a:lstStyle/>
          <a:p>
            <a:fld id="{5A166A80-EA82-4D29-8F48-1811B81F7B8A}" type="datetime1">
              <a:rPr lang="zh-TW" altLang="en-US" smtClean="0"/>
              <a:t>2014/4/23</a:t>
            </a:fld>
            <a:endParaRPr lang="zh-TW" altLang="en-US"/>
          </a:p>
        </p:txBody>
      </p:sp>
      <p:sp>
        <p:nvSpPr>
          <p:cNvPr id="3" name="投影片編號版面配置區 2"/>
          <p:cNvSpPr>
            <a:spLocks noGrp="1"/>
          </p:cNvSpPr>
          <p:nvPr>
            <p:ph type="sldNum" sz="quarter" idx="12"/>
          </p:nvPr>
        </p:nvSpPr>
        <p:spPr/>
        <p:txBody>
          <a:bodyPr/>
          <a:lstStyle/>
          <a:p>
            <a:fld id="{FEC3D07E-9712-4B84-B8B8-796271BF80B6}" type="slidenum">
              <a:rPr lang="zh-TW" altLang="en-US" smtClean="0"/>
              <a:pPr/>
              <a:t>13</a:t>
            </a:fld>
            <a:endParaRPr lang="zh-TW"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(2)</a:t>
            </a:r>
            <a:r>
              <a:rPr lang="zh-TW" altLang="en-US" dirty="0" smtClean="0"/>
              <a:t>概念</a:t>
            </a:r>
            <a:r>
              <a:rPr lang="zh-TW" altLang="en-US" dirty="0"/>
              <a:t>：工程師的圖學</a:t>
            </a:r>
            <a:r>
              <a:rPr lang="zh-TW" altLang="en-US" dirty="0" smtClean="0"/>
              <a:t>素養</a:t>
            </a:r>
            <a:endParaRPr lang="zh-TW" altLang="en-US"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3" name="內容版面配置區 2"/>
          <p:cNvSpPr>
            <a:spLocks noGrp="1"/>
          </p:cNvSpPr>
          <p:nvPr>
            <p:ph sz="quarter" idx="1"/>
          </p:nvPr>
        </p:nvSpPr>
        <p:spPr/>
        <p:txBody>
          <a:bodyPr/>
          <a:lstStyle/>
          <a:p>
            <a:r>
              <a:rPr lang="zh-TW" altLang="en-US" dirty="0" smtClean="0"/>
              <a:t>工程師必備的圖學能力和素養</a:t>
            </a:r>
            <a:endParaRPr lang="en-US" dirty="0" smtClean="0"/>
          </a:p>
          <a:p>
            <a:r>
              <a:rPr lang="zh-TW" altLang="en-US" dirty="0" smtClean="0"/>
              <a:t>包含投影讀圖、製圖、表達、敘述等能力</a:t>
            </a:r>
          </a:p>
          <a:p>
            <a:endParaRPr lang="zh-TW" altLang="en-US" dirty="0"/>
          </a:p>
        </p:txBody>
      </p:sp>
      <p:sp>
        <p:nvSpPr>
          <p:cNvPr id="4" name="日期版面配置區 3"/>
          <p:cNvSpPr>
            <a:spLocks noGrp="1"/>
          </p:cNvSpPr>
          <p:nvPr>
            <p:ph type="dt" sz="half" idx="10"/>
          </p:nvPr>
        </p:nvSpPr>
        <p:spPr/>
        <p:txBody>
          <a:bodyPr/>
          <a:lstStyle/>
          <a:p>
            <a:fld id="{5F61F29C-73DC-40A6-96F0-20A072B77D62}"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14</a:t>
            </a:fld>
            <a:endParaRPr lang="zh-TW" altLang="en-US"/>
          </a:p>
        </p:txBody>
      </p:sp>
    </p:spTree>
    <p:extLst>
      <p:ext uri="{BB962C8B-B14F-4D97-AF65-F5344CB8AC3E}">
        <p14:creationId xmlns:p14="http://schemas.microsoft.com/office/powerpoint/2010/main" val="3501273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457200" y="1466403"/>
            <a:ext cx="8320840" cy="5391597"/>
          </a:xfrm>
          <a:prstGeom prst="rect">
            <a:avLst/>
          </a:prstGeom>
          <a:noFill/>
          <a:ln w="9525">
            <a:noFill/>
            <a:miter lim="800000"/>
            <a:headEnd/>
            <a:tailEnd/>
          </a:ln>
        </p:spPr>
      </p:pic>
      <p:sp>
        <p:nvSpPr>
          <p:cNvPr id="2" name="標題 1"/>
          <p:cNvSpPr>
            <a:spLocks noGrp="1"/>
          </p:cNvSpPr>
          <p:nvPr>
            <p:ph type="title"/>
          </p:nvPr>
        </p:nvSpPr>
        <p:spPr/>
        <p:txBody>
          <a:bodyPr/>
          <a:lstStyle/>
          <a:p>
            <a:r>
              <a:rPr lang="en-US" altLang="zh-TW" dirty="0"/>
              <a:t>(2)</a:t>
            </a:r>
            <a:r>
              <a:rPr lang="zh-TW" altLang="en-US" dirty="0"/>
              <a:t>概念：工程師的圖學素養</a:t>
            </a:r>
          </a:p>
        </p:txBody>
      </p:sp>
      <p:sp>
        <p:nvSpPr>
          <p:cNvPr id="3" name="內容版面配置區 2"/>
          <p:cNvSpPr>
            <a:spLocks noGrp="1"/>
          </p:cNvSpPr>
          <p:nvPr>
            <p:ph sz="quarter" idx="1"/>
          </p:nvPr>
        </p:nvSpPr>
        <p:spPr/>
        <p:txBody>
          <a:bodyPr/>
          <a:lstStyle/>
          <a:p>
            <a:r>
              <a:rPr lang="zh-TW" altLang="en-US" dirty="0" smtClean="0"/>
              <a:t>投影：表達立體物件於紙面</a:t>
            </a:r>
            <a:endParaRPr lang="zh-TW" altLang="en-US" dirty="0"/>
          </a:p>
        </p:txBody>
      </p:sp>
      <p:sp>
        <p:nvSpPr>
          <p:cNvPr id="4" name="日期版面配置區 3"/>
          <p:cNvSpPr>
            <a:spLocks noGrp="1"/>
          </p:cNvSpPr>
          <p:nvPr>
            <p:ph type="dt" sz="half" idx="10"/>
          </p:nvPr>
        </p:nvSpPr>
        <p:spPr/>
        <p:txBody>
          <a:bodyPr/>
          <a:lstStyle/>
          <a:p>
            <a:fld id="{74D24FC9-1A73-4157-BA4D-A21F6D75C632}"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15</a:t>
            </a:fld>
            <a:endParaRPr lang="zh-TW"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a:t>
            </a:r>
            <a:r>
              <a:rPr lang="zh-TW" altLang="en-US" dirty="0"/>
              <a:t>概念：工程師的圖學素養</a:t>
            </a:r>
          </a:p>
        </p:txBody>
      </p:sp>
      <p:sp>
        <p:nvSpPr>
          <p:cNvPr id="3" name="內容版面配置區 2"/>
          <p:cNvSpPr>
            <a:spLocks noGrp="1"/>
          </p:cNvSpPr>
          <p:nvPr>
            <p:ph sz="quarter" idx="1"/>
          </p:nvPr>
        </p:nvSpPr>
        <p:spPr/>
        <p:txBody>
          <a:bodyPr/>
          <a:lstStyle/>
          <a:p>
            <a:r>
              <a:rPr lang="zh-TW" altLang="en-US" dirty="0" smtClean="0"/>
              <a:t>讀圖</a:t>
            </a:r>
            <a:endParaRPr lang="zh-TW" altLang="en-US" dirty="0"/>
          </a:p>
        </p:txBody>
      </p:sp>
      <p:pic>
        <p:nvPicPr>
          <p:cNvPr id="4" name="圖片 3"/>
          <p:cNvPicPr>
            <a:picLocks noChangeAspect="1"/>
          </p:cNvPicPr>
          <p:nvPr/>
        </p:nvPicPr>
        <p:blipFill>
          <a:blip r:embed="rId2"/>
          <a:stretch>
            <a:fillRect/>
          </a:stretch>
        </p:blipFill>
        <p:spPr>
          <a:xfrm>
            <a:off x="1097469" y="1716506"/>
            <a:ext cx="7245910" cy="4854484"/>
          </a:xfrm>
          <a:prstGeom prst="rect">
            <a:avLst/>
          </a:prstGeom>
        </p:spPr>
      </p:pic>
      <p:sp>
        <p:nvSpPr>
          <p:cNvPr id="5" name="日期版面配置區 4"/>
          <p:cNvSpPr>
            <a:spLocks noGrp="1"/>
          </p:cNvSpPr>
          <p:nvPr>
            <p:ph type="dt" sz="half" idx="10"/>
          </p:nvPr>
        </p:nvSpPr>
        <p:spPr/>
        <p:txBody>
          <a:bodyPr/>
          <a:lstStyle/>
          <a:p>
            <a:fld id="{C4D86F97-F489-4B6C-9AC0-731EDB1A3262}"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16</a:t>
            </a:fld>
            <a:endParaRPr lang="zh-TW" altLang="en-US"/>
          </a:p>
        </p:txBody>
      </p:sp>
    </p:spTree>
    <p:extLst>
      <p:ext uri="{BB962C8B-B14F-4D97-AF65-F5344CB8AC3E}">
        <p14:creationId xmlns:p14="http://schemas.microsoft.com/office/powerpoint/2010/main" val="3433151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457200" y="1479884"/>
            <a:ext cx="8194675" cy="5200650"/>
          </a:xfrm>
          <a:prstGeom prst="rect">
            <a:avLst/>
          </a:prstGeom>
          <a:noFill/>
          <a:ln w="9525">
            <a:noFill/>
            <a:miter lim="800000"/>
            <a:headEnd/>
            <a:tailEnd/>
          </a:ln>
        </p:spPr>
      </p:pic>
      <p:sp>
        <p:nvSpPr>
          <p:cNvPr id="2" name="標題 1"/>
          <p:cNvSpPr>
            <a:spLocks noGrp="1"/>
          </p:cNvSpPr>
          <p:nvPr>
            <p:ph type="title"/>
          </p:nvPr>
        </p:nvSpPr>
        <p:spPr/>
        <p:txBody>
          <a:bodyPr/>
          <a:lstStyle/>
          <a:p>
            <a:r>
              <a:rPr lang="en-US" altLang="zh-TW" dirty="0">
                <a:effectLst>
                  <a:outerShdw blurRad="38100" dist="38100" dir="2700000" algn="tl">
                    <a:srgbClr val="000000">
                      <a:alpha val="43137"/>
                    </a:srgbClr>
                  </a:outerShdw>
                </a:effectLst>
              </a:rPr>
              <a:t>(2)</a:t>
            </a:r>
            <a:r>
              <a:rPr lang="zh-TW" altLang="en-US" dirty="0">
                <a:effectLst>
                  <a:outerShdw blurRad="38100" dist="38100" dir="2700000" algn="tl">
                    <a:srgbClr val="000000">
                      <a:alpha val="43137"/>
                    </a:srgbClr>
                  </a:outerShdw>
                </a:effectLst>
              </a:rPr>
              <a:t>概念：工程師的圖學素養</a:t>
            </a:r>
          </a:p>
        </p:txBody>
      </p:sp>
      <p:sp>
        <p:nvSpPr>
          <p:cNvPr id="3" name="內容版面配置區 2"/>
          <p:cNvSpPr>
            <a:spLocks noGrp="1"/>
          </p:cNvSpPr>
          <p:nvPr>
            <p:ph sz="quarter" idx="1"/>
          </p:nvPr>
        </p:nvSpPr>
        <p:spPr/>
        <p:txBody>
          <a:bodyPr/>
          <a:lstStyle/>
          <a:p>
            <a:r>
              <a:rPr lang="zh-TW" altLang="en-US" dirty="0" smtClean="0"/>
              <a:t>製圖</a:t>
            </a:r>
            <a:endParaRPr lang="zh-TW" altLang="en-US" dirty="0"/>
          </a:p>
        </p:txBody>
      </p:sp>
      <p:sp>
        <p:nvSpPr>
          <p:cNvPr id="4" name="日期版面配置區 3"/>
          <p:cNvSpPr>
            <a:spLocks noGrp="1"/>
          </p:cNvSpPr>
          <p:nvPr>
            <p:ph type="dt" sz="half" idx="10"/>
          </p:nvPr>
        </p:nvSpPr>
        <p:spPr/>
        <p:txBody>
          <a:bodyPr/>
          <a:lstStyle/>
          <a:p>
            <a:fld id="{20A84E7D-E4E4-46BD-9FB5-5893E7AB3FC6}"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17</a:t>
            </a:fld>
            <a:endParaRPr lang="zh-TW"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492125" y="1439863"/>
            <a:ext cx="8651875" cy="5418137"/>
          </a:xfrm>
          <a:prstGeom prst="rect">
            <a:avLst/>
          </a:prstGeom>
          <a:noFill/>
          <a:ln w="9525">
            <a:noFill/>
            <a:miter lim="800000"/>
            <a:headEnd/>
            <a:tailEnd/>
          </a:ln>
        </p:spPr>
      </p:pic>
      <p:sp>
        <p:nvSpPr>
          <p:cNvPr id="2" name="標題 1"/>
          <p:cNvSpPr>
            <a:spLocks noGrp="1"/>
          </p:cNvSpPr>
          <p:nvPr>
            <p:ph type="title"/>
          </p:nvPr>
        </p:nvSpPr>
        <p:spPr/>
        <p:txBody>
          <a:bodyPr/>
          <a:lstStyle/>
          <a:p>
            <a:r>
              <a:rPr lang="en-US" altLang="zh-TW"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a:t>
            </a:r>
            <a:r>
              <a:rPr lang="zh-TW" altLang="en-US"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概念：工程師的圖學素養</a:t>
            </a:r>
          </a:p>
        </p:txBody>
      </p:sp>
      <p:sp>
        <p:nvSpPr>
          <p:cNvPr id="3" name="內容版面配置區 2"/>
          <p:cNvSpPr>
            <a:spLocks noGrp="1"/>
          </p:cNvSpPr>
          <p:nvPr>
            <p:ph sz="quarter" idx="1"/>
          </p:nvPr>
        </p:nvSpPr>
        <p:spPr>
          <a:xfrm>
            <a:off x="457200" y="1283552"/>
            <a:ext cx="8229600" cy="4937760"/>
          </a:xfrm>
        </p:spPr>
        <p:txBody>
          <a:bodyPr/>
          <a:lstStyle/>
          <a:p>
            <a:r>
              <a:rPr lang="zh-TW" altLang="en-US" dirty="0" smtClean="0"/>
              <a:t>製圖</a:t>
            </a:r>
            <a:endParaRPr lang="zh-TW" altLang="en-US" dirty="0"/>
          </a:p>
        </p:txBody>
      </p:sp>
      <p:sp>
        <p:nvSpPr>
          <p:cNvPr id="4" name="日期版面配置區 3"/>
          <p:cNvSpPr>
            <a:spLocks noGrp="1"/>
          </p:cNvSpPr>
          <p:nvPr>
            <p:ph type="dt" sz="half" idx="10"/>
          </p:nvPr>
        </p:nvSpPr>
        <p:spPr/>
        <p:txBody>
          <a:bodyPr/>
          <a:lstStyle/>
          <a:p>
            <a:fld id="{15950CA2-22D6-4183-A436-54D02D114D94}"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18</a:t>
            </a:fld>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4"/>
          <p:cNvPicPr>
            <a:picLocks noChangeAspect="1" noChangeArrowheads="1"/>
          </p:cNvPicPr>
          <p:nvPr/>
        </p:nvPicPr>
        <p:blipFill>
          <a:blip r:embed="rId3" cstate="print"/>
          <a:srcRect/>
          <a:stretch>
            <a:fillRect/>
          </a:stretch>
        </p:blipFill>
        <p:spPr bwMode="auto">
          <a:xfrm>
            <a:off x="1894221" y="1225724"/>
            <a:ext cx="6511842" cy="5632276"/>
          </a:xfrm>
          <a:prstGeom prst="rect">
            <a:avLst/>
          </a:prstGeom>
          <a:noFill/>
          <a:ln w="9525">
            <a:noFill/>
            <a:miter lim="800000"/>
            <a:headEnd/>
            <a:tailEnd/>
          </a:ln>
        </p:spPr>
      </p:pic>
      <p:sp>
        <p:nvSpPr>
          <p:cNvPr id="2" name="標題 1"/>
          <p:cNvSpPr>
            <a:spLocks noGrp="1"/>
          </p:cNvSpPr>
          <p:nvPr>
            <p:ph type="title"/>
          </p:nvPr>
        </p:nvSpPr>
        <p:spPr/>
        <p:txBody>
          <a:bodyPr/>
          <a:lstStyle/>
          <a:p>
            <a:r>
              <a:rPr lang="en-US" altLang="zh-TW" b="1" dirty="0"/>
              <a:t>(2)</a:t>
            </a:r>
            <a:r>
              <a:rPr lang="zh-TW" altLang="en-US" b="1" dirty="0"/>
              <a:t>概念：工程師的圖學素養</a:t>
            </a:r>
            <a:endParaRPr lang="zh-TW" altLang="en-US" dirty="0"/>
          </a:p>
        </p:txBody>
      </p:sp>
      <p:sp>
        <p:nvSpPr>
          <p:cNvPr id="4" name="內容版面配置區 3"/>
          <p:cNvSpPr>
            <a:spLocks noGrp="1"/>
          </p:cNvSpPr>
          <p:nvPr>
            <p:ph sz="quarter" idx="1"/>
          </p:nvPr>
        </p:nvSpPr>
        <p:spPr/>
        <p:txBody>
          <a:bodyPr/>
          <a:lstStyle/>
          <a:p>
            <a:r>
              <a:rPr lang="zh-TW" altLang="en-US" dirty="0" smtClean="0"/>
              <a:t>表達</a:t>
            </a:r>
            <a:endParaRPr lang="zh-TW" altLang="en-US" dirty="0"/>
          </a:p>
        </p:txBody>
      </p:sp>
      <p:sp>
        <p:nvSpPr>
          <p:cNvPr id="3" name="日期版面配置區 2"/>
          <p:cNvSpPr>
            <a:spLocks noGrp="1"/>
          </p:cNvSpPr>
          <p:nvPr>
            <p:ph type="dt" sz="half" idx="10"/>
          </p:nvPr>
        </p:nvSpPr>
        <p:spPr/>
        <p:txBody>
          <a:bodyPr/>
          <a:lstStyle/>
          <a:p>
            <a:fld id="{7F06FC22-5181-402C-AA6D-E4A5995BD24E}"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19</a:t>
            </a:fld>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課程大綱</a:t>
            </a:r>
            <a:endParaRPr lang="en-US" dirty="0"/>
          </a:p>
        </p:txBody>
      </p:sp>
      <p:sp>
        <p:nvSpPr>
          <p:cNvPr id="3" name="Content Placeholder 2"/>
          <p:cNvSpPr>
            <a:spLocks noGrp="1"/>
          </p:cNvSpPr>
          <p:nvPr>
            <p:ph sz="quarter" idx="1"/>
          </p:nvPr>
        </p:nvSpPr>
        <p:spPr/>
        <p:txBody>
          <a:bodyPr>
            <a:normAutofit lnSpcReduction="10000"/>
          </a:bodyPr>
          <a:lstStyle/>
          <a:p>
            <a:r>
              <a:rPr lang="zh-TW" altLang="en-US" dirty="0"/>
              <a:t>第一講 </a:t>
            </a:r>
            <a:r>
              <a:rPr lang="en-US" altLang="zh-TW" dirty="0"/>
              <a:t>/ </a:t>
            </a:r>
            <a:r>
              <a:rPr lang="zh-TW" altLang="en-US" dirty="0"/>
              <a:t>準備</a:t>
            </a:r>
          </a:p>
          <a:p>
            <a:r>
              <a:rPr lang="en-US" altLang="zh-TW" dirty="0"/>
              <a:t>101 </a:t>
            </a:r>
            <a:r>
              <a:rPr lang="zh-TW" altLang="en-US" dirty="0"/>
              <a:t>概念：工程圖是工程師的語言</a:t>
            </a:r>
          </a:p>
          <a:p>
            <a:r>
              <a:rPr lang="en-US" altLang="zh-TW" dirty="0" smtClean="0"/>
              <a:t>102 </a:t>
            </a:r>
            <a:r>
              <a:rPr lang="zh-TW" altLang="en-US" dirty="0"/>
              <a:t>概念：工程師的圖學</a:t>
            </a:r>
            <a:r>
              <a:rPr lang="zh-TW" altLang="en-US" dirty="0" smtClean="0"/>
              <a:t>素養</a:t>
            </a:r>
            <a:endParaRPr lang="zh-TW" altLang="en-US" dirty="0"/>
          </a:p>
          <a:p>
            <a:r>
              <a:rPr lang="en-US" altLang="zh-TW" dirty="0"/>
              <a:t>103 </a:t>
            </a:r>
            <a:r>
              <a:rPr lang="zh-TW" altLang="en-US" dirty="0"/>
              <a:t>概念：工程師的圖學</a:t>
            </a:r>
            <a:r>
              <a:rPr lang="zh-TW" altLang="en-US" dirty="0" smtClean="0"/>
              <a:t>工具</a:t>
            </a:r>
            <a:endParaRPr lang="zh-TW" altLang="en-US" dirty="0"/>
          </a:p>
          <a:p>
            <a:r>
              <a:rPr lang="en-US" altLang="zh-TW" dirty="0"/>
              <a:t>104 </a:t>
            </a:r>
            <a:r>
              <a:rPr lang="zh-TW" altLang="en-US" dirty="0"/>
              <a:t>概念：如何學好本</a:t>
            </a:r>
            <a:r>
              <a:rPr lang="zh-TW" altLang="en-US" dirty="0" smtClean="0"/>
              <a:t>課程</a:t>
            </a:r>
            <a:endParaRPr lang="zh-TW" altLang="en-US" dirty="0"/>
          </a:p>
          <a:p>
            <a:r>
              <a:rPr lang="en-US" altLang="zh-TW" dirty="0"/>
              <a:t>105 </a:t>
            </a:r>
            <a:r>
              <a:rPr lang="zh-TW" altLang="en-US" dirty="0"/>
              <a:t>實作：</a:t>
            </a:r>
            <a:r>
              <a:rPr lang="en-US" altLang="zh-TW" dirty="0"/>
              <a:t>AutoCAD </a:t>
            </a:r>
            <a:r>
              <a:rPr lang="zh-TW" altLang="en-US" dirty="0"/>
              <a:t>工具與</a:t>
            </a:r>
            <a:r>
              <a:rPr lang="zh-TW" altLang="en-US" dirty="0" smtClean="0"/>
              <a:t>配置</a:t>
            </a:r>
            <a:endParaRPr lang="zh-TW" altLang="en-US" dirty="0"/>
          </a:p>
          <a:p>
            <a:r>
              <a:rPr lang="en-US" altLang="zh-TW" dirty="0"/>
              <a:t>106 </a:t>
            </a:r>
            <a:r>
              <a:rPr lang="zh-TW" altLang="en-US" dirty="0"/>
              <a:t>實作：</a:t>
            </a:r>
            <a:r>
              <a:rPr lang="en-US" altLang="zh-TW" dirty="0"/>
              <a:t>AutoCAD </a:t>
            </a:r>
            <a:r>
              <a:rPr lang="zh-TW" altLang="en-US" dirty="0"/>
              <a:t>的基礎</a:t>
            </a:r>
            <a:r>
              <a:rPr lang="zh-TW" altLang="en-US" dirty="0" smtClean="0"/>
              <a:t>操作</a:t>
            </a:r>
            <a:endParaRPr lang="zh-TW" altLang="en-US" dirty="0"/>
          </a:p>
          <a:p>
            <a:r>
              <a:rPr lang="en-US" altLang="zh-TW" dirty="0"/>
              <a:t>107 </a:t>
            </a:r>
            <a:r>
              <a:rPr lang="zh-TW" altLang="en-US" dirty="0"/>
              <a:t>實作：</a:t>
            </a:r>
            <a:r>
              <a:rPr lang="en-US" altLang="zh-TW" dirty="0"/>
              <a:t>AutoCAD </a:t>
            </a:r>
            <a:r>
              <a:rPr lang="zh-TW" altLang="en-US" dirty="0"/>
              <a:t>畫線 </a:t>
            </a:r>
            <a:r>
              <a:rPr lang="en-US" altLang="zh-TW" dirty="0"/>
              <a:t>(line</a:t>
            </a:r>
            <a:r>
              <a:rPr lang="en-US" altLang="zh-TW" dirty="0" smtClean="0"/>
              <a:t>)</a:t>
            </a:r>
            <a:endParaRPr lang="en-US" altLang="zh-TW" dirty="0"/>
          </a:p>
          <a:p>
            <a:r>
              <a:rPr lang="en-US" altLang="zh-TW" dirty="0"/>
              <a:t>108 </a:t>
            </a:r>
            <a:r>
              <a:rPr lang="zh-TW" altLang="en-US" dirty="0"/>
              <a:t>實作：</a:t>
            </a:r>
            <a:r>
              <a:rPr lang="en-US" altLang="zh-TW" dirty="0"/>
              <a:t>AutoCAD </a:t>
            </a:r>
            <a:r>
              <a:rPr lang="zh-TW" altLang="en-US" dirty="0"/>
              <a:t>畫圓 </a:t>
            </a:r>
            <a:r>
              <a:rPr lang="en-US" altLang="zh-TW" dirty="0"/>
              <a:t>(circle</a:t>
            </a:r>
            <a:r>
              <a:rPr lang="en-US" altLang="zh-TW" dirty="0" smtClean="0"/>
              <a:t>)</a:t>
            </a:r>
            <a:endParaRPr lang="en-US" altLang="zh-TW" dirty="0"/>
          </a:p>
          <a:p>
            <a:r>
              <a:rPr lang="en-US" altLang="zh-TW" dirty="0"/>
              <a:t>109 </a:t>
            </a:r>
            <a:r>
              <a:rPr lang="zh-TW" altLang="en-US" dirty="0"/>
              <a:t>實作：</a:t>
            </a:r>
            <a:r>
              <a:rPr lang="en-US" altLang="zh-TW" dirty="0"/>
              <a:t>AutoCAD </a:t>
            </a:r>
            <a:r>
              <a:rPr lang="zh-TW" altLang="en-US" dirty="0"/>
              <a:t>畫弧 </a:t>
            </a:r>
            <a:r>
              <a:rPr lang="en-US" altLang="zh-TW" dirty="0"/>
              <a:t>(arc</a:t>
            </a:r>
            <a:r>
              <a:rPr lang="en-US" altLang="zh-TW" dirty="0" smtClean="0"/>
              <a:t>)</a:t>
            </a:r>
            <a:endParaRPr lang="en-US" altLang="zh-TW" dirty="0"/>
          </a:p>
          <a:p>
            <a:r>
              <a:rPr lang="en-US" altLang="zh-TW" dirty="0"/>
              <a:t>110 </a:t>
            </a:r>
            <a:r>
              <a:rPr lang="zh-TW" altLang="en-US" dirty="0"/>
              <a:t>作業：線、圓綜合練習</a:t>
            </a:r>
            <a:endParaRPr lang="en-US" dirty="0"/>
          </a:p>
        </p:txBody>
      </p:sp>
      <p:sp>
        <p:nvSpPr>
          <p:cNvPr id="4" name="日期版面配置區 3"/>
          <p:cNvSpPr>
            <a:spLocks noGrp="1"/>
          </p:cNvSpPr>
          <p:nvPr>
            <p:ph type="dt" sz="half" idx="10"/>
          </p:nvPr>
        </p:nvSpPr>
        <p:spPr/>
        <p:txBody>
          <a:bodyPr/>
          <a:lstStyle/>
          <a:p>
            <a:fld id="{231BBE06-7CB2-4517-9172-D74BC2BCEF5D}"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2</a:t>
            </a:fld>
            <a:endParaRPr lang="zh-TW"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(2)</a:t>
            </a:r>
            <a:r>
              <a:rPr lang="zh-TW" altLang="en-US" b="1" dirty="0"/>
              <a:t>概念：工程師的圖學素養</a:t>
            </a:r>
            <a:endParaRPr lang="zh-TW" altLang="en-US" dirty="0"/>
          </a:p>
        </p:txBody>
      </p:sp>
      <p:sp>
        <p:nvSpPr>
          <p:cNvPr id="4" name="內容版面配置區 3"/>
          <p:cNvSpPr>
            <a:spLocks noGrp="1"/>
          </p:cNvSpPr>
          <p:nvPr>
            <p:ph sz="quarter" idx="1"/>
          </p:nvPr>
        </p:nvSpPr>
        <p:spPr/>
        <p:txBody>
          <a:bodyPr/>
          <a:lstStyle/>
          <a:p>
            <a:r>
              <a:rPr lang="zh-TW" altLang="en-US" dirty="0" smtClean="0"/>
              <a:t>表達敘述</a:t>
            </a:r>
            <a:endParaRPr lang="zh-TW" altLang="en-US" dirty="0"/>
          </a:p>
        </p:txBody>
      </p:sp>
      <p:pic>
        <p:nvPicPr>
          <p:cNvPr id="3" name="圖片 2"/>
          <p:cNvPicPr>
            <a:picLocks noChangeAspect="1"/>
          </p:cNvPicPr>
          <p:nvPr/>
        </p:nvPicPr>
        <p:blipFill>
          <a:blip r:embed="rId3"/>
          <a:stretch>
            <a:fillRect/>
          </a:stretch>
        </p:blipFill>
        <p:spPr>
          <a:xfrm>
            <a:off x="0" y="1910647"/>
            <a:ext cx="9015489" cy="4669632"/>
          </a:xfrm>
          <a:prstGeom prst="rect">
            <a:avLst/>
          </a:prstGeom>
        </p:spPr>
      </p:pic>
      <p:sp>
        <p:nvSpPr>
          <p:cNvPr id="5" name="日期版面配置區 4"/>
          <p:cNvSpPr>
            <a:spLocks noGrp="1"/>
          </p:cNvSpPr>
          <p:nvPr>
            <p:ph type="dt" sz="half" idx="10"/>
          </p:nvPr>
        </p:nvSpPr>
        <p:spPr/>
        <p:txBody>
          <a:bodyPr/>
          <a:lstStyle/>
          <a:p>
            <a:fld id="{101E4B52-FE5F-49C0-86FB-F14C6BC1DED6}"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20</a:t>
            </a:fld>
            <a:endParaRPr lang="zh-TW" altLang="en-US"/>
          </a:p>
        </p:txBody>
      </p:sp>
    </p:spTree>
    <p:extLst>
      <p:ext uri="{BB962C8B-B14F-4D97-AF65-F5344CB8AC3E}">
        <p14:creationId xmlns:p14="http://schemas.microsoft.com/office/powerpoint/2010/main" val="474807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2211267"/>
            <a:ext cx="2508963" cy="8607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Right Arrow 2"/>
          <p:cNvSpPr/>
          <p:nvPr/>
        </p:nvSpPr>
        <p:spPr>
          <a:xfrm>
            <a:off x="5261811" y="1780675"/>
            <a:ext cx="3064042" cy="17004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2735178" y="2211267"/>
            <a:ext cx="2508963" cy="8607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1283368" y="1580995"/>
            <a:ext cx="1391536" cy="584775"/>
          </a:xfrm>
          <a:prstGeom prst="rect">
            <a:avLst/>
          </a:prstGeom>
          <a:noFill/>
        </p:spPr>
        <p:txBody>
          <a:bodyPr wrap="square" rtlCol="0">
            <a:spAutoFit/>
          </a:bodyPr>
          <a:lstStyle/>
          <a:p>
            <a:r>
              <a:rPr lang="zh-TW" altLang="en-US" sz="3200" dirty="0" smtClean="0">
                <a:effectLst>
                  <a:outerShdw blurRad="38100" dist="38100" dir="2700000" algn="tl">
                    <a:srgbClr val="000000">
                      <a:alpha val="43137"/>
                    </a:srgbClr>
                  </a:outerShdw>
                </a:effectLst>
                <a:latin typeface="微軟正黑體" pitchFamily="34" charset="-120"/>
                <a:ea typeface="微軟正黑體" pitchFamily="34" charset="-120"/>
              </a:rPr>
              <a:t>徒手</a:t>
            </a:r>
            <a:endParaRPr lang="en-US" sz="3200"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6" name="TextBox 5"/>
          <p:cNvSpPr txBox="1"/>
          <p:nvPr/>
        </p:nvSpPr>
        <p:spPr>
          <a:xfrm>
            <a:off x="3344778" y="1580995"/>
            <a:ext cx="1391536" cy="584775"/>
          </a:xfrm>
          <a:prstGeom prst="rect">
            <a:avLst/>
          </a:prstGeom>
          <a:noFill/>
        </p:spPr>
        <p:txBody>
          <a:bodyPr wrap="square" rtlCol="0">
            <a:spAutoFit/>
          </a:bodyPr>
          <a:lstStyle/>
          <a:p>
            <a:r>
              <a:rPr lang="zh-TW" altLang="en-US" sz="3200" dirty="0" smtClean="0">
                <a:effectLst>
                  <a:outerShdw blurRad="38100" dist="38100" dir="2700000" algn="tl">
                    <a:srgbClr val="000000">
                      <a:alpha val="43137"/>
                    </a:srgbClr>
                  </a:outerShdw>
                </a:effectLst>
                <a:latin typeface="微軟正黑體" pitchFamily="34" charset="-120"/>
                <a:ea typeface="微軟正黑體" pitchFamily="34" charset="-120"/>
              </a:rPr>
              <a:t>尺規</a:t>
            </a:r>
            <a:endParaRPr lang="en-US" sz="3200"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7" name="TextBox 6"/>
          <p:cNvSpPr txBox="1"/>
          <p:nvPr/>
        </p:nvSpPr>
        <p:spPr>
          <a:xfrm>
            <a:off x="5646820" y="1580995"/>
            <a:ext cx="1391536" cy="584775"/>
          </a:xfrm>
          <a:prstGeom prst="rect">
            <a:avLst/>
          </a:prstGeom>
          <a:noFill/>
        </p:spPr>
        <p:txBody>
          <a:bodyPr wrap="square" rtlCol="0">
            <a:spAutoFit/>
          </a:bodyPr>
          <a:lstStyle/>
          <a:p>
            <a:r>
              <a:rPr lang="zh-TW" altLang="en-US" sz="3200" dirty="0" smtClean="0">
                <a:effectLst>
                  <a:outerShdw blurRad="38100" dist="38100" dir="2700000" algn="tl">
                    <a:srgbClr val="000000">
                      <a:alpha val="43137"/>
                    </a:srgbClr>
                  </a:outerShdw>
                </a:effectLst>
                <a:latin typeface="微軟正黑體" pitchFamily="34" charset="-120"/>
                <a:ea typeface="微軟正黑體" pitchFamily="34" charset="-120"/>
              </a:rPr>
              <a:t>電腦</a:t>
            </a:r>
            <a:endParaRPr lang="en-US" sz="3200"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8" name="Title 7"/>
          <p:cNvSpPr>
            <a:spLocks noGrp="1"/>
          </p:cNvSpPr>
          <p:nvPr>
            <p:ph type="title"/>
          </p:nvPr>
        </p:nvSpPr>
        <p:spPr/>
        <p:txBody>
          <a:bodyPr/>
          <a:lstStyle/>
          <a:p>
            <a:r>
              <a:rPr lang="en-US" altLang="zh-TW" dirty="0" smtClean="0"/>
              <a:t>(3)</a:t>
            </a:r>
            <a:r>
              <a:rPr lang="zh-TW" altLang="en-US" dirty="0" smtClean="0"/>
              <a:t>概念</a:t>
            </a:r>
            <a:r>
              <a:rPr lang="zh-TW" altLang="en-US" dirty="0"/>
              <a:t>：工程師的圖學工具</a:t>
            </a:r>
            <a:endParaRPr lang="en-US"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10" name="TextBox 9"/>
          <p:cNvSpPr txBox="1"/>
          <p:nvPr/>
        </p:nvSpPr>
        <p:spPr>
          <a:xfrm>
            <a:off x="465220" y="4251159"/>
            <a:ext cx="1415772" cy="461665"/>
          </a:xfrm>
          <a:prstGeom prst="rect">
            <a:avLst/>
          </a:prstGeom>
          <a:noFill/>
        </p:spPr>
        <p:txBody>
          <a:bodyPr wrap="none" rtlCol="0">
            <a:spAutoFit/>
          </a:bodyPr>
          <a:lstStyle/>
          <a:p>
            <a:r>
              <a:rPr lang="zh-TW" altLang="en-US" sz="2400" dirty="0" smtClean="0">
                <a:effectLst>
                  <a:outerShdw blurRad="38100" dist="38100" dir="2700000" algn="tl">
                    <a:srgbClr val="000000">
                      <a:alpha val="43137"/>
                    </a:srgbClr>
                  </a:outerShdw>
                </a:effectLst>
                <a:latin typeface="微軟正黑體" pitchFamily="34" charset="-120"/>
                <a:ea typeface="微軟正黑體" pitchFamily="34" charset="-120"/>
              </a:rPr>
              <a:t>平面草繪</a:t>
            </a:r>
            <a:endParaRPr lang="en-US" sz="2400"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11" name="TextBox 10"/>
          <p:cNvSpPr txBox="1"/>
          <p:nvPr/>
        </p:nvSpPr>
        <p:spPr>
          <a:xfrm>
            <a:off x="1467852" y="4965032"/>
            <a:ext cx="1415772" cy="461665"/>
          </a:xfrm>
          <a:prstGeom prst="rect">
            <a:avLst/>
          </a:prstGeom>
          <a:noFill/>
        </p:spPr>
        <p:txBody>
          <a:bodyPr wrap="none" rtlCol="0">
            <a:spAutoFit/>
          </a:bodyPr>
          <a:lstStyle/>
          <a:p>
            <a:r>
              <a:rPr lang="zh-TW" altLang="en-US" sz="2400" dirty="0" smtClean="0">
                <a:effectLst>
                  <a:outerShdw blurRad="38100" dist="38100" dir="2700000" algn="tl">
                    <a:srgbClr val="000000">
                      <a:alpha val="43137"/>
                    </a:srgbClr>
                  </a:outerShdw>
                </a:effectLst>
                <a:latin typeface="微軟正黑體" pitchFamily="34" charset="-120"/>
                <a:ea typeface="微軟正黑體" pitchFamily="34" charset="-120"/>
              </a:rPr>
              <a:t>立體草繪</a:t>
            </a:r>
            <a:endParaRPr lang="en-US" sz="2400"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12" name="TextBox 11"/>
          <p:cNvSpPr txBox="1"/>
          <p:nvPr/>
        </p:nvSpPr>
        <p:spPr>
          <a:xfrm>
            <a:off x="3946358" y="4748465"/>
            <a:ext cx="1322798" cy="461665"/>
          </a:xfrm>
          <a:prstGeom prst="rect">
            <a:avLst/>
          </a:prstGeom>
          <a:noFill/>
        </p:spPr>
        <p:txBody>
          <a:bodyPr wrap="none" rtlCol="0">
            <a:spAutoFit/>
          </a:bodyPr>
          <a:lstStyle/>
          <a:p>
            <a:r>
              <a:rPr lang="en-US" altLang="zh-TW" sz="2400" dirty="0" smtClean="0">
                <a:effectLst>
                  <a:outerShdw blurRad="38100" dist="38100" dir="2700000" algn="tl">
                    <a:srgbClr val="000000">
                      <a:alpha val="43137"/>
                    </a:srgbClr>
                  </a:outerShdw>
                </a:effectLst>
                <a:latin typeface="微軟正黑體" pitchFamily="34" charset="-120"/>
                <a:ea typeface="微軟正黑體" pitchFamily="34" charset="-120"/>
              </a:rPr>
              <a:t>2D CAD</a:t>
            </a:r>
            <a:endParaRPr lang="en-US" sz="2400"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13" name="TextBox 12"/>
          <p:cNvSpPr txBox="1"/>
          <p:nvPr/>
        </p:nvSpPr>
        <p:spPr>
          <a:xfrm>
            <a:off x="4563979" y="5350044"/>
            <a:ext cx="1322798" cy="461665"/>
          </a:xfrm>
          <a:prstGeom prst="rect">
            <a:avLst/>
          </a:prstGeom>
          <a:noFill/>
        </p:spPr>
        <p:txBody>
          <a:bodyPr wrap="none" rtlCol="0">
            <a:spAutoFit/>
          </a:bodyPr>
          <a:lstStyle/>
          <a:p>
            <a:r>
              <a:rPr lang="en-US" altLang="zh-TW" sz="2400" dirty="0" smtClean="0">
                <a:effectLst>
                  <a:outerShdw blurRad="38100" dist="38100" dir="2700000" algn="tl">
                    <a:srgbClr val="000000">
                      <a:alpha val="43137"/>
                    </a:srgbClr>
                  </a:outerShdw>
                </a:effectLst>
                <a:latin typeface="微軟正黑體" pitchFamily="34" charset="-120"/>
                <a:ea typeface="微軟正黑體" pitchFamily="34" charset="-120"/>
              </a:rPr>
              <a:t>3D CAD</a:t>
            </a:r>
            <a:endParaRPr lang="en-US" sz="2400"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14" name="TextBox 13"/>
          <p:cNvSpPr txBox="1"/>
          <p:nvPr/>
        </p:nvSpPr>
        <p:spPr>
          <a:xfrm>
            <a:off x="5438273" y="5823284"/>
            <a:ext cx="2230098" cy="830997"/>
          </a:xfrm>
          <a:prstGeom prst="rect">
            <a:avLst/>
          </a:prstGeom>
          <a:noFill/>
        </p:spPr>
        <p:txBody>
          <a:bodyPr wrap="none" rtlCol="0">
            <a:spAutoFit/>
          </a:bodyPr>
          <a:lstStyle/>
          <a:p>
            <a:r>
              <a:rPr lang="en-US" altLang="zh-TW" sz="2400" dirty="0" smtClean="0">
                <a:effectLst>
                  <a:outerShdw blurRad="38100" dist="38100" dir="2700000" algn="tl">
                    <a:srgbClr val="000000">
                      <a:alpha val="43137"/>
                    </a:srgbClr>
                  </a:outerShdw>
                </a:effectLst>
                <a:latin typeface="微軟正黑體" pitchFamily="34" charset="-120"/>
                <a:ea typeface="微軟正黑體" pitchFamily="34" charset="-120"/>
              </a:rPr>
              <a:t>BIM/</a:t>
            </a:r>
            <a:r>
              <a:rPr lang="en-US" altLang="zh-TW" sz="2400" dirty="0" err="1" smtClean="0">
                <a:effectLst>
                  <a:outerShdw blurRad="38100" dist="38100" dir="2700000" algn="tl">
                    <a:srgbClr val="000000">
                      <a:alpha val="43137"/>
                    </a:srgbClr>
                  </a:outerShdw>
                </a:effectLst>
                <a:latin typeface="微軟正黑體" pitchFamily="34" charset="-120"/>
                <a:ea typeface="微軟正黑體" pitchFamily="34" charset="-120"/>
              </a:rPr>
              <a:t>nD</a:t>
            </a:r>
            <a:r>
              <a:rPr lang="en-US" altLang="zh-TW" sz="2400" dirty="0" smtClean="0">
                <a:effectLst>
                  <a:outerShdw blurRad="38100" dist="38100" dir="2700000" algn="tl">
                    <a:srgbClr val="000000">
                      <a:alpha val="43137"/>
                    </a:srgbClr>
                  </a:outerShdw>
                </a:effectLst>
                <a:latin typeface="微軟正黑體" pitchFamily="34" charset="-120"/>
                <a:ea typeface="微軟正黑體" pitchFamily="34" charset="-120"/>
              </a:rPr>
              <a:t/>
            </a:r>
            <a:br>
              <a:rPr lang="en-US" altLang="zh-TW" sz="2400" dirty="0" smtClean="0">
                <a:effectLst>
                  <a:outerShdw blurRad="38100" dist="38100" dir="2700000" algn="tl">
                    <a:srgbClr val="000000">
                      <a:alpha val="43137"/>
                    </a:srgbClr>
                  </a:outerShdw>
                </a:effectLst>
                <a:latin typeface="微軟正黑體" pitchFamily="34" charset="-120"/>
                <a:ea typeface="微軟正黑體" pitchFamily="34" charset="-120"/>
              </a:rPr>
            </a:br>
            <a:r>
              <a:rPr lang="en-US" altLang="zh-TW" sz="2400" dirty="0" smtClean="0">
                <a:effectLst>
                  <a:outerShdw blurRad="38100" dist="38100" dir="2700000" algn="tl">
                    <a:srgbClr val="000000">
                      <a:alpha val="43137"/>
                    </a:srgbClr>
                  </a:outerShdw>
                </a:effectLst>
                <a:latin typeface="微軟正黑體" pitchFamily="34" charset="-120"/>
                <a:ea typeface="微軟正黑體" pitchFamily="34" charset="-120"/>
              </a:rPr>
              <a:t>(</a:t>
            </a:r>
            <a:r>
              <a:rPr lang="zh-TW" altLang="en-US" sz="2400" dirty="0" smtClean="0">
                <a:effectLst>
                  <a:outerShdw blurRad="38100" dist="38100" dir="2700000" algn="tl">
                    <a:srgbClr val="000000">
                      <a:alpha val="43137"/>
                    </a:srgbClr>
                  </a:outerShdw>
                </a:effectLst>
                <a:latin typeface="微軟正黑體" pitchFamily="34" charset="-120"/>
                <a:ea typeface="微軟正黑體" pitchFamily="34" charset="-120"/>
              </a:rPr>
              <a:t>建立資訊模型</a:t>
            </a:r>
            <a:r>
              <a:rPr lang="en-US" altLang="zh-TW" sz="2400" dirty="0" smtClean="0">
                <a:effectLst>
                  <a:outerShdw blurRad="38100" dist="38100" dir="2700000" algn="tl">
                    <a:srgbClr val="000000">
                      <a:alpha val="43137"/>
                    </a:srgbClr>
                  </a:outerShdw>
                </a:effectLst>
                <a:latin typeface="微軟正黑體" pitchFamily="34" charset="-120"/>
                <a:ea typeface="微軟正黑體" pitchFamily="34" charset="-120"/>
              </a:rPr>
              <a:t>)</a:t>
            </a:r>
            <a:endParaRPr lang="en-US" sz="2400"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15" name="TextBox 14"/>
          <p:cNvSpPr txBox="1"/>
          <p:nvPr/>
        </p:nvSpPr>
        <p:spPr>
          <a:xfrm>
            <a:off x="6472989" y="5285875"/>
            <a:ext cx="800219" cy="461665"/>
          </a:xfrm>
          <a:prstGeom prst="rect">
            <a:avLst/>
          </a:prstGeom>
          <a:noFill/>
        </p:spPr>
        <p:txBody>
          <a:bodyPr wrap="none" rtlCol="0">
            <a:spAutoFit/>
          </a:bodyPr>
          <a:lstStyle/>
          <a:p>
            <a:r>
              <a:rPr lang="zh-TW" altLang="en-US" sz="2400" dirty="0" smtClean="0">
                <a:effectLst>
                  <a:outerShdw blurRad="38100" dist="38100" dir="2700000" algn="tl">
                    <a:srgbClr val="000000">
                      <a:alpha val="43137"/>
                    </a:srgbClr>
                  </a:outerShdw>
                </a:effectLst>
                <a:latin typeface="微軟正黑體" pitchFamily="34" charset="-120"/>
                <a:ea typeface="微軟正黑體" pitchFamily="34" charset="-120"/>
              </a:rPr>
              <a:t>動畫</a:t>
            </a:r>
            <a:endParaRPr lang="en-US" sz="2400"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17" name="TextBox 16"/>
          <p:cNvSpPr txBox="1"/>
          <p:nvPr/>
        </p:nvSpPr>
        <p:spPr>
          <a:xfrm>
            <a:off x="7519681" y="4387518"/>
            <a:ext cx="1415772" cy="461665"/>
          </a:xfrm>
          <a:prstGeom prst="rect">
            <a:avLst/>
          </a:prstGeom>
          <a:noFill/>
        </p:spPr>
        <p:txBody>
          <a:bodyPr wrap="none" rtlCol="0">
            <a:spAutoFit/>
          </a:bodyPr>
          <a:lstStyle/>
          <a:p>
            <a:r>
              <a:rPr lang="zh-TW" altLang="en-US" sz="2400" dirty="0" smtClean="0">
                <a:effectLst>
                  <a:outerShdw blurRad="38100" dist="38100" dir="2700000" algn="tl">
                    <a:srgbClr val="000000">
                      <a:alpha val="43137"/>
                    </a:srgbClr>
                  </a:outerShdw>
                </a:effectLst>
                <a:latin typeface="微軟正黑體" pitchFamily="34" charset="-120"/>
                <a:ea typeface="微軟正黑體" pitchFamily="34" charset="-120"/>
              </a:rPr>
              <a:t>遊戲引擎</a:t>
            </a:r>
            <a:endParaRPr lang="en-US" sz="2400"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18" name="TextBox 17"/>
          <p:cNvSpPr txBox="1"/>
          <p:nvPr/>
        </p:nvSpPr>
        <p:spPr>
          <a:xfrm>
            <a:off x="7154778" y="4860759"/>
            <a:ext cx="800219" cy="461665"/>
          </a:xfrm>
          <a:prstGeom prst="rect">
            <a:avLst/>
          </a:prstGeom>
          <a:noFill/>
        </p:spPr>
        <p:txBody>
          <a:bodyPr wrap="none" rtlCol="0">
            <a:spAutoFit/>
          </a:bodyPr>
          <a:lstStyle/>
          <a:p>
            <a:r>
              <a:rPr lang="zh-TW" altLang="en-US" sz="2400" dirty="0" smtClean="0">
                <a:effectLst>
                  <a:outerShdw blurRad="38100" dist="38100" dir="2700000" algn="tl">
                    <a:srgbClr val="000000">
                      <a:alpha val="43137"/>
                    </a:srgbClr>
                  </a:outerShdw>
                </a:effectLst>
                <a:latin typeface="微軟正黑體" pitchFamily="34" charset="-120"/>
                <a:ea typeface="微軟正黑體" pitchFamily="34" charset="-120"/>
              </a:rPr>
              <a:t>影片</a:t>
            </a:r>
            <a:endParaRPr lang="en-US" sz="2400" dirty="0">
              <a:effectLst>
                <a:outerShdw blurRad="38100" dist="38100" dir="2700000" algn="tl">
                  <a:srgbClr val="000000">
                    <a:alpha val="43137"/>
                  </a:srgbClr>
                </a:outerShdw>
              </a:effectLst>
              <a:latin typeface="微軟正黑體" pitchFamily="34" charset="-120"/>
              <a:ea typeface="微軟正黑體" pitchFamily="34" charset="-120"/>
            </a:endParaRPr>
          </a:p>
        </p:txBody>
      </p:sp>
      <p:cxnSp>
        <p:nvCxnSpPr>
          <p:cNvPr id="20" name="Straight Connector 19"/>
          <p:cNvCxnSpPr/>
          <p:nvPr/>
        </p:nvCxnSpPr>
        <p:spPr>
          <a:xfrm flipV="1">
            <a:off x="1347537" y="2871537"/>
            <a:ext cx="144379" cy="137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0"/>
          </p:cNvCxnSpPr>
          <p:nvPr/>
        </p:nvCxnSpPr>
        <p:spPr>
          <a:xfrm flipH="1" flipV="1">
            <a:off x="1973179" y="2935705"/>
            <a:ext cx="202559" cy="2029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363453" y="2951747"/>
            <a:ext cx="1010652" cy="1973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58063" y="2935705"/>
            <a:ext cx="256674" cy="2582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5951621" y="2919663"/>
            <a:ext cx="144379" cy="3128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416842" y="2935705"/>
            <a:ext cx="465221" cy="2614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817895" y="2951747"/>
            <a:ext cx="641684" cy="213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267074" y="2871537"/>
            <a:ext cx="770021" cy="1732547"/>
          </a:xfrm>
          <a:prstGeom prst="line">
            <a:avLst/>
          </a:prstGeom>
        </p:spPr>
        <p:style>
          <a:lnRef idx="1">
            <a:schemeClr val="accent1"/>
          </a:lnRef>
          <a:fillRef idx="0">
            <a:schemeClr val="accent1"/>
          </a:fillRef>
          <a:effectRef idx="0">
            <a:schemeClr val="accent1"/>
          </a:effectRef>
          <a:fontRef idx="minor">
            <a:schemeClr val="tx1"/>
          </a:fontRef>
        </p:style>
      </p:cxnSp>
      <p:sp>
        <p:nvSpPr>
          <p:cNvPr id="9" name="日期版面配置區 8"/>
          <p:cNvSpPr>
            <a:spLocks noGrp="1"/>
          </p:cNvSpPr>
          <p:nvPr>
            <p:ph type="dt" sz="half" idx="10"/>
          </p:nvPr>
        </p:nvSpPr>
        <p:spPr/>
        <p:txBody>
          <a:bodyPr/>
          <a:lstStyle/>
          <a:p>
            <a:fld id="{5256526C-A037-44A7-9569-FAD958416C4D}" type="datetime1">
              <a:rPr lang="zh-TW" altLang="en-US" smtClean="0"/>
              <a:t>2014/4/23</a:t>
            </a:fld>
            <a:endParaRPr lang="zh-TW" altLang="en-US"/>
          </a:p>
        </p:txBody>
      </p:sp>
      <p:sp>
        <p:nvSpPr>
          <p:cNvPr id="16" name="投影片編號版面配置區 15"/>
          <p:cNvSpPr>
            <a:spLocks noGrp="1"/>
          </p:cNvSpPr>
          <p:nvPr>
            <p:ph type="sldNum" sz="quarter" idx="12"/>
          </p:nvPr>
        </p:nvSpPr>
        <p:spPr/>
        <p:txBody>
          <a:bodyPr/>
          <a:lstStyle/>
          <a:p>
            <a:fld id="{FEC3D07E-9712-4B84-B8B8-796271BF80B6}" type="slidenum">
              <a:rPr lang="zh-TW" altLang="en-US" smtClean="0"/>
              <a:pPr/>
              <a:t>21</a:t>
            </a:fld>
            <a:endParaRPr lang="zh-TW"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(4)</a:t>
            </a:r>
            <a:r>
              <a:rPr lang="zh-TW" altLang="en-US" dirty="0" smtClean="0"/>
              <a:t>概念</a:t>
            </a:r>
            <a:r>
              <a:rPr lang="zh-TW" altLang="en-US" dirty="0"/>
              <a:t>：如何學好本課程</a:t>
            </a:r>
          </a:p>
        </p:txBody>
      </p:sp>
      <p:sp>
        <p:nvSpPr>
          <p:cNvPr id="3" name="內容版面配置區 2"/>
          <p:cNvSpPr>
            <a:spLocks noGrp="1"/>
          </p:cNvSpPr>
          <p:nvPr>
            <p:ph sz="quarter" idx="1"/>
          </p:nvPr>
        </p:nvSpPr>
        <p:spPr/>
        <p:txBody>
          <a:bodyPr>
            <a:normAutofit fontScale="92500" lnSpcReduction="10000"/>
          </a:bodyPr>
          <a:lstStyle/>
          <a:p>
            <a:r>
              <a:rPr lang="zh-TW" altLang="zh-TW" dirty="0">
                <a:effectLst>
                  <a:outerShdw blurRad="38100" dist="38100" dir="2700000" algn="tl">
                    <a:srgbClr val="000000">
                      <a:alpha val="43137"/>
                    </a:srgbClr>
                  </a:outerShdw>
                </a:effectLst>
              </a:rPr>
              <a:t>新手上路</a:t>
            </a:r>
          </a:p>
          <a:p>
            <a:r>
              <a:rPr lang="en-US" altLang="zh-TW" dirty="0"/>
              <a:t>AutoCAD </a:t>
            </a:r>
            <a:r>
              <a:rPr lang="zh-TW" altLang="zh-TW" dirty="0"/>
              <a:t>只是個工具，你必須不斷的加強自己在專業上的素養才能成為某個領域上的專業工程師。</a:t>
            </a:r>
          </a:p>
          <a:p>
            <a:r>
              <a:rPr lang="zh-TW" altLang="zh-TW" dirty="0"/>
              <a:t>你需要不斷的練習與實作</a:t>
            </a:r>
          </a:p>
          <a:p>
            <a:pPr marL="0" indent="0">
              <a:buNone/>
            </a:pPr>
            <a:endParaRPr lang="zh-TW" altLang="zh-TW" dirty="0"/>
          </a:p>
          <a:p>
            <a:r>
              <a:rPr lang="zh-TW" altLang="zh-TW" dirty="0">
                <a:effectLst>
                  <a:outerShdw blurRad="38100" dist="38100" dir="2700000" algn="tl">
                    <a:srgbClr val="000000">
                      <a:alpha val="43137"/>
                    </a:srgbClr>
                  </a:outerShdw>
                </a:effectLst>
              </a:rPr>
              <a:t>新手常犯的錯誤</a:t>
            </a:r>
          </a:p>
          <a:p>
            <a:r>
              <a:rPr lang="zh-TW" altLang="zh-TW" dirty="0"/>
              <a:t>你最少需要熟悉</a:t>
            </a:r>
            <a:r>
              <a:rPr lang="en-US" altLang="zh-TW" dirty="0"/>
              <a:t> Windows </a:t>
            </a:r>
            <a:r>
              <a:rPr lang="zh-TW" altLang="zh-TW" dirty="0"/>
              <a:t>檔案總管的操作。</a:t>
            </a:r>
          </a:p>
          <a:p>
            <a:r>
              <a:rPr lang="zh-TW" altLang="zh-TW" dirty="0"/>
              <a:t>圖檔存檔需要有規劃</a:t>
            </a:r>
          </a:p>
          <a:p>
            <a:r>
              <a:rPr lang="zh-TW" altLang="zh-TW" dirty="0"/>
              <a:t>用肉眼作圖</a:t>
            </a:r>
          </a:p>
          <a:p>
            <a:r>
              <a:rPr lang="zh-TW" altLang="zh-TW" dirty="0"/>
              <a:t>需不斷改善作圖手法，加速繪圖過程</a:t>
            </a:r>
          </a:p>
          <a:p>
            <a:r>
              <a:rPr lang="zh-TW" altLang="zh-TW" dirty="0"/>
              <a:t>好高騖遠，</a:t>
            </a:r>
            <a:r>
              <a:rPr lang="en-US" altLang="zh-TW" dirty="0"/>
              <a:t>2D </a:t>
            </a:r>
            <a:r>
              <a:rPr lang="zh-TW" altLang="zh-TW" dirty="0"/>
              <a:t>不精熟就想學</a:t>
            </a:r>
            <a:r>
              <a:rPr lang="en-US" altLang="zh-TW" dirty="0"/>
              <a:t> 3D</a:t>
            </a:r>
            <a:endParaRPr lang="zh-TW" altLang="zh-TW" dirty="0"/>
          </a:p>
          <a:p>
            <a:r>
              <a:rPr lang="zh-TW" altLang="zh-TW" dirty="0"/>
              <a:t>三分鐘熱度</a:t>
            </a:r>
          </a:p>
          <a:p>
            <a:endParaRPr lang="zh-TW" altLang="en-US" dirty="0"/>
          </a:p>
        </p:txBody>
      </p:sp>
      <p:sp>
        <p:nvSpPr>
          <p:cNvPr id="4" name="日期版面配置區 3"/>
          <p:cNvSpPr>
            <a:spLocks noGrp="1"/>
          </p:cNvSpPr>
          <p:nvPr>
            <p:ph type="dt" sz="half" idx="10"/>
          </p:nvPr>
        </p:nvSpPr>
        <p:spPr/>
        <p:txBody>
          <a:bodyPr/>
          <a:lstStyle/>
          <a:p>
            <a:fld id="{34D747F6-0C95-4C76-B81E-864707EF442F}"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22</a:t>
            </a:fld>
            <a:endParaRPr lang="zh-TW" altLang="en-US"/>
          </a:p>
        </p:txBody>
      </p:sp>
    </p:spTree>
    <p:extLst>
      <p:ext uri="{BB962C8B-B14F-4D97-AF65-F5344CB8AC3E}">
        <p14:creationId xmlns:p14="http://schemas.microsoft.com/office/powerpoint/2010/main" val="3578427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zh-TW" altLang="en-US" dirty="0"/>
              <a:t>實作：</a:t>
            </a:r>
            <a:r>
              <a:rPr lang="en-US" dirty="0"/>
              <a:t>AutoCAD </a:t>
            </a:r>
            <a:r>
              <a:rPr lang="zh-TW" altLang="en-US" dirty="0"/>
              <a:t>工具與配置</a:t>
            </a:r>
            <a:endParaRPr lang="en-US" dirty="0"/>
          </a:p>
        </p:txBody>
      </p:sp>
      <p:sp>
        <p:nvSpPr>
          <p:cNvPr id="3" name="Content Placeholder 2"/>
          <p:cNvSpPr>
            <a:spLocks noGrp="1"/>
          </p:cNvSpPr>
          <p:nvPr>
            <p:ph sz="quarter" idx="1"/>
          </p:nvPr>
        </p:nvSpPr>
        <p:spPr/>
        <p:txBody>
          <a:bodyPr>
            <a:normAutofit/>
          </a:bodyPr>
          <a:lstStyle/>
          <a:p>
            <a:r>
              <a:rPr lang="en-US" sz="2800" b="1" dirty="0" smtClean="0">
                <a:effectLst>
                  <a:outerShdw blurRad="38100" dist="38100" dir="2700000" algn="tl">
                    <a:srgbClr val="000000">
                      <a:alpha val="43137"/>
                    </a:srgbClr>
                  </a:outerShdw>
                </a:effectLst>
              </a:rPr>
              <a:t>AutoCAD </a:t>
            </a:r>
            <a:r>
              <a:rPr lang="zh-TW" altLang="en-US" sz="2800" b="1" dirty="0" smtClean="0">
                <a:effectLst>
                  <a:outerShdw blurRad="38100" dist="38100" dir="2700000" algn="tl">
                    <a:srgbClr val="000000">
                      <a:alpha val="43137"/>
                    </a:srgbClr>
                  </a:outerShdw>
                </a:effectLst>
              </a:rPr>
              <a:t>簡介</a:t>
            </a:r>
            <a:endParaRPr lang="en-US" altLang="zh-TW" sz="2800" b="1" dirty="0" smtClean="0">
              <a:effectLst>
                <a:outerShdw blurRad="38100" dist="38100" dir="2700000" algn="tl">
                  <a:srgbClr val="000000">
                    <a:alpha val="43137"/>
                  </a:srgbClr>
                </a:outerShdw>
              </a:effectLst>
            </a:endParaRPr>
          </a:p>
          <a:p>
            <a:r>
              <a:rPr lang="en-US" sz="2800" dirty="0" smtClean="0"/>
              <a:t># </a:t>
            </a:r>
            <a:r>
              <a:rPr lang="zh-TW" altLang="en-US" sz="2800" dirty="0" smtClean="0"/>
              <a:t>初級階段</a:t>
            </a:r>
            <a:r>
              <a:rPr lang="en-US" sz="2800" dirty="0" smtClean="0"/>
              <a:t> (1982.11 ~ 1984.10)</a:t>
            </a:r>
          </a:p>
          <a:p>
            <a:r>
              <a:rPr lang="en-US" sz="2800" dirty="0" smtClean="0"/>
              <a:t>AutoCAD 1.0 ~ AutoCAD 2.0(x86 pc 286 </a:t>
            </a:r>
            <a:r>
              <a:rPr lang="zh-TW" altLang="en-US" sz="2800" dirty="0" smtClean="0"/>
              <a:t>環境</a:t>
            </a:r>
            <a:r>
              <a:rPr lang="en-US" altLang="zh-TW" sz="2800" dirty="0" smtClean="0"/>
              <a:t>)</a:t>
            </a:r>
          </a:p>
          <a:p>
            <a:r>
              <a:rPr lang="zh-TW" altLang="en-US" sz="2800" dirty="0" smtClean="0"/>
              <a:t>高級發展階段</a:t>
            </a:r>
            <a:r>
              <a:rPr lang="en-US" sz="2800" dirty="0" smtClean="0"/>
              <a:t>(1988.11 ~ 1992.6)</a:t>
            </a:r>
          </a:p>
          <a:p>
            <a:r>
              <a:rPr lang="en-US" sz="2800" dirty="0" smtClean="0"/>
              <a:t>AutoCAD 10.0 ~ AutoCAD 12.0</a:t>
            </a:r>
          </a:p>
          <a:p>
            <a:r>
              <a:rPr lang="en-US" sz="2800" dirty="0" smtClean="0"/>
              <a:t>AutoCAD 12.0 (</a:t>
            </a:r>
            <a:r>
              <a:rPr lang="zh-TW" altLang="en-US" sz="2800" dirty="0" smtClean="0"/>
              <a:t>純</a:t>
            </a:r>
            <a:r>
              <a:rPr lang="en-US" sz="2800" dirty="0" smtClean="0"/>
              <a:t> DOS </a:t>
            </a:r>
            <a:r>
              <a:rPr lang="zh-TW" altLang="en-US" sz="2800" dirty="0" smtClean="0"/>
              <a:t>版最棒的一版，具有成熟完備的功能，提供完善的</a:t>
            </a:r>
            <a:r>
              <a:rPr lang="en-US" sz="2800" dirty="0" err="1" smtClean="0"/>
              <a:t>AutoLisp</a:t>
            </a:r>
            <a:r>
              <a:rPr lang="zh-TW" altLang="en-US" sz="2800" dirty="0" smtClean="0"/>
              <a:t>語言進行二次開發，許多機械建築和電路設計的專業</a:t>
            </a:r>
            <a:r>
              <a:rPr lang="en-US" sz="2800" dirty="0" smtClean="0"/>
              <a:t>CAD</a:t>
            </a:r>
            <a:r>
              <a:rPr lang="zh-TW" altLang="en-US" sz="2800" dirty="0" smtClean="0"/>
              <a:t>就是在這一版本上開發的。</a:t>
            </a:r>
            <a:r>
              <a:rPr lang="en-US" sz="2800" dirty="0" smtClean="0"/>
              <a:t>)</a:t>
            </a:r>
          </a:p>
          <a:p>
            <a:endParaRPr lang="en-US" sz="2800" b="1" dirty="0" smtClean="0"/>
          </a:p>
          <a:p>
            <a:endParaRPr lang="en-US" dirty="0"/>
          </a:p>
        </p:txBody>
      </p:sp>
      <p:sp>
        <p:nvSpPr>
          <p:cNvPr id="4" name="日期版面配置區 3"/>
          <p:cNvSpPr>
            <a:spLocks noGrp="1"/>
          </p:cNvSpPr>
          <p:nvPr>
            <p:ph type="dt" sz="half" idx="10"/>
          </p:nvPr>
        </p:nvSpPr>
        <p:spPr/>
        <p:txBody>
          <a:bodyPr/>
          <a:lstStyle/>
          <a:p>
            <a:fld id="{6B6E43F8-C2DD-4E1F-B555-DADBB4F13011}"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23</a:t>
            </a:fld>
            <a:endParaRPr lang="zh-TW"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(5)</a:t>
            </a:r>
            <a:r>
              <a:rPr lang="zh-TW" altLang="en-US" dirty="0"/>
              <a:t>實作：</a:t>
            </a:r>
            <a:r>
              <a:rPr lang="en-US" altLang="zh-TW" dirty="0"/>
              <a:t>AutoCAD </a:t>
            </a:r>
            <a:r>
              <a:rPr lang="zh-TW" altLang="en-US" dirty="0"/>
              <a:t>工具與配置</a:t>
            </a:r>
            <a:endParaRPr lang="en-US" dirty="0"/>
          </a:p>
        </p:txBody>
      </p:sp>
      <p:sp>
        <p:nvSpPr>
          <p:cNvPr id="3" name="Content Placeholder 2"/>
          <p:cNvSpPr>
            <a:spLocks noGrp="1"/>
          </p:cNvSpPr>
          <p:nvPr>
            <p:ph sz="quarter" idx="1"/>
          </p:nvPr>
        </p:nvSpPr>
        <p:spPr/>
        <p:txBody>
          <a:bodyPr>
            <a:normAutofit fontScale="55000" lnSpcReduction="20000"/>
          </a:bodyPr>
          <a:lstStyle/>
          <a:p>
            <a:r>
              <a:rPr lang="zh-TW" altLang="en-US" sz="2800" dirty="0" smtClean="0">
                <a:effectLst>
                  <a:outerShdw blurRad="38100" dist="38100" dir="2700000" algn="tl">
                    <a:srgbClr val="000000">
                      <a:alpha val="43137"/>
                    </a:srgbClr>
                  </a:outerShdw>
                </a:effectLst>
              </a:rPr>
              <a:t>完善階段</a:t>
            </a:r>
            <a:r>
              <a:rPr lang="en-US" sz="2800" dirty="0" smtClean="0">
                <a:effectLst>
                  <a:outerShdw blurRad="38100" dist="38100" dir="2700000" algn="tl">
                    <a:srgbClr val="000000">
                      <a:alpha val="43137"/>
                    </a:srgbClr>
                  </a:outerShdw>
                </a:effectLst>
              </a:rPr>
              <a:t>(1994.11 ~ 2000.7)</a:t>
            </a:r>
          </a:p>
          <a:p>
            <a:r>
              <a:rPr lang="en-US" sz="2800" dirty="0" smtClean="0"/>
              <a:t>AutoCAD R13 (</a:t>
            </a:r>
            <a:r>
              <a:rPr lang="zh-TW" altLang="en-US" sz="2800" dirty="0" smtClean="0"/>
              <a:t>在</a:t>
            </a:r>
            <a:r>
              <a:rPr lang="en-US" sz="2800" dirty="0" smtClean="0"/>
              <a:t>Unix</a:t>
            </a:r>
            <a:r>
              <a:rPr lang="zh-TW" altLang="en-US" sz="2800" dirty="0" smtClean="0"/>
              <a:t>、</a:t>
            </a:r>
            <a:r>
              <a:rPr lang="en-US" sz="2800" dirty="0" smtClean="0"/>
              <a:t>DOS</a:t>
            </a:r>
            <a:r>
              <a:rPr lang="zh-TW" altLang="en-US" sz="2800" dirty="0" smtClean="0"/>
              <a:t>和</a:t>
            </a:r>
            <a:r>
              <a:rPr lang="en-US" sz="2800" dirty="0" smtClean="0"/>
              <a:t>Windows 3.11</a:t>
            </a:r>
            <a:r>
              <a:rPr lang="zh-TW" altLang="en-US" sz="2800" dirty="0" smtClean="0"/>
              <a:t>上的最後版本</a:t>
            </a:r>
            <a:r>
              <a:rPr lang="en-US" sz="2800" dirty="0" smtClean="0"/>
              <a:t>)</a:t>
            </a:r>
          </a:p>
          <a:p>
            <a:r>
              <a:rPr lang="en-US" sz="2800" dirty="0" smtClean="0"/>
              <a:t>AutoCAD R14 (for windows 95) 1997.2</a:t>
            </a:r>
          </a:p>
          <a:p>
            <a:r>
              <a:rPr lang="en-US" sz="2800" dirty="0" smtClean="0"/>
              <a:t>AutoCAD 2000(R15) 1999.3</a:t>
            </a:r>
          </a:p>
          <a:p>
            <a:r>
              <a:rPr lang="en-US" sz="2800" dirty="0" smtClean="0"/>
              <a:t>AutoCAD 2000i(R15.1) 2000.7</a:t>
            </a:r>
          </a:p>
          <a:p>
            <a:r>
              <a:rPr lang="zh-TW" altLang="en-US" sz="2800" dirty="0" smtClean="0">
                <a:effectLst>
                  <a:outerShdw blurRad="38100" dist="38100" dir="2700000" algn="tl">
                    <a:srgbClr val="000000">
                      <a:alpha val="43137"/>
                    </a:srgbClr>
                  </a:outerShdw>
                </a:effectLst>
              </a:rPr>
              <a:t>進一步完善階段</a:t>
            </a:r>
            <a:endParaRPr lang="en-US" sz="2800" dirty="0" smtClean="0">
              <a:effectLst>
                <a:outerShdw blurRad="38100" dist="38100" dir="2700000" algn="tl">
                  <a:srgbClr val="000000">
                    <a:alpha val="43137"/>
                  </a:srgbClr>
                </a:outerShdw>
              </a:effectLst>
            </a:endParaRPr>
          </a:p>
          <a:p>
            <a:r>
              <a:rPr lang="en-US" sz="2800" dirty="0" smtClean="0"/>
              <a:t>AutoCAD 2002(R15.6)</a:t>
            </a:r>
            <a:r>
              <a:rPr lang="en-US" altLang="zh-TW" sz="2800" dirty="0" smtClean="0"/>
              <a:t>——</a:t>
            </a:r>
            <a:r>
              <a:rPr lang="en-US" sz="2800" dirty="0" smtClean="0"/>
              <a:t>2001</a:t>
            </a:r>
            <a:r>
              <a:rPr lang="zh-TW" altLang="en-US" sz="2800" dirty="0" smtClean="0"/>
              <a:t>年</a:t>
            </a:r>
            <a:r>
              <a:rPr lang="en-US" sz="2800" dirty="0" smtClean="0"/>
              <a:t>6</a:t>
            </a:r>
            <a:r>
              <a:rPr lang="zh-TW" altLang="en-US" sz="2800" dirty="0" smtClean="0"/>
              <a:t>月</a:t>
            </a:r>
            <a:endParaRPr lang="en-US" sz="2800" dirty="0" smtClean="0"/>
          </a:p>
          <a:p>
            <a:r>
              <a:rPr lang="en-US" sz="2800" dirty="0" smtClean="0"/>
              <a:t>AutoCAD 2004(R16.0)</a:t>
            </a:r>
            <a:r>
              <a:rPr lang="en-US" altLang="zh-TW" sz="2800" dirty="0" smtClean="0"/>
              <a:t>——</a:t>
            </a:r>
            <a:r>
              <a:rPr lang="en-US" sz="2800" dirty="0" smtClean="0"/>
              <a:t>2003</a:t>
            </a:r>
            <a:r>
              <a:rPr lang="zh-TW" altLang="en-US" sz="2800" dirty="0" smtClean="0"/>
              <a:t>年</a:t>
            </a:r>
            <a:r>
              <a:rPr lang="en-US" sz="2800" dirty="0" smtClean="0"/>
              <a:t>3</a:t>
            </a:r>
            <a:r>
              <a:rPr lang="zh-TW" altLang="en-US" sz="2800" dirty="0" smtClean="0"/>
              <a:t>月</a:t>
            </a:r>
            <a:endParaRPr lang="en-US" sz="2800" dirty="0" smtClean="0"/>
          </a:p>
          <a:p>
            <a:r>
              <a:rPr lang="en-US" sz="2800" dirty="0" smtClean="0"/>
              <a:t>AutoCAD 2005(R16.1)</a:t>
            </a:r>
            <a:r>
              <a:rPr lang="en-US" altLang="zh-TW" sz="2800" dirty="0" smtClean="0"/>
              <a:t>——</a:t>
            </a:r>
            <a:r>
              <a:rPr lang="en-US" sz="2800" dirty="0" smtClean="0"/>
              <a:t>2004</a:t>
            </a:r>
            <a:r>
              <a:rPr lang="zh-TW" altLang="en-US" sz="2800" dirty="0" smtClean="0"/>
              <a:t>年</a:t>
            </a:r>
            <a:r>
              <a:rPr lang="en-US" sz="2800" dirty="0" smtClean="0"/>
              <a:t>3</a:t>
            </a:r>
            <a:r>
              <a:rPr lang="zh-TW" altLang="en-US" sz="2800" dirty="0" smtClean="0"/>
              <a:t>月</a:t>
            </a:r>
            <a:endParaRPr lang="en-US" sz="2800" dirty="0" smtClean="0"/>
          </a:p>
          <a:p>
            <a:r>
              <a:rPr lang="en-US" sz="2800" dirty="0" smtClean="0"/>
              <a:t>AutoCAD 2006(R16.2)</a:t>
            </a:r>
            <a:r>
              <a:rPr lang="en-US" altLang="zh-TW" sz="2800" dirty="0" smtClean="0"/>
              <a:t>——</a:t>
            </a:r>
            <a:r>
              <a:rPr lang="en-US" sz="2800" dirty="0" smtClean="0"/>
              <a:t>2005</a:t>
            </a:r>
            <a:r>
              <a:rPr lang="zh-TW" altLang="en-US" sz="2800" dirty="0" smtClean="0"/>
              <a:t>年</a:t>
            </a:r>
            <a:r>
              <a:rPr lang="en-US" sz="2800" dirty="0" smtClean="0"/>
              <a:t>3</a:t>
            </a:r>
            <a:r>
              <a:rPr lang="zh-TW" altLang="en-US" sz="2800" dirty="0" smtClean="0"/>
              <a:t>月</a:t>
            </a:r>
            <a:endParaRPr lang="en-US" sz="2800" dirty="0" smtClean="0"/>
          </a:p>
          <a:p>
            <a:r>
              <a:rPr lang="en-US" sz="2800" dirty="0" smtClean="0"/>
              <a:t>AutoCAD 2007(R17.0)</a:t>
            </a:r>
            <a:r>
              <a:rPr lang="en-US" altLang="zh-TW" sz="2800" dirty="0" smtClean="0"/>
              <a:t>——</a:t>
            </a:r>
            <a:r>
              <a:rPr lang="en-US" sz="2800" dirty="0" smtClean="0"/>
              <a:t>2006</a:t>
            </a:r>
            <a:r>
              <a:rPr lang="zh-TW" altLang="en-US" sz="2800" dirty="0" smtClean="0"/>
              <a:t>年</a:t>
            </a:r>
            <a:r>
              <a:rPr lang="en-US" sz="2800" dirty="0" smtClean="0"/>
              <a:t>3</a:t>
            </a:r>
            <a:r>
              <a:rPr lang="zh-TW" altLang="en-US" sz="2800" dirty="0" smtClean="0"/>
              <a:t>月</a:t>
            </a:r>
            <a:endParaRPr lang="en-US" sz="2800" dirty="0" smtClean="0"/>
          </a:p>
          <a:p>
            <a:r>
              <a:rPr lang="en-US" sz="2800" dirty="0" smtClean="0"/>
              <a:t>AutoCAD 2008(R17.1)</a:t>
            </a:r>
            <a:r>
              <a:rPr lang="en-US" altLang="zh-TW" sz="2800" dirty="0" smtClean="0"/>
              <a:t>——</a:t>
            </a:r>
            <a:r>
              <a:rPr lang="en-US" sz="2800" dirty="0" smtClean="0"/>
              <a:t>2007</a:t>
            </a:r>
            <a:r>
              <a:rPr lang="zh-TW" altLang="en-US" sz="2800" dirty="0" smtClean="0"/>
              <a:t>年</a:t>
            </a:r>
            <a:r>
              <a:rPr lang="en-US" sz="2800" dirty="0" smtClean="0"/>
              <a:t>3</a:t>
            </a:r>
            <a:r>
              <a:rPr lang="zh-TW" altLang="en-US" sz="2800" dirty="0" smtClean="0"/>
              <a:t>月</a:t>
            </a:r>
            <a:endParaRPr lang="en-US" sz="2800" dirty="0" smtClean="0"/>
          </a:p>
          <a:p>
            <a:r>
              <a:rPr lang="en-US" sz="2800" dirty="0" smtClean="0"/>
              <a:t>AutoCAD 2009(R17.2)</a:t>
            </a:r>
            <a:r>
              <a:rPr lang="en-US" altLang="zh-TW" sz="2800" dirty="0" smtClean="0"/>
              <a:t>——</a:t>
            </a:r>
            <a:r>
              <a:rPr lang="en-US" sz="2800" dirty="0" smtClean="0"/>
              <a:t>2008</a:t>
            </a:r>
            <a:r>
              <a:rPr lang="zh-TW" altLang="en-US" sz="2800" dirty="0" smtClean="0"/>
              <a:t>年</a:t>
            </a:r>
            <a:r>
              <a:rPr lang="en-US" sz="2800" dirty="0" smtClean="0"/>
              <a:t>3</a:t>
            </a:r>
            <a:r>
              <a:rPr lang="zh-TW" altLang="en-US" sz="2800" dirty="0" smtClean="0"/>
              <a:t>月</a:t>
            </a:r>
            <a:endParaRPr lang="en-US" sz="2800" dirty="0" smtClean="0"/>
          </a:p>
          <a:p>
            <a:r>
              <a:rPr lang="en-US" sz="2800" dirty="0" smtClean="0"/>
              <a:t>AutoCAD 2010(R18)—2009.4</a:t>
            </a:r>
          </a:p>
          <a:p>
            <a:r>
              <a:rPr lang="en-US" sz="2800" dirty="0" smtClean="0"/>
              <a:t>AutoCAD LT 2010 – 2009.4</a:t>
            </a:r>
          </a:p>
          <a:p>
            <a:r>
              <a:rPr lang="en-US" sz="2800" dirty="0" smtClean="0"/>
              <a:t>AutoCAD 2011(R18.1) – 2010.3</a:t>
            </a:r>
          </a:p>
          <a:p>
            <a:r>
              <a:rPr lang="en-US" sz="2800" dirty="0" smtClean="0"/>
              <a:t>AutoCAD 2012 – 2011.3</a:t>
            </a:r>
          </a:p>
          <a:p>
            <a:r>
              <a:rPr lang="en-US" sz="2800" dirty="0" smtClean="0"/>
              <a:t>AutoCAD 2013(R19.1) – 2012.3</a:t>
            </a:r>
          </a:p>
          <a:p>
            <a:r>
              <a:rPr lang="en-US" sz="2800" dirty="0" smtClean="0"/>
              <a:t>AutoCAD 2014 – 2013.3</a:t>
            </a:r>
          </a:p>
        </p:txBody>
      </p:sp>
      <p:sp>
        <p:nvSpPr>
          <p:cNvPr id="4" name="日期版面配置區 3"/>
          <p:cNvSpPr>
            <a:spLocks noGrp="1"/>
          </p:cNvSpPr>
          <p:nvPr>
            <p:ph type="dt" sz="half" idx="10"/>
          </p:nvPr>
        </p:nvSpPr>
        <p:spPr/>
        <p:txBody>
          <a:bodyPr/>
          <a:lstStyle/>
          <a:p>
            <a:fld id="{485DD0A2-13B1-40FC-92F7-2CC8CD1C58F2}"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24</a:t>
            </a:fld>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(5)</a:t>
            </a:r>
            <a:r>
              <a:rPr lang="zh-TW" altLang="en-US" dirty="0"/>
              <a:t>實作：</a:t>
            </a:r>
            <a:r>
              <a:rPr lang="en-US" altLang="zh-TW" dirty="0"/>
              <a:t>AutoCAD </a:t>
            </a:r>
            <a:r>
              <a:rPr lang="zh-TW" altLang="en-US" dirty="0"/>
              <a:t>工具與配置</a:t>
            </a:r>
            <a:endParaRPr lang="en-US" dirty="0"/>
          </a:p>
        </p:txBody>
      </p:sp>
      <p:sp>
        <p:nvSpPr>
          <p:cNvPr id="3" name="Content Placeholder 2"/>
          <p:cNvSpPr>
            <a:spLocks noGrp="1"/>
          </p:cNvSpPr>
          <p:nvPr>
            <p:ph sz="quarter" idx="1"/>
          </p:nvPr>
        </p:nvSpPr>
        <p:spPr/>
        <p:txBody>
          <a:bodyPr>
            <a:normAutofit/>
          </a:bodyPr>
          <a:lstStyle/>
          <a:p>
            <a:r>
              <a:rPr lang="en-US" dirty="0" smtClean="0">
                <a:effectLst>
                  <a:outerShdw blurRad="38100" dist="38100" dir="2700000" algn="tl">
                    <a:srgbClr val="000000">
                      <a:alpha val="43137"/>
                    </a:srgbClr>
                  </a:outerShdw>
                </a:effectLst>
              </a:rPr>
              <a:t> AutoCAD full </a:t>
            </a:r>
            <a:r>
              <a:rPr lang="zh-TW" altLang="en-US" dirty="0" smtClean="0">
                <a:effectLst>
                  <a:outerShdw blurRad="38100" dist="38100" dir="2700000" algn="tl">
                    <a:srgbClr val="000000">
                      <a:alpha val="43137"/>
                    </a:srgbClr>
                  </a:outerShdw>
                </a:effectLst>
              </a:rPr>
              <a:t>及</a:t>
            </a:r>
            <a:r>
              <a:rPr lang="en-US" dirty="0" smtClean="0">
                <a:effectLst>
                  <a:outerShdw blurRad="38100" dist="38100" dir="2700000" algn="tl">
                    <a:srgbClr val="000000">
                      <a:alpha val="43137"/>
                    </a:srgbClr>
                  </a:outerShdw>
                </a:effectLst>
              </a:rPr>
              <a:t> LT(</a:t>
            </a:r>
            <a:r>
              <a:rPr lang="en-US" dirty="0" err="1" smtClean="0">
                <a:effectLst>
                  <a:outerShdw blurRad="38100" dist="38100" dir="2700000" algn="tl">
                    <a:srgbClr val="000000">
                      <a:alpha val="43137"/>
                    </a:srgbClr>
                  </a:outerShdw>
                </a:effectLst>
              </a:rPr>
              <a:t>lite</a:t>
            </a:r>
            <a:r>
              <a:rPr lang="en-US" dirty="0" smtClean="0">
                <a:effectLst>
                  <a:outerShdw blurRad="38100" dist="38100" dir="2700000" algn="tl">
                    <a:srgbClr val="000000">
                      <a:alpha val="43137"/>
                    </a:srgbClr>
                  </a:outerShdw>
                </a:effectLst>
              </a:rPr>
              <a:t>)</a:t>
            </a:r>
            <a:r>
              <a:rPr lang="zh-TW" altLang="en-US" dirty="0" smtClean="0">
                <a:effectLst>
                  <a:outerShdw blurRad="38100" dist="38100" dir="2700000" algn="tl">
                    <a:srgbClr val="000000">
                      <a:alpha val="43137"/>
                    </a:srgbClr>
                  </a:outerShdw>
                </a:effectLst>
              </a:rPr>
              <a:t>版本：</a:t>
            </a:r>
            <a:endParaRPr lang="en-US" dirty="0" smtClean="0">
              <a:effectLst>
                <a:outerShdw blurRad="38100" dist="38100" dir="2700000" algn="tl">
                  <a:srgbClr val="000000">
                    <a:alpha val="43137"/>
                  </a:srgbClr>
                </a:outerShdw>
              </a:effectLst>
            </a:endParaRPr>
          </a:p>
          <a:p>
            <a:r>
              <a:rPr lang="zh-TW" altLang="en-US" dirty="0" smtClean="0"/>
              <a:t>大部分的</a:t>
            </a:r>
            <a:r>
              <a:rPr lang="en-US" dirty="0" smtClean="0"/>
              <a:t>AutoCAD</a:t>
            </a:r>
            <a:r>
              <a:rPr lang="zh-TW" altLang="en-US" dirty="0" smtClean="0"/>
              <a:t>使用者並不會用到</a:t>
            </a:r>
            <a:r>
              <a:rPr lang="en-US" dirty="0" smtClean="0"/>
              <a:t>3D</a:t>
            </a:r>
            <a:r>
              <a:rPr lang="zh-TW" altLang="en-US" dirty="0" smtClean="0"/>
              <a:t>及程式撰寫的功能。</a:t>
            </a:r>
            <a:endParaRPr lang="en-US" altLang="zh-TW" dirty="0" smtClean="0"/>
          </a:p>
          <a:p>
            <a:r>
              <a:rPr lang="en-US" dirty="0" smtClean="0">
                <a:effectLst>
                  <a:outerShdw blurRad="38100" dist="38100" dir="2700000" algn="tl">
                    <a:srgbClr val="000000">
                      <a:alpha val="43137"/>
                    </a:srgbClr>
                  </a:outerShdw>
                </a:effectLst>
              </a:rPr>
              <a:t>AutoCAD lisp script</a:t>
            </a:r>
          </a:p>
          <a:p>
            <a:r>
              <a:rPr lang="zh-TW" altLang="en-US" dirty="0" smtClean="0"/>
              <a:t>自己創造</a:t>
            </a:r>
            <a:r>
              <a:rPr lang="en-US" dirty="0" smtClean="0"/>
              <a:t>AutoCAD</a:t>
            </a:r>
            <a:r>
              <a:rPr lang="zh-TW" altLang="en-US" dirty="0" smtClean="0"/>
              <a:t>指令的一個程式語言</a:t>
            </a:r>
            <a:endParaRPr lang="en-US" dirty="0" smtClean="0"/>
          </a:p>
          <a:p>
            <a:r>
              <a:rPr lang="en-US" dirty="0" smtClean="0">
                <a:effectLst>
                  <a:outerShdw blurRad="38100" dist="38100" dir="2700000" algn="tl">
                    <a:srgbClr val="000000">
                      <a:alpha val="43137"/>
                    </a:srgbClr>
                  </a:outerShdw>
                </a:effectLst>
              </a:rPr>
              <a:t>AutoCAD DWF viewer(</a:t>
            </a:r>
            <a:r>
              <a:rPr lang="zh-TW" altLang="en-US" dirty="0" smtClean="0">
                <a:effectLst>
                  <a:outerShdw blurRad="38100" dist="38100" dir="2700000" algn="tl">
                    <a:srgbClr val="000000">
                      <a:alpha val="43137"/>
                    </a:srgbClr>
                  </a:outerShdw>
                </a:effectLst>
                <a:hlinkClick r:id="rId3"/>
              </a:rPr>
              <a:t>可免費下載</a:t>
            </a:r>
            <a:r>
              <a:rPr lang="en-US" dirty="0" smtClean="0">
                <a:effectLst>
                  <a:outerShdw blurRad="38100" dist="38100" dir="2700000" algn="tl">
                    <a:srgbClr val="000000">
                      <a:alpha val="43137"/>
                    </a:srgbClr>
                  </a:outerShdw>
                </a:effectLst>
              </a:rPr>
              <a:t>)</a:t>
            </a:r>
          </a:p>
          <a:p>
            <a:r>
              <a:rPr lang="zh-TW" altLang="en-US" dirty="0" smtClean="0"/>
              <a:t>以</a:t>
            </a:r>
            <a:r>
              <a:rPr lang="en-US" dirty="0" smtClean="0"/>
              <a:t> DWF </a:t>
            </a:r>
            <a:r>
              <a:rPr lang="zh-TW" altLang="en-US" dirty="0" smtClean="0"/>
              <a:t>檔案格式檢視和列印</a:t>
            </a:r>
            <a:r>
              <a:rPr lang="en-US" dirty="0" smtClean="0"/>
              <a:t> 2D </a:t>
            </a:r>
            <a:r>
              <a:rPr lang="zh-TW" altLang="en-US" dirty="0" smtClean="0"/>
              <a:t>與</a:t>
            </a:r>
            <a:r>
              <a:rPr lang="en-US" dirty="0" smtClean="0"/>
              <a:t> 3D </a:t>
            </a:r>
            <a:r>
              <a:rPr lang="zh-TW" altLang="en-US" dirty="0" smtClean="0"/>
              <a:t>設計。</a:t>
            </a:r>
            <a:endParaRPr lang="en-US" dirty="0" smtClean="0"/>
          </a:p>
          <a:p>
            <a:r>
              <a:rPr lang="en-US" dirty="0" err="1" smtClean="0"/>
              <a:t>AutodeskR</a:t>
            </a:r>
            <a:r>
              <a:rPr lang="en-US" dirty="0" smtClean="0"/>
              <a:t> Design Review </a:t>
            </a:r>
            <a:r>
              <a:rPr lang="zh-TW" altLang="en-US" dirty="0" smtClean="0"/>
              <a:t>為審核、標記和往返設計資料的方式。</a:t>
            </a:r>
            <a:endParaRPr lang="en-US" dirty="0" smtClean="0"/>
          </a:p>
        </p:txBody>
      </p:sp>
      <p:sp>
        <p:nvSpPr>
          <p:cNvPr id="4" name="日期版面配置區 3"/>
          <p:cNvSpPr>
            <a:spLocks noGrp="1"/>
          </p:cNvSpPr>
          <p:nvPr>
            <p:ph type="dt" sz="half" idx="10"/>
          </p:nvPr>
        </p:nvSpPr>
        <p:spPr/>
        <p:txBody>
          <a:bodyPr/>
          <a:lstStyle/>
          <a:p>
            <a:fld id="{16F8D666-400B-43D1-8B7C-32DAC0A8CE3A}"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25</a:t>
            </a:fld>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(5)</a:t>
            </a:r>
            <a:r>
              <a:rPr lang="zh-TW" altLang="en-US" dirty="0"/>
              <a:t>實作：</a:t>
            </a:r>
            <a:r>
              <a:rPr lang="en-US" altLang="zh-TW" dirty="0"/>
              <a:t>AutoCAD </a:t>
            </a:r>
            <a:r>
              <a:rPr lang="zh-TW" altLang="en-US" dirty="0"/>
              <a:t>工具與配置</a:t>
            </a:r>
            <a:endParaRPr lang="en-US" dirty="0"/>
          </a:p>
        </p:txBody>
      </p:sp>
      <p:sp>
        <p:nvSpPr>
          <p:cNvPr id="3" name="Content Placeholder 2"/>
          <p:cNvSpPr>
            <a:spLocks noGrp="1"/>
          </p:cNvSpPr>
          <p:nvPr>
            <p:ph sz="quarter" idx="1"/>
          </p:nvPr>
        </p:nvSpPr>
        <p:spPr/>
        <p:txBody>
          <a:bodyPr/>
          <a:lstStyle/>
          <a:p>
            <a:r>
              <a:rPr lang="en-US" altLang="zh-TW" dirty="0" smtClean="0"/>
              <a:t>AutoCAD </a:t>
            </a:r>
            <a:r>
              <a:rPr lang="zh-TW" altLang="en-US" dirty="0" smtClean="0"/>
              <a:t>學生設計聯盟註冊</a:t>
            </a:r>
            <a:r>
              <a:rPr lang="en-US" altLang="zh-TW" dirty="0"/>
              <a:t/>
            </a:r>
            <a:br>
              <a:rPr lang="en-US" altLang="zh-TW" dirty="0"/>
            </a:br>
            <a:r>
              <a:rPr lang="en-US" altLang="zh-TW" dirty="0">
                <a:hlinkClick r:id="rId3"/>
              </a:rPr>
              <a:t>http://</a:t>
            </a:r>
            <a:r>
              <a:rPr lang="en-US" altLang="zh-TW" dirty="0" smtClean="0">
                <a:hlinkClick r:id="rId3"/>
              </a:rPr>
              <a:t>students.autodesk.com.tw/adsk/Account/Register</a:t>
            </a:r>
            <a:r>
              <a:rPr lang="en-US" altLang="zh-TW" dirty="0" smtClean="0"/>
              <a:t> </a:t>
            </a:r>
            <a:endParaRPr lang="en-US" dirty="0" smtClean="0"/>
          </a:p>
          <a:p>
            <a:r>
              <a:rPr lang="en-US" dirty="0" smtClean="0"/>
              <a:t>AutoCAD </a:t>
            </a:r>
            <a:r>
              <a:rPr lang="zh-TW" altLang="en-US" dirty="0" smtClean="0"/>
              <a:t>學生版本下載</a:t>
            </a:r>
            <a:r>
              <a:rPr lang="en-US" altLang="zh-TW" dirty="0"/>
              <a:t/>
            </a:r>
            <a:br>
              <a:rPr lang="en-US" altLang="zh-TW" dirty="0"/>
            </a:br>
            <a:r>
              <a:rPr lang="en-US" altLang="zh-TW" dirty="0">
                <a:hlinkClick r:id="rId4"/>
              </a:rPr>
              <a:t>http://students.autodesk.com.tw/products</a:t>
            </a:r>
            <a:r>
              <a:rPr lang="en-US" altLang="zh-TW" dirty="0" smtClean="0">
                <a:hlinkClick r:id="rId4"/>
              </a:rPr>
              <a:t>/</a:t>
            </a:r>
            <a:r>
              <a:rPr lang="en-US" altLang="zh-TW" dirty="0" smtClean="0"/>
              <a:t> </a:t>
            </a:r>
          </a:p>
          <a:p>
            <a:r>
              <a:rPr lang="en-US" dirty="0" smtClean="0"/>
              <a:t>AutoCAD </a:t>
            </a:r>
            <a:r>
              <a:rPr lang="zh-TW" altLang="en-US" dirty="0" smtClean="0"/>
              <a:t>安裝</a:t>
            </a:r>
            <a:r>
              <a:rPr lang="en-US" altLang="zh-TW" dirty="0" smtClean="0"/>
              <a:t>(</a:t>
            </a:r>
            <a:r>
              <a:rPr lang="zh-TW" altLang="en-US" dirty="0" smtClean="0"/>
              <a:t>官方中文安裝說明文件</a:t>
            </a:r>
            <a:r>
              <a:rPr lang="en-US" altLang="zh-TW" dirty="0" smtClean="0"/>
              <a:t>)</a:t>
            </a:r>
            <a:br>
              <a:rPr lang="en-US" altLang="zh-TW" dirty="0" smtClean="0"/>
            </a:br>
            <a:r>
              <a:rPr lang="en-US" dirty="0" smtClean="0">
                <a:hlinkClick r:id="rId5"/>
              </a:rPr>
              <a:t>http</a:t>
            </a:r>
            <a:r>
              <a:rPr lang="en-US" dirty="0">
                <a:hlinkClick r:id="rId5"/>
              </a:rPr>
              <a:t>://</a:t>
            </a:r>
            <a:r>
              <a:rPr lang="en-US" dirty="0" smtClean="0">
                <a:hlinkClick r:id="rId5"/>
              </a:rPr>
              <a:t>students.autodesk.com.tw/media/3150/registration-installation_workflow_taiwan.pdf</a:t>
            </a:r>
            <a:endParaRPr lang="en-US" dirty="0" smtClean="0"/>
          </a:p>
          <a:p>
            <a:r>
              <a:rPr lang="zh-TW" altLang="en-US" dirty="0" smtClean="0">
                <a:hlinkClick r:id="rId6"/>
              </a:rPr>
              <a:t>官方說明文件</a:t>
            </a:r>
            <a:r>
              <a:rPr lang="en-US" altLang="zh-TW" dirty="0" smtClean="0">
                <a:hlinkClick r:id="rId6"/>
              </a:rPr>
              <a:t/>
            </a:r>
            <a:br>
              <a:rPr lang="en-US" altLang="zh-TW" dirty="0" smtClean="0">
                <a:hlinkClick r:id="rId6"/>
              </a:rPr>
            </a:br>
            <a:r>
              <a:rPr lang="en-US" dirty="0" smtClean="0">
                <a:hlinkClick r:id="rId6"/>
              </a:rPr>
              <a:t>http</a:t>
            </a:r>
            <a:r>
              <a:rPr lang="en-US" dirty="0">
                <a:hlinkClick r:id="rId6"/>
              </a:rPr>
              <a:t>://</a:t>
            </a:r>
            <a:r>
              <a:rPr lang="en-US" dirty="0" smtClean="0">
                <a:hlinkClick r:id="rId6"/>
              </a:rPr>
              <a:t>exchange.autodesk.com/autocad/cht/pdf-documentation</a:t>
            </a:r>
            <a:r>
              <a:rPr lang="en-US" dirty="0" smtClean="0"/>
              <a:t> </a:t>
            </a:r>
          </a:p>
          <a:p>
            <a:endParaRPr lang="en-US" dirty="0"/>
          </a:p>
        </p:txBody>
      </p:sp>
      <p:sp>
        <p:nvSpPr>
          <p:cNvPr id="4" name="日期版面配置區 3"/>
          <p:cNvSpPr>
            <a:spLocks noGrp="1"/>
          </p:cNvSpPr>
          <p:nvPr>
            <p:ph type="dt" sz="half" idx="10"/>
          </p:nvPr>
        </p:nvSpPr>
        <p:spPr/>
        <p:txBody>
          <a:bodyPr/>
          <a:lstStyle/>
          <a:p>
            <a:fld id="{E14A4F71-4C44-4939-BA05-E1B3C26B3D5F}"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26</a:t>
            </a:fld>
            <a:endParaRPr lang="zh-TW"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(5)</a:t>
            </a:r>
            <a:r>
              <a:rPr lang="zh-TW" altLang="en-US" dirty="0"/>
              <a:t>實作：</a:t>
            </a:r>
            <a:r>
              <a:rPr lang="en-US" altLang="zh-TW" dirty="0"/>
              <a:t>AutoCAD </a:t>
            </a:r>
            <a:r>
              <a:rPr lang="zh-TW" altLang="en-US" dirty="0"/>
              <a:t>工具與配置</a:t>
            </a:r>
            <a:endParaRPr lang="en-US" dirty="0"/>
          </a:p>
        </p:txBody>
      </p:sp>
      <p:pic>
        <p:nvPicPr>
          <p:cNvPr id="4" name="圖片 3"/>
          <p:cNvPicPr>
            <a:picLocks noChangeAspect="1"/>
          </p:cNvPicPr>
          <p:nvPr/>
        </p:nvPicPr>
        <p:blipFill>
          <a:blip r:embed="rId2"/>
          <a:stretch>
            <a:fillRect/>
          </a:stretch>
        </p:blipFill>
        <p:spPr>
          <a:xfrm>
            <a:off x="47625" y="0"/>
            <a:ext cx="9020175" cy="6629400"/>
          </a:xfrm>
          <a:prstGeom prst="rect">
            <a:avLst/>
          </a:prstGeom>
        </p:spPr>
      </p:pic>
      <p:sp>
        <p:nvSpPr>
          <p:cNvPr id="5" name="圓角矩形圖說文字 4"/>
          <p:cNvSpPr/>
          <p:nvPr/>
        </p:nvSpPr>
        <p:spPr>
          <a:xfrm>
            <a:off x="378618" y="1531144"/>
            <a:ext cx="1328738" cy="762000"/>
          </a:xfrm>
          <a:prstGeom prst="wedgeRoundRectCallout">
            <a:avLst>
              <a:gd name="adj1" fmla="val -45564"/>
              <a:gd name="adj2" fmla="val -2048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功能表瀏覽器</a:t>
            </a:r>
            <a:endParaRPr lang="zh-TW" altLang="en-US" dirty="0"/>
          </a:p>
        </p:txBody>
      </p:sp>
      <p:sp>
        <p:nvSpPr>
          <p:cNvPr id="6" name="圓角矩形圖說文字 5"/>
          <p:cNvSpPr/>
          <p:nvPr/>
        </p:nvSpPr>
        <p:spPr>
          <a:xfrm>
            <a:off x="5179217" y="1985962"/>
            <a:ext cx="1085851" cy="485775"/>
          </a:xfrm>
          <a:prstGeom prst="wedgeRoundRectCallout">
            <a:avLst>
              <a:gd name="adj1" fmla="val -88830"/>
              <a:gd name="adj2" fmla="val -21827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工具列</a:t>
            </a:r>
            <a:endParaRPr lang="zh-TW" altLang="en-US" dirty="0"/>
          </a:p>
        </p:txBody>
      </p:sp>
      <p:sp>
        <p:nvSpPr>
          <p:cNvPr id="7" name="圓角矩形圖說文字 6"/>
          <p:cNvSpPr/>
          <p:nvPr/>
        </p:nvSpPr>
        <p:spPr>
          <a:xfrm>
            <a:off x="342899" y="4067176"/>
            <a:ext cx="1328738" cy="762000"/>
          </a:xfrm>
          <a:prstGeom prst="wedgeRoundRectCallout">
            <a:avLst>
              <a:gd name="adj1" fmla="val -39113"/>
              <a:gd name="adj2" fmla="val 8764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卡式座標</a:t>
            </a:r>
            <a:endParaRPr lang="zh-TW" altLang="en-US" dirty="0"/>
          </a:p>
        </p:txBody>
      </p:sp>
      <p:sp>
        <p:nvSpPr>
          <p:cNvPr id="8" name="圓角矩形圖說文字 7"/>
          <p:cNvSpPr/>
          <p:nvPr/>
        </p:nvSpPr>
        <p:spPr>
          <a:xfrm>
            <a:off x="1138238" y="4945855"/>
            <a:ext cx="1414462" cy="457200"/>
          </a:xfrm>
          <a:prstGeom prst="wedgeRoundRectCallout">
            <a:avLst>
              <a:gd name="adj1" fmla="val -63030"/>
              <a:gd name="adj2" fmla="val 13764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模型繪圖區</a:t>
            </a:r>
            <a:endParaRPr lang="zh-TW" altLang="en-US" dirty="0"/>
          </a:p>
        </p:txBody>
      </p:sp>
      <p:sp>
        <p:nvSpPr>
          <p:cNvPr id="9" name="圓角矩形圖說文字 8"/>
          <p:cNvSpPr/>
          <p:nvPr/>
        </p:nvSpPr>
        <p:spPr>
          <a:xfrm>
            <a:off x="5057774" y="4945855"/>
            <a:ext cx="1328738" cy="762000"/>
          </a:xfrm>
          <a:prstGeom prst="wedgeRoundRectCallout">
            <a:avLst>
              <a:gd name="adj1" fmla="val -35887"/>
              <a:gd name="adj2" fmla="val 17202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功能狀態切換列</a:t>
            </a:r>
            <a:endParaRPr lang="zh-TW" altLang="en-US" dirty="0"/>
          </a:p>
        </p:txBody>
      </p:sp>
      <p:sp>
        <p:nvSpPr>
          <p:cNvPr id="10" name="圓角矩形圖說文字 9"/>
          <p:cNvSpPr/>
          <p:nvPr/>
        </p:nvSpPr>
        <p:spPr>
          <a:xfrm>
            <a:off x="2840828" y="5275661"/>
            <a:ext cx="1495426" cy="500063"/>
          </a:xfrm>
          <a:prstGeom prst="wedgeRoundRectCallout">
            <a:avLst>
              <a:gd name="adj1" fmla="val -97393"/>
              <a:gd name="adj2" fmla="val 1333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文字命令區</a:t>
            </a:r>
            <a:endParaRPr lang="zh-TW" altLang="en-US" dirty="0"/>
          </a:p>
        </p:txBody>
      </p:sp>
      <p:sp>
        <p:nvSpPr>
          <p:cNvPr id="11" name="圓角矩形 10"/>
          <p:cNvSpPr/>
          <p:nvPr/>
        </p:nvSpPr>
        <p:spPr>
          <a:xfrm>
            <a:off x="3671885" y="3314700"/>
            <a:ext cx="1328738" cy="8143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作圖區</a:t>
            </a:r>
            <a:endParaRPr lang="zh-TW" altLang="en-US" dirty="0"/>
          </a:p>
        </p:txBody>
      </p:sp>
      <p:sp>
        <p:nvSpPr>
          <p:cNvPr id="15" name="圓角矩形 14"/>
          <p:cNvSpPr/>
          <p:nvPr/>
        </p:nvSpPr>
        <p:spPr>
          <a:xfrm>
            <a:off x="1750219" y="2486024"/>
            <a:ext cx="2686050" cy="6179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dirty="0" smtClean="0"/>
              <a:t>AutoCAD </a:t>
            </a:r>
            <a:r>
              <a:rPr lang="zh-TW" altLang="en-US" dirty="0" smtClean="0"/>
              <a:t>預設配置</a:t>
            </a:r>
            <a:r>
              <a:rPr lang="en-US" altLang="zh-TW" dirty="0" smtClean="0"/>
              <a:t>-</a:t>
            </a:r>
            <a:br>
              <a:rPr lang="en-US" altLang="zh-TW" dirty="0" smtClean="0"/>
            </a:br>
            <a:r>
              <a:rPr lang="zh-TW" altLang="en-US" dirty="0" smtClean="0"/>
              <a:t>製圖與註解</a:t>
            </a:r>
            <a:endParaRPr lang="zh-TW" altLang="en-US" dirty="0"/>
          </a:p>
        </p:txBody>
      </p:sp>
      <p:sp>
        <p:nvSpPr>
          <p:cNvPr id="16" name="圓角矩形圖說文字 15"/>
          <p:cNvSpPr/>
          <p:nvPr/>
        </p:nvSpPr>
        <p:spPr>
          <a:xfrm>
            <a:off x="6336502" y="3881436"/>
            <a:ext cx="1328738" cy="762000"/>
          </a:xfrm>
          <a:prstGeom prst="wedgeRoundRectCallout">
            <a:avLst>
              <a:gd name="adj1" fmla="val 53360"/>
              <a:gd name="adj2" fmla="val 8764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dirty="0" smtClean="0"/>
              <a:t>工作區配置切換</a:t>
            </a:r>
            <a:endParaRPr lang="zh-TW" altLang="en-US" dirty="0"/>
          </a:p>
        </p:txBody>
      </p:sp>
      <p:sp>
        <p:nvSpPr>
          <p:cNvPr id="3" name="日期版面配置區 2"/>
          <p:cNvSpPr>
            <a:spLocks noGrp="1"/>
          </p:cNvSpPr>
          <p:nvPr>
            <p:ph type="dt" sz="half" idx="10"/>
          </p:nvPr>
        </p:nvSpPr>
        <p:spPr/>
        <p:txBody>
          <a:bodyPr/>
          <a:lstStyle/>
          <a:p>
            <a:fld id="{BBCEB1E2-6DA5-43C5-9DD5-D97EED5D74DE}" type="datetime1">
              <a:rPr lang="zh-TW" altLang="en-US" smtClean="0"/>
              <a:t>2014/4/23</a:t>
            </a:fld>
            <a:endParaRPr lang="zh-TW" altLang="en-US"/>
          </a:p>
        </p:txBody>
      </p:sp>
      <p:sp>
        <p:nvSpPr>
          <p:cNvPr id="12" name="投影片編號版面配置區 11"/>
          <p:cNvSpPr>
            <a:spLocks noGrp="1"/>
          </p:cNvSpPr>
          <p:nvPr>
            <p:ph type="sldNum" sz="quarter" idx="12"/>
          </p:nvPr>
        </p:nvSpPr>
        <p:spPr/>
        <p:txBody>
          <a:bodyPr/>
          <a:lstStyle/>
          <a:p>
            <a:fld id="{FEC3D07E-9712-4B84-B8B8-796271BF80B6}" type="slidenum">
              <a:rPr lang="zh-TW" altLang="en-US" smtClean="0"/>
              <a:pPr/>
              <a:t>27</a:t>
            </a:fld>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(5)</a:t>
            </a:r>
            <a:r>
              <a:rPr lang="zh-TW" altLang="en-US" dirty="0"/>
              <a:t>實作：</a:t>
            </a:r>
            <a:r>
              <a:rPr lang="en-US" altLang="zh-TW" dirty="0"/>
              <a:t>AutoCAD </a:t>
            </a:r>
            <a:r>
              <a:rPr lang="zh-TW" altLang="en-US" dirty="0"/>
              <a:t>工具與配置</a:t>
            </a:r>
          </a:p>
        </p:txBody>
      </p:sp>
      <p:pic>
        <p:nvPicPr>
          <p:cNvPr id="4" name="圖片 3"/>
          <p:cNvPicPr>
            <a:picLocks noChangeAspect="1"/>
          </p:cNvPicPr>
          <p:nvPr/>
        </p:nvPicPr>
        <p:blipFill>
          <a:blip r:embed="rId2"/>
          <a:stretch>
            <a:fillRect/>
          </a:stretch>
        </p:blipFill>
        <p:spPr>
          <a:xfrm>
            <a:off x="0" y="-171456"/>
            <a:ext cx="9944100" cy="6953250"/>
          </a:xfrm>
          <a:prstGeom prst="rect">
            <a:avLst/>
          </a:prstGeom>
        </p:spPr>
      </p:pic>
      <p:sp>
        <p:nvSpPr>
          <p:cNvPr id="5" name="圓角矩形圖說文字 4"/>
          <p:cNvSpPr/>
          <p:nvPr/>
        </p:nvSpPr>
        <p:spPr>
          <a:xfrm>
            <a:off x="271463" y="1052512"/>
            <a:ext cx="1328738" cy="762000"/>
          </a:xfrm>
          <a:prstGeom prst="wedgeRoundRectCallout">
            <a:avLst>
              <a:gd name="adj1" fmla="val -42338"/>
              <a:gd name="adj2" fmla="val -1748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功能表瀏覽器</a:t>
            </a:r>
            <a:endParaRPr lang="zh-TW" altLang="en-US" dirty="0"/>
          </a:p>
        </p:txBody>
      </p:sp>
      <p:sp>
        <p:nvSpPr>
          <p:cNvPr id="6" name="圓角矩形圖說文字 5"/>
          <p:cNvSpPr/>
          <p:nvPr/>
        </p:nvSpPr>
        <p:spPr>
          <a:xfrm>
            <a:off x="542925" y="2714625"/>
            <a:ext cx="1085851" cy="485775"/>
          </a:xfrm>
          <a:prstGeom prst="wedgeRoundRectCallout">
            <a:avLst>
              <a:gd name="adj1" fmla="val -75672"/>
              <a:gd name="adj2" fmla="val 6702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工具列</a:t>
            </a:r>
            <a:endParaRPr lang="zh-TW" altLang="en-US" dirty="0"/>
          </a:p>
        </p:txBody>
      </p:sp>
      <p:sp>
        <p:nvSpPr>
          <p:cNvPr id="7" name="圓角矩形圖說文字 6"/>
          <p:cNvSpPr/>
          <p:nvPr/>
        </p:nvSpPr>
        <p:spPr>
          <a:xfrm>
            <a:off x="542925" y="4205288"/>
            <a:ext cx="1328738" cy="762000"/>
          </a:xfrm>
          <a:prstGeom prst="wedgeRoundRectCallout">
            <a:avLst>
              <a:gd name="adj1" fmla="val -39113"/>
              <a:gd name="adj2" fmla="val 8764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卡式座標</a:t>
            </a:r>
            <a:endParaRPr lang="zh-TW" altLang="en-US" dirty="0"/>
          </a:p>
        </p:txBody>
      </p:sp>
      <p:sp>
        <p:nvSpPr>
          <p:cNvPr id="8" name="圓角矩形圖說文字 7"/>
          <p:cNvSpPr/>
          <p:nvPr/>
        </p:nvSpPr>
        <p:spPr>
          <a:xfrm>
            <a:off x="1414463" y="5119688"/>
            <a:ext cx="1414462" cy="457200"/>
          </a:xfrm>
          <a:prstGeom prst="wedgeRoundRectCallout">
            <a:avLst>
              <a:gd name="adj1" fmla="val -63030"/>
              <a:gd name="adj2" fmla="val 13764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模型繪圖區</a:t>
            </a:r>
            <a:endParaRPr lang="zh-TW" altLang="en-US" dirty="0"/>
          </a:p>
        </p:txBody>
      </p:sp>
      <p:sp>
        <p:nvSpPr>
          <p:cNvPr id="9" name="圓角矩形圖說文字 8"/>
          <p:cNvSpPr/>
          <p:nvPr/>
        </p:nvSpPr>
        <p:spPr>
          <a:xfrm>
            <a:off x="5057774" y="4945855"/>
            <a:ext cx="1328738" cy="762000"/>
          </a:xfrm>
          <a:prstGeom prst="wedgeRoundRectCallout">
            <a:avLst>
              <a:gd name="adj1" fmla="val -35887"/>
              <a:gd name="adj2" fmla="val 17202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功能狀態切換列</a:t>
            </a:r>
            <a:endParaRPr lang="zh-TW" altLang="en-US" dirty="0"/>
          </a:p>
        </p:txBody>
      </p:sp>
      <p:sp>
        <p:nvSpPr>
          <p:cNvPr id="10" name="圓角矩形圖說文字 9"/>
          <p:cNvSpPr/>
          <p:nvPr/>
        </p:nvSpPr>
        <p:spPr>
          <a:xfrm>
            <a:off x="3062287" y="5457824"/>
            <a:ext cx="1495426" cy="500063"/>
          </a:xfrm>
          <a:prstGeom prst="wedgeRoundRectCallout">
            <a:avLst>
              <a:gd name="adj1" fmla="val -97393"/>
              <a:gd name="adj2" fmla="val 1333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文字命令區</a:t>
            </a:r>
            <a:endParaRPr lang="zh-TW" altLang="en-US" dirty="0"/>
          </a:p>
        </p:txBody>
      </p:sp>
      <p:sp>
        <p:nvSpPr>
          <p:cNvPr id="11" name="圓角矩形 10"/>
          <p:cNvSpPr/>
          <p:nvPr/>
        </p:nvSpPr>
        <p:spPr>
          <a:xfrm>
            <a:off x="3907631" y="3148009"/>
            <a:ext cx="1328738" cy="8143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smtClean="0"/>
              <a:t>作圖區</a:t>
            </a:r>
            <a:endParaRPr lang="zh-TW" altLang="en-US" dirty="0"/>
          </a:p>
        </p:txBody>
      </p:sp>
      <p:sp>
        <p:nvSpPr>
          <p:cNvPr id="12" name="圓角矩形 11"/>
          <p:cNvSpPr/>
          <p:nvPr/>
        </p:nvSpPr>
        <p:spPr>
          <a:xfrm>
            <a:off x="3086100" y="1222167"/>
            <a:ext cx="2686050" cy="5417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dirty="0" smtClean="0"/>
              <a:t>AutoCAD </a:t>
            </a:r>
            <a:r>
              <a:rPr lang="zh-TW" altLang="en-US" dirty="0" smtClean="0"/>
              <a:t>典型工作區</a:t>
            </a:r>
            <a:endParaRPr lang="zh-TW" altLang="en-US" dirty="0"/>
          </a:p>
        </p:txBody>
      </p:sp>
      <p:sp>
        <p:nvSpPr>
          <p:cNvPr id="3" name="日期版面配置區 2"/>
          <p:cNvSpPr>
            <a:spLocks noGrp="1"/>
          </p:cNvSpPr>
          <p:nvPr>
            <p:ph type="dt" sz="half" idx="10"/>
          </p:nvPr>
        </p:nvSpPr>
        <p:spPr/>
        <p:txBody>
          <a:bodyPr/>
          <a:lstStyle/>
          <a:p>
            <a:fld id="{09F56FAB-233D-40BA-9B62-A4DAF96F318E}" type="datetime1">
              <a:rPr lang="zh-TW" altLang="en-US" smtClean="0"/>
              <a:t>2014/4/23</a:t>
            </a:fld>
            <a:endParaRPr lang="zh-TW" altLang="en-US"/>
          </a:p>
        </p:txBody>
      </p:sp>
      <p:sp>
        <p:nvSpPr>
          <p:cNvPr id="13" name="投影片編號版面配置區 12"/>
          <p:cNvSpPr>
            <a:spLocks noGrp="1"/>
          </p:cNvSpPr>
          <p:nvPr>
            <p:ph type="sldNum" sz="quarter" idx="12"/>
          </p:nvPr>
        </p:nvSpPr>
        <p:spPr/>
        <p:txBody>
          <a:bodyPr/>
          <a:lstStyle/>
          <a:p>
            <a:fld id="{FEC3D07E-9712-4B84-B8B8-796271BF80B6}" type="slidenum">
              <a:rPr lang="zh-TW" altLang="en-US" smtClean="0"/>
              <a:pPr/>
              <a:t>28</a:t>
            </a:fld>
            <a:endParaRPr lang="zh-TW" altLang="en-US"/>
          </a:p>
        </p:txBody>
      </p:sp>
    </p:spTree>
    <p:extLst>
      <p:ext uri="{BB962C8B-B14F-4D97-AF65-F5344CB8AC3E}">
        <p14:creationId xmlns:p14="http://schemas.microsoft.com/office/powerpoint/2010/main" val="109985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(6)</a:t>
            </a:r>
            <a:r>
              <a:rPr lang="zh-TW" altLang="en-US" dirty="0"/>
              <a:t>實作：</a:t>
            </a:r>
            <a:r>
              <a:rPr lang="en-US" altLang="zh-TW" dirty="0"/>
              <a:t>AutoCAD </a:t>
            </a:r>
            <a:r>
              <a:rPr lang="zh-TW" altLang="en-US" dirty="0"/>
              <a:t>的基礎操作</a:t>
            </a:r>
          </a:p>
        </p:txBody>
      </p:sp>
      <p:sp>
        <p:nvSpPr>
          <p:cNvPr id="3" name="內容版面配置區 2"/>
          <p:cNvSpPr>
            <a:spLocks noGrp="1"/>
          </p:cNvSpPr>
          <p:nvPr>
            <p:ph sz="quarter" idx="1"/>
          </p:nvPr>
        </p:nvSpPr>
        <p:spPr/>
        <p:txBody>
          <a:bodyPr/>
          <a:lstStyle/>
          <a:p>
            <a:r>
              <a:rPr lang="zh-TW" altLang="zh-TW" sz="2400" b="1" dirty="0">
                <a:latin typeface="+mn-ea"/>
              </a:rPr>
              <a:t>滑鼠功能鍵</a:t>
            </a:r>
            <a:r>
              <a:rPr lang="zh-TW" altLang="zh-TW" sz="2400" b="1" dirty="0" smtClean="0">
                <a:latin typeface="+mn-ea"/>
              </a:rPr>
              <a:t>控制</a:t>
            </a:r>
            <a:endParaRPr lang="en-US" altLang="zh-TW" sz="2400" dirty="0" smtClean="0">
              <a:latin typeface="+mn-ea"/>
            </a:endParaRPr>
          </a:p>
          <a:p>
            <a:r>
              <a:rPr lang="zh-TW" altLang="zh-TW" sz="2400" dirty="0" smtClean="0">
                <a:latin typeface="+mn-ea"/>
              </a:rPr>
              <a:t>以</a:t>
            </a:r>
            <a:r>
              <a:rPr lang="zh-TW" altLang="zh-TW" sz="2400" dirty="0">
                <a:latin typeface="+mn-ea"/>
              </a:rPr>
              <a:t>二鍵式滑鼠中間有滾輪的</a:t>
            </a:r>
            <a:r>
              <a:rPr lang="zh-TW" altLang="zh-TW" sz="2400" dirty="0" smtClean="0">
                <a:latin typeface="+mn-ea"/>
              </a:rPr>
              <a:t>說明</a:t>
            </a:r>
            <a:endParaRPr lang="en-US" altLang="zh-TW" sz="2400" dirty="0" smtClean="0">
              <a:latin typeface="+mn-ea"/>
            </a:endParaRPr>
          </a:p>
          <a:p>
            <a:endParaRPr lang="zh-TW" altLang="zh-TW" dirty="0"/>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00735360"/>
              </p:ext>
            </p:extLst>
          </p:nvPr>
        </p:nvGraphicFramePr>
        <p:xfrm>
          <a:off x="457199" y="2303622"/>
          <a:ext cx="8229601" cy="4621530"/>
        </p:xfrm>
        <a:graphic>
          <a:graphicData uri="http://schemas.openxmlformats.org/drawingml/2006/table">
            <a:tbl>
              <a:tblPr>
                <a:tableStyleId>{5C22544A-7EE6-4342-B048-85BDC9FD1C3A}</a:tableStyleId>
              </a:tblPr>
              <a:tblGrid>
                <a:gridCol w="1257300"/>
                <a:gridCol w="3614738"/>
                <a:gridCol w="3357563"/>
              </a:tblGrid>
              <a:tr h="0">
                <a:tc>
                  <a:txBody>
                    <a:bodyPr/>
                    <a:lstStyle/>
                    <a:p>
                      <a:pPr>
                        <a:lnSpc>
                          <a:spcPct val="150000"/>
                        </a:lnSpc>
                        <a:spcAft>
                          <a:spcPts val="0"/>
                        </a:spcAft>
                      </a:pPr>
                      <a:r>
                        <a:rPr lang="zh-TW" sz="1800" kern="100" dirty="0">
                          <a:effectLst/>
                          <a:latin typeface="+mn-ea"/>
                          <a:ea typeface="+mn-ea"/>
                        </a:rPr>
                        <a:t>按鍵</a:t>
                      </a:r>
                    </a:p>
                  </a:txBody>
                  <a:tcPr marL="9525" marR="9525" marT="9525" marB="9525" anchor="ctr">
                    <a:solidFill>
                      <a:schemeClr val="accent4"/>
                    </a:solidFill>
                  </a:tcPr>
                </a:tc>
                <a:tc>
                  <a:txBody>
                    <a:bodyPr/>
                    <a:lstStyle/>
                    <a:p>
                      <a:pPr>
                        <a:lnSpc>
                          <a:spcPct val="150000"/>
                        </a:lnSpc>
                        <a:spcAft>
                          <a:spcPts val="0"/>
                        </a:spcAft>
                      </a:pPr>
                      <a:r>
                        <a:rPr lang="zh-TW" sz="1800" kern="100" dirty="0">
                          <a:effectLst/>
                          <a:latin typeface="+mn-ea"/>
                          <a:ea typeface="+mn-ea"/>
                        </a:rPr>
                        <a:t>說明</a:t>
                      </a:r>
                      <a:r>
                        <a:rPr lang="en-US" sz="1800" kern="100" dirty="0">
                          <a:effectLst/>
                          <a:latin typeface="+mn-ea"/>
                          <a:ea typeface="+mn-ea"/>
                        </a:rPr>
                        <a:t>1</a:t>
                      </a:r>
                      <a:endParaRPr lang="zh-TW" sz="1800" kern="100" dirty="0">
                        <a:effectLst/>
                        <a:latin typeface="+mn-ea"/>
                        <a:ea typeface="+mn-ea"/>
                      </a:endParaRPr>
                    </a:p>
                  </a:txBody>
                  <a:tcPr marL="9525" marR="9525" marT="9525" marB="9525" anchor="ctr">
                    <a:solidFill>
                      <a:schemeClr val="accent4"/>
                    </a:solidFill>
                  </a:tcPr>
                </a:tc>
                <a:tc>
                  <a:txBody>
                    <a:bodyPr/>
                    <a:lstStyle/>
                    <a:p>
                      <a:pPr>
                        <a:lnSpc>
                          <a:spcPct val="150000"/>
                        </a:lnSpc>
                        <a:spcAft>
                          <a:spcPts val="0"/>
                        </a:spcAft>
                      </a:pPr>
                      <a:r>
                        <a:rPr lang="zh-TW" sz="1800" kern="100" dirty="0">
                          <a:effectLst/>
                          <a:latin typeface="+mn-ea"/>
                          <a:ea typeface="+mn-ea"/>
                        </a:rPr>
                        <a:t>說明</a:t>
                      </a:r>
                      <a:r>
                        <a:rPr lang="en-US" sz="1800" kern="100" dirty="0">
                          <a:effectLst/>
                          <a:latin typeface="+mn-ea"/>
                          <a:ea typeface="+mn-ea"/>
                        </a:rPr>
                        <a:t>2</a:t>
                      </a:r>
                      <a:endParaRPr lang="zh-TW" sz="1800" kern="100" dirty="0">
                        <a:effectLst/>
                        <a:latin typeface="+mn-ea"/>
                        <a:ea typeface="+mn-ea"/>
                      </a:endParaRPr>
                    </a:p>
                  </a:txBody>
                  <a:tcPr marL="9525" marR="9525" marT="9525" marB="9525" anchor="ctr">
                    <a:solidFill>
                      <a:schemeClr val="accent4"/>
                    </a:solidFill>
                  </a:tcPr>
                </a:tc>
              </a:tr>
              <a:tr h="0">
                <a:tc>
                  <a:txBody>
                    <a:bodyPr/>
                    <a:lstStyle/>
                    <a:p>
                      <a:pPr>
                        <a:lnSpc>
                          <a:spcPct val="150000"/>
                        </a:lnSpc>
                        <a:spcAft>
                          <a:spcPts val="0"/>
                        </a:spcAft>
                      </a:pPr>
                      <a:r>
                        <a:rPr lang="zh-TW" sz="1800" kern="100" dirty="0">
                          <a:effectLst/>
                          <a:latin typeface="+mn-ea"/>
                          <a:ea typeface="+mn-ea"/>
                        </a:rPr>
                        <a:t>左鍵</a:t>
                      </a:r>
                    </a:p>
                  </a:txBody>
                  <a:tcPr marL="9525" marR="9525" marT="9525" marB="9525" anchor="ctr">
                    <a:solidFill>
                      <a:schemeClr val="accent6">
                        <a:lumMod val="20000"/>
                        <a:lumOff val="80000"/>
                      </a:schemeClr>
                    </a:solidFill>
                  </a:tcPr>
                </a:tc>
                <a:tc>
                  <a:txBody>
                    <a:bodyPr/>
                    <a:lstStyle/>
                    <a:p>
                      <a:pPr>
                        <a:lnSpc>
                          <a:spcPct val="150000"/>
                        </a:lnSpc>
                        <a:spcAft>
                          <a:spcPts val="0"/>
                        </a:spcAft>
                      </a:pPr>
                      <a:r>
                        <a:rPr lang="zh-TW" sz="1800" kern="100" dirty="0">
                          <a:effectLst/>
                          <a:latin typeface="+mn-ea"/>
                          <a:ea typeface="+mn-ea"/>
                        </a:rPr>
                        <a:t>選取功能鍵</a:t>
                      </a:r>
                      <a:r>
                        <a:rPr lang="en-US" sz="1800" kern="100" dirty="0">
                          <a:effectLst/>
                          <a:latin typeface="+mn-ea"/>
                          <a:ea typeface="+mn-ea"/>
                        </a:rPr>
                        <a:t>(</a:t>
                      </a:r>
                      <a:r>
                        <a:rPr lang="zh-TW" sz="1800" kern="100" dirty="0">
                          <a:effectLst/>
                          <a:latin typeface="+mn-ea"/>
                          <a:ea typeface="+mn-ea"/>
                        </a:rPr>
                        <a:t>圖元</a:t>
                      </a:r>
                      <a:r>
                        <a:rPr lang="en-US" sz="1800" kern="100" dirty="0">
                          <a:effectLst/>
                          <a:latin typeface="+mn-ea"/>
                          <a:ea typeface="+mn-ea"/>
                        </a:rPr>
                        <a:t>,</a:t>
                      </a:r>
                      <a:r>
                        <a:rPr lang="zh-TW" sz="1800" kern="100" dirty="0">
                          <a:effectLst/>
                          <a:latin typeface="+mn-ea"/>
                          <a:ea typeface="+mn-ea"/>
                        </a:rPr>
                        <a:t>選點</a:t>
                      </a:r>
                      <a:r>
                        <a:rPr lang="en-US" sz="1800" kern="100" dirty="0">
                          <a:effectLst/>
                          <a:latin typeface="+mn-ea"/>
                          <a:ea typeface="+mn-ea"/>
                        </a:rPr>
                        <a:t>,</a:t>
                      </a:r>
                      <a:r>
                        <a:rPr lang="zh-TW" sz="1800" kern="100" dirty="0">
                          <a:effectLst/>
                          <a:latin typeface="+mn-ea"/>
                          <a:ea typeface="+mn-ea"/>
                        </a:rPr>
                        <a:t>選功能</a:t>
                      </a:r>
                      <a:r>
                        <a:rPr lang="en-US" sz="1800" kern="100" dirty="0">
                          <a:effectLst/>
                          <a:latin typeface="+mn-ea"/>
                          <a:ea typeface="+mn-ea"/>
                        </a:rPr>
                        <a:t>)</a:t>
                      </a:r>
                      <a:endParaRPr lang="zh-TW" sz="1800" kern="100" dirty="0">
                        <a:effectLst/>
                        <a:latin typeface="+mn-ea"/>
                        <a:ea typeface="+mn-ea"/>
                      </a:endParaRPr>
                    </a:p>
                  </a:txBody>
                  <a:tcPr marL="9525" marR="9525" marT="9525" marB="9525" anchor="ctr">
                    <a:solidFill>
                      <a:schemeClr val="bg1"/>
                    </a:solidFill>
                  </a:tcPr>
                </a:tc>
                <a:tc>
                  <a:txBody>
                    <a:bodyPr/>
                    <a:lstStyle/>
                    <a:p>
                      <a:pPr>
                        <a:lnSpc>
                          <a:spcPct val="150000"/>
                        </a:lnSpc>
                        <a:spcAft>
                          <a:spcPts val="0"/>
                        </a:spcAft>
                      </a:pPr>
                      <a:r>
                        <a:rPr lang="zh-TW" sz="1800" kern="100" dirty="0">
                          <a:effectLst/>
                          <a:latin typeface="+mn-ea"/>
                          <a:ea typeface="+mn-ea"/>
                        </a:rPr>
                        <a:t>連續快按二次進入物件修改畫面</a:t>
                      </a:r>
                    </a:p>
                  </a:txBody>
                  <a:tcPr marL="9525" marR="9525" marT="9525" marB="9525" anchor="ctr">
                    <a:solidFill>
                      <a:schemeClr val="bg1"/>
                    </a:solidFill>
                  </a:tcPr>
                </a:tc>
              </a:tr>
              <a:tr h="0">
                <a:tc>
                  <a:txBody>
                    <a:bodyPr/>
                    <a:lstStyle/>
                    <a:p>
                      <a:pPr>
                        <a:lnSpc>
                          <a:spcPct val="150000"/>
                        </a:lnSpc>
                        <a:spcAft>
                          <a:spcPts val="0"/>
                        </a:spcAft>
                      </a:pPr>
                      <a:r>
                        <a:rPr lang="zh-TW" sz="1800" kern="100" dirty="0">
                          <a:effectLst/>
                          <a:latin typeface="+mn-ea"/>
                          <a:ea typeface="+mn-ea"/>
                        </a:rPr>
                        <a:t>右鍵</a:t>
                      </a:r>
                    </a:p>
                  </a:txBody>
                  <a:tcPr marL="9525" marR="9525" marT="9525" marB="9525" anchor="ctr">
                    <a:solidFill>
                      <a:schemeClr val="accent6">
                        <a:lumMod val="20000"/>
                        <a:lumOff val="80000"/>
                      </a:schemeClr>
                    </a:solidFill>
                  </a:tcPr>
                </a:tc>
                <a:tc>
                  <a:txBody>
                    <a:bodyPr/>
                    <a:lstStyle/>
                    <a:p>
                      <a:pPr>
                        <a:lnSpc>
                          <a:spcPct val="150000"/>
                        </a:lnSpc>
                        <a:spcAft>
                          <a:spcPts val="0"/>
                        </a:spcAft>
                      </a:pPr>
                      <a:r>
                        <a:rPr lang="zh-TW" sz="1800" kern="100" dirty="0">
                          <a:effectLst/>
                          <a:latin typeface="+mn-ea"/>
                          <a:ea typeface="+mn-ea"/>
                        </a:rPr>
                        <a:t>「</a:t>
                      </a:r>
                      <a:r>
                        <a:rPr lang="en-US" sz="1800" kern="100" dirty="0">
                          <a:effectLst/>
                          <a:latin typeface="+mn-ea"/>
                          <a:ea typeface="+mn-ea"/>
                        </a:rPr>
                        <a:t>Enter</a:t>
                      </a:r>
                      <a:r>
                        <a:rPr lang="zh-TW" sz="1800" kern="100" dirty="0">
                          <a:effectLst/>
                          <a:latin typeface="+mn-ea"/>
                          <a:ea typeface="+mn-ea"/>
                        </a:rPr>
                        <a:t>」功能，變數</a:t>
                      </a:r>
                      <a:r>
                        <a:rPr lang="en-US" sz="1800" kern="100" dirty="0">
                          <a:effectLst/>
                          <a:latin typeface="+mn-ea"/>
                          <a:ea typeface="+mn-ea"/>
                        </a:rPr>
                        <a:t>SHORTCUTMENU=0 </a:t>
                      </a:r>
                      <a:r>
                        <a:rPr lang="zh-TW" sz="1800" kern="100" dirty="0">
                          <a:effectLst/>
                          <a:latin typeface="+mn-ea"/>
                          <a:ea typeface="+mn-ea"/>
                        </a:rPr>
                        <a:t>為此功能</a:t>
                      </a:r>
                    </a:p>
                  </a:txBody>
                  <a:tcPr marL="9525" marR="9525" marT="9525" marB="9525" anchor="ctr">
                    <a:solidFill>
                      <a:schemeClr val="bg1"/>
                    </a:solidFill>
                  </a:tcPr>
                </a:tc>
                <a:tc>
                  <a:txBody>
                    <a:bodyPr/>
                    <a:lstStyle/>
                    <a:p>
                      <a:pPr>
                        <a:lnSpc>
                          <a:spcPct val="150000"/>
                        </a:lnSpc>
                        <a:spcAft>
                          <a:spcPts val="0"/>
                        </a:spcAft>
                      </a:pPr>
                      <a:r>
                        <a:rPr lang="zh-TW" sz="1800" kern="100" dirty="0">
                          <a:effectLst/>
                          <a:latin typeface="+mn-ea"/>
                          <a:ea typeface="+mn-ea"/>
                        </a:rPr>
                        <a:t>快顯功能表，變數</a:t>
                      </a:r>
                      <a:r>
                        <a:rPr lang="en-US" sz="1800" kern="100" dirty="0">
                          <a:effectLst/>
                          <a:latin typeface="+mn-ea"/>
                          <a:ea typeface="+mn-ea"/>
                        </a:rPr>
                        <a:t>SHORTCUTMENU&gt;0 </a:t>
                      </a:r>
                      <a:r>
                        <a:rPr lang="zh-TW" sz="1800" kern="100" dirty="0">
                          <a:effectLst/>
                          <a:latin typeface="+mn-ea"/>
                          <a:ea typeface="+mn-ea"/>
                        </a:rPr>
                        <a:t>為此功能</a:t>
                      </a:r>
                    </a:p>
                  </a:txBody>
                  <a:tcPr marL="9525" marR="9525" marT="9525" marB="9525" anchor="ctr">
                    <a:solidFill>
                      <a:schemeClr val="bg1"/>
                    </a:solidFill>
                  </a:tcPr>
                </a:tc>
              </a:tr>
              <a:tr h="0">
                <a:tc>
                  <a:txBody>
                    <a:bodyPr/>
                    <a:lstStyle/>
                    <a:p>
                      <a:pPr>
                        <a:lnSpc>
                          <a:spcPct val="150000"/>
                        </a:lnSpc>
                        <a:spcAft>
                          <a:spcPts val="0"/>
                        </a:spcAft>
                      </a:pPr>
                      <a:r>
                        <a:rPr lang="zh-TW" sz="1800" kern="100" dirty="0">
                          <a:effectLst/>
                          <a:latin typeface="+mn-ea"/>
                          <a:ea typeface="+mn-ea"/>
                        </a:rPr>
                        <a:t>中間滾輪</a:t>
                      </a:r>
                    </a:p>
                  </a:txBody>
                  <a:tcPr marL="9525" marR="9525" marT="9525" marB="9525" anchor="ctr">
                    <a:solidFill>
                      <a:schemeClr val="accent6">
                        <a:lumMod val="20000"/>
                        <a:lumOff val="80000"/>
                      </a:schemeClr>
                    </a:solidFill>
                  </a:tcPr>
                </a:tc>
                <a:tc>
                  <a:txBody>
                    <a:bodyPr/>
                    <a:lstStyle/>
                    <a:p>
                      <a:pPr>
                        <a:lnSpc>
                          <a:spcPct val="150000"/>
                        </a:lnSpc>
                        <a:spcAft>
                          <a:spcPts val="0"/>
                        </a:spcAft>
                      </a:pPr>
                      <a:r>
                        <a:rPr lang="zh-TW" sz="1800" kern="100" dirty="0">
                          <a:effectLst/>
                          <a:latin typeface="+mn-ea"/>
                          <a:ea typeface="+mn-ea"/>
                        </a:rPr>
                        <a:t>旋轉輪子為即時縮放</a:t>
                      </a:r>
                      <a:r>
                        <a:rPr lang="en-US" sz="1800" kern="100" dirty="0">
                          <a:effectLst/>
                          <a:latin typeface="+mn-ea"/>
                          <a:ea typeface="+mn-ea"/>
                        </a:rPr>
                        <a:t>(RTZOOM)</a:t>
                      </a:r>
                      <a:r>
                        <a:rPr lang="zh-TW" sz="1800" kern="100" dirty="0">
                          <a:effectLst/>
                          <a:latin typeface="+mn-ea"/>
                          <a:ea typeface="+mn-ea"/>
                        </a:rPr>
                        <a:t>，</a:t>
                      </a:r>
                    </a:p>
                    <a:p>
                      <a:pPr>
                        <a:lnSpc>
                          <a:spcPct val="150000"/>
                        </a:lnSpc>
                        <a:spcAft>
                          <a:spcPts val="0"/>
                        </a:spcAft>
                      </a:pPr>
                      <a:r>
                        <a:rPr lang="zh-TW" sz="1800" kern="100" dirty="0">
                          <a:effectLst/>
                          <a:latin typeface="+mn-ea"/>
                          <a:ea typeface="+mn-ea"/>
                        </a:rPr>
                        <a:t>壓住輪子不放</a:t>
                      </a:r>
                      <a:r>
                        <a:rPr lang="en-US" sz="1800" kern="100" dirty="0">
                          <a:effectLst/>
                          <a:latin typeface="+mn-ea"/>
                          <a:ea typeface="+mn-ea"/>
                        </a:rPr>
                        <a:t>&amp;</a:t>
                      </a:r>
                      <a:r>
                        <a:rPr lang="zh-TW" sz="1800" kern="100" dirty="0">
                          <a:effectLst/>
                          <a:latin typeface="+mn-ea"/>
                          <a:ea typeface="+mn-ea"/>
                        </a:rPr>
                        <a:t>拖曳為即時平移</a:t>
                      </a:r>
                      <a:r>
                        <a:rPr lang="en-US" sz="1800" kern="100" dirty="0">
                          <a:effectLst/>
                          <a:latin typeface="+mn-ea"/>
                          <a:ea typeface="+mn-ea"/>
                        </a:rPr>
                        <a:t>(PAN)</a:t>
                      </a:r>
                      <a:r>
                        <a:rPr lang="zh-TW" sz="1800" kern="100" dirty="0">
                          <a:effectLst/>
                          <a:latin typeface="+mn-ea"/>
                          <a:ea typeface="+mn-ea"/>
                        </a:rPr>
                        <a:t>，</a:t>
                      </a:r>
                      <a:r>
                        <a:rPr lang="en-US" sz="1800" kern="100" dirty="0">
                          <a:effectLst/>
                          <a:latin typeface="+mn-ea"/>
                          <a:ea typeface="+mn-ea"/>
                        </a:rPr>
                        <a:t/>
                      </a:r>
                      <a:br>
                        <a:rPr lang="en-US" sz="1800" kern="100" dirty="0">
                          <a:effectLst/>
                          <a:latin typeface="+mn-ea"/>
                          <a:ea typeface="+mn-ea"/>
                        </a:rPr>
                      </a:br>
                      <a:r>
                        <a:rPr lang="zh-TW" sz="1800" kern="100" dirty="0">
                          <a:effectLst/>
                          <a:latin typeface="+mn-ea"/>
                          <a:ea typeface="+mn-ea"/>
                        </a:rPr>
                        <a:t>連續快按兩下為縮放到實際範圍</a:t>
                      </a:r>
                      <a:r>
                        <a:rPr lang="en-US" sz="1800" kern="100" dirty="0">
                          <a:effectLst/>
                          <a:latin typeface="+mn-ea"/>
                          <a:ea typeface="+mn-ea"/>
                        </a:rPr>
                        <a:t>(Zoom-&gt;E)</a:t>
                      </a:r>
                      <a:endParaRPr lang="zh-TW" sz="1800" kern="100" dirty="0">
                        <a:effectLst/>
                        <a:latin typeface="+mn-ea"/>
                        <a:ea typeface="+mn-ea"/>
                      </a:endParaRPr>
                    </a:p>
                  </a:txBody>
                  <a:tcPr marL="9525" marR="9525" marT="9525" marB="9525" anchor="ctr">
                    <a:solidFill>
                      <a:schemeClr val="bg1"/>
                    </a:solidFill>
                  </a:tcPr>
                </a:tc>
                <a:tc>
                  <a:txBody>
                    <a:bodyPr/>
                    <a:lstStyle/>
                    <a:p>
                      <a:pPr>
                        <a:lnSpc>
                          <a:spcPct val="150000"/>
                        </a:lnSpc>
                        <a:spcAft>
                          <a:spcPts val="0"/>
                        </a:spcAft>
                      </a:pPr>
                      <a:r>
                        <a:rPr lang="en-US" sz="1800" kern="100" dirty="0">
                          <a:effectLst/>
                          <a:latin typeface="+mn-ea"/>
                          <a:ea typeface="+mn-ea"/>
                        </a:rPr>
                        <a:t>Ctrl+</a:t>
                      </a:r>
                      <a:r>
                        <a:rPr lang="zh-TW" sz="1800" kern="100" dirty="0">
                          <a:effectLst/>
                          <a:latin typeface="+mn-ea"/>
                          <a:ea typeface="+mn-ea"/>
                        </a:rPr>
                        <a:t>壓輪子不放</a:t>
                      </a:r>
                      <a:r>
                        <a:rPr lang="en-US" sz="1800" kern="100" dirty="0">
                          <a:effectLst/>
                          <a:latin typeface="+mn-ea"/>
                          <a:ea typeface="+mn-ea"/>
                        </a:rPr>
                        <a:t>&amp;</a:t>
                      </a:r>
                      <a:r>
                        <a:rPr lang="zh-TW" sz="1800" kern="100" dirty="0">
                          <a:effectLst/>
                          <a:latin typeface="+mn-ea"/>
                          <a:ea typeface="+mn-ea"/>
                        </a:rPr>
                        <a:t>拖曳為搖桿式即時平移</a:t>
                      </a:r>
                      <a:r>
                        <a:rPr lang="en-US" sz="1800" kern="100" dirty="0">
                          <a:effectLst/>
                          <a:latin typeface="+mn-ea"/>
                          <a:ea typeface="+mn-ea"/>
                        </a:rPr>
                        <a:t>(Free PAN)</a:t>
                      </a:r>
                      <a:r>
                        <a:rPr lang="zh-TW" sz="1800" kern="100" dirty="0">
                          <a:effectLst/>
                          <a:latin typeface="+mn-ea"/>
                          <a:ea typeface="+mn-ea"/>
                        </a:rPr>
                        <a:t>，</a:t>
                      </a:r>
                    </a:p>
                    <a:p>
                      <a:pPr>
                        <a:lnSpc>
                          <a:spcPct val="150000"/>
                        </a:lnSpc>
                        <a:spcAft>
                          <a:spcPts val="0"/>
                        </a:spcAft>
                      </a:pPr>
                      <a:r>
                        <a:rPr lang="zh-TW" sz="1800" kern="100" dirty="0">
                          <a:effectLst/>
                          <a:latin typeface="+mn-ea"/>
                          <a:ea typeface="+mn-ea"/>
                        </a:rPr>
                        <a:t>變數</a:t>
                      </a:r>
                      <a:r>
                        <a:rPr lang="en-US" sz="1800" kern="100" dirty="0">
                          <a:effectLst/>
                          <a:latin typeface="+mn-ea"/>
                          <a:ea typeface="+mn-ea"/>
                        </a:rPr>
                        <a:t> </a:t>
                      </a:r>
                      <a:r>
                        <a:rPr lang="en-US" sz="1800" kern="100" dirty="0" err="1">
                          <a:effectLst/>
                          <a:latin typeface="+mn-ea"/>
                          <a:ea typeface="+mn-ea"/>
                        </a:rPr>
                        <a:t>Mbuttonpan</a:t>
                      </a:r>
                      <a:r>
                        <a:rPr lang="en-US" sz="1800" kern="100" dirty="0">
                          <a:effectLst/>
                          <a:latin typeface="+mn-ea"/>
                          <a:ea typeface="+mn-ea"/>
                        </a:rPr>
                        <a:t>=0</a:t>
                      </a:r>
                      <a:r>
                        <a:rPr lang="zh-TW" sz="1800" kern="100" dirty="0">
                          <a:effectLst/>
                          <a:latin typeface="+mn-ea"/>
                          <a:ea typeface="+mn-ea"/>
                        </a:rPr>
                        <a:t>時</a:t>
                      </a:r>
                      <a:r>
                        <a:rPr lang="en-US" sz="1800" kern="100" dirty="0">
                          <a:effectLst/>
                          <a:latin typeface="+mn-ea"/>
                          <a:ea typeface="+mn-ea"/>
                        </a:rPr>
                        <a:t>(default=1)</a:t>
                      </a:r>
                      <a:r>
                        <a:rPr lang="zh-TW" sz="1800" kern="100" dirty="0">
                          <a:effectLst/>
                          <a:latin typeface="+mn-ea"/>
                          <a:ea typeface="+mn-ea"/>
                        </a:rPr>
                        <a:t>為物件鎖點快顯功能表</a:t>
                      </a:r>
                    </a:p>
                  </a:txBody>
                  <a:tcPr marL="9525" marR="9525" marT="9525" marB="9525" anchor="ctr">
                    <a:solidFill>
                      <a:schemeClr val="bg1"/>
                    </a:solidFill>
                  </a:tcPr>
                </a:tc>
              </a:tr>
              <a:tr h="0">
                <a:tc>
                  <a:txBody>
                    <a:bodyPr/>
                    <a:lstStyle/>
                    <a:p>
                      <a:pPr>
                        <a:lnSpc>
                          <a:spcPct val="150000"/>
                        </a:lnSpc>
                        <a:spcAft>
                          <a:spcPts val="0"/>
                        </a:spcAft>
                      </a:pPr>
                      <a:r>
                        <a:rPr lang="en-US" sz="1800" kern="100" dirty="0">
                          <a:effectLst/>
                          <a:latin typeface="+mn-ea"/>
                          <a:ea typeface="+mn-ea"/>
                        </a:rPr>
                        <a:t>[Shift</a:t>
                      </a:r>
                      <a:r>
                        <a:rPr lang="en-US" sz="1800" kern="100" dirty="0" smtClean="0">
                          <a:effectLst/>
                          <a:latin typeface="+mn-ea"/>
                          <a:ea typeface="+mn-ea"/>
                        </a:rPr>
                        <a:t>]+</a:t>
                      </a:r>
                      <a:br>
                        <a:rPr lang="en-US" sz="1800" kern="100" dirty="0" smtClean="0">
                          <a:effectLst/>
                          <a:latin typeface="+mn-ea"/>
                          <a:ea typeface="+mn-ea"/>
                        </a:rPr>
                      </a:br>
                      <a:r>
                        <a:rPr lang="zh-TW" sz="1800" kern="100" dirty="0" smtClean="0">
                          <a:effectLst/>
                          <a:latin typeface="+mn-ea"/>
                          <a:ea typeface="+mn-ea"/>
                        </a:rPr>
                        <a:t>右</a:t>
                      </a:r>
                      <a:r>
                        <a:rPr lang="zh-TW" sz="1800" kern="100" dirty="0">
                          <a:effectLst/>
                          <a:latin typeface="+mn-ea"/>
                          <a:ea typeface="+mn-ea"/>
                        </a:rPr>
                        <a:t>鍵</a:t>
                      </a:r>
                    </a:p>
                  </a:txBody>
                  <a:tcPr marL="9525" marR="9525" marT="9525" marB="9525" anchor="ctr">
                    <a:solidFill>
                      <a:schemeClr val="accent6">
                        <a:lumMod val="20000"/>
                        <a:lumOff val="80000"/>
                      </a:schemeClr>
                    </a:solidFill>
                  </a:tcPr>
                </a:tc>
                <a:tc>
                  <a:txBody>
                    <a:bodyPr/>
                    <a:lstStyle/>
                    <a:p>
                      <a:pPr>
                        <a:lnSpc>
                          <a:spcPct val="150000"/>
                        </a:lnSpc>
                        <a:spcAft>
                          <a:spcPts val="0"/>
                        </a:spcAft>
                      </a:pPr>
                      <a:r>
                        <a:rPr lang="zh-TW" sz="1800" kern="100">
                          <a:effectLst/>
                          <a:latin typeface="+mn-ea"/>
                          <a:ea typeface="+mn-ea"/>
                        </a:rPr>
                        <a:t>物件鎖點快顯功能表</a:t>
                      </a:r>
                    </a:p>
                  </a:txBody>
                  <a:tcPr marL="9525" marR="9525" marT="9525" marB="9525" anchor="ctr">
                    <a:solidFill>
                      <a:schemeClr val="bg1"/>
                    </a:solidFill>
                  </a:tcPr>
                </a:tc>
                <a:tc>
                  <a:txBody>
                    <a:bodyPr/>
                    <a:lstStyle/>
                    <a:p>
                      <a:pPr>
                        <a:lnSpc>
                          <a:spcPct val="150000"/>
                        </a:lnSpc>
                        <a:spcAft>
                          <a:spcPts val="0"/>
                        </a:spcAft>
                      </a:pPr>
                      <a:r>
                        <a:rPr lang="en-US" sz="1800" kern="100" dirty="0">
                          <a:effectLst/>
                          <a:latin typeface="+mn-ea"/>
                          <a:ea typeface="+mn-ea"/>
                        </a:rPr>
                        <a:t> </a:t>
                      </a:r>
                      <a:endParaRPr lang="zh-TW" sz="1800" kern="100" dirty="0">
                        <a:effectLst/>
                        <a:latin typeface="+mn-ea"/>
                        <a:ea typeface="+mn-ea"/>
                      </a:endParaRPr>
                    </a:p>
                  </a:txBody>
                  <a:tcPr marL="9525" marR="9525" marT="9525" marB="9525" anchor="ctr">
                    <a:solidFill>
                      <a:schemeClr val="bg1"/>
                    </a:solidFill>
                  </a:tcPr>
                </a:tc>
              </a:tr>
            </a:tbl>
          </a:graphicData>
        </a:graphic>
      </p:graphicFrame>
      <p:sp>
        <p:nvSpPr>
          <p:cNvPr id="5" name="日期版面配置區 4"/>
          <p:cNvSpPr>
            <a:spLocks noGrp="1"/>
          </p:cNvSpPr>
          <p:nvPr>
            <p:ph type="dt" sz="half" idx="10"/>
          </p:nvPr>
        </p:nvSpPr>
        <p:spPr/>
        <p:txBody>
          <a:bodyPr/>
          <a:lstStyle/>
          <a:p>
            <a:fld id="{45B4A13C-C34E-48C9-807E-DE12CFAA6D33}"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29</a:t>
            </a:fld>
            <a:endParaRPr lang="zh-TW" altLang="en-US"/>
          </a:p>
        </p:txBody>
      </p:sp>
    </p:spTree>
    <p:extLst>
      <p:ext uri="{BB962C8B-B14F-4D97-AF65-F5344CB8AC3E}">
        <p14:creationId xmlns:p14="http://schemas.microsoft.com/office/powerpoint/2010/main" val="259627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a:t>
            </a:r>
            <a:r>
              <a:rPr lang="zh-TW" altLang="en-US" dirty="0" smtClean="0"/>
              <a:t>概念</a:t>
            </a:r>
            <a:r>
              <a:rPr lang="zh-TW" altLang="en-US" dirty="0"/>
              <a:t>：工程圖是工程師的語言</a:t>
            </a:r>
            <a:endParaRPr lang="zh-TW" altLang="en-US" dirty="0">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3" name="內容版面配置區 2"/>
          <p:cNvSpPr>
            <a:spLocks noGrp="1"/>
          </p:cNvSpPr>
          <p:nvPr>
            <p:ph sz="quarter" idx="1"/>
          </p:nvPr>
        </p:nvSpPr>
        <p:spPr/>
        <p:txBody>
          <a:bodyPr/>
          <a:lstStyle/>
          <a:p>
            <a:r>
              <a:rPr lang="zh-TW" altLang="en-US" dirty="0" smtClean="0"/>
              <a:t>了解</a:t>
            </a:r>
            <a:r>
              <a:rPr lang="zh-TW" altLang="en-US" dirty="0"/>
              <a:t>工程師的責任，以及</a:t>
            </a:r>
            <a:r>
              <a:rPr lang="zh-TW" altLang="en-US" dirty="0" smtClean="0"/>
              <a:t>解決問題</a:t>
            </a:r>
            <a:r>
              <a:rPr lang="zh-TW" altLang="en-US" dirty="0"/>
              <a:t>的</a:t>
            </a:r>
            <a:r>
              <a:rPr lang="zh-TW" altLang="en-US" dirty="0" smtClean="0"/>
              <a:t>流程</a:t>
            </a:r>
            <a:endParaRPr lang="zh-TW" altLang="en-US" dirty="0"/>
          </a:p>
          <a:p>
            <a:r>
              <a:rPr lang="zh-TW" altLang="en-US" dirty="0"/>
              <a:t>了解工程圖的</a:t>
            </a:r>
            <a:r>
              <a:rPr lang="zh-TW" altLang="en-US" dirty="0" smtClean="0"/>
              <a:t>使用時機</a:t>
            </a:r>
            <a:endParaRPr lang="zh-TW" altLang="en-US" dirty="0"/>
          </a:p>
          <a:p>
            <a:endParaRPr lang="zh-TW" altLang="en-US" dirty="0"/>
          </a:p>
        </p:txBody>
      </p:sp>
      <p:sp>
        <p:nvSpPr>
          <p:cNvPr id="4" name="日期版面配置區 3"/>
          <p:cNvSpPr>
            <a:spLocks noGrp="1"/>
          </p:cNvSpPr>
          <p:nvPr>
            <p:ph type="dt" sz="half" idx="10"/>
          </p:nvPr>
        </p:nvSpPr>
        <p:spPr/>
        <p:txBody>
          <a:bodyPr/>
          <a:lstStyle/>
          <a:p>
            <a:fld id="{42627675-B7DE-43DB-9FF3-6D656050D78A}"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3</a:t>
            </a:fld>
            <a:endParaRPr lang="zh-TW" altLang="en-US"/>
          </a:p>
        </p:txBody>
      </p:sp>
    </p:spTree>
    <p:extLst>
      <p:ext uri="{BB962C8B-B14F-4D97-AF65-F5344CB8AC3E}">
        <p14:creationId xmlns:p14="http://schemas.microsoft.com/office/powerpoint/2010/main" val="3501273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(6)</a:t>
            </a:r>
            <a:r>
              <a:rPr lang="zh-TW" altLang="en-US" dirty="0"/>
              <a:t>實作：</a:t>
            </a:r>
            <a:r>
              <a:rPr lang="en-US" altLang="zh-TW" dirty="0"/>
              <a:t>AutoCAD </a:t>
            </a:r>
            <a:r>
              <a:rPr lang="zh-TW" altLang="en-US" dirty="0"/>
              <a:t>的基礎操作</a:t>
            </a:r>
          </a:p>
        </p:txBody>
      </p:sp>
      <p:sp>
        <p:nvSpPr>
          <p:cNvPr id="3" name="內容版面配置區 2"/>
          <p:cNvSpPr>
            <a:spLocks noGrp="1"/>
          </p:cNvSpPr>
          <p:nvPr>
            <p:ph sz="quarter" idx="1"/>
          </p:nvPr>
        </p:nvSpPr>
        <p:spPr/>
        <p:txBody>
          <a:bodyPr/>
          <a:lstStyle/>
          <a:p>
            <a:r>
              <a:rPr lang="en-US" altLang="zh-TW" b="1" dirty="0" smtClean="0">
                <a:effectLst>
                  <a:outerShdw blurRad="38100" dist="38100" dir="2700000" algn="tl">
                    <a:srgbClr val="000000">
                      <a:alpha val="43137"/>
                    </a:srgbClr>
                  </a:outerShdw>
                </a:effectLst>
                <a:latin typeface="+mn-ea"/>
              </a:rPr>
              <a:t>AutoCAD </a:t>
            </a:r>
            <a:r>
              <a:rPr lang="zh-TW" altLang="zh-TW" b="1" dirty="0">
                <a:effectLst>
                  <a:outerShdw blurRad="38100" dist="38100" dir="2700000" algn="tl">
                    <a:srgbClr val="000000">
                      <a:alpha val="43137"/>
                    </a:srgbClr>
                  </a:outerShdw>
                </a:effectLst>
                <a:latin typeface="+mn-ea"/>
              </a:rPr>
              <a:t>常用檔案類型介紹</a:t>
            </a:r>
          </a:p>
          <a:p>
            <a:r>
              <a:rPr lang="en-US" altLang="zh-TW" dirty="0">
                <a:latin typeface="+mn-ea"/>
              </a:rPr>
              <a:t>ac$ </a:t>
            </a:r>
            <a:r>
              <a:rPr lang="zh-TW" altLang="zh-TW" dirty="0">
                <a:latin typeface="+mn-ea"/>
              </a:rPr>
              <a:t>圖形暫存檔</a:t>
            </a:r>
          </a:p>
          <a:p>
            <a:r>
              <a:rPr lang="en-US" altLang="zh-TW" dirty="0" err="1">
                <a:latin typeface="+mn-ea"/>
              </a:rPr>
              <a:t>bak</a:t>
            </a:r>
            <a:r>
              <a:rPr lang="en-US" altLang="zh-TW" dirty="0">
                <a:latin typeface="+mn-ea"/>
              </a:rPr>
              <a:t> </a:t>
            </a:r>
            <a:r>
              <a:rPr lang="zh-TW" altLang="zh-TW" dirty="0">
                <a:latin typeface="+mn-ea"/>
              </a:rPr>
              <a:t>備份檔</a:t>
            </a:r>
          </a:p>
          <a:p>
            <a:r>
              <a:rPr lang="en-US" altLang="zh-TW" dirty="0" err="1">
                <a:latin typeface="+mn-ea"/>
              </a:rPr>
              <a:t>dwg</a:t>
            </a:r>
            <a:r>
              <a:rPr lang="en-US" altLang="zh-TW" dirty="0">
                <a:latin typeface="+mn-ea"/>
              </a:rPr>
              <a:t> </a:t>
            </a:r>
            <a:r>
              <a:rPr lang="zh-TW" altLang="zh-TW" dirty="0">
                <a:latin typeface="+mn-ea"/>
              </a:rPr>
              <a:t>圖形檔</a:t>
            </a:r>
          </a:p>
          <a:p>
            <a:r>
              <a:rPr lang="en-US" altLang="zh-TW" dirty="0">
                <a:latin typeface="+mn-ea"/>
              </a:rPr>
              <a:t>dwt </a:t>
            </a:r>
            <a:r>
              <a:rPr lang="zh-TW" altLang="zh-TW" dirty="0">
                <a:latin typeface="+mn-ea"/>
              </a:rPr>
              <a:t>圖形樣本檔</a:t>
            </a:r>
          </a:p>
          <a:p>
            <a:r>
              <a:rPr lang="en-US" altLang="zh-TW" dirty="0" err="1">
                <a:latin typeface="+mn-ea"/>
              </a:rPr>
              <a:t>dxf</a:t>
            </a:r>
            <a:r>
              <a:rPr lang="en-US" altLang="zh-TW" dirty="0">
                <a:latin typeface="+mn-ea"/>
              </a:rPr>
              <a:t> </a:t>
            </a:r>
            <a:r>
              <a:rPr lang="zh-TW" altLang="zh-TW" dirty="0">
                <a:latin typeface="+mn-ea"/>
              </a:rPr>
              <a:t>標準圖形交換檔</a:t>
            </a:r>
          </a:p>
          <a:p>
            <a:r>
              <a:rPr lang="en-US" altLang="zh-TW" dirty="0" err="1">
                <a:latin typeface="+mn-ea"/>
              </a:rPr>
              <a:t>wmf</a:t>
            </a:r>
            <a:r>
              <a:rPr lang="en-US" altLang="zh-TW" dirty="0">
                <a:latin typeface="+mn-ea"/>
              </a:rPr>
              <a:t> Windows</a:t>
            </a:r>
            <a:r>
              <a:rPr lang="zh-TW" altLang="zh-TW" dirty="0">
                <a:latin typeface="+mn-ea"/>
              </a:rPr>
              <a:t>中繼檔</a:t>
            </a:r>
          </a:p>
          <a:p>
            <a:endParaRPr lang="zh-TW" altLang="en-US" dirty="0"/>
          </a:p>
        </p:txBody>
      </p:sp>
      <p:sp>
        <p:nvSpPr>
          <p:cNvPr id="4" name="日期版面配置區 3"/>
          <p:cNvSpPr>
            <a:spLocks noGrp="1"/>
          </p:cNvSpPr>
          <p:nvPr>
            <p:ph type="dt" sz="half" idx="10"/>
          </p:nvPr>
        </p:nvSpPr>
        <p:spPr/>
        <p:txBody>
          <a:bodyPr/>
          <a:lstStyle/>
          <a:p>
            <a:fld id="{060DE3A8-3F0D-40B3-9D76-B3DF71C9BEAD}"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30</a:t>
            </a:fld>
            <a:endParaRPr lang="zh-TW" altLang="en-US"/>
          </a:p>
        </p:txBody>
      </p:sp>
    </p:spTree>
    <p:extLst>
      <p:ext uri="{BB962C8B-B14F-4D97-AF65-F5344CB8AC3E}">
        <p14:creationId xmlns:p14="http://schemas.microsoft.com/office/powerpoint/2010/main" val="1541221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(6)</a:t>
            </a:r>
            <a:r>
              <a:rPr lang="zh-TW" altLang="en-US" dirty="0"/>
              <a:t>實作：</a:t>
            </a:r>
            <a:r>
              <a:rPr lang="en-US" altLang="zh-TW" dirty="0"/>
              <a:t>AutoCAD </a:t>
            </a:r>
            <a:r>
              <a:rPr lang="zh-TW" altLang="en-US" dirty="0"/>
              <a:t>的基礎操作</a:t>
            </a:r>
          </a:p>
        </p:txBody>
      </p:sp>
      <p:sp>
        <p:nvSpPr>
          <p:cNvPr id="3" name="內容版面配置區 2"/>
          <p:cNvSpPr>
            <a:spLocks noGrp="1"/>
          </p:cNvSpPr>
          <p:nvPr>
            <p:ph sz="quarter" idx="1"/>
          </p:nvPr>
        </p:nvSpPr>
        <p:spPr/>
        <p:txBody>
          <a:bodyPr/>
          <a:lstStyle/>
          <a:p>
            <a:r>
              <a:rPr lang="en-US" altLang="zh-TW" dirty="0"/>
              <a:t> </a:t>
            </a:r>
            <a:r>
              <a:rPr lang="zh-TW" altLang="en-US" dirty="0" smtClean="0"/>
              <a:t>命令列</a:t>
            </a:r>
            <a:r>
              <a:rPr lang="en-US" altLang="zh-TW" dirty="0" smtClean="0"/>
              <a:t>(command) </a:t>
            </a:r>
            <a:r>
              <a:rPr lang="zh-TW" altLang="zh-TW" dirty="0" smtClean="0"/>
              <a:t>快速鍵</a:t>
            </a:r>
            <a:r>
              <a:rPr lang="en-US" altLang="zh-TW" dirty="0"/>
              <a:t/>
            </a:r>
            <a:br>
              <a:rPr lang="en-US" altLang="zh-TW" dirty="0"/>
            </a:br>
            <a:r>
              <a:rPr lang="zh-TW" altLang="zh-TW" dirty="0" smtClean="0"/>
              <a:t>工具</a:t>
            </a:r>
            <a:r>
              <a:rPr lang="zh-TW" altLang="zh-TW" dirty="0"/>
              <a:t>列的每個按鍵都對應到一個</a:t>
            </a:r>
            <a:r>
              <a:rPr lang="zh-TW" altLang="zh-TW" dirty="0" smtClean="0"/>
              <a:t>指令</a:t>
            </a:r>
            <a:endParaRPr lang="en-US" altLang="zh-TW" dirty="0" smtClean="0"/>
          </a:p>
          <a:p>
            <a:r>
              <a:rPr lang="zh-TW" altLang="en-US" dirty="0" smtClean="0"/>
              <a:t>透過 </a:t>
            </a:r>
            <a:r>
              <a:rPr lang="en-US" altLang="zh-TW" dirty="0" err="1" smtClean="0"/>
              <a:t>acad.pgp</a:t>
            </a:r>
            <a:r>
              <a:rPr lang="en-US" altLang="zh-TW" dirty="0" smtClean="0"/>
              <a:t> </a:t>
            </a:r>
            <a:r>
              <a:rPr lang="zh-TW" altLang="zh-TW" dirty="0"/>
              <a:t>檔案設定了</a:t>
            </a:r>
            <a:r>
              <a:rPr lang="en-US" altLang="zh-TW" dirty="0"/>
              <a:t> </a:t>
            </a:r>
            <a:r>
              <a:rPr lang="en-US" altLang="zh-TW" dirty="0" err="1"/>
              <a:t>autocad</a:t>
            </a:r>
            <a:r>
              <a:rPr lang="en-US" altLang="zh-TW" dirty="0"/>
              <a:t> </a:t>
            </a:r>
            <a:r>
              <a:rPr lang="zh-TW" altLang="zh-TW" dirty="0"/>
              <a:t>所有的快速功能鍵，可以從 </a:t>
            </a:r>
            <a:r>
              <a:rPr lang="zh-TW" altLang="zh-TW" dirty="0" smtClean="0"/>
              <a:t>工具</a:t>
            </a:r>
            <a:r>
              <a:rPr lang="en-US" altLang="zh-TW" dirty="0"/>
              <a:t> </a:t>
            </a:r>
            <a:r>
              <a:rPr lang="en-US" altLang="zh-TW" dirty="0" smtClean="0">
                <a:sym typeface="Wingdings" panose="05000000000000000000" pitchFamily="2" charset="2"/>
              </a:rPr>
              <a:t> </a:t>
            </a:r>
            <a:r>
              <a:rPr lang="zh-TW" altLang="zh-TW" dirty="0" smtClean="0"/>
              <a:t>自訂</a:t>
            </a:r>
            <a:r>
              <a:rPr lang="en-US" altLang="zh-TW" dirty="0"/>
              <a:t> </a:t>
            </a:r>
            <a:r>
              <a:rPr lang="en-US" altLang="zh-TW" dirty="0" smtClean="0">
                <a:sym typeface="Wingdings" panose="05000000000000000000" pitchFamily="2" charset="2"/>
              </a:rPr>
              <a:t> </a:t>
            </a:r>
            <a:r>
              <a:rPr lang="zh-TW" altLang="zh-TW" dirty="0" smtClean="0"/>
              <a:t>編輯</a:t>
            </a:r>
            <a:r>
              <a:rPr lang="zh-TW" altLang="zh-TW" dirty="0"/>
              <a:t>程式</a:t>
            </a:r>
            <a:r>
              <a:rPr lang="zh-TW" altLang="zh-TW" dirty="0" smtClean="0"/>
              <a:t>參數</a:t>
            </a:r>
            <a:r>
              <a:rPr lang="en-US" altLang="zh-TW" dirty="0" smtClean="0"/>
              <a:t> </a:t>
            </a:r>
            <a:r>
              <a:rPr lang="en-US" altLang="zh-TW" dirty="0" err="1" smtClean="0"/>
              <a:t>acad.pgp</a:t>
            </a:r>
            <a:r>
              <a:rPr lang="en-US" altLang="zh-TW" dirty="0" smtClean="0"/>
              <a:t> </a:t>
            </a:r>
            <a:r>
              <a:rPr lang="zh-TW" altLang="en-US" dirty="0" smtClean="0"/>
              <a:t>。</a:t>
            </a:r>
            <a:endParaRPr lang="en-US" altLang="zh-TW" dirty="0" smtClean="0"/>
          </a:p>
          <a:p>
            <a:endParaRPr lang="zh-TW" altLang="zh-TW" dirty="0" smtClean="0"/>
          </a:p>
          <a:p>
            <a:endParaRPr lang="zh-TW" altLang="en-US" dirty="0"/>
          </a:p>
        </p:txBody>
      </p:sp>
      <p:sp>
        <p:nvSpPr>
          <p:cNvPr id="4" name="矩形 3"/>
          <p:cNvSpPr/>
          <p:nvPr/>
        </p:nvSpPr>
        <p:spPr>
          <a:xfrm>
            <a:off x="1028700" y="3314700"/>
            <a:ext cx="6443663" cy="25288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TW" dirty="0"/>
              <a:t>;  Examples of external commands for command windows</a:t>
            </a:r>
            <a:endParaRPr lang="zh-TW" altLang="zh-TW" dirty="0"/>
          </a:p>
          <a:p>
            <a:r>
              <a:rPr lang="en-US" altLang="zh-TW" dirty="0"/>
              <a:t> </a:t>
            </a:r>
            <a:endParaRPr lang="zh-TW" altLang="zh-TW" dirty="0"/>
          </a:p>
          <a:p>
            <a:r>
              <a:rPr lang="en-US" altLang="zh-TW" dirty="0"/>
              <a:t>DEL,       DEL,            8,</a:t>
            </a:r>
            <a:r>
              <a:rPr lang="zh-TW" altLang="zh-TW" dirty="0"/>
              <a:t>要刪除的檔案</a:t>
            </a:r>
            <a:r>
              <a:rPr lang="en-US" altLang="zh-TW" dirty="0"/>
              <a:t>: ,</a:t>
            </a:r>
            <a:endParaRPr lang="zh-TW" altLang="zh-TW" dirty="0"/>
          </a:p>
          <a:p>
            <a:r>
              <a:rPr lang="en-US" altLang="zh-TW" dirty="0"/>
              <a:t>DIR,      </a:t>
            </a:r>
            <a:r>
              <a:rPr lang="en-US" altLang="zh-TW" dirty="0" smtClean="0"/>
              <a:t>  </a:t>
            </a:r>
            <a:r>
              <a:rPr lang="en-US" altLang="zh-TW" dirty="0"/>
              <a:t>DIR,            8,</a:t>
            </a:r>
            <a:r>
              <a:rPr lang="zh-TW" altLang="zh-TW" dirty="0"/>
              <a:t>指定檔案</a:t>
            </a:r>
            <a:r>
              <a:rPr lang="en-US" altLang="zh-TW" dirty="0"/>
              <a:t>: ,</a:t>
            </a:r>
            <a:endParaRPr lang="zh-TW" altLang="zh-TW" dirty="0"/>
          </a:p>
          <a:p>
            <a:r>
              <a:rPr lang="en-US" altLang="zh-TW" dirty="0"/>
              <a:t>SH,       </a:t>
            </a:r>
            <a:r>
              <a:rPr lang="en-US" altLang="zh-TW" dirty="0" smtClean="0"/>
              <a:t>   </a:t>
            </a:r>
            <a:r>
              <a:rPr lang="en-US" altLang="zh-TW" dirty="0"/>
              <a:t>,               1,*</a:t>
            </a:r>
            <a:r>
              <a:rPr lang="zh-TW" altLang="zh-TW" dirty="0"/>
              <a:t>作業系統指令</a:t>
            </a:r>
            <a:r>
              <a:rPr lang="en-US" altLang="zh-TW" dirty="0"/>
              <a:t>: ,</a:t>
            </a:r>
            <a:endParaRPr lang="zh-TW" altLang="zh-TW" dirty="0"/>
          </a:p>
          <a:p>
            <a:r>
              <a:rPr lang="en-US" altLang="zh-TW" dirty="0"/>
              <a:t>SHELL,     ,               1,*</a:t>
            </a:r>
            <a:r>
              <a:rPr lang="zh-TW" altLang="zh-TW" dirty="0"/>
              <a:t>作業系統指令</a:t>
            </a:r>
            <a:r>
              <a:rPr lang="en-US" altLang="zh-TW" dirty="0"/>
              <a:t>: ,</a:t>
            </a:r>
            <a:endParaRPr lang="zh-TW" altLang="zh-TW" dirty="0"/>
          </a:p>
          <a:p>
            <a:r>
              <a:rPr lang="en-US" altLang="zh-TW" dirty="0"/>
              <a:t>START,     START,          1,*</a:t>
            </a:r>
            <a:r>
              <a:rPr lang="zh-TW" altLang="zh-TW" dirty="0"/>
              <a:t>要啟動的應用程式</a:t>
            </a:r>
            <a:r>
              <a:rPr lang="en-US" altLang="zh-TW" dirty="0"/>
              <a:t>: ,</a:t>
            </a:r>
            <a:endParaRPr lang="zh-TW" altLang="zh-TW" dirty="0"/>
          </a:p>
          <a:p>
            <a:r>
              <a:rPr lang="en-US" altLang="zh-TW" dirty="0"/>
              <a:t>TYPE,      TYPE,           8,</a:t>
            </a:r>
            <a:r>
              <a:rPr lang="zh-TW" altLang="zh-TW" dirty="0"/>
              <a:t>要列示的檔案</a:t>
            </a:r>
            <a:r>
              <a:rPr lang="en-US" altLang="zh-TW" dirty="0"/>
              <a:t>: ,</a:t>
            </a:r>
            <a:endParaRPr lang="zh-TW" altLang="zh-TW" dirty="0"/>
          </a:p>
          <a:p>
            <a:pPr algn="ctr"/>
            <a:endParaRPr lang="zh-TW" altLang="en-US" dirty="0"/>
          </a:p>
        </p:txBody>
      </p:sp>
      <p:sp>
        <p:nvSpPr>
          <p:cNvPr id="5" name="日期版面配置區 4"/>
          <p:cNvSpPr>
            <a:spLocks noGrp="1"/>
          </p:cNvSpPr>
          <p:nvPr>
            <p:ph type="dt" sz="half" idx="10"/>
          </p:nvPr>
        </p:nvSpPr>
        <p:spPr/>
        <p:txBody>
          <a:bodyPr/>
          <a:lstStyle/>
          <a:p>
            <a:fld id="{80AE99A7-94A3-47A6-AD66-4BAF76D2BFCB}"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31</a:t>
            </a:fld>
            <a:endParaRPr lang="zh-TW" altLang="en-US"/>
          </a:p>
        </p:txBody>
      </p:sp>
    </p:spTree>
    <p:extLst>
      <p:ext uri="{BB962C8B-B14F-4D97-AF65-F5344CB8AC3E}">
        <p14:creationId xmlns:p14="http://schemas.microsoft.com/office/powerpoint/2010/main" val="695092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(6)</a:t>
            </a:r>
            <a:r>
              <a:rPr lang="zh-TW" altLang="en-US" dirty="0"/>
              <a:t>實作：</a:t>
            </a:r>
            <a:r>
              <a:rPr lang="en-US" altLang="zh-TW" dirty="0"/>
              <a:t>AutoCAD </a:t>
            </a:r>
            <a:r>
              <a:rPr lang="zh-TW" altLang="en-US" dirty="0"/>
              <a:t>的基礎操作</a:t>
            </a:r>
          </a:p>
        </p:txBody>
      </p:sp>
      <p:sp>
        <p:nvSpPr>
          <p:cNvPr id="3" name="內容版面配置區 2"/>
          <p:cNvSpPr>
            <a:spLocks noGrp="1"/>
          </p:cNvSpPr>
          <p:nvPr>
            <p:ph sz="quarter" idx="1"/>
          </p:nvPr>
        </p:nvSpPr>
        <p:spPr/>
        <p:txBody>
          <a:bodyPr>
            <a:normAutofit fontScale="85000" lnSpcReduction="20000"/>
          </a:bodyPr>
          <a:lstStyle/>
          <a:p>
            <a:r>
              <a:rPr lang="zh-TW" altLang="zh-TW" b="1" dirty="0" smtClean="0">
                <a:effectLst>
                  <a:outerShdw blurRad="38100" dist="38100" dir="2700000" algn="tl">
                    <a:srgbClr val="000000">
                      <a:alpha val="43137"/>
                    </a:srgbClr>
                  </a:outerShdw>
                </a:effectLst>
              </a:rPr>
              <a:t>鍵盤</a:t>
            </a:r>
            <a:r>
              <a:rPr lang="zh-TW" altLang="zh-TW" b="1" dirty="0">
                <a:effectLst>
                  <a:outerShdw blurRad="38100" dist="38100" dir="2700000" algn="tl">
                    <a:srgbClr val="000000">
                      <a:alpha val="43137"/>
                    </a:srgbClr>
                  </a:outerShdw>
                </a:effectLst>
              </a:rPr>
              <a:t>快捷鍵</a:t>
            </a:r>
          </a:p>
          <a:p>
            <a:r>
              <a:rPr lang="en-US" altLang="zh-TW" dirty="0"/>
              <a:t>Esc </a:t>
            </a:r>
            <a:r>
              <a:rPr lang="zh-TW" altLang="zh-TW" dirty="0"/>
              <a:t>取消</a:t>
            </a:r>
          </a:p>
          <a:p>
            <a:r>
              <a:rPr lang="en-US" altLang="zh-TW" dirty="0"/>
              <a:t>F1 help</a:t>
            </a:r>
            <a:endParaRPr lang="zh-TW" altLang="zh-TW" dirty="0"/>
          </a:p>
          <a:p>
            <a:r>
              <a:rPr lang="en-US" altLang="zh-TW" dirty="0"/>
              <a:t>F2 </a:t>
            </a:r>
            <a:r>
              <a:rPr lang="zh-TW" altLang="zh-TW" dirty="0"/>
              <a:t>圖形</a:t>
            </a:r>
            <a:r>
              <a:rPr lang="en-US" altLang="zh-TW" dirty="0"/>
              <a:t>-</a:t>
            </a:r>
            <a:r>
              <a:rPr lang="zh-TW" altLang="zh-TW" dirty="0"/>
              <a:t>文字切換</a:t>
            </a:r>
          </a:p>
          <a:p>
            <a:r>
              <a:rPr lang="en-US" altLang="zh-TW" dirty="0"/>
              <a:t>F3 </a:t>
            </a:r>
            <a:r>
              <a:rPr lang="zh-TW" altLang="zh-TW" dirty="0"/>
              <a:t>物件鎖點</a:t>
            </a:r>
          </a:p>
          <a:p>
            <a:r>
              <a:rPr lang="en-US" altLang="zh-TW" dirty="0"/>
              <a:t>F4 </a:t>
            </a:r>
            <a:r>
              <a:rPr lang="zh-TW" altLang="zh-TW" dirty="0"/>
              <a:t>數位板作用</a:t>
            </a:r>
          </a:p>
          <a:p>
            <a:r>
              <a:rPr lang="en-US" altLang="zh-TW" dirty="0"/>
              <a:t>F5 </a:t>
            </a:r>
            <a:r>
              <a:rPr lang="zh-TW" altLang="zh-TW" dirty="0"/>
              <a:t>等角切換</a:t>
            </a:r>
          </a:p>
          <a:p>
            <a:r>
              <a:rPr lang="en-US" altLang="zh-TW" dirty="0"/>
              <a:t>F6 </a:t>
            </a:r>
            <a:r>
              <a:rPr lang="zh-TW" altLang="zh-TW" dirty="0"/>
              <a:t>動態</a:t>
            </a:r>
            <a:r>
              <a:rPr lang="en-US" altLang="zh-TW" dirty="0"/>
              <a:t> UCS</a:t>
            </a:r>
            <a:endParaRPr lang="zh-TW" altLang="zh-TW" dirty="0"/>
          </a:p>
          <a:p>
            <a:r>
              <a:rPr lang="en-US" altLang="zh-TW" dirty="0"/>
              <a:t>F7 </a:t>
            </a:r>
            <a:r>
              <a:rPr lang="zh-TW" altLang="zh-TW" dirty="0"/>
              <a:t>格點顯示</a:t>
            </a:r>
          </a:p>
          <a:p>
            <a:r>
              <a:rPr lang="en-US" altLang="zh-TW" dirty="0"/>
              <a:t>F8 </a:t>
            </a:r>
            <a:r>
              <a:rPr lang="zh-TW" altLang="zh-TW" dirty="0"/>
              <a:t>正交</a:t>
            </a:r>
          </a:p>
          <a:p>
            <a:r>
              <a:rPr lang="en-US" altLang="zh-TW" dirty="0"/>
              <a:t>F9 </a:t>
            </a:r>
            <a:r>
              <a:rPr lang="zh-TW" altLang="zh-TW" dirty="0"/>
              <a:t>鎖點模式</a:t>
            </a:r>
          </a:p>
          <a:p>
            <a:r>
              <a:rPr lang="en-US" altLang="zh-TW" dirty="0"/>
              <a:t>F10 </a:t>
            </a:r>
            <a:r>
              <a:rPr lang="zh-TW" altLang="zh-TW" dirty="0"/>
              <a:t>極座標追蹤</a:t>
            </a:r>
          </a:p>
          <a:p>
            <a:r>
              <a:rPr lang="en-US" altLang="zh-TW" dirty="0"/>
              <a:t>F11 </a:t>
            </a:r>
            <a:r>
              <a:rPr lang="zh-TW" altLang="zh-TW" dirty="0"/>
              <a:t>物件鎖點追蹤</a:t>
            </a:r>
          </a:p>
          <a:p>
            <a:r>
              <a:rPr lang="en-US" altLang="zh-TW" dirty="0"/>
              <a:t>F12 </a:t>
            </a:r>
            <a:r>
              <a:rPr lang="zh-TW" altLang="zh-TW" dirty="0"/>
              <a:t>動態輸入</a:t>
            </a:r>
            <a:endParaRPr lang="zh-TW" altLang="en-US" dirty="0"/>
          </a:p>
        </p:txBody>
      </p:sp>
      <p:sp>
        <p:nvSpPr>
          <p:cNvPr id="4" name="日期版面配置區 3"/>
          <p:cNvSpPr>
            <a:spLocks noGrp="1"/>
          </p:cNvSpPr>
          <p:nvPr>
            <p:ph type="dt" sz="half" idx="10"/>
          </p:nvPr>
        </p:nvSpPr>
        <p:spPr/>
        <p:txBody>
          <a:bodyPr/>
          <a:lstStyle/>
          <a:p>
            <a:fld id="{84CE16CE-E857-48AE-BB8F-815F46BE0113}"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32</a:t>
            </a:fld>
            <a:endParaRPr lang="zh-TW" altLang="en-US"/>
          </a:p>
        </p:txBody>
      </p:sp>
    </p:spTree>
    <p:extLst>
      <p:ext uri="{BB962C8B-B14F-4D97-AF65-F5344CB8AC3E}">
        <p14:creationId xmlns:p14="http://schemas.microsoft.com/office/powerpoint/2010/main" val="1677199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p:txBody>
          <a:bodyPr/>
          <a:lstStyle/>
          <a:p>
            <a:r>
              <a:rPr lang="zh-TW" altLang="zh-TW" b="1" dirty="0"/>
              <a:t>數值輸入</a:t>
            </a:r>
          </a:p>
          <a:p>
            <a:r>
              <a:rPr lang="en-US" altLang="zh-TW" dirty="0" smtClean="0"/>
              <a:t>  </a:t>
            </a:r>
            <a:r>
              <a:rPr lang="zh-TW" altLang="zh-TW" dirty="0" smtClean="0"/>
              <a:t>數值</a:t>
            </a:r>
            <a:r>
              <a:rPr lang="zh-TW" altLang="zh-TW" dirty="0"/>
              <a:t>輸入的五種格式</a:t>
            </a:r>
            <a:r>
              <a:rPr lang="en-US" altLang="zh-TW" dirty="0"/>
              <a:t> </a:t>
            </a:r>
            <a:endParaRPr lang="en-US" altLang="zh-TW" dirty="0" smtClean="0"/>
          </a:p>
          <a:p>
            <a:r>
              <a:rPr lang="en-US" altLang="zh-TW" dirty="0" smtClean="0"/>
              <a:t>1</a:t>
            </a:r>
            <a:r>
              <a:rPr lang="en-US" altLang="zh-TW" dirty="0"/>
              <a:t>. </a:t>
            </a:r>
            <a:r>
              <a:rPr lang="zh-TW" altLang="zh-TW" dirty="0"/>
              <a:t>整數：</a:t>
            </a:r>
            <a:r>
              <a:rPr lang="en-US" altLang="zh-TW" dirty="0"/>
              <a:t>22,55,65..</a:t>
            </a:r>
            <a:endParaRPr lang="zh-TW" altLang="zh-TW" dirty="0"/>
          </a:p>
          <a:p>
            <a:r>
              <a:rPr lang="en-US" altLang="zh-TW" dirty="0" smtClean="0"/>
              <a:t>2</a:t>
            </a:r>
            <a:r>
              <a:rPr lang="en-US" altLang="zh-TW" dirty="0"/>
              <a:t>. </a:t>
            </a:r>
            <a:r>
              <a:rPr lang="zh-TW" altLang="zh-TW" dirty="0"/>
              <a:t>實數：</a:t>
            </a:r>
            <a:r>
              <a:rPr lang="en-US" altLang="zh-TW" dirty="0"/>
              <a:t>22.55,66.567</a:t>
            </a:r>
            <a:endParaRPr lang="zh-TW" altLang="zh-TW" dirty="0"/>
          </a:p>
          <a:p>
            <a:r>
              <a:rPr lang="en-US" altLang="zh-TW" dirty="0" smtClean="0"/>
              <a:t>3</a:t>
            </a:r>
            <a:r>
              <a:rPr lang="en-US" altLang="zh-TW" dirty="0"/>
              <a:t>. </a:t>
            </a:r>
            <a:r>
              <a:rPr lang="zh-TW" altLang="zh-TW" dirty="0"/>
              <a:t>分數</a:t>
            </a:r>
            <a:r>
              <a:rPr lang="en-US" altLang="zh-TW" dirty="0"/>
              <a:t>(</a:t>
            </a:r>
            <a:r>
              <a:rPr lang="zh-TW" altLang="zh-TW" dirty="0"/>
              <a:t>不帶小數</a:t>
            </a:r>
            <a:r>
              <a:rPr lang="en-US" altLang="zh-TW" dirty="0"/>
              <a:t>)</a:t>
            </a:r>
            <a:r>
              <a:rPr lang="zh-TW" altLang="zh-TW" dirty="0"/>
              <a:t>：</a:t>
            </a:r>
            <a:r>
              <a:rPr lang="en-US" altLang="zh-TW" dirty="0"/>
              <a:t>100/33</a:t>
            </a:r>
            <a:endParaRPr lang="zh-TW" altLang="zh-TW" dirty="0"/>
          </a:p>
          <a:p>
            <a:r>
              <a:rPr lang="en-US" altLang="zh-TW" dirty="0" smtClean="0"/>
              <a:t>4</a:t>
            </a:r>
            <a:r>
              <a:rPr lang="en-US" altLang="zh-TW" dirty="0"/>
              <a:t>. </a:t>
            </a:r>
            <a:r>
              <a:rPr lang="zh-TW" altLang="zh-TW" dirty="0"/>
              <a:t>選兩點：直接用滑鼠選兩點</a:t>
            </a:r>
          </a:p>
          <a:p>
            <a:r>
              <a:rPr lang="en-US" altLang="zh-TW" dirty="0" smtClean="0"/>
              <a:t>5</a:t>
            </a:r>
            <a:r>
              <a:rPr lang="en-US" altLang="zh-TW" dirty="0"/>
              <a:t>. '</a:t>
            </a:r>
            <a:r>
              <a:rPr lang="en-US" altLang="zh-TW" dirty="0" err="1"/>
              <a:t>cal</a:t>
            </a:r>
            <a:r>
              <a:rPr lang="en-US" altLang="zh-TW" dirty="0"/>
              <a:t> </a:t>
            </a:r>
            <a:r>
              <a:rPr lang="zh-TW" altLang="zh-TW" dirty="0"/>
              <a:t>計算機：配合透通指令使用計算機</a:t>
            </a:r>
            <a:r>
              <a:rPr lang="en-US" altLang="zh-TW" dirty="0"/>
              <a:t> </a:t>
            </a:r>
            <a:endParaRPr lang="zh-TW" altLang="zh-TW" dirty="0"/>
          </a:p>
          <a:p>
            <a:endParaRPr lang="zh-TW" altLang="en-US" dirty="0"/>
          </a:p>
        </p:txBody>
      </p:sp>
      <p:sp>
        <p:nvSpPr>
          <p:cNvPr id="4" name="日期版面配置區 3"/>
          <p:cNvSpPr>
            <a:spLocks noGrp="1"/>
          </p:cNvSpPr>
          <p:nvPr>
            <p:ph type="dt" sz="half" idx="10"/>
          </p:nvPr>
        </p:nvSpPr>
        <p:spPr/>
        <p:txBody>
          <a:bodyPr/>
          <a:lstStyle/>
          <a:p>
            <a:fld id="{1EF41A03-0682-4F09-880E-48D0F6AF18B8}"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33</a:t>
            </a:fld>
            <a:endParaRPr lang="zh-TW" altLang="en-US"/>
          </a:p>
        </p:txBody>
      </p:sp>
    </p:spTree>
    <p:extLst>
      <p:ext uri="{BB962C8B-B14F-4D97-AF65-F5344CB8AC3E}">
        <p14:creationId xmlns:p14="http://schemas.microsoft.com/office/powerpoint/2010/main" val="3728668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p:txBody>
          <a:bodyPr/>
          <a:lstStyle/>
          <a:p>
            <a:r>
              <a:rPr lang="en-US" altLang="zh-TW" sz="2400" b="1" dirty="0" err="1">
                <a:latin typeface="+mn-ea"/>
              </a:rPr>
              <a:t>Autocad</a:t>
            </a:r>
            <a:r>
              <a:rPr lang="zh-TW" altLang="zh-TW" sz="2400" b="1" dirty="0">
                <a:latin typeface="+mn-ea"/>
              </a:rPr>
              <a:t>指令輸入</a:t>
            </a:r>
          </a:p>
          <a:p>
            <a:r>
              <a:rPr lang="zh-TW" altLang="en-US" sz="2400" dirty="0" smtClean="0">
                <a:latin typeface="+mn-ea"/>
              </a:rPr>
              <a:t>命令列</a:t>
            </a:r>
            <a:r>
              <a:rPr lang="en-US" altLang="zh-TW" sz="2400" dirty="0" smtClean="0">
                <a:latin typeface="+mn-ea"/>
              </a:rPr>
              <a:t>(command)</a:t>
            </a:r>
            <a:r>
              <a:rPr lang="zh-TW" altLang="zh-TW" sz="2400" dirty="0" smtClean="0">
                <a:latin typeface="+mn-ea"/>
              </a:rPr>
              <a:t>模式</a:t>
            </a:r>
            <a:endParaRPr lang="zh-TW" altLang="zh-TW" sz="2400" dirty="0">
              <a:latin typeface="+mn-ea"/>
            </a:endParaRPr>
          </a:p>
          <a:p>
            <a:r>
              <a:rPr lang="zh-TW" altLang="zh-TW" sz="2400" dirty="0" smtClean="0">
                <a:latin typeface="+mn-ea"/>
              </a:rPr>
              <a:t>指令</a:t>
            </a:r>
            <a:r>
              <a:rPr lang="en-US" altLang="zh-TW" sz="2400" dirty="0" smtClean="0">
                <a:latin typeface="+mn-ea"/>
              </a:rPr>
              <a:t> </a:t>
            </a:r>
            <a:r>
              <a:rPr lang="en-US" altLang="zh-TW" sz="2400" dirty="0">
                <a:latin typeface="+mn-ea"/>
              </a:rPr>
              <a:t>line </a:t>
            </a:r>
            <a:endParaRPr lang="en-US" altLang="zh-TW" sz="2400" dirty="0" smtClean="0">
              <a:latin typeface="+mn-ea"/>
            </a:endParaRPr>
          </a:p>
          <a:p>
            <a:r>
              <a:rPr lang="zh-TW" altLang="zh-TW" sz="2400" dirty="0" smtClean="0">
                <a:latin typeface="+mn-ea"/>
              </a:rPr>
              <a:t>快速</a:t>
            </a:r>
            <a:r>
              <a:rPr lang="zh-TW" altLang="zh-TW" sz="2400" dirty="0">
                <a:latin typeface="+mn-ea"/>
              </a:rPr>
              <a:t>鍵</a:t>
            </a:r>
            <a:r>
              <a:rPr lang="en-US" altLang="zh-TW" sz="2400" dirty="0">
                <a:latin typeface="+mn-ea"/>
              </a:rPr>
              <a:t> l </a:t>
            </a:r>
            <a:r>
              <a:rPr lang="en-US" altLang="zh-TW" sz="2400" dirty="0" smtClean="0">
                <a:latin typeface="+mn-ea"/>
              </a:rPr>
              <a:t/>
            </a:r>
            <a:br>
              <a:rPr lang="en-US" altLang="zh-TW" sz="2400" dirty="0" smtClean="0">
                <a:latin typeface="+mn-ea"/>
              </a:rPr>
            </a:br>
            <a:r>
              <a:rPr lang="en-US" altLang="zh-TW" sz="2400" dirty="0" smtClean="0">
                <a:latin typeface="+mn-ea"/>
              </a:rPr>
              <a:t/>
            </a:r>
            <a:br>
              <a:rPr lang="en-US" altLang="zh-TW" sz="2400" dirty="0" smtClean="0">
                <a:latin typeface="+mn-ea"/>
              </a:rPr>
            </a:br>
            <a:r>
              <a:rPr lang="en-US" altLang="zh-TW" sz="2400" dirty="0" smtClean="0">
                <a:latin typeface="+mn-ea"/>
              </a:rPr>
              <a:t/>
            </a:r>
            <a:br>
              <a:rPr lang="en-US" altLang="zh-TW" sz="2400" dirty="0" smtClean="0">
                <a:latin typeface="+mn-ea"/>
              </a:rPr>
            </a:br>
            <a:endParaRPr lang="en-US" altLang="zh-TW" sz="2400" dirty="0" smtClean="0">
              <a:latin typeface="+mn-ea"/>
            </a:endParaRPr>
          </a:p>
          <a:p>
            <a:r>
              <a:rPr lang="zh-TW" altLang="zh-TW" sz="2400" dirty="0" smtClean="0"/>
              <a:t>重複</a:t>
            </a:r>
            <a:r>
              <a:rPr lang="zh-TW" altLang="zh-TW" sz="2400" dirty="0"/>
              <a:t>上一個指令「</a:t>
            </a:r>
            <a:r>
              <a:rPr lang="en-US" altLang="zh-TW" sz="2400" dirty="0"/>
              <a:t>Enter</a:t>
            </a:r>
            <a:r>
              <a:rPr lang="zh-TW" altLang="zh-TW" sz="2400" dirty="0"/>
              <a:t>」</a:t>
            </a:r>
            <a:r>
              <a:rPr lang="en-US" altLang="zh-TW" sz="2400" dirty="0"/>
              <a:t>or</a:t>
            </a:r>
            <a:r>
              <a:rPr lang="zh-TW" altLang="zh-TW" sz="2400" dirty="0"/>
              <a:t>「空白鍵」。</a:t>
            </a:r>
          </a:p>
          <a:p>
            <a:r>
              <a:rPr lang="zh-TW" altLang="zh-TW" sz="2400" dirty="0" smtClean="0"/>
              <a:t>可</a:t>
            </a:r>
            <a:r>
              <a:rPr lang="zh-TW" altLang="zh-TW" sz="2400" dirty="0"/>
              <a:t>用鍵盤的上下按鍵，找到曾經下過的指令。</a:t>
            </a:r>
          </a:p>
          <a:p>
            <a:r>
              <a:rPr lang="zh-TW" altLang="zh-TW" sz="2400" dirty="0" smtClean="0"/>
              <a:t>命令</a:t>
            </a:r>
            <a:r>
              <a:rPr lang="zh-TW" altLang="zh-TW" sz="2400" dirty="0"/>
              <a:t>補齊功能</a:t>
            </a:r>
            <a:r>
              <a:rPr lang="en-US" altLang="zh-TW" sz="2400" dirty="0"/>
              <a:t> </a:t>
            </a:r>
            <a:r>
              <a:rPr lang="en-US" altLang="zh-TW" sz="2400" dirty="0" smtClean="0"/>
              <a:t>&lt;TAB&gt;</a:t>
            </a:r>
            <a:endParaRPr lang="en-US" altLang="zh-TW" sz="2400" dirty="0" smtClean="0">
              <a:latin typeface="+mn-ea"/>
            </a:endParaRPr>
          </a:p>
          <a:p>
            <a:endParaRPr lang="zh-TW" altLang="zh-TW" sz="2400" dirty="0">
              <a:latin typeface="+mn-ea"/>
            </a:endParaRPr>
          </a:p>
          <a:p>
            <a:endParaRPr lang="zh-TW" altLang="en-US" dirty="0"/>
          </a:p>
        </p:txBody>
      </p:sp>
      <p:sp>
        <p:nvSpPr>
          <p:cNvPr id="4" name="矩形 3"/>
          <p:cNvSpPr/>
          <p:nvPr/>
        </p:nvSpPr>
        <p:spPr>
          <a:xfrm>
            <a:off x="2571750" y="2386012"/>
            <a:ext cx="6115050" cy="1414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zh-TW" altLang="en-US" dirty="0"/>
              <a:t>指令</a:t>
            </a:r>
            <a:r>
              <a:rPr lang="en-US" altLang="zh-TW" dirty="0"/>
              <a:t>: l LINE</a:t>
            </a:r>
          </a:p>
          <a:p>
            <a:r>
              <a:rPr lang="zh-TW" altLang="en-US" dirty="0"/>
              <a:t>指定第一點</a:t>
            </a:r>
            <a:r>
              <a:rPr lang="en-US" altLang="zh-TW" dirty="0"/>
              <a:t>:</a:t>
            </a:r>
          </a:p>
          <a:p>
            <a:r>
              <a:rPr lang="zh-TW" altLang="en-US" dirty="0"/>
              <a:t>指定下一點或 </a:t>
            </a:r>
            <a:r>
              <a:rPr lang="en-US" altLang="zh-TW" dirty="0"/>
              <a:t>[</a:t>
            </a:r>
            <a:r>
              <a:rPr lang="zh-TW" altLang="en-US" dirty="0"/>
              <a:t>退回</a:t>
            </a:r>
            <a:r>
              <a:rPr lang="en-US" altLang="zh-TW" dirty="0"/>
              <a:t>(U)]:</a:t>
            </a:r>
            <a:endParaRPr lang="zh-TW" altLang="en-US" dirty="0"/>
          </a:p>
        </p:txBody>
      </p:sp>
      <p:sp>
        <p:nvSpPr>
          <p:cNvPr id="5" name="日期版面配置區 4"/>
          <p:cNvSpPr>
            <a:spLocks noGrp="1"/>
          </p:cNvSpPr>
          <p:nvPr>
            <p:ph type="dt" sz="half" idx="10"/>
          </p:nvPr>
        </p:nvSpPr>
        <p:spPr/>
        <p:txBody>
          <a:bodyPr/>
          <a:lstStyle/>
          <a:p>
            <a:fld id="{91037A3C-0984-4CB8-9390-6B1FF9963717}"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34</a:t>
            </a:fld>
            <a:endParaRPr lang="zh-TW" altLang="en-US"/>
          </a:p>
        </p:txBody>
      </p:sp>
    </p:spTree>
    <p:extLst>
      <p:ext uri="{BB962C8B-B14F-4D97-AF65-F5344CB8AC3E}">
        <p14:creationId xmlns:p14="http://schemas.microsoft.com/office/powerpoint/2010/main" val="150693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p:txBody>
          <a:bodyPr/>
          <a:lstStyle/>
          <a:p>
            <a:r>
              <a:rPr lang="zh-TW" altLang="zh-TW" sz="2400" dirty="0">
                <a:latin typeface="+mn-ea"/>
              </a:rPr>
              <a:t>透通指令</a:t>
            </a:r>
          </a:p>
          <a:p>
            <a:r>
              <a:rPr lang="zh-TW" altLang="zh-TW" sz="2400" dirty="0" smtClean="0">
                <a:latin typeface="+mn-ea"/>
              </a:rPr>
              <a:t>透</a:t>
            </a:r>
            <a:r>
              <a:rPr lang="zh-TW" altLang="zh-TW" sz="2400" dirty="0">
                <a:latin typeface="+mn-ea"/>
              </a:rPr>
              <a:t>通</a:t>
            </a:r>
            <a:r>
              <a:rPr lang="zh-TW" altLang="zh-TW" sz="2400" dirty="0" smtClean="0">
                <a:latin typeface="+mn-ea"/>
              </a:rPr>
              <a:t>指令</a:t>
            </a:r>
            <a:r>
              <a:rPr lang="zh-TW" altLang="en-US" sz="2400" dirty="0" smtClean="0">
                <a:latin typeface="+mn-ea"/>
              </a:rPr>
              <a:t>示範：</a:t>
            </a:r>
            <a:r>
              <a:rPr lang="zh-TW" altLang="zh-TW" sz="2400" dirty="0" smtClean="0">
                <a:latin typeface="+mn-ea"/>
              </a:rPr>
              <a:t>以</a:t>
            </a:r>
            <a:r>
              <a:rPr lang="en-US" altLang="zh-TW" sz="2400" dirty="0">
                <a:latin typeface="+mn-ea"/>
              </a:rPr>
              <a:t>line</a:t>
            </a:r>
            <a:r>
              <a:rPr lang="zh-TW" altLang="zh-TW" sz="2400" dirty="0">
                <a:latin typeface="+mn-ea"/>
              </a:rPr>
              <a:t>加上</a:t>
            </a:r>
            <a:r>
              <a:rPr lang="en-US" altLang="zh-TW" sz="2400" dirty="0">
                <a:latin typeface="+mn-ea"/>
              </a:rPr>
              <a:t>zoom</a:t>
            </a:r>
            <a:r>
              <a:rPr lang="zh-TW" altLang="zh-TW" sz="2400" dirty="0">
                <a:latin typeface="+mn-ea"/>
              </a:rPr>
              <a:t>為例</a:t>
            </a:r>
            <a:r>
              <a:rPr lang="en-US" altLang="zh-TW" sz="2400" dirty="0">
                <a:latin typeface="+mn-ea"/>
              </a:rPr>
              <a:t> </a:t>
            </a:r>
            <a:endParaRPr lang="zh-TW" altLang="zh-TW" sz="2400" dirty="0">
              <a:latin typeface="+mn-ea"/>
            </a:endParaRPr>
          </a:p>
          <a:p>
            <a:endParaRPr lang="zh-TW" altLang="en-US" dirty="0"/>
          </a:p>
        </p:txBody>
      </p:sp>
      <p:sp>
        <p:nvSpPr>
          <p:cNvPr id="4" name="矩形 3"/>
          <p:cNvSpPr/>
          <p:nvPr/>
        </p:nvSpPr>
        <p:spPr>
          <a:xfrm>
            <a:off x="800100" y="2323623"/>
            <a:ext cx="6115050" cy="325231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zh-TW" altLang="zh-TW" dirty="0"/>
              <a:t>指令</a:t>
            </a:r>
            <a:r>
              <a:rPr lang="en-US" altLang="zh-TW" dirty="0"/>
              <a:t>: l</a:t>
            </a:r>
            <a:endParaRPr lang="zh-TW" altLang="zh-TW" dirty="0"/>
          </a:p>
          <a:p>
            <a:r>
              <a:rPr lang="en-US" altLang="zh-TW" dirty="0"/>
              <a:t>LINE </a:t>
            </a:r>
            <a:r>
              <a:rPr lang="zh-TW" altLang="zh-TW" dirty="0"/>
              <a:t>指定第一點</a:t>
            </a:r>
            <a:r>
              <a:rPr lang="en-US" altLang="zh-TW" dirty="0"/>
              <a:t>:</a:t>
            </a:r>
            <a:endParaRPr lang="zh-TW" altLang="zh-TW" dirty="0"/>
          </a:p>
          <a:p>
            <a:r>
              <a:rPr lang="zh-TW" altLang="zh-TW" dirty="0"/>
              <a:t>指定下一點或</a:t>
            </a:r>
            <a:r>
              <a:rPr lang="en-US" altLang="zh-TW" dirty="0"/>
              <a:t> [</a:t>
            </a:r>
            <a:r>
              <a:rPr lang="zh-TW" altLang="zh-TW" dirty="0"/>
              <a:t>退回</a:t>
            </a:r>
            <a:r>
              <a:rPr lang="en-US" altLang="zh-TW" dirty="0"/>
              <a:t>(U)]: 'zoom</a:t>
            </a:r>
            <a:endParaRPr lang="zh-TW" altLang="zh-TW" dirty="0"/>
          </a:p>
          <a:p>
            <a:r>
              <a:rPr lang="en-US" altLang="zh-TW" dirty="0"/>
              <a:t> </a:t>
            </a:r>
            <a:endParaRPr lang="zh-TW" altLang="zh-TW" dirty="0"/>
          </a:p>
          <a:p>
            <a:r>
              <a:rPr lang="en-US" altLang="zh-TW" dirty="0"/>
              <a:t>&gt;&gt;</a:t>
            </a:r>
            <a:r>
              <a:rPr lang="zh-TW" altLang="zh-TW" dirty="0"/>
              <a:t>指定視窗角點，輸入比例係數</a:t>
            </a:r>
            <a:r>
              <a:rPr lang="en-US" altLang="zh-TW" dirty="0"/>
              <a:t> (</a:t>
            </a:r>
            <a:r>
              <a:rPr lang="en-US" altLang="zh-TW" dirty="0" err="1"/>
              <a:t>nX</a:t>
            </a:r>
            <a:r>
              <a:rPr lang="en-US" altLang="zh-TW" dirty="0"/>
              <a:t> </a:t>
            </a:r>
            <a:r>
              <a:rPr lang="zh-TW" altLang="zh-TW" dirty="0"/>
              <a:t>或</a:t>
            </a:r>
            <a:r>
              <a:rPr lang="en-US" altLang="zh-TW" dirty="0"/>
              <a:t> </a:t>
            </a:r>
            <a:r>
              <a:rPr lang="en-US" altLang="zh-TW" dirty="0" err="1"/>
              <a:t>nXP</a:t>
            </a:r>
            <a:r>
              <a:rPr lang="en-US" altLang="zh-TW" dirty="0"/>
              <a:t>)</a:t>
            </a:r>
            <a:r>
              <a:rPr lang="zh-TW" altLang="zh-TW" dirty="0"/>
              <a:t>，或</a:t>
            </a:r>
          </a:p>
          <a:p>
            <a:r>
              <a:rPr lang="en-US" altLang="zh-TW" dirty="0"/>
              <a:t>[</a:t>
            </a:r>
            <a:r>
              <a:rPr lang="zh-TW" altLang="zh-TW" dirty="0"/>
              <a:t>全部</a:t>
            </a:r>
            <a:r>
              <a:rPr lang="en-US" altLang="zh-TW" dirty="0"/>
              <a:t>(A)/</a:t>
            </a:r>
            <a:r>
              <a:rPr lang="zh-TW" altLang="zh-TW" dirty="0"/>
              <a:t>中心點</a:t>
            </a:r>
            <a:r>
              <a:rPr lang="en-US" altLang="zh-TW" dirty="0"/>
              <a:t>(C)/</a:t>
            </a:r>
            <a:r>
              <a:rPr lang="zh-TW" altLang="zh-TW" dirty="0"/>
              <a:t>動態</a:t>
            </a:r>
            <a:r>
              <a:rPr lang="en-US" altLang="zh-TW" dirty="0"/>
              <a:t>(D)/</a:t>
            </a:r>
            <a:r>
              <a:rPr lang="zh-TW" altLang="zh-TW" dirty="0"/>
              <a:t>實際範圍</a:t>
            </a:r>
            <a:r>
              <a:rPr lang="en-US" altLang="zh-TW" dirty="0"/>
              <a:t>(E)/</a:t>
            </a:r>
            <a:r>
              <a:rPr lang="zh-TW" altLang="zh-TW" dirty="0"/>
              <a:t>前次</a:t>
            </a:r>
            <a:r>
              <a:rPr lang="en-US" altLang="zh-TW" dirty="0"/>
              <a:t>(P)/</a:t>
            </a:r>
            <a:r>
              <a:rPr lang="zh-TW" altLang="zh-TW" dirty="0"/>
              <a:t>比例</a:t>
            </a:r>
            <a:r>
              <a:rPr lang="en-US" altLang="zh-TW" dirty="0"/>
              <a:t>(S)/</a:t>
            </a:r>
            <a:r>
              <a:rPr lang="zh-TW" altLang="zh-TW" dirty="0"/>
              <a:t>視窗</a:t>
            </a:r>
            <a:r>
              <a:rPr lang="en-US" altLang="zh-TW" dirty="0"/>
              <a:t>(W)/</a:t>
            </a:r>
            <a:r>
              <a:rPr lang="zh-TW" altLang="zh-TW" dirty="0"/>
              <a:t>物件</a:t>
            </a:r>
            <a:r>
              <a:rPr lang="en-US" altLang="zh-TW" dirty="0"/>
              <a:t>(O)] &lt;</a:t>
            </a:r>
            <a:r>
              <a:rPr lang="zh-TW" altLang="zh-TW" dirty="0"/>
              <a:t>即時</a:t>
            </a:r>
            <a:r>
              <a:rPr lang="en-US" altLang="zh-TW" dirty="0"/>
              <a:t>&gt;: d</a:t>
            </a:r>
            <a:endParaRPr lang="zh-TW" altLang="zh-TW" dirty="0"/>
          </a:p>
          <a:p>
            <a:r>
              <a:rPr lang="en-US" altLang="zh-TW" dirty="0"/>
              <a:t> </a:t>
            </a:r>
            <a:endParaRPr lang="zh-TW" altLang="zh-TW" dirty="0"/>
          </a:p>
          <a:p>
            <a:r>
              <a:rPr lang="zh-TW" altLang="zh-TW" dirty="0"/>
              <a:t>繼續</a:t>
            </a:r>
            <a:r>
              <a:rPr lang="en-US" altLang="zh-TW" dirty="0"/>
              <a:t> LINE </a:t>
            </a:r>
            <a:r>
              <a:rPr lang="zh-TW" altLang="zh-TW" dirty="0"/>
              <a:t>指令。</a:t>
            </a:r>
          </a:p>
          <a:p>
            <a:r>
              <a:rPr lang="zh-TW" altLang="zh-TW" dirty="0"/>
              <a:t>指定下一點或</a:t>
            </a:r>
            <a:r>
              <a:rPr lang="en-US" altLang="zh-TW" dirty="0"/>
              <a:t> [</a:t>
            </a:r>
            <a:r>
              <a:rPr lang="zh-TW" altLang="zh-TW" dirty="0"/>
              <a:t>退回</a:t>
            </a:r>
            <a:r>
              <a:rPr lang="en-US" altLang="zh-TW" dirty="0"/>
              <a:t>(U)]:</a:t>
            </a:r>
            <a:endParaRPr lang="zh-TW" altLang="en-US" dirty="0"/>
          </a:p>
        </p:txBody>
      </p:sp>
      <p:sp>
        <p:nvSpPr>
          <p:cNvPr id="5" name="日期版面配置區 4"/>
          <p:cNvSpPr>
            <a:spLocks noGrp="1"/>
          </p:cNvSpPr>
          <p:nvPr>
            <p:ph type="dt" sz="half" idx="10"/>
          </p:nvPr>
        </p:nvSpPr>
        <p:spPr/>
        <p:txBody>
          <a:bodyPr/>
          <a:lstStyle/>
          <a:p>
            <a:fld id="{5C511957-8CC3-46A5-B89E-1E4A116FEA05}"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35</a:t>
            </a:fld>
            <a:endParaRPr lang="zh-TW" altLang="en-US"/>
          </a:p>
        </p:txBody>
      </p:sp>
    </p:spTree>
    <p:extLst>
      <p:ext uri="{BB962C8B-B14F-4D97-AF65-F5344CB8AC3E}">
        <p14:creationId xmlns:p14="http://schemas.microsoft.com/office/powerpoint/2010/main" val="81524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p:txBody>
          <a:bodyPr/>
          <a:lstStyle/>
          <a:p>
            <a:r>
              <a:rPr lang="zh-TW" altLang="zh-TW" sz="2000" b="1" dirty="0">
                <a:latin typeface="+mn-ea"/>
              </a:rPr>
              <a:t>圖紙</a:t>
            </a:r>
          </a:p>
          <a:p>
            <a:r>
              <a:rPr lang="en-US" altLang="zh-TW" sz="2000" dirty="0">
                <a:latin typeface="+mn-ea"/>
              </a:rPr>
              <a:t>   1. A0: 1189*841</a:t>
            </a:r>
            <a:endParaRPr lang="zh-TW" altLang="zh-TW" sz="2000" dirty="0">
              <a:latin typeface="+mn-ea"/>
            </a:endParaRPr>
          </a:p>
          <a:p>
            <a:r>
              <a:rPr lang="en-US" altLang="zh-TW" sz="2000" dirty="0">
                <a:latin typeface="+mn-ea"/>
              </a:rPr>
              <a:t>   2. A1: 841*594</a:t>
            </a:r>
            <a:endParaRPr lang="zh-TW" altLang="zh-TW" sz="2000" dirty="0">
              <a:latin typeface="+mn-ea"/>
            </a:endParaRPr>
          </a:p>
          <a:p>
            <a:r>
              <a:rPr lang="en-US" altLang="zh-TW" sz="2000" dirty="0">
                <a:latin typeface="+mn-ea"/>
              </a:rPr>
              <a:t>   3. A2: 594*420</a:t>
            </a:r>
            <a:endParaRPr lang="zh-TW" altLang="zh-TW" sz="2000" dirty="0">
              <a:latin typeface="+mn-ea"/>
            </a:endParaRPr>
          </a:p>
          <a:p>
            <a:r>
              <a:rPr lang="en-US" altLang="zh-TW" sz="2000" dirty="0">
                <a:latin typeface="+mn-ea"/>
              </a:rPr>
              <a:t>   4. A3: 420*297</a:t>
            </a:r>
            <a:endParaRPr lang="zh-TW" altLang="zh-TW" sz="2000" dirty="0">
              <a:latin typeface="+mn-ea"/>
            </a:endParaRPr>
          </a:p>
          <a:p>
            <a:r>
              <a:rPr lang="en-US" altLang="zh-TW" sz="2000" dirty="0">
                <a:latin typeface="+mn-ea"/>
              </a:rPr>
              <a:t>   5. A4: 297*210 </a:t>
            </a:r>
            <a:endParaRPr lang="zh-TW" altLang="zh-TW" sz="2000" dirty="0">
              <a:latin typeface="+mn-ea"/>
            </a:endParaRPr>
          </a:p>
          <a:p>
            <a:endParaRPr lang="zh-TW" altLang="en-US" dirty="0"/>
          </a:p>
        </p:txBody>
      </p:sp>
      <p:pic>
        <p:nvPicPr>
          <p:cNvPr id="2050" name="Picture 2" descr="http://upload.wikimedia.org/wikipedia/commons/thumb/8/8a/A_size_illustration.svg/444px-A_size_illustra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489" y="1219200"/>
            <a:ext cx="3813174" cy="5144350"/>
          </a:xfrm>
          <a:prstGeom prst="rect">
            <a:avLst/>
          </a:prstGeom>
          <a:noFill/>
          <a:extLst>
            <a:ext uri="{909E8E84-426E-40DD-AFC4-6F175D3DCCD1}">
              <a14:hiddenFill xmlns:a14="http://schemas.microsoft.com/office/drawing/2010/main">
                <a:solidFill>
                  <a:srgbClr val="FFFFFF"/>
                </a:solidFill>
              </a14:hiddenFill>
            </a:ext>
          </a:extLst>
        </p:spPr>
      </p:pic>
      <p:sp>
        <p:nvSpPr>
          <p:cNvPr id="4" name="日期版面配置區 3"/>
          <p:cNvSpPr>
            <a:spLocks noGrp="1"/>
          </p:cNvSpPr>
          <p:nvPr>
            <p:ph type="dt" sz="half" idx="10"/>
          </p:nvPr>
        </p:nvSpPr>
        <p:spPr/>
        <p:txBody>
          <a:bodyPr/>
          <a:lstStyle/>
          <a:p>
            <a:fld id="{E01E0ECD-68AB-42AB-B509-621402AEF487}"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36</a:t>
            </a:fld>
            <a:endParaRPr lang="zh-TW" altLang="en-US"/>
          </a:p>
        </p:txBody>
      </p:sp>
    </p:spTree>
    <p:extLst>
      <p:ext uri="{BB962C8B-B14F-4D97-AF65-F5344CB8AC3E}">
        <p14:creationId xmlns:p14="http://schemas.microsoft.com/office/powerpoint/2010/main" val="2968796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177" y="2864229"/>
            <a:ext cx="7204843" cy="399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p:txBody>
          <a:bodyPr>
            <a:normAutofit/>
          </a:bodyPr>
          <a:lstStyle/>
          <a:p>
            <a:r>
              <a:rPr lang="zh-TW" altLang="zh-TW" sz="2000" dirty="0" smtClean="0">
                <a:latin typeface="+mn-ea"/>
              </a:rPr>
              <a:t>座標系統</a:t>
            </a:r>
          </a:p>
          <a:p>
            <a:r>
              <a:rPr lang="en-US" altLang="zh-TW" sz="2000" dirty="0" smtClean="0">
                <a:latin typeface="+mn-ea"/>
              </a:rPr>
              <a:t>AutoCAD </a:t>
            </a:r>
            <a:r>
              <a:rPr lang="zh-TW" altLang="zh-TW" sz="2000" dirty="0" smtClean="0">
                <a:latin typeface="+mn-ea"/>
              </a:rPr>
              <a:t>繪圖時需要精確的定義座標的位置。</a:t>
            </a:r>
          </a:p>
          <a:p>
            <a:r>
              <a:rPr lang="zh-TW" altLang="zh-TW" sz="2000" dirty="0" smtClean="0">
                <a:latin typeface="+mn-ea"/>
              </a:rPr>
              <a:t>目前常用的座標系統稱為世界直角座標系統</a:t>
            </a:r>
            <a:r>
              <a:rPr lang="en-US" altLang="zh-TW" sz="2000" dirty="0" smtClean="0">
                <a:latin typeface="+mn-ea"/>
              </a:rPr>
              <a:t>(WCS)</a:t>
            </a:r>
            <a:r>
              <a:rPr lang="zh-TW" altLang="zh-TW" sz="2000" dirty="0" smtClean="0">
                <a:latin typeface="+mn-ea"/>
              </a:rPr>
              <a:t>，其使用二度空間</a:t>
            </a:r>
            <a:r>
              <a:rPr lang="en-US" altLang="zh-TW" sz="2000" dirty="0" smtClean="0">
                <a:latin typeface="+mn-ea"/>
              </a:rPr>
              <a:t>(2D)</a:t>
            </a:r>
            <a:r>
              <a:rPr lang="zh-TW" altLang="zh-TW" sz="2000" dirty="0" smtClean="0">
                <a:latin typeface="+mn-ea"/>
              </a:rPr>
              <a:t>由水平軸</a:t>
            </a:r>
            <a:r>
              <a:rPr lang="en-US" altLang="zh-TW" sz="2000" dirty="0" smtClean="0">
                <a:latin typeface="+mn-ea"/>
              </a:rPr>
              <a:t>(X</a:t>
            </a:r>
            <a:r>
              <a:rPr lang="zh-TW" altLang="zh-TW" sz="2000" dirty="0" smtClean="0">
                <a:latin typeface="+mn-ea"/>
              </a:rPr>
              <a:t>軸</a:t>
            </a:r>
            <a:r>
              <a:rPr lang="en-US" altLang="zh-TW" sz="2000" dirty="0" smtClean="0">
                <a:latin typeface="+mn-ea"/>
              </a:rPr>
              <a:t>)</a:t>
            </a:r>
            <a:r>
              <a:rPr lang="zh-TW" altLang="zh-TW" sz="2000" dirty="0" smtClean="0">
                <a:latin typeface="+mn-ea"/>
              </a:rPr>
              <a:t>及垂直軸</a:t>
            </a:r>
            <a:r>
              <a:rPr lang="en-US" altLang="zh-TW" sz="2000" dirty="0" smtClean="0">
                <a:latin typeface="+mn-ea"/>
              </a:rPr>
              <a:t>(Y</a:t>
            </a:r>
            <a:r>
              <a:rPr lang="zh-TW" altLang="zh-TW" sz="2000" dirty="0" smtClean="0">
                <a:latin typeface="+mn-ea"/>
              </a:rPr>
              <a:t>軸</a:t>
            </a:r>
            <a:r>
              <a:rPr lang="en-US" altLang="zh-TW" sz="2000" dirty="0" smtClean="0">
                <a:latin typeface="+mn-ea"/>
              </a:rPr>
              <a:t>)</a:t>
            </a:r>
            <a:r>
              <a:rPr lang="zh-TW" altLang="zh-TW" sz="2000" dirty="0" smtClean="0">
                <a:latin typeface="+mn-ea"/>
              </a:rPr>
              <a:t>組合而成。兩軸交點為原點</a:t>
            </a:r>
            <a:r>
              <a:rPr lang="en-US" altLang="zh-TW" sz="2000" dirty="0" smtClean="0">
                <a:latin typeface="+mn-ea"/>
              </a:rPr>
              <a:t>(0,0)</a:t>
            </a:r>
            <a:r>
              <a:rPr lang="zh-TW" altLang="en-US" sz="2000" dirty="0" smtClean="0">
                <a:latin typeface="+mn-ea"/>
              </a:rPr>
              <a:t>。</a:t>
            </a:r>
            <a:endParaRPr lang="en-US" altLang="zh-TW" sz="2000" dirty="0" smtClean="0">
              <a:latin typeface="+mn-ea"/>
            </a:endParaRPr>
          </a:p>
          <a:p>
            <a:r>
              <a:rPr lang="zh-TW" altLang="zh-TW" sz="2000" dirty="0" smtClean="0">
                <a:latin typeface="+mn-ea"/>
              </a:rPr>
              <a:t>三度空間</a:t>
            </a:r>
            <a:r>
              <a:rPr lang="en-US" altLang="zh-TW" sz="2000" dirty="0">
                <a:latin typeface="+mn-ea"/>
              </a:rPr>
              <a:t>(3D)</a:t>
            </a:r>
            <a:r>
              <a:rPr lang="zh-TW" altLang="zh-TW" sz="2000" dirty="0">
                <a:latin typeface="+mn-ea"/>
              </a:rPr>
              <a:t>則由</a:t>
            </a:r>
            <a:r>
              <a:rPr lang="en-US" altLang="zh-TW" sz="2000" dirty="0">
                <a:latin typeface="+mn-ea"/>
              </a:rPr>
              <a:t> X, Y, Z</a:t>
            </a:r>
            <a:r>
              <a:rPr lang="zh-TW" altLang="zh-TW" sz="2000" dirty="0">
                <a:latin typeface="+mn-ea"/>
              </a:rPr>
              <a:t>三個軸所組成，原點為</a:t>
            </a:r>
            <a:r>
              <a:rPr lang="en-US" altLang="zh-TW" sz="2000" dirty="0">
                <a:latin typeface="+mn-ea"/>
              </a:rPr>
              <a:t>(0,0,0)</a:t>
            </a:r>
            <a:r>
              <a:rPr lang="zh-TW" altLang="zh-TW" sz="2000" dirty="0">
                <a:latin typeface="+mn-ea"/>
              </a:rPr>
              <a:t>。</a:t>
            </a:r>
          </a:p>
        </p:txBody>
      </p:sp>
      <p:sp>
        <p:nvSpPr>
          <p:cNvPr id="4" name="日期版面配置區 3"/>
          <p:cNvSpPr>
            <a:spLocks noGrp="1"/>
          </p:cNvSpPr>
          <p:nvPr>
            <p:ph type="dt" sz="half" idx="10"/>
          </p:nvPr>
        </p:nvSpPr>
        <p:spPr/>
        <p:txBody>
          <a:bodyPr/>
          <a:lstStyle/>
          <a:p>
            <a:fld id="{C567091B-C638-42F8-8103-A0F50D7DC0FF}"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37</a:t>
            </a:fld>
            <a:endParaRPr lang="zh-TW" altLang="en-US"/>
          </a:p>
        </p:txBody>
      </p:sp>
    </p:spTree>
    <p:extLst>
      <p:ext uri="{BB962C8B-B14F-4D97-AF65-F5344CB8AC3E}">
        <p14:creationId xmlns:p14="http://schemas.microsoft.com/office/powerpoint/2010/main" val="2281883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351295" y="1451610"/>
            <a:ext cx="4895850" cy="4781550"/>
          </a:xfrm>
          <a:prstGeom prst="rect">
            <a:avLst/>
          </a:prstGeom>
        </p:spPr>
      </p:pic>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p:txBody>
          <a:bodyPr>
            <a:normAutofit/>
          </a:bodyPr>
          <a:lstStyle/>
          <a:p>
            <a:r>
              <a:rPr lang="zh-TW" altLang="en-US" sz="2400" dirty="0" smtClean="0"/>
              <a:t>直角座標系統</a:t>
            </a:r>
            <a:endParaRPr lang="en-US" altLang="zh-TW" sz="2400" dirty="0" smtClean="0"/>
          </a:p>
          <a:p>
            <a:r>
              <a:rPr lang="zh-TW" altLang="zh-TW" sz="2400" dirty="0" smtClean="0"/>
              <a:t>表示</a:t>
            </a:r>
            <a:r>
              <a:rPr lang="zh-TW" altLang="zh-TW" sz="2400" dirty="0"/>
              <a:t>法</a:t>
            </a:r>
            <a:r>
              <a:rPr lang="en-US" altLang="zh-TW" sz="2400" dirty="0"/>
              <a:t>=</a:t>
            </a:r>
            <a:r>
              <a:rPr lang="en-US" altLang="zh-TW" sz="2400" dirty="0" smtClean="0"/>
              <a:t>X,Y</a:t>
            </a:r>
            <a:endParaRPr lang="zh-TW" altLang="zh-TW" sz="2400" dirty="0"/>
          </a:p>
        </p:txBody>
      </p:sp>
      <p:sp>
        <p:nvSpPr>
          <p:cNvPr id="5" name="日期版面配置區 4"/>
          <p:cNvSpPr>
            <a:spLocks noGrp="1"/>
          </p:cNvSpPr>
          <p:nvPr>
            <p:ph type="dt" sz="half" idx="10"/>
          </p:nvPr>
        </p:nvSpPr>
        <p:spPr/>
        <p:txBody>
          <a:bodyPr/>
          <a:lstStyle/>
          <a:p>
            <a:fld id="{C7310429-D63D-4ECA-AED0-943960642C78}"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38</a:t>
            </a:fld>
            <a:endParaRPr lang="zh-TW" altLang="en-US"/>
          </a:p>
        </p:txBody>
      </p:sp>
    </p:spTree>
    <p:extLst>
      <p:ext uri="{BB962C8B-B14F-4D97-AF65-F5344CB8AC3E}">
        <p14:creationId xmlns:p14="http://schemas.microsoft.com/office/powerpoint/2010/main" val="2361285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p:txBody>
          <a:bodyPr/>
          <a:lstStyle/>
          <a:p>
            <a:r>
              <a:rPr lang="zh-TW" altLang="en-US" dirty="0" smtClean="0"/>
              <a:t>極座標系統</a:t>
            </a:r>
            <a:endParaRPr lang="en-US" altLang="zh-TW" dirty="0" smtClean="0"/>
          </a:p>
          <a:p>
            <a:r>
              <a:rPr lang="en-US" altLang="zh-TW" dirty="0" smtClean="0"/>
              <a:t>AutoCAD</a:t>
            </a:r>
            <a:r>
              <a:rPr lang="zh-TW" altLang="en-US" dirty="0" smtClean="0"/>
              <a:t>相對座標表示法：</a:t>
            </a:r>
            <a:endParaRPr lang="en-US" altLang="zh-TW" dirty="0" smtClean="0"/>
          </a:p>
          <a:p>
            <a:r>
              <a:rPr lang="en-US" altLang="zh-TW" dirty="0" smtClean="0"/>
              <a:t>* </a:t>
            </a:r>
            <a:r>
              <a:rPr lang="zh-TW" altLang="zh-TW" dirty="0"/>
              <a:t>增減量表示法</a:t>
            </a:r>
          </a:p>
          <a:p>
            <a:r>
              <a:rPr lang="en-US" altLang="zh-TW" dirty="0" smtClean="0"/>
              <a:t>* </a:t>
            </a:r>
            <a:r>
              <a:rPr lang="zh-TW" altLang="zh-TW" dirty="0"/>
              <a:t>表示方法</a:t>
            </a:r>
            <a:r>
              <a:rPr lang="en-US" altLang="zh-TW" dirty="0"/>
              <a:t>=@</a:t>
            </a:r>
            <a:r>
              <a:rPr lang="zh-TW" altLang="zh-TW" dirty="0"/>
              <a:t>Δ</a:t>
            </a:r>
            <a:r>
              <a:rPr lang="en-US" altLang="zh-TW" dirty="0"/>
              <a:t>X,</a:t>
            </a:r>
            <a:r>
              <a:rPr lang="zh-TW" altLang="zh-TW" dirty="0"/>
              <a:t>Δ</a:t>
            </a:r>
            <a:r>
              <a:rPr lang="en-US" altLang="zh-TW" dirty="0"/>
              <a:t>Y </a:t>
            </a:r>
            <a:endParaRPr lang="zh-TW" altLang="zh-TW" dirty="0"/>
          </a:p>
          <a:p>
            <a:pPr marL="0" indent="0">
              <a:buNone/>
            </a:pPr>
            <a:endParaRPr lang="zh-TW" altLang="zh-TW" dirty="0"/>
          </a:p>
          <a:p>
            <a:r>
              <a:rPr lang="en-US" altLang="zh-TW" dirty="0" smtClean="0"/>
              <a:t>* </a:t>
            </a:r>
            <a:r>
              <a:rPr lang="zh-TW" altLang="zh-TW" dirty="0"/>
              <a:t>距離角度表示法</a:t>
            </a:r>
          </a:p>
          <a:p>
            <a:r>
              <a:rPr lang="en-US" altLang="zh-TW" dirty="0" smtClean="0"/>
              <a:t>* </a:t>
            </a:r>
            <a:r>
              <a:rPr lang="zh-TW" altLang="zh-TW" dirty="0"/>
              <a:t>表示方法</a:t>
            </a:r>
            <a:r>
              <a:rPr lang="en-US" altLang="zh-TW" dirty="0"/>
              <a:t>=@</a:t>
            </a:r>
            <a:r>
              <a:rPr lang="zh-TW" altLang="zh-TW" dirty="0"/>
              <a:t>距離</a:t>
            </a:r>
            <a:r>
              <a:rPr lang="en-US" altLang="zh-TW" dirty="0"/>
              <a:t>&lt;</a:t>
            </a:r>
            <a:r>
              <a:rPr lang="zh-TW" altLang="zh-TW" dirty="0"/>
              <a:t>角度</a:t>
            </a:r>
            <a:r>
              <a:rPr lang="en-US" altLang="zh-TW" dirty="0"/>
              <a:t> </a:t>
            </a:r>
            <a:endParaRPr lang="en-US" altLang="zh-TW" dirty="0" smtClean="0"/>
          </a:p>
          <a:p>
            <a:endParaRPr lang="en-US" altLang="zh-TW" dirty="0" smtClean="0"/>
          </a:p>
        </p:txBody>
      </p:sp>
      <p:pic>
        <p:nvPicPr>
          <p:cNvPr id="4" name="圖片 3"/>
          <p:cNvPicPr>
            <a:picLocks noChangeAspect="1"/>
          </p:cNvPicPr>
          <p:nvPr/>
        </p:nvPicPr>
        <p:blipFill>
          <a:blip r:embed="rId2"/>
          <a:stretch>
            <a:fillRect/>
          </a:stretch>
        </p:blipFill>
        <p:spPr>
          <a:xfrm>
            <a:off x="4572000" y="2391527"/>
            <a:ext cx="4086225" cy="4048125"/>
          </a:xfrm>
          <a:prstGeom prst="rect">
            <a:avLst/>
          </a:prstGeom>
        </p:spPr>
      </p:pic>
      <p:sp>
        <p:nvSpPr>
          <p:cNvPr id="5" name="日期版面配置區 4"/>
          <p:cNvSpPr>
            <a:spLocks noGrp="1"/>
          </p:cNvSpPr>
          <p:nvPr>
            <p:ph type="dt" sz="half" idx="10"/>
          </p:nvPr>
        </p:nvSpPr>
        <p:spPr/>
        <p:txBody>
          <a:bodyPr/>
          <a:lstStyle/>
          <a:p>
            <a:fld id="{2BE7FF80-BD9F-4D7A-8CE8-6DCD621268A7}"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39</a:t>
            </a:fld>
            <a:endParaRPr lang="zh-TW" altLang="en-US"/>
          </a:p>
        </p:txBody>
      </p:sp>
    </p:spTree>
    <p:extLst>
      <p:ext uri="{BB962C8B-B14F-4D97-AF65-F5344CB8AC3E}">
        <p14:creationId xmlns:p14="http://schemas.microsoft.com/office/powerpoint/2010/main" val="385978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工程師的語言：工程圖</a:t>
            </a:r>
            <a:r>
              <a:rPr lang="en-US" altLang="zh-TW"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a:t>
            </a:r>
            <a:endParaRPr lang="zh-TW" altLang="en-US"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4" name="矩形 3"/>
          <p:cNvSpPr/>
          <p:nvPr/>
        </p:nvSpPr>
        <p:spPr>
          <a:xfrm>
            <a:off x="1612900" y="1690688"/>
            <a:ext cx="1231900" cy="1154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問題</a:t>
            </a:r>
            <a:endParaRPr lang="zh-TW" altLang="en-US" sz="3200" dirty="0">
              <a:latin typeface="微軟正黑體" panose="020B0604030504040204" pitchFamily="34" charset="-120"/>
              <a:ea typeface="微軟正黑體" panose="020B0604030504040204" pitchFamily="34" charset="-120"/>
            </a:endParaRPr>
          </a:p>
        </p:txBody>
      </p:sp>
      <p:sp>
        <p:nvSpPr>
          <p:cNvPr id="5" name="矩形 4"/>
          <p:cNvSpPr/>
          <p:nvPr/>
        </p:nvSpPr>
        <p:spPr>
          <a:xfrm>
            <a:off x="1612900" y="3407832"/>
            <a:ext cx="1231900" cy="1154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概念</a:t>
            </a:r>
            <a:endParaRPr lang="zh-TW" altLang="en-US" sz="3200" dirty="0">
              <a:latin typeface="微軟正黑體" panose="020B0604030504040204" pitchFamily="34" charset="-120"/>
              <a:ea typeface="微軟正黑體" panose="020B0604030504040204" pitchFamily="34" charset="-120"/>
            </a:endParaRPr>
          </a:p>
        </p:txBody>
      </p:sp>
      <p:sp>
        <p:nvSpPr>
          <p:cNvPr id="6" name="向右箭號 5"/>
          <p:cNvSpPr/>
          <p:nvPr/>
        </p:nvSpPr>
        <p:spPr>
          <a:xfrm rot="5400000">
            <a:off x="1950243" y="2967088"/>
            <a:ext cx="557213" cy="312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304430" y="3402013"/>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設計</a:t>
            </a:r>
            <a:endParaRPr lang="zh-TW" altLang="en-US" sz="3200" dirty="0">
              <a:latin typeface="微軟正黑體" panose="020B0604030504040204" pitchFamily="34" charset="-120"/>
              <a:ea typeface="微軟正黑體" panose="020B0604030504040204" pitchFamily="34" charset="-120"/>
            </a:endParaRPr>
          </a:p>
        </p:txBody>
      </p:sp>
      <p:sp>
        <p:nvSpPr>
          <p:cNvPr id="8" name="矩形 7"/>
          <p:cNvSpPr/>
          <p:nvPr/>
        </p:nvSpPr>
        <p:spPr>
          <a:xfrm>
            <a:off x="6687489" y="3402013"/>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優化</a:t>
            </a:r>
            <a:endParaRPr lang="zh-TW" altLang="en-US" sz="3200" dirty="0">
              <a:latin typeface="微軟正黑體" panose="020B0604030504040204" pitchFamily="34" charset="-120"/>
              <a:ea typeface="微軟正黑體" panose="020B0604030504040204" pitchFamily="34" charset="-120"/>
            </a:endParaRPr>
          </a:p>
        </p:txBody>
      </p:sp>
      <p:sp>
        <p:nvSpPr>
          <p:cNvPr id="9" name="矩形 8"/>
          <p:cNvSpPr/>
          <p:nvPr/>
        </p:nvSpPr>
        <p:spPr>
          <a:xfrm>
            <a:off x="4995960" y="3402013"/>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分析</a:t>
            </a:r>
            <a:endParaRPr lang="zh-TW" altLang="en-US" sz="3200" dirty="0">
              <a:latin typeface="微軟正黑體" panose="020B0604030504040204" pitchFamily="34" charset="-120"/>
              <a:ea typeface="微軟正黑體" panose="020B0604030504040204" pitchFamily="34" charset="-120"/>
            </a:endParaRPr>
          </a:p>
        </p:txBody>
      </p:sp>
      <p:sp>
        <p:nvSpPr>
          <p:cNvPr id="10" name="向右箭號 9"/>
          <p:cNvSpPr/>
          <p:nvPr/>
        </p:nvSpPr>
        <p:spPr>
          <a:xfrm>
            <a:off x="2844800" y="3766907"/>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4536329" y="3768724"/>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6227859" y="3766905"/>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6687489" y="5168904"/>
            <a:ext cx="1231900" cy="1154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解決</a:t>
            </a:r>
            <a:endParaRPr lang="zh-TW" altLang="en-US" sz="3200" dirty="0">
              <a:latin typeface="微軟正黑體" panose="020B0604030504040204" pitchFamily="34" charset="-120"/>
              <a:ea typeface="微軟正黑體" panose="020B0604030504040204" pitchFamily="34" charset="-120"/>
            </a:endParaRPr>
          </a:p>
        </p:txBody>
      </p:sp>
      <p:sp>
        <p:nvSpPr>
          <p:cNvPr id="14" name="向右箭號 13"/>
          <p:cNvSpPr/>
          <p:nvPr/>
        </p:nvSpPr>
        <p:spPr>
          <a:xfrm rot="5400000">
            <a:off x="7024833" y="4662272"/>
            <a:ext cx="557213" cy="312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957014" y="4727866"/>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草稿圖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6" name="文字方塊 15"/>
          <p:cNvSpPr txBox="1"/>
          <p:nvPr/>
        </p:nvSpPr>
        <p:spPr>
          <a:xfrm>
            <a:off x="7919389" y="3794401"/>
            <a:ext cx="646331"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圖表</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5282973" y="4786325"/>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分析圖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8" name="文字方塊 17"/>
          <p:cNvSpPr txBox="1"/>
          <p:nvPr/>
        </p:nvSpPr>
        <p:spPr>
          <a:xfrm>
            <a:off x="3591345" y="4727866"/>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設計圖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9" name="文字方塊 18"/>
          <p:cNvSpPr txBox="1"/>
          <p:nvPr/>
        </p:nvSpPr>
        <p:spPr>
          <a:xfrm>
            <a:off x="7061065" y="6394722"/>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完稿圖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21" name="迴轉箭號 20"/>
          <p:cNvSpPr/>
          <p:nvPr/>
        </p:nvSpPr>
        <p:spPr>
          <a:xfrm flipH="1">
            <a:off x="3591344" y="2240486"/>
            <a:ext cx="3868414" cy="1161525"/>
          </a:xfrm>
          <a:prstGeom prst="uturnArrow">
            <a:avLst>
              <a:gd name="adj1" fmla="val 16253"/>
              <a:gd name="adj2" fmla="val 22392"/>
              <a:gd name="adj3" fmla="val 22700"/>
              <a:gd name="adj4" fmla="val 43750"/>
              <a:gd name="adj5" fmla="val 1000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22" name="迴轉箭號 21"/>
          <p:cNvSpPr/>
          <p:nvPr/>
        </p:nvSpPr>
        <p:spPr>
          <a:xfrm flipH="1">
            <a:off x="4109392" y="2699816"/>
            <a:ext cx="1577230" cy="702194"/>
          </a:xfrm>
          <a:prstGeom prst="uturnArrow">
            <a:avLst>
              <a:gd name="adj1" fmla="val 25000"/>
              <a:gd name="adj2" fmla="val 23850"/>
              <a:gd name="adj3" fmla="val 22700"/>
              <a:gd name="adj4" fmla="val 43750"/>
              <a:gd name="adj5" fmla="val 1000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3" name="日期版面配置區 2"/>
          <p:cNvSpPr>
            <a:spLocks noGrp="1"/>
          </p:cNvSpPr>
          <p:nvPr>
            <p:ph type="dt" sz="half" idx="10"/>
          </p:nvPr>
        </p:nvSpPr>
        <p:spPr/>
        <p:txBody>
          <a:bodyPr/>
          <a:lstStyle/>
          <a:p>
            <a:fld id="{DCE4D64E-6987-4095-86EF-FF30A6051602}" type="datetime1">
              <a:rPr lang="zh-TW" altLang="en-US" smtClean="0"/>
              <a:t>2014/4/23</a:t>
            </a:fld>
            <a:endParaRPr lang="zh-TW" altLang="en-US"/>
          </a:p>
        </p:txBody>
      </p:sp>
      <p:sp>
        <p:nvSpPr>
          <p:cNvPr id="20" name="投影片編號版面配置區 19"/>
          <p:cNvSpPr>
            <a:spLocks noGrp="1"/>
          </p:cNvSpPr>
          <p:nvPr>
            <p:ph type="sldNum" sz="quarter" idx="12"/>
          </p:nvPr>
        </p:nvSpPr>
        <p:spPr/>
        <p:txBody>
          <a:bodyPr/>
          <a:lstStyle/>
          <a:p>
            <a:fld id="{FEC3D07E-9712-4B84-B8B8-796271BF80B6}" type="slidenum">
              <a:rPr lang="zh-TW" altLang="en-US" smtClean="0"/>
              <a:pPr/>
              <a:t>4</a:t>
            </a:fld>
            <a:endParaRPr lang="zh-TW" altLang="en-US"/>
          </a:p>
        </p:txBody>
      </p:sp>
    </p:spTree>
    <p:extLst>
      <p:ext uri="{BB962C8B-B14F-4D97-AF65-F5344CB8AC3E}">
        <p14:creationId xmlns:p14="http://schemas.microsoft.com/office/powerpoint/2010/main" val="9958952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p:txBody>
          <a:bodyPr/>
          <a:lstStyle/>
          <a:p>
            <a:r>
              <a:rPr lang="zh-TW" altLang="zh-TW" sz="2400" dirty="0">
                <a:latin typeface="+mn-ea"/>
              </a:rPr>
              <a:t>範例</a:t>
            </a:r>
            <a:r>
              <a:rPr lang="en-US" altLang="zh-TW" sz="2400" dirty="0">
                <a:latin typeface="+mn-ea"/>
              </a:rPr>
              <a:t>1</a:t>
            </a:r>
            <a:r>
              <a:rPr lang="zh-TW" altLang="zh-TW" sz="2400" dirty="0">
                <a:latin typeface="+mn-ea"/>
              </a:rPr>
              <a:t>：繪製</a:t>
            </a:r>
            <a:r>
              <a:rPr lang="en-US" altLang="zh-TW" sz="2400" dirty="0">
                <a:latin typeface="+mn-ea"/>
              </a:rPr>
              <a:t>A3</a:t>
            </a:r>
            <a:r>
              <a:rPr lang="zh-TW" altLang="zh-TW" sz="2400" dirty="0">
                <a:latin typeface="+mn-ea"/>
              </a:rPr>
              <a:t>圖框</a:t>
            </a:r>
            <a:r>
              <a:rPr lang="en-US" altLang="zh-TW" sz="2400" dirty="0">
                <a:latin typeface="+mn-ea"/>
              </a:rPr>
              <a:t> </a:t>
            </a:r>
            <a:endParaRPr lang="zh-TW" altLang="zh-TW" sz="2400" dirty="0">
              <a:latin typeface="+mn-ea"/>
            </a:endParaRPr>
          </a:p>
          <a:p>
            <a:endParaRPr lang="zh-TW" altLang="en-US" dirty="0"/>
          </a:p>
        </p:txBody>
      </p:sp>
      <p:pic>
        <p:nvPicPr>
          <p:cNvPr id="4" name="Picture 7" descr="2009022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425503"/>
            <a:ext cx="3108325"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57200" y="2563326"/>
            <a:ext cx="3657600" cy="17357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TW" sz="1400" dirty="0"/>
              <a:t>*  </a:t>
            </a:r>
            <a:r>
              <a:rPr lang="zh-TW" altLang="zh-TW" sz="1400" dirty="0"/>
              <a:t>參考解答：</a:t>
            </a:r>
            <a:r>
              <a:rPr lang="en-US" altLang="zh-TW" sz="1400" dirty="0"/>
              <a:t> </a:t>
            </a:r>
            <a:endParaRPr lang="zh-TW" altLang="zh-TW" sz="1400" dirty="0"/>
          </a:p>
          <a:p>
            <a:r>
              <a:rPr lang="zh-TW" altLang="en-US" sz="1400" dirty="0"/>
              <a:t>指令</a:t>
            </a:r>
            <a:r>
              <a:rPr lang="en-US" altLang="zh-TW" sz="1400" dirty="0"/>
              <a:t>: l LINE </a:t>
            </a:r>
            <a:r>
              <a:rPr lang="zh-TW" altLang="en-US" sz="1400" dirty="0"/>
              <a:t>指定第一點</a:t>
            </a:r>
            <a:r>
              <a:rPr lang="en-US" altLang="zh-TW" sz="1400" dirty="0"/>
              <a:t>:</a:t>
            </a:r>
          </a:p>
          <a:p>
            <a:r>
              <a:rPr lang="zh-TW" altLang="en-US" sz="1400" dirty="0"/>
              <a:t>指定下一點或 </a:t>
            </a:r>
            <a:r>
              <a:rPr lang="en-US" altLang="zh-TW" sz="1400" dirty="0"/>
              <a:t>[</a:t>
            </a:r>
            <a:r>
              <a:rPr lang="zh-TW" altLang="en-US" sz="1400" dirty="0"/>
              <a:t>退回</a:t>
            </a:r>
            <a:r>
              <a:rPr lang="en-US" altLang="zh-TW" sz="1400" dirty="0"/>
              <a:t>(U)]: @420&lt;0</a:t>
            </a:r>
          </a:p>
          <a:p>
            <a:r>
              <a:rPr lang="zh-TW" altLang="en-US" sz="1400" dirty="0" smtClean="0"/>
              <a:t>指定</a:t>
            </a:r>
            <a:r>
              <a:rPr lang="zh-TW" altLang="en-US" sz="1400" dirty="0"/>
              <a:t>下一點或 </a:t>
            </a:r>
            <a:r>
              <a:rPr lang="en-US" altLang="zh-TW" sz="1400" dirty="0"/>
              <a:t>[</a:t>
            </a:r>
            <a:r>
              <a:rPr lang="zh-TW" altLang="en-US" sz="1400" dirty="0"/>
              <a:t>退回</a:t>
            </a:r>
            <a:r>
              <a:rPr lang="en-US" altLang="zh-TW" sz="1400" dirty="0"/>
              <a:t>(U)]: @297&lt;90</a:t>
            </a:r>
          </a:p>
          <a:p>
            <a:r>
              <a:rPr lang="zh-TW" altLang="en-US" sz="1400" dirty="0" smtClean="0"/>
              <a:t>指定</a:t>
            </a:r>
            <a:r>
              <a:rPr lang="zh-TW" altLang="en-US" sz="1400" dirty="0"/>
              <a:t>下一點或 </a:t>
            </a:r>
            <a:r>
              <a:rPr lang="en-US" altLang="zh-TW" sz="1400" dirty="0"/>
              <a:t>[</a:t>
            </a:r>
            <a:r>
              <a:rPr lang="zh-TW" altLang="en-US" sz="1400" dirty="0"/>
              <a:t>封閉</a:t>
            </a:r>
            <a:r>
              <a:rPr lang="en-US" altLang="zh-TW" sz="1400" dirty="0"/>
              <a:t>(C)/</a:t>
            </a:r>
            <a:r>
              <a:rPr lang="zh-TW" altLang="en-US" sz="1400" dirty="0"/>
              <a:t>退回</a:t>
            </a:r>
            <a:r>
              <a:rPr lang="en-US" altLang="zh-TW" sz="1400" dirty="0"/>
              <a:t>(U)]: @420&lt;180</a:t>
            </a:r>
          </a:p>
          <a:p>
            <a:r>
              <a:rPr lang="zh-TW" altLang="en-US" sz="1400" dirty="0" smtClean="0"/>
              <a:t>指定</a:t>
            </a:r>
            <a:r>
              <a:rPr lang="zh-TW" altLang="en-US" sz="1400" dirty="0"/>
              <a:t>下一點或 </a:t>
            </a:r>
            <a:r>
              <a:rPr lang="en-US" altLang="zh-TW" sz="1400" dirty="0"/>
              <a:t>[</a:t>
            </a:r>
            <a:r>
              <a:rPr lang="zh-TW" altLang="en-US" sz="1400" dirty="0"/>
              <a:t>封閉</a:t>
            </a:r>
            <a:r>
              <a:rPr lang="en-US" altLang="zh-TW" sz="1400" dirty="0"/>
              <a:t>(C)/</a:t>
            </a:r>
            <a:r>
              <a:rPr lang="zh-TW" altLang="en-US" sz="1400" dirty="0"/>
              <a:t>退回</a:t>
            </a:r>
            <a:r>
              <a:rPr lang="en-US" altLang="zh-TW" sz="1400" dirty="0"/>
              <a:t>(U)]: c</a:t>
            </a:r>
            <a:endParaRPr lang="zh-TW" altLang="en-US" sz="1400" dirty="0"/>
          </a:p>
        </p:txBody>
      </p:sp>
      <p:sp>
        <p:nvSpPr>
          <p:cNvPr id="6" name="日期版面配置區 5"/>
          <p:cNvSpPr>
            <a:spLocks noGrp="1"/>
          </p:cNvSpPr>
          <p:nvPr>
            <p:ph type="dt" sz="half" idx="10"/>
          </p:nvPr>
        </p:nvSpPr>
        <p:spPr/>
        <p:txBody>
          <a:bodyPr/>
          <a:lstStyle/>
          <a:p>
            <a:fld id="{9F399E1C-9061-44A9-AFDD-6386A77F3DF1}" type="datetime1">
              <a:rPr lang="zh-TW" altLang="en-US" smtClean="0"/>
              <a:t>2014/4/23</a:t>
            </a:fld>
            <a:endParaRPr lang="zh-TW" altLang="en-US"/>
          </a:p>
        </p:txBody>
      </p:sp>
      <p:sp>
        <p:nvSpPr>
          <p:cNvPr id="7" name="投影片編號版面配置區 6"/>
          <p:cNvSpPr>
            <a:spLocks noGrp="1"/>
          </p:cNvSpPr>
          <p:nvPr>
            <p:ph type="sldNum" sz="quarter" idx="12"/>
          </p:nvPr>
        </p:nvSpPr>
        <p:spPr/>
        <p:txBody>
          <a:bodyPr/>
          <a:lstStyle/>
          <a:p>
            <a:fld id="{FEC3D07E-9712-4B84-B8B8-796271BF80B6}" type="slidenum">
              <a:rPr lang="zh-TW" altLang="en-US" smtClean="0"/>
              <a:pPr/>
              <a:t>40</a:t>
            </a:fld>
            <a:endParaRPr lang="zh-TW" altLang="en-US"/>
          </a:p>
        </p:txBody>
      </p:sp>
    </p:spTree>
    <p:extLst>
      <p:ext uri="{BB962C8B-B14F-4D97-AF65-F5344CB8AC3E}">
        <p14:creationId xmlns:p14="http://schemas.microsoft.com/office/powerpoint/2010/main" val="1473265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p:txBody>
          <a:bodyPr/>
          <a:lstStyle/>
          <a:p>
            <a:r>
              <a:rPr lang="zh-TW" altLang="en-US" dirty="0" smtClean="0"/>
              <a:t>範例</a:t>
            </a:r>
            <a:r>
              <a:rPr lang="en-US" altLang="zh-TW" dirty="0" smtClean="0"/>
              <a:t>2</a:t>
            </a:r>
            <a:r>
              <a:rPr lang="zh-TW" altLang="en-US" dirty="0" smtClean="0"/>
              <a:t>：</a:t>
            </a:r>
            <a:endParaRPr lang="en-US" altLang="zh-TW" dirty="0" smtClean="0"/>
          </a:p>
          <a:p>
            <a:endParaRPr lang="zh-TW" altLang="en-US" dirty="0"/>
          </a:p>
        </p:txBody>
      </p:sp>
      <p:pic>
        <p:nvPicPr>
          <p:cNvPr id="5122" name="Picture 2" descr="2009022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2073592"/>
            <a:ext cx="43434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57201" y="1937485"/>
            <a:ext cx="3657600" cy="27548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TW" sz="1400" dirty="0"/>
              <a:t>*  </a:t>
            </a:r>
            <a:r>
              <a:rPr lang="zh-TW" altLang="zh-TW" sz="1400" dirty="0"/>
              <a:t>參考解答：</a:t>
            </a:r>
            <a:r>
              <a:rPr lang="en-US" altLang="zh-TW" sz="1400" dirty="0"/>
              <a:t> </a:t>
            </a:r>
            <a:endParaRPr lang="zh-TW" altLang="zh-TW" sz="1400" dirty="0"/>
          </a:p>
          <a:p>
            <a:r>
              <a:rPr lang="zh-TW" altLang="zh-TW" sz="1400" dirty="0"/>
              <a:t>指令</a:t>
            </a:r>
            <a:r>
              <a:rPr lang="en-US" altLang="zh-TW" sz="1400" dirty="0"/>
              <a:t>: l LINE </a:t>
            </a:r>
            <a:r>
              <a:rPr lang="zh-TW" altLang="zh-TW" sz="1400" dirty="0"/>
              <a:t>指定第一點</a:t>
            </a:r>
            <a:r>
              <a:rPr lang="en-US" altLang="zh-TW" sz="1400" dirty="0"/>
              <a:t>:</a:t>
            </a:r>
            <a:endParaRPr lang="zh-TW" altLang="zh-TW" sz="1400" dirty="0"/>
          </a:p>
          <a:p>
            <a:r>
              <a:rPr lang="zh-TW" altLang="zh-TW" sz="1400" dirty="0"/>
              <a:t>指定下一點或</a:t>
            </a:r>
            <a:r>
              <a:rPr lang="en-US" altLang="zh-TW" sz="1400" dirty="0"/>
              <a:t> [</a:t>
            </a:r>
            <a:r>
              <a:rPr lang="zh-TW" altLang="zh-TW" sz="1400" dirty="0"/>
              <a:t>退回</a:t>
            </a:r>
            <a:r>
              <a:rPr lang="en-US" altLang="zh-TW" sz="1400" dirty="0"/>
              <a:t>(U)]: @45&lt;-90</a:t>
            </a:r>
            <a:endParaRPr lang="zh-TW" altLang="zh-TW" sz="1400" dirty="0"/>
          </a:p>
          <a:p>
            <a:r>
              <a:rPr lang="zh-TW" altLang="zh-TW" sz="1400" dirty="0"/>
              <a:t>指定下一點或</a:t>
            </a:r>
            <a:r>
              <a:rPr lang="en-US" altLang="zh-TW" sz="1400" dirty="0"/>
              <a:t> [</a:t>
            </a:r>
            <a:r>
              <a:rPr lang="zh-TW" altLang="zh-TW" sz="1400" dirty="0"/>
              <a:t>退回</a:t>
            </a:r>
            <a:r>
              <a:rPr lang="en-US" altLang="zh-TW" sz="1400" dirty="0"/>
              <a:t>(U)]: @60&lt;180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@75&lt;90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@40&lt;180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@120&lt;-90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@160&lt;0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@45&lt;90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@-60,45</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(U)]:&lt;ENTER&gt;</a:t>
            </a:r>
            <a:endParaRPr lang="zh-TW" altLang="zh-TW" sz="1400" dirty="0"/>
          </a:p>
          <a:p>
            <a:pPr algn="ctr"/>
            <a:endParaRPr lang="zh-TW" altLang="en-US" sz="1400" dirty="0"/>
          </a:p>
        </p:txBody>
      </p:sp>
      <p:sp>
        <p:nvSpPr>
          <p:cNvPr id="5" name="日期版面配置區 4"/>
          <p:cNvSpPr>
            <a:spLocks noGrp="1"/>
          </p:cNvSpPr>
          <p:nvPr>
            <p:ph type="dt" sz="half" idx="10"/>
          </p:nvPr>
        </p:nvSpPr>
        <p:spPr/>
        <p:txBody>
          <a:bodyPr/>
          <a:lstStyle/>
          <a:p>
            <a:fld id="{5A42622F-ADCB-4D9F-A843-CC353E31DF85}"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41</a:t>
            </a:fld>
            <a:endParaRPr lang="zh-TW" altLang="en-US"/>
          </a:p>
        </p:txBody>
      </p:sp>
    </p:spTree>
    <p:extLst>
      <p:ext uri="{BB962C8B-B14F-4D97-AF65-F5344CB8AC3E}">
        <p14:creationId xmlns:p14="http://schemas.microsoft.com/office/powerpoint/2010/main" val="4213803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p:txBody>
          <a:bodyPr/>
          <a:lstStyle/>
          <a:p>
            <a:r>
              <a:rPr lang="zh-TW" altLang="en-US" dirty="0" smtClean="0"/>
              <a:t>範例</a:t>
            </a:r>
            <a:r>
              <a:rPr lang="en-US" altLang="zh-TW" dirty="0" smtClean="0"/>
              <a:t>3</a:t>
            </a:r>
            <a:r>
              <a:rPr lang="zh-TW" altLang="en-US" dirty="0" smtClean="0"/>
              <a:t>：</a:t>
            </a:r>
            <a:endParaRPr lang="en-US" altLang="zh-TW" dirty="0" smtClean="0"/>
          </a:p>
          <a:p>
            <a:endParaRPr lang="zh-TW" altLang="en-US" dirty="0"/>
          </a:p>
        </p:txBody>
      </p:sp>
      <p:sp>
        <p:nvSpPr>
          <p:cNvPr id="4" name="矩形 3"/>
          <p:cNvSpPr/>
          <p:nvPr/>
        </p:nvSpPr>
        <p:spPr>
          <a:xfrm>
            <a:off x="457200" y="1696454"/>
            <a:ext cx="3537284" cy="44605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TW" sz="1400" dirty="0"/>
              <a:t>*  </a:t>
            </a:r>
            <a:r>
              <a:rPr lang="zh-TW" altLang="zh-TW" sz="1400" dirty="0"/>
              <a:t>參考解答：</a:t>
            </a:r>
            <a:r>
              <a:rPr lang="en-US" altLang="zh-TW" sz="1400" dirty="0"/>
              <a:t> </a:t>
            </a:r>
            <a:r>
              <a:rPr lang="en-US" altLang="zh-TW" sz="1400" dirty="0" smtClean="0"/>
              <a:t/>
            </a:r>
            <a:br>
              <a:rPr lang="en-US" altLang="zh-TW" sz="1400" dirty="0" smtClean="0"/>
            </a:br>
            <a:r>
              <a:rPr lang="zh-TW" altLang="zh-TW" sz="1400" dirty="0" smtClean="0"/>
              <a:t>指令</a:t>
            </a:r>
            <a:r>
              <a:rPr lang="en-US" altLang="zh-TW" sz="1400" dirty="0"/>
              <a:t>: l LINE </a:t>
            </a:r>
            <a:r>
              <a:rPr lang="zh-TW" altLang="zh-TW" sz="1400" dirty="0"/>
              <a:t>指定第一點</a:t>
            </a:r>
            <a:r>
              <a:rPr lang="en-US" altLang="zh-TW" sz="1400" dirty="0"/>
              <a:t>:</a:t>
            </a:r>
            <a:endParaRPr lang="zh-TW" altLang="zh-TW" sz="1400" dirty="0"/>
          </a:p>
          <a:p>
            <a:r>
              <a:rPr lang="zh-TW" altLang="zh-TW" sz="1400" dirty="0"/>
              <a:t>指定下一點或</a:t>
            </a:r>
            <a:r>
              <a:rPr lang="en-US" altLang="zh-TW" sz="1400" dirty="0"/>
              <a:t> [</a:t>
            </a:r>
            <a:r>
              <a:rPr lang="zh-TW" altLang="zh-TW" sz="1400" dirty="0"/>
              <a:t>退回</a:t>
            </a:r>
            <a:r>
              <a:rPr lang="en-US" altLang="zh-TW" sz="1400" dirty="0"/>
              <a:t>(U)]: @100&lt;0</a:t>
            </a:r>
            <a:endParaRPr lang="zh-TW" altLang="zh-TW" sz="1400" dirty="0"/>
          </a:p>
          <a:p>
            <a:r>
              <a:rPr lang="zh-TW" altLang="zh-TW" sz="1400" dirty="0"/>
              <a:t>指定下一點或</a:t>
            </a:r>
            <a:r>
              <a:rPr lang="en-US" altLang="zh-TW" sz="1400" dirty="0"/>
              <a:t> [</a:t>
            </a:r>
            <a:r>
              <a:rPr lang="zh-TW" altLang="zh-TW" sz="1400" dirty="0"/>
              <a:t>退回</a:t>
            </a:r>
            <a:r>
              <a:rPr lang="en-US" altLang="zh-TW" sz="1400" dirty="0"/>
              <a:t>(U)]: @60&lt;45</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@50&lt;-180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@30&lt;90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@20&lt;-120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@20&lt;120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@30&lt;-90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@40&lt;180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@40&lt;90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@10&lt;180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@-10,-20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@20&lt;-90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@40&lt;180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@10&lt;-90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@25,-20</a:t>
            </a:r>
            <a:endParaRPr lang="zh-TW" altLang="zh-TW" sz="1400" dirty="0"/>
          </a:p>
          <a:p>
            <a:r>
              <a:rPr lang="zh-TW" altLang="zh-TW" sz="1400" dirty="0"/>
              <a:t>指定下一點或</a:t>
            </a:r>
            <a:r>
              <a:rPr lang="en-US" altLang="zh-TW" sz="1400" dirty="0"/>
              <a:t> [</a:t>
            </a:r>
            <a:r>
              <a:rPr lang="zh-TW" altLang="zh-TW" sz="1400" dirty="0"/>
              <a:t>封閉</a:t>
            </a:r>
            <a:r>
              <a:rPr lang="en-US" altLang="zh-TW" sz="1400" dirty="0"/>
              <a:t>(C)/</a:t>
            </a:r>
            <a:r>
              <a:rPr lang="zh-TW" altLang="zh-TW" sz="1400" dirty="0"/>
              <a:t>退回</a:t>
            </a:r>
            <a:r>
              <a:rPr lang="en-US" altLang="zh-TW" sz="1400" dirty="0"/>
              <a:t>(U)]: c &lt;ENTER&gt;</a:t>
            </a:r>
            <a:endParaRPr lang="zh-TW" altLang="zh-TW" sz="1400" dirty="0"/>
          </a:p>
        </p:txBody>
      </p:sp>
      <p:pic>
        <p:nvPicPr>
          <p:cNvPr id="6146" name="Picture 2" descr="2009022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8705" y="2104022"/>
            <a:ext cx="4836695" cy="316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版面配置區 4"/>
          <p:cNvSpPr>
            <a:spLocks noGrp="1"/>
          </p:cNvSpPr>
          <p:nvPr>
            <p:ph type="dt" sz="half" idx="10"/>
          </p:nvPr>
        </p:nvSpPr>
        <p:spPr/>
        <p:txBody>
          <a:bodyPr/>
          <a:lstStyle/>
          <a:p>
            <a:fld id="{51067D77-5E4E-423B-9631-4F897D9A084A}"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42</a:t>
            </a:fld>
            <a:endParaRPr lang="zh-TW" altLang="en-US"/>
          </a:p>
        </p:txBody>
      </p:sp>
    </p:spTree>
    <p:extLst>
      <p:ext uri="{BB962C8B-B14F-4D97-AF65-F5344CB8AC3E}">
        <p14:creationId xmlns:p14="http://schemas.microsoft.com/office/powerpoint/2010/main" val="1669719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p:txBody>
          <a:bodyPr>
            <a:normAutofit/>
          </a:bodyPr>
          <a:lstStyle/>
          <a:p>
            <a:r>
              <a:rPr lang="zh-TW" altLang="zh-TW" sz="2400" b="1" dirty="0">
                <a:latin typeface="微軟正黑體" panose="020B0604030504040204" pitchFamily="34" charset="-120"/>
                <a:ea typeface="微軟正黑體" panose="020B0604030504040204" pitchFamily="34" charset="-120"/>
              </a:rPr>
              <a:t>物件鎖</a:t>
            </a:r>
            <a:r>
              <a:rPr lang="zh-TW" altLang="zh-TW" sz="2400" b="1" dirty="0" smtClean="0">
                <a:latin typeface="微軟正黑體" panose="020B0604030504040204" pitchFamily="34" charset="-120"/>
                <a:ea typeface="微軟正黑體" panose="020B0604030504040204" pitchFamily="34" charset="-120"/>
              </a:rPr>
              <a:t>點</a:t>
            </a:r>
            <a:endParaRPr lang="en-US" altLang="zh-TW" sz="2400" b="1" dirty="0" smtClean="0">
              <a:latin typeface="微軟正黑體" panose="020B0604030504040204" pitchFamily="34" charset="-120"/>
              <a:ea typeface="微軟正黑體" panose="020B0604030504040204" pitchFamily="34" charset="-120"/>
            </a:endParaRPr>
          </a:p>
          <a:p>
            <a:r>
              <a:rPr lang="zh-TW" altLang="zh-TW" sz="2400" dirty="0" smtClean="0">
                <a:latin typeface="微軟正黑體" panose="020B0604030504040204" pitchFamily="34" charset="-120"/>
                <a:ea typeface="微軟正黑體" panose="020B0604030504040204" pitchFamily="34" charset="-120"/>
              </a:rPr>
              <a:t>使用</a:t>
            </a:r>
            <a:r>
              <a:rPr lang="zh-TW" altLang="zh-TW" sz="2400" dirty="0">
                <a:latin typeface="微軟正黑體" panose="020B0604030504040204" pitchFamily="34" charset="-120"/>
                <a:ea typeface="微軟正黑體" panose="020B0604030504040204" pitchFamily="34" charset="-120"/>
              </a:rPr>
              <a:t>物件鎖點指定物件上的精確</a:t>
            </a:r>
            <a:r>
              <a:rPr lang="zh-TW" altLang="zh-TW" sz="2400" dirty="0" smtClean="0">
                <a:latin typeface="微軟正黑體" panose="020B0604030504040204" pitchFamily="34" charset="-120"/>
                <a:ea typeface="微軟正黑體" panose="020B0604030504040204" pitchFamily="34" charset="-120"/>
              </a:rPr>
              <a:t>位置</a:t>
            </a:r>
            <a:r>
              <a:rPr lang="en-US" altLang="zh-TW" sz="2400" dirty="0" smtClean="0">
                <a:latin typeface="微軟正黑體" panose="020B0604030504040204" pitchFamily="34" charset="-120"/>
                <a:ea typeface="微軟正黑體" panose="020B0604030504040204" pitchFamily="34" charset="-120"/>
              </a:rPr>
              <a:t>   </a:t>
            </a:r>
          </a:p>
          <a:p>
            <a:r>
              <a:rPr lang="zh-TW" altLang="zh-TW" sz="2400" dirty="0" smtClean="0">
                <a:latin typeface="微軟正黑體" panose="020B0604030504040204" pitchFamily="34" charset="-120"/>
                <a:ea typeface="微軟正黑體" panose="020B0604030504040204" pitchFamily="34" charset="-120"/>
              </a:rPr>
              <a:t>每當</a:t>
            </a:r>
            <a:r>
              <a:rPr lang="zh-TW" altLang="zh-TW" sz="2400" dirty="0">
                <a:latin typeface="微軟正黑體" panose="020B0604030504040204" pitchFamily="34" charset="-120"/>
                <a:ea typeface="微軟正黑體" panose="020B0604030504040204" pitchFamily="34" charset="-120"/>
              </a:rPr>
              <a:t>提示您輸入點時，都可以指定物件鎖點。依預設，當您在物件上的物件鎖點位置上移動游標時，會顯示標識和工具提示</a:t>
            </a:r>
            <a:r>
              <a:rPr lang="zh-TW" altLang="zh-TW"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zh-TW" altLang="zh-TW" sz="2400" dirty="0" smtClean="0">
                <a:latin typeface="微軟正黑體" panose="020B0604030504040204" pitchFamily="34" charset="-120"/>
                <a:ea typeface="微軟正黑體" panose="020B0604030504040204" pitchFamily="34" charset="-120"/>
              </a:rPr>
              <a:t>此</a:t>
            </a:r>
            <a:r>
              <a:rPr lang="zh-TW" altLang="zh-TW" sz="2400" dirty="0">
                <a:latin typeface="微軟正黑體" panose="020B0604030504040204" pitchFamily="34" charset="-120"/>
                <a:ea typeface="微軟正黑體" panose="020B0604030504040204" pitchFamily="34" charset="-120"/>
              </a:rPr>
              <a:t>功能稱為 </a:t>
            </a:r>
            <a:r>
              <a:rPr lang="en-US" altLang="zh-TW" sz="2400" dirty="0">
                <a:latin typeface="微軟正黑體" panose="020B0604030504040204" pitchFamily="34" charset="-120"/>
                <a:ea typeface="微軟正黑體" panose="020B0604030504040204" pitchFamily="34" charset="-120"/>
              </a:rPr>
              <a:t>Auto Snap</a:t>
            </a:r>
            <a:r>
              <a:rPr lang="zh-TW" altLang="zh-TW" sz="2400" dirty="0">
                <a:latin typeface="微軟正黑體" panose="020B0604030504040204" pitchFamily="34" charset="-120"/>
                <a:ea typeface="微軟正黑體" panose="020B0604030504040204" pitchFamily="34" charset="-120"/>
              </a:rPr>
              <a:t>，可提供表示有效物件鎖點的視覺提示</a:t>
            </a:r>
            <a:r>
              <a:rPr lang="zh-TW" altLang="zh-TW" sz="2400" dirty="0" smtClean="0">
                <a:latin typeface="微軟正黑體" panose="020B0604030504040204" pitchFamily="34" charset="-120"/>
                <a:ea typeface="微軟正黑體" panose="020B0604030504040204" pitchFamily="34" charset="-120"/>
              </a:rPr>
              <a:t>。</a:t>
            </a:r>
            <a:endParaRPr lang="zh-TW" altLang="zh-TW" sz="2400" dirty="0">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3"/>
          <a:stretch>
            <a:fillRect/>
          </a:stretch>
        </p:blipFill>
        <p:spPr>
          <a:xfrm>
            <a:off x="2498710" y="3646320"/>
            <a:ext cx="3432858" cy="1957802"/>
          </a:xfrm>
          <a:prstGeom prst="rect">
            <a:avLst/>
          </a:prstGeom>
        </p:spPr>
      </p:pic>
      <p:sp>
        <p:nvSpPr>
          <p:cNvPr id="4" name="日期版面配置區 3"/>
          <p:cNvSpPr>
            <a:spLocks noGrp="1"/>
          </p:cNvSpPr>
          <p:nvPr>
            <p:ph type="dt" sz="half" idx="10"/>
          </p:nvPr>
        </p:nvSpPr>
        <p:spPr/>
        <p:txBody>
          <a:bodyPr/>
          <a:lstStyle/>
          <a:p>
            <a:fld id="{C6426798-2995-4226-AF65-7BDD63AD9B0B}"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43</a:t>
            </a:fld>
            <a:endParaRPr lang="zh-TW" altLang="en-US"/>
          </a:p>
        </p:txBody>
      </p:sp>
    </p:spTree>
    <p:extLst>
      <p:ext uri="{BB962C8B-B14F-4D97-AF65-F5344CB8AC3E}">
        <p14:creationId xmlns:p14="http://schemas.microsoft.com/office/powerpoint/2010/main" val="316322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a:xfrm>
            <a:off x="457200" y="1219200"/>
            <a:ext cx="3741821" cy="4937760"/>
          </a:xfrm>
        </p:spPr>
        <p:txBody>
          <a:bodyPr/>
          <a:lstStyle/>
          <a:p>
            <a:r>
              <a:rPr lang="zh-TW" altLang="zh-TW" sz="2400" dirty="0">
                <a:latin typeface="微軟正黑體" panose="020B0604030504040204" pitchFamily="34" charset="-120"/>
                <a:ea typeface="微軟正黑體" panose="020B0604030504040204" pitchFamily="34" charset="-120"/>
              </a:rPr>
              <a:t>你可以設定功能列讓物件鎖點功能直接可以在工作區</a:t>
            </a:r>
            <a:r>
              <a:rPr lang="zh-TW" altLang="zh-TW" sz="2400" dirty="0" smtClean="0">
                <a:latin typeface="微軟正黑體" panose="020B0604030504040204" pitchFamily="34" charset="-120"/>
                <a:ea typeface="微軟正黑體" panose="020B0604030504040204" pitchFamily="34" charset="-120"/>
              </a:rPr>
              <a:t>使用</a:t>
            </a:r>
            <a:r>
              <a:rPr lang="zh-TW" altLang="en-US" sz="2400" dirty="0" smtClean="0">
                <a:latin typeface="微軟正黑體" panose="020B0604030504040204" pitchFamily="34" charset="-120"/>
                <a:ea typeface="微軟正黑體" panose="020B0604030504040204" pitchFamily="34" charset="-120"/>
              </a:rPr>
              <a:t>。</a:t>
            </a:r>
            <a:endParaRPr lang="zh-TW" altLang="zh-TW" sz="2400" dirty="0">
              <a:latin typeface="微軟正黑體" panose="020B0604030504040204" pitchFamily="34" charset="-120"/>
              <a:ea typeface="微軟正黑體" panose="020B0604030504040204" pitchFamily="34" charset="-120"/>
            </a:endParaRPr>
          </a:p>
          <a:p>
            <a:r>
              <a:rPr lang="zh-TW" altLang="zh-TW" sz="2400" dirty="0" smtClean="0">
                <a:latin typeface="微軟正黑體" panose="020B0604030504040204" pitchFamily="34" charset="-120"/>
                <a:ea typeface="微軟正黑體" panose="020B0604030504040204" pitchFamily="34" charset="-120"/>
              </a:rPr>
              <a:t>也</a:t>
            </a:r>
            <a:r>
              <a:rPr lang="zh-TW" altLang="zh-TW" sz="2400" dirty="0">
                <a:latin typeface="微軟正黑體" panose="020B0604030504040204" pitchFamily="34" charset="-120"/>
                <a:ea typeface="微軟正黑體" panose="020B0604030504040204" pitchFamily="34" charset="-120"/>
              </a:rPr>
              <a:t>可以使用</a:t>
            </a:r>
            <a:r>
              <a:rPr lang="en-US" altLang="zh-TW" sz="2400" dirty="0">
                <a:latin typeface="微軟正黑體" panose="020B0604030504040204" pitchFamily="34" charset="-120"/>
                <a:ea typeface="微軟正黑體" panose="020B0604030504040204" pitchFamily="34" charset="-120"/>
              </a:rPr>
              <a:t> Shift+</a:t>
            </a:r>
            <a:r>
              <a:rPr lang="zh-TW" altLang="zh-TW" sz="2400" dirty="0">
                <a:latin typeface="微軟正黑體" panose="020B0604030504040204" pitchFamily="34" charset="-120"/>
                <a:ea typeface="微軟正黑體" panose="020B0604030504040204" pitchFamily="34" charset="-120"/>
              </a:rPr>
              <a:t>滑鼠「右鍵」呼叫物件鎖點</a:t>
            </a:r>
            <a:r>
              <a:rPr lang="zh-TW" altLang="zh-TW" sz="2400" dirty="0" smtClean="0">
                <a:latin typeface="微軟正黑體" panose="020B0604030504040204" pitchFamily="34" charset="-120"/>
                <a:ea typeface="微軟正黑體" panose="020B0604030504040204" pitchFamily="34" charset="-120"/>
              </a:rPr>
              <a:t>功能表</a:t>
            </a:r>
            <a:r>
              <a:rPr lang="zh-TW" altLang="en-US" sz="2400" dirty="0" smtClean="0">
                <a:latin typeface="微軟正黑體" panose="020B0604030504040204" pitchFamily="34" charset="-120"/>
                <a:ea typeface="微軟正黑體" panose="020B0604030504040204" pitchFamily="34" charset="-120"/>
              </a:rPr>
              <a:t>。</a:t>
            </a:r>
            <a:endParaRPr lang="zh-TW" altLang="zh-TW" sz="2400" dirty="0">
              <a:latin typeface="微軟正黑體" panose="020B0604030504040204" pitchFamily="34" charset="-120"/>
              <a:ea typeface="微軟正黑體" panose="020B0604030504040204" pitchFamily="34" charset="-120"/>
            </a:endParaRPr>
          </a:p>
          <a:p>
            <a:endParaRPr lang="zh-TW" altLang="en-US" dirty="0"/>
          </a:p>
        </p:txBody>
      </p:sp>
      <p:pic>
        <p:nvPicPr>
          <p:cNvPr id="4" name="圖片 3"/>
          <p:cNvPicPr>
            <a:picLocks noChangeAspect="1"/>
          </p:cNvPicPr>
          <p:nvPr/>
        </p:nvPicPr>
        <p:blipFill>
          <a:blip r:embed="rId2"/>
          <a:stretch>
            <a:fillRect/>
          </a:stretch>
        </p:blipFill>
        <p:spPr>
          <a:xfrm>
            <a:off x="4319338" y="1219200"/>
            <a:ext cx="4183480" cy="5073131"/>
          </a:xfrm>
          <a:prstGeom prst="rect">
            <a:avLst/>
          </a:prstGeom>
        </p:spPr>
      </p:pic>
      <p:sp>
        <p:nvSpPr>
          <p:cNvPr id="5" name="日期版面配置區 4"/>
          <p:cNvSpPr>
            <a:spLocks noGrp="1"/>
          </p:cNvSpPr>
          <p:nvPr>
            <p:ph type="dt" sz="half" idx="10"/>
          </p:nvPr>
        </p:nvSpPr>
        <p:spPr/>
        <p:txBody>
          <a:bodyPr/>
          <a:lstStyle/>
          <a:p>
            <a:fld id="{F220F42F-A596-4D59-B342-0777DC425082}"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44</a:t>
            </a:fld>
            <a:endParaRPr lang="zh-TW" altLang="en-US"/>
          </a:p>
        </p:txBody>
      </p:sp>
    </p:spTree>
    <p:extLst>
      <p:ext uri="{BB962C8B-B14F-4D97-AF65-F5344CB8AC3E}">
        <p14:creationId xmlns:p14="http://schemas.microsoft.com/office/powerpoint/2010/main" val="3551812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p:txBody>
          <a:bodyPr/>
          <a:lstStyle/>
          <a:p>
            <a:r>
              <a:rPr lang="zh-TW" altLang="zh-TW" sz="2400" dirty="0">
                <a:latin typeface="微軟正黑體" panose="020B0604030504040204" pitchFamily="34" charset="-120"/>
                <a:ea typeface="微軟正黑體" panose="020B0604030504040204" pitchFamily="34" charset="-120"/>
              </a:rPr>
              <a:t>物件鎖點功能說明</a:t>
            </a:r>
            <a:r>
              <a:rPr lang="en-US" altLang="zh-TW" sz="2400" dirty="0">
                <a:latin typeface="微軟正黑體" panose="020B0604030504040204" pitchFamily="34" charset="-120"/>
                <a:ea typeface="微軟正黑體" panose="020B0604030504040204" pitchFamily="34" charset="-120"/>
              </a:rPr>
              <a:t>(</a:t>
            </a:r>
            <a:r>
              <a:rPr lang="zh-TW" altLang="zh-TW" sz="2400" dirty="0">
                <a:latin typeface="微軟正黑體" panose="020B0604030504040204" pitchFamily="34" charset="-120"/>
                <a:ea typeface="微軟正黑體" panose="020B0604030504040204" pitchFamily="34" charset="-120"/>
              </a:rPr>
              <a:t>有</a:t>
            </a:r>
            <a:r>
              <a:rPr lang="en-US" altLang="zh-TW" sz="2400" dirty="0">
                <a:latin typeface="微軟正黑體" panose="020B0604030504040204" pitchFamily="34" charset="-120"/>
                <a:ea typeface="微軟正黑體" panose="020B0604030504040204" pitchFamily="34" charset="-120"/>
              </a:rPr>
              <a:t>*</a:t>
            </a:r>
            <a:r>
              <a:rPr lang="zh-TW" altLang="zh-TW" sz="2400" dirty="0">
                <a:latin typeface="微軟正黑體" panose="020B0604030504040204" pitchFamily="34" charset="-120"/>
                <a:ea typeface="微軟正黑體" panose="020B0604030504040204" pitchFamily="34" charset="-120"/>
              </a:rPr>
              <a:t>為常用</a:t>
            </a:r>
            <a:r>
              <a:rPr lang="en-US" altLang="zh-TW" sz="2400" dirty="0" smtClean="0">
                <a:latin typeface="微軟正黑體" panose="020B0604030504040204" pitchFamily="34" charset="-120"/>
                <a:ea typeface="微軟正黑體" panose="020B0604030504040204" pitchFamily="34" charset="-120"/>
              </a:rPr>
              <a:t>)</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460496834"/>
              </p:ext>
            </p:extLst>
          </p:nvPr>
        </p:nvGraphicFramePr>
        <p:xfrm>
          <a:off x="709862" y="1684420"/>
          <a:ext cx="7976938" cy="4724887"/>
        </p:xfrm>
        <a:graphic>
          <a:graphicData uri="http://schemas.openxmlformats.org/drawingml/2006/table">
            <a:tbl>
              <a:tblPr>
                <a:tableStyleId>{5C22544A-7EE6-4342-B048-85BDC9FD1C3A}</a:tableStyleId>
              </a:tblPr>
              <a:tblGrid>
                <a:gridCol w="1753311"/>
                <a:gridCol w="1364623"/>
                <a:gridCol w="4859004"/>
              </a:tblGrid>
              <a:tr h="190125">
                <a:tc>
                  <a:txBody>
                    <a:bodyPr/>
                    <a:lstStyle/>
                    <a:p>
                      <a:pPr algn="ctr">
                        <a:spcAft>
                          <a:spcPts val="0"/>
                        </a:spcAft>
                      </a:pPr>
                      <a:r>
                        <a:rPr lang="zh-TW" sz="1200" kern="0" dirty="0">
                          <a:effectLst/>
                        </a:rPr>
                        <a:t>中文指令</a:t>
                      </a:r>
                      <a:r>
                        <a:rPr lang="en-US" sz="1200" kern="0" dirty="0">
                          <a:effectLst/>
                        </a:rPr>
                        <a:t> </a:t>
                      </a:r>
                      <a:endParaRPr lang="zh-TW" sz="1200" kern="100" dirty="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lgn="ctr">
                        <a:spcAft>
                          <a:spcPts val="0"/>
                        </a:spcAft>
                      </a:pPr>
                      <a:r>
                        <a:rPr lang="zh-TW" sz="1200" kern="0">
                          <a:effectLst/>
                        </a:rPr>
                        <a:t>英文指令</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lgn="ctr">
                        <a:spcAft>
                          <a:spcPts val="0"/>
                        </a:spcAft>
                      </a:pPr>
                      <a:r>
                        <a:rPr lang="zh-TW" sz="1200" kern="0">
                          <a:effectLst/>
                        </a:rPr>
                        <a:t>說明</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279498">
                <a:tc>
                  <a:txBody>
                    <a:bodyPr/>
                    <a:lstStyle/>
                    <a:p>
                      <a:pPr>
                        <a:spcAft>
                          <a:spcPts val="0"/>
                        </a:spcAft>
                      </a:pPr>
                      <a:r>
                        <a:rPr lang="zh-TW" sz="1200" kern="0">
                          <a:effectLst/>
                        </a:rPr>
                        <a:t>追蹤</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TK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相對於圖面上追蹤點定出點的位置</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190125">
                <a:tc>
                  <a:txBody>
                    <a:bodyPr/>
                    <a:lstStyle/>
                    <a:p>
                      <a:pPr>
                        <a:spcAft>
                          <a:spcPts val="0"/>
                        </a:spcAft>
                      </a:pPr>
                      <a:r>
                        <a:rPr lang="zh-TW" sz="1200" kern="0">
                          <a:effectLst/>
                        </a:rPr>
                        <a:t>暫時性追蹤</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TT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相對於凸面上追蹤點訂出點的位置</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190125">
                <a:tc>
                  <a:txBody>
                    <a:bodyPr/>
                    <a:lstStyle/>
                    <a:p>
                      <a:pPr>
                        <a:spcAft>
                          <a:spcPts val="0"/>
                        </a:spcAft>
                      </a:pPr>
                      <a:r>
                        <a:rPr lang="zh-TW" sz="1200" kern="0">
                          <a:effectLst/>
                        </a:rPr>
                        <a:t>自</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FROM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指定最後的參考點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190125">
                <a:tc>
                  <a:txBody>
                    <a:bodyPr/>
                    <a:lstStyle/>
                    <a:p>
                      <a:pPr>
                        <a:spcAft>
                          <a:spcPts val="0"/>
                        </a:spcAft>
                      </a:pPr>
                      <a:r>
                        <a:rPr lang="en-US" sz="1200" kern="0">
                          <a:effectLst/>
                        </a:rPr>
                        <a:t>*</a:t>
                      </a:r>
                      <a:r>
                        <a:rPr lang="zh-TW" sz="1200" kern="0">
                          <a:effectLst/>
                        </a:rPr>
                        <a:t>端點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END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鎖點至線或弧物件的的端點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190125">
                <a:tc>
                  <a:txBody>
                    <a:bodyPr/>
                    <a:lstStyle/>
                    <a:p>
                      <a:pPr>
                        <a:spcAft>
                          <a:spcPts val="0"/>
                        </a:spcAft>
                      </a:pPr>
                      <a:r>
                        <a:rPr lang="en-US" sz="1200" kern="0">
                          <a:effectLst/>
                        </a:rPr>
                        <a:t>*</a:t>
                      </a:r>
                      <a:r>
                        <a:rPr lang="zh-TW" sz="1200" kern="0">
                          <a:effectLst/>
                        </a:rPr>
                        <a:t>中點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MID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鎖點至線或弧物件的的中間點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190125">
                <a:tc>
                  <a:txBody>
                    <a:bodyPr/>
                    <a:lstStyle/>
                    <a:p>
                      <a:pPr>
                        <a:spcAft>
                          <a:spcPts val="0"/>
                        </a:spcAft>
                      </a:pPr>
                      <a:r>
                        <a:rPr lang="en-US" sz="1200" kern="0">
                          <a:effectLst/>
                        </a:rPr>
                        <a:t>*</a:t>
                      </a:r>
                      <a:r>
                        <a:rPr lang="zh-TW" sz="1200" kern="0">
                          <a:effectLst/>
                        </a:rPr>
                        <a:t>交點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INT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鎖點至兩物間相交之交點及延伸交點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324133">
                <a:tc>
                  <a:txBody>
                    <a:bodyPr/>
                    <a:lstStyle/>
                    <a:p>
                      <a:pPr>
                        <a:spcAft>
                          <a:spcPts val="0"/>
                        </a:spcAft>
                      </a:pPr>
                      <a:r>
                        <a:rPr lang="zh-TW" sz="1200" kern="0">
                          <a:effectLst/>
                        </a:rPr>
                        <a:t>外觀交點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APP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鎖點至兩物間相交之交點及延伸交點，更可以在</a:t>
                      </a:r>
                      <a:r>
                        <a:rPr lang="en-US" sz="1200" kern="0">
                          <a:effectLst/>
                        </a:rPr>
                        <a:t>3D</a:t>
                      </a:r>
                      <a:r>
                        <a:rPr lang="zh-TW" sz="1200" kern="0">
                          <a:effectLst/>
                        </a:rPr>
                        <a:t>中抓視覺交點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190125">
                <a:tc>
                  <a:txBody>
                    <a:bodyPr/>
                    <a:lstStyle/>
                    <a:p>
                      <a:pPr>
                        <a:spcAft>
                          <a:spcPts val="0"/>
                        </a:spcAft>
                      </a:pPr>
                      <a:r>
                        <a:rPr lang="en-US" sz="1200" kern="0">
                          <a:effectLst/>
                        </a:rPr>
                        <a:t>*</a:t>
                      </a:r>
                      <a:r>
                        <a:rPr lang="zh-TW" sz="1200" kern="0">
                          <a:effectLst/>
                        </a:rPr>
                        <a:t>中心點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CEN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鎖點至圓心</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190125">
                <a:tc>
                  <a:txBody>
                    <a:bodyPr/>
                    <a:lstStyle/>
                    <a:p>
                      <a:pPr>
                        <a:spcAft>
                          <a:spcPts val="0"/>
                        </a:spcAft>
                      </a:pPr>
                      <a:r>
                        <a:rPr lang="en-US" sz="1200" kern="0">
                          <a:effectLst/>
                        </a:rPr>
                        <a:t>*</a:t>
                      </a:r>
                      <a:r>
                        <a:rPr lang="zh-TW" sz="1200" kern="0">
                          <a:effectLst/>
                        </a:rPr>
                        <a:t>四分點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QUA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鎖點至四分點，可用於圓、弧、橢圓</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190125">
                <a:tc>
                  <a:txBody>
                    <a:bodyPr/>
                    <a:lstStyle/>
                    <a:p>
                      <a:pPr>
                        <a:spcAft>
                          <a:spcPts val="0"/>
                        </a:spcAft>
                      </a:pPr>
                      <a:r>
                        <a:rPr lang="en-US" sz="1200" kern="0">
                          <a:effectLst/>
                        </a:rPr>
                        <a:t>*</a:t>
                      </a:r>
                      <a:r>
                        <a:rPr lang="zh-TW" sz="1200" kern="0">
                          <a:effectLst/>
                        </a:rPr>
                        <a:t>相切點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TAN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圓或弧的相切點</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190125">
                <a:tc>
                  <a:txBody>
                    <a:bodyPr/>
                    <a:lstStyle/>
                    <a:p>
                      <a:pPr>
                        <a:spcAft>
                          <a:spcPts val="0"/>
                        </a:spcAft>
                      </a:pPr>
                      <a:r>
                        <a:rPr lang="en-US" sz="1200" kern="0">
                          <a:effectLst/>
                        </a:rPr>
                        <a:t>*</a:t>
                      </a:r>
                      <a:r>
                        <a:rPr lang="zh-TW" sz="1200" kern="0">
                          <a:effectLst/>
                        </a:rPr>
                        <a:t>垂直點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PER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鎖點於互垂點</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190125">
                <a:tc>
                  <a:txBody>
                    <a:bodyPr/>
                    <a:lstStyle/>
                    <a:p>
                      <a:pPr>
                        <a:spcAft>
                          <a:spcPts val="0"/>
                        </a:spcAft>
                      </a:pPr>
                      <a:r>
                        <a:rPr lang="en-US" sz="1200" kern="0">
                          <a:effectLst/>
                        </a:rPr>
                        <a:t>*</a:t>
                      </a:r>
                      <a:r>
                        <a:rPr lang="zh-TW" sz="1200" kern="0">
                          <a:effectLst/>
                        </a:rPr>
                        <a:t>單點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NOD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鎖點於單點</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324133">
                <a:tc>
                  <a:txBody>
                    <a:bodyPr/>
                    <a:lstStyle/>
                    <a:p>
                      <a:pPr>
                        <a:spcAft>
                          <a:spcPts val="0"/>
                        </a:spcAft>
                      </a:pPr>
                      <a:r>
                        <a:rPr lang="zh-TW" sz="1200" kern="0">
                          <a:effectLst/>
                        </a:rPr>
                        <a:t>插入點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INS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dirty="0">
                          <a:effectLst/>
                        </a:rPr>
                        <a:t>鎖點於屬性、圖塊、造型、文字的插入點</a:t>
                      </a:r>
                      <a:endParaRPr lang="zh-TW" sz="1200" kern="100" dirty="0">
                        <a:effectLst/>
                        <a:latin typeface="Times New Roman" panose="02020603050405020304" pitchFamily="18" charset="0"/>
                        <a:ea typeface="新細明體" panose="02020500000000000000" pitchFamily="18" charset="-120"/>
                      </a:endParaRPr>
                    </a:p>
                  </a:txBody>
                  <a:tcPr marL="9443" marR="9443" marT="9443" marB="9443" anchor="ctr"/>
                </a:tc>
              </a:tr>
              <a:tr h="324133">
                <a:tc>
                  <a:txBody>
                    <a:bodyPr/>
                    <a:lstStyle/>
                    <a:p>
                      <a:pPr>
                        <a:spcAft>
                          <a:spcPts val="0"/>
                        </a:spcAft>
                      </a:pPr>
                      <a:r>
                        <a:rPr lang="zh-TW" sz="1200" kern="0">
                          <a:effectLst/>
                        </a:rPr>
                        <a:t>最近點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NEA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鎖點於物件的最近點，通常用於確保有連接到該物件。</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324133">
                <a:tc>
                  <a:txBody>
                    <a:bodyPr/>
                    <a:lstStyle/>
                    <a:p>
                      <a:pPr>
                        <a:spcAft>
                          <a:spcPts val="0"/>
                        </a:spcAft>
                      </a:pPr>
                      <a:r>
                        <a:rPr lang="zh-TW" sz="1200" kern="0">
                          <a:effectLst/>
                        </a:rPr>
                        <a:t>延伸</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EXT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當游標接觸物件的端點時，會顯示一條臨時的延伸線。</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324133">
                <a:tc>
                  <a:txBody>
                    <a:bodyPr/>
                    <a:lstStyle/>
                    <a:p>
                      <a:pPr>
                        <a:spcAft>
                          <a:spcPts val="0"/>
                        </a:spcAft>
                      </a:pPr>
                      <a:r>
                        <a:rPr lang="zh-TW" sz="1200" kern="0">
                          <a:effectLst/>
                        </a:rPr>
                        <a:t>平行</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PAR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當在指定第二點時，可以用此功能產生第二條導引線輔助繪製平行線。</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190125">
                <a:tc>
                  <a:txBody>
                    <a:bodyPr/>
                    <a:lstStyle/>
                    <a:p>
                      <a:pPr>
                        <a:spcAft>
                          <a:spcPts val="0"/>
                        </a:spcAft>
                      </a:pPr>
                      <a:r>
                        <a:rPr lang="zh-TW" sz="1200" kern="0">
                          <a:effectLst/>
                        </a:rPr>
                        <a:t>無</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NON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無所點</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190125">
                <a:tc>
                  <a:txBody>
                    <a:bodyPr/>
                    <a:lstStyle/>
                    <a:p>
                      <a:pPr>
                        <a:spcAft>
                          <a:spcPts val="0"/>
                        </a:spcAft>
                      </a:pPr>
                      <a:r>
                        <a:rPr lang="zh-TW" sz="1200" kern="0">
                          <a:effectLst/>
                        </a:rPr>
                        <a:t>設定鎖點模式</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OSNAP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a:effectLst/>
                        </a:rPr>
                        <a:t>設定預設鎖點模式</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r>
              <a:tr h="190125">
                <a:tc>
                  <a:txBody>
                    <a:bodyPr/>
                    <a:lstStyle/>
                    <a:p>
                      <a:pPr>
                        <a:spcAft>
                          <a:spcPts val="0"/>
                        </a:spcAft>
                      </a:pPr>
                      <a:r>
                        <a:rPr lang="zh-TW" sz="1200" kern="0">
                          <a:effectLst/>
                        </a:rPr>
                        <a:t>兩點中點</a:t>
                      </a:r>
                      <a:r>
                        <a:rPr lang="en-US" sz="1200" kern="0">
                          <a:effectLst/>
                        </a:rPr>
                        <a:t>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en-US" sz="1200" kern="0">
                          <a:effectLst/>
                        </a:rPr>
                        <a:t>M2P,MTP </a:t>
                      </a:r>
                      <a:endParaRPr lang="zh-TW" sz="1200" kern="100">
                        <a:effectLst/>
                        <a:latin typeface="Times New Roman" panose="02020603050405020304" pitchFamily="18" charset="0"/>
                        <a:ea typeface="新細明體" panose="02020500000000000000" pitchFamily="18" charset="-120"/>
                      </a:endParaRPr>
                    </a:p>
                  </a:txBody>
                  <a:tcPr marL="9443" marR="9443" marT="9443" marB="9443" anchor="ctr"/>
                </a:tc>
                <a:tc>
                  <a:txBody>
                    <a:bodyPr/>
                    <a:lstStyle/>
                    <a:p>
                      <a:pPr>
                        <a:spcAft>
                          <a:spcPts val="0"/>
                        </a:spcAft>
                      </a:pPr>
                      <a:r>
                        <a:rPr lang="zh-TW" sz="1200" kern="0" dirty="0">
                          <a:effectLst/>
                        </a:rPr>
                        <a:t>鎖點至選取兩點的中間點</a:t>
                      </a:r>
                      <a:endParaRPr lang="zh-TW" sz="1200" kern="100" dirty="0">
                        <a:effectLst/>
                        <a:latin typeface="Times New Roman" panose="02020603050405020304" pitchFamily="18" charset="0"/>
                        <a:ea typeface="新細明體" panose="02020500000000000000" pitchFamily="18" charset="-120"/>
                      </a:endParaRPr>
                    </a:p>
                  </a:txBody>
                  <a:tcPr marL="9443" marR="9443" marT="9443" marB="9443" anchor="ctr"/>
                </a:tc>
              </a:tr>
            </a:tbl>
          </a:graphicData>
        </a:graphic>
      </p:graphicFrame>
      <p:sp>
        <p:nvSpPr>
          <p:cNvPr id="5" name="日期版面配置區 4"/>
          <p:cNvSpPr>
            <a:spLocks noGrp="1"/>
          </p:cNvSpPr>
          <p:nvPr>
            <p:ph type="dt" sz="half" idx="10"/>
          </p:nvPr>
        </p:nvSpPr>
        <p:spPr/>
        <p:txBody>
          <a:bodyPr/>
          <a:lstStyle/>
          <a:p>
            <a:fld id="{3BD4F75B-7E36-446D-87DA-EF7D83C73614}"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45</a:t>
            </a:fld>
            <a:endParaRPr lang="zh-TW" altLang="en-US"/>
          </a:p>
        </p:txBody>
      </p:sp>
    </p:spTree>
    <p:extLst>
      <p:ext uri="{BB962C8B-B14F-4D97-AF65-F5344CB8AC3E}">
        <p14:creationId xmlns:p14="http://schemas.microsoft.com/office/powerpoint/2010/main" val="1665450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畫線 </a:t>
            </a:r>
            <a:r>
              <a:rPr lang="en-US" altLang="zh-TW" dirty="0"/>
              <a:t>(line)</a:t>
            </a:r>
            <a:endParaRPr lang="zh-TW" altLang="en-US" dirty="0"/>
          </a:p>
        </p:txBody>
      </p:sp>
      <p:sp>
        <p:nvSpPr>
          <p:cNvPr id="3" name="內容版面配置區 2"/>
          <p:cNvSpPr>
            <a:spLocks noGrp="1"/>
          </p:cNvSpPr>
          <p:nvPr>
            <p:ph sz="quarter" idx="1"/>
          </p:nvPr>
        </p:nvSpPr>
        <p:spPr/>
        <p:txBody>
          <a:bodyPr/>
          <a:lstStyle/>
          <a:p>
            <a:r>
              <a:rPr lang="en-US" altLang="zh-TW" sz="2000" dirty="0" smtClean="0">
                <a:latin typeface="微軟正黑體" panose="020B0604030504040204" pitchFamily="34" charset="-120"/>
                <a:ea typeface="微軟正黑體" panose="020B0604030504040204" pitchFamily="34" charset="-120"/>
              </a:rPr>
              <a:t>F7 </a:t>
            </a:r>
            <a:r>
              <a:rPr lang="en-US" altLang="zh-TW" sz="2000" dirty="0">
                <a:latin typeface="微軟正黑體" panose="020B0604030504040204" pitchFamily="34" charset="-120"/>
                <a:ea typeface="微軟正黑體" panose="020B0604030504040204" pitchFamily="34" charset="-120"/>
              </a:rPr>
              <a:t>GRID </a:t>
            </a:r>
            <a:r>
              <a:rPr lang="zh-TW" altLang="zh-TW" sz="2000" dirty="0">
                <a:latin typeface="微軟正黑體" panose="020B0604030504040204" pitchFamily="34" charset="-120"/>
                <a:ea typeface="微軟正黑體" panose="020B0604030504040204" pitchFamily="34" charset="-120"/>
              </a:rPr>
              <a:t>格點開關</a:t>
            </a:r>
            <a:r>
              <a:rPr lang="en-US" altLang="zh-TW" sz="2000" dirty="0">
                <a:latin typeface="微軟正黑體" panose="020B0604030504040204" pitchFamily="34" charset="-120"/>
                <a:ea typeface="微軟正黑體" panose="020B0604030504040204" pitchFamily="34" charset="-120"/>
              </a:rPr>
              <a:t>  </a:t>
            </a:r>
            <a:endParaRPr lang="zh-TW" altLang="zh-TW" sz="2000" dirty="0">
              <a:latin typeface="微軟正黑體" panose="020B0604030504040204" pitchFamily="34" charset="-120"/>
              <a:ea typeface="微軟正黑體" panose="020B0604030504040204" pitchFamily="34" charset="-120"/>
            </a:endParaRPr>
          </a:p>
          <a:p>
            <a:r>
              <a:rPr lang="en-US" altLang="zh-TW" sz="2000" dirty="0" smtClean="0">
                <a:latin typeface="微軟正黑體" panose="020B0604030504040204" pitchFamily="34" charset="-120"/>
                <a:ea typeface="微軟正黑體" panose="020B0604030504040204" pitchFamily="34" charset="-120"/>
              </a:rPr>
              <a:t>F9 </a:t>
            </a:r>
            <a:r>
              <a:rPr lang="en-US" altLang="zh-TW" sz="2000" dirty="0">
                <a:latin typeface="微軟正黑體" panose="020B0604030504040204" pitchFamily="34" charset="-120"/>
                <a:ea typeface="微軟正黑體" panose="020B0604030504040204" pitchFamily="34" charset="-120"/>
              </a:rPr>
              <a:t>SNAP </a:t>
            </a:r>
            <a:r>
              <a:rPr lang="zh-TW" altLang="zh-TW" sz="2000" dirty="0">
                <a:latin typeface="微軟正黑體" panose="020B0604030504040204" pitchFamily="34" charset="-120"/>
                <a:ea typeface="微軟正黑體" panose="020B0604030504040204" pitchFamily="34" charset="-120"/>
              </a:rPr>
              <a:t>鎖點開關</a:t>
            </a:r>
          </a:p>
          <a:p>
            <a:r>
              <a:rPr lang="zh-TW" altLang="zh-TW" sz="2000" dirty="0" smtClean="0">
                <a:latin typeface="微軟正黑體" panose="020B0604030504040204" pitchFamily="34" charset="-120"/>
                <a:ea typeface="微軟正黑體" panose="020B0604030504040204" pitchFamily="34" charset="-120"/>
              </a:rPr>
              <a:t>可以</a:t>
            </a:r>
            <a:r>
              <a:rPr lang="zh-TW" altLang="zh-TW" sz="2000" dirty="0">
                <a:latin typeface="微軟正黑體" panose="020B0604030504040204" pitchFamily="34" charset="-120"/>
                <a:ea typeface="微軟正黑體" panose="020B0604030504040204" pitchFamily="34" charset="-120"/>
              </a:rPr>
              <a:t>使用功能表設定，指令為</a:t>
            </a:r>
            <a:r>
              <a:rPr lang="en-US" altLang="zh-TW" sz="2000" dirty="0">
                <a:latin typeface="微軟正黑體" panose="020B0604030504040204" pitchFamily="34" charset="-120"/>
                <a:ea typeface="微軟正黑體" panose="020B0604030504040204" pitchFamily="34" charset="-120"/>
              </a:rPr>
              <a:t> </a:t>
            </a:r>
            <a:r>
              <a:rPr lang="en-US" altLang="zh-TW" sz="2000" dirty="0" err="1">
                <a:latin typeface="微軟正黑體" panose="020B0604030504040204" pitchFamily="34" charset="-120"/>
                <a:ea typeface="微軟正黑體" panose="020B0604030504040204" pitchFamily="34" charset="-120"/>
              </a:rPr>
              <a:t>desttings</a:t>
            </a:r>
            <a:endParaRPr lang="zh-TW" altLang="zh-TW" sz="2000" dirty="0">
              <a:latin typeface="微軟正黑體" panose="020B0604030504040204" pitchFamily="34" charset="-120"/>
              <a:ea typeface="微軟正黑體" panose="020B0604030504040204" pitchFamily="34" charset="-120"/>
            </a:endParaRPr>
          </a:p>
          <a:p>
            <a:r>
              <a:rPr lang="zh-TW" altLang="zh-TW" sz="2000" dirty="0" smtClean="0">
                <a:latin typeface="微軟正黑體" panose="020B0604030504040204" pitchFamily="34" charset="-120"/>
                <a:ea typeface="微軟正黑體" panose="020B0604030504040204" pitchFamily="34" charset="-120"/>
              </a:rPr>
              <a:t>範例</a:t>
            </a:r>
            <a:r>
              <a:rPr lang="zh-TW" altLang="zh-TW" sz="2000" dirty="0">
                <a:latin typeface="微軟正黑體" panose="020B0604030504040204" pitchFamily="34" charset="-120"/>
                <a:ea typeface="微軟正黑體" panose="020B0604030504040204" pitchFamily="34" charset="-120"/>
              </a:rPr>
              <a:t>：利用鎖點與正交的方式，在正交的方向輸入數值即可完成此圖面。</a:t>
            </a:r>
          </a:p>
          <a:p>
            <a:endParaRPr lang="zh-TW" altLang="en-US" dirty="0"/>
          </a:p>
          <a:p>
            <a:endParaRPr lang="zh-TW" altLang="en-US" dirty="0"/>
          </a:p>
        </p:txBody>
      </p:sp>
      <p:pic>
        <p:nvPicPr>
          <p:cNvPr id="10242" name="Picture 2" descr="2009022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5614" y="3056022"/>
            <a:ext cx="3581363" cy="266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版面配置區 3"/>
          <p:cNvSpPr>
            <a:spLocks noGrp="1"/>
          </p:cNvSpPr>
          <p:nvPr>
            <p:ph type="dt" sz="half" idx="10"/>
          </p:nvPr>
        </p:nvSpPr>
        <p:spPr/>
        <p:txBody>
          <a:bodyPr/>
          <a:lstStyle/>
          <a:p>
            <a:fld id="{F55C1D13-200A-4EF3-B12E-E8E9FD3EB722}"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46</a:t>
            </a:fld>
            <a:endParaRPr lang="zh-TW" altLang="en-US"/>
          </a:p>
        </p:txBody>
      </p:sp>
    </p:spTree>
    <p:extLst>
      <p:ext uri="{BB962C8B-B14F-4D97-AF65-F5344CB8AC3E}">
        <p14:creationId xmlns:p14="http://schemas.microsoft.com/office/powerpoint/2010/main" val="1620071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smtClean="0"/>
              <a:t>畫圓 </a:t>
            </a:r>
            <a:r>
              <a:rPr lang="en-US" altLang="zh-TW" dirty="0" smtClean="0"/>
              <a:t>(circle)</a:t>
            </a:r>
            <a:endParaRPr lang="zh-TW" altLang="en-US" dirty="0"/>
          </a:p>
        </p:txBody>
      </p:sp>
      <p:sp>
        <p:nvSpPr>
          <p:cNvPr id="3" name="內容版面配置區 2"/>
          <p:cNvSpPr>
            <a:spLocks noGrp="1"/>
          </p:cNvSpPr>
          <p:nvPr>
            <p:ph sz="quarter" idx="1"/>
          </p:nvPr>
        </p:nvSpPr>
        <p:spPr/>
        <p:txBody>
          <a:bodyPr>
            <a:normAutofit/>
          </a:bodyPr>
          <a:lstStyle/>
          <a:p>
            <a:r>
              <a:rPr lang="zh-TW" altLang="zh-TW" sz="2400" dirty="0" smtClean="0">
                <a:latin typeface="微軟正黑體" panose="020B0604030504040204" pitchFamily="34" charset="-120"/>
                <a:ea typeface="微軟正黑體" panose="020B0604030504040204" pitchFamily="34" charset="-120"/>
              </a:rPr>
              <a:t>指令：</a:t>
            </a:r>
            <a:r>
              <a:rPr lang="en-US" altLang="zh-TW" sz="2400" dirty="0" smtClean="0">
                <a:latin typeface="微軟正黑體" panose="020B0604030504040204" pitchFamily="34" charset="-120"/>
                <a:ea typeface="微軟正黑體" panose="020B0604030504040204" pitchFamily="34" charset="-120"/>
              </a:rPr>
              <a:t>Circle </a:t>
            </a:r>
            <a:r>
              <a:rPr lang="zh-TW" altLang="zh-TW" sz="2400" dirty="0" smtClean="0">
                <a:latin typeface="微軟正黑體" panose="020B0604030504040204" pitchFamily="34" charset="-120"/>
                <a:ea typeface="微軟正黑體" panose="020B0604030504040204" pitchFamily="34" charset="-120"/>
              </a:rPr>
              <a:t>圓</a:t>
            </a:r>
            <a:r>
              <a:rPr lang="en-US" altLang="zh-TW" sz="2400" dirty="0" smtClean="0">
                <a:latin typeface="微軟正黑體" panose="020B0604030504040204" pitchFamily="34" charset="-120"/>
                <a:ea typeface="微軟正黑體" panose="020B0604030504040204" pitchFamily="34" charset="-120"/>
              </a:rPr>
              <a:t>   </a:t>
            </a:r>
            <a:r>
              <a:rPr lang="zh-TW" altLang="zh-TW" sz="2400" dirty="0" smtClean="0">
                <a:latin typeface="微軟正黑體" panose="020B0604030504040204" pitchFamily="34" charset="-120"/>
                <a:ea typeface="微軟正黑體" panose="020B0604030504040204" pitchFamily="34" charset="-120"/>
              </a:rPr>
              <a:t>快速鍵：</a:t>
            </a:r>
            <a:r>
              <a:rPr lang="en-US" altLang="zh-TW" sz="2400" dirty="0" smtClean="0">
                <a:latin typeface="微軟正黑體" panose="020B0604030504040204" pitchFamily="34" charset="-120"/>
                <a:ea typeface="微軟正黑體" panose="020B0604030504040204" pitchFamily="34" charset="-120"/>
              </a:rPr>
              <a:t>C</a:t>
            </a:r>
          </a:p>
          <a:p>
            <a:pPr marL="0" indent="0">
              <a:buNone/>
            </a:pPr>
            <a:endParaRPr lang="zh-TW" altLang="en-US" sz="2400" dirty="0"/>
          </a:p>
        </p:txBody>
      </p:sp>
      <p:graphicFrame>
        <p:nvGraphicFramePr>
          <p:cNvPr id="6" name="物件 5"/>
          <p:cNvGraphicFramePr>
            <a:graphicFrameLocks noChangeAspect="1"/>
          </p:cNvGraphicFramePr>
          <p:nvPr>
            <p:extLst>
              <p:ext uri="{D42A27DB-BD31-4B8C-83A1-F6EECF244321}">
                <p14:modId xmlns:p14="http://schemas.microsoft.com/office/powerpoint/2010/main" val="1016849361"/>
              </p:ext>
            </p:extLst>
          </p:nvPr>
        </p:nvGraphicFramePr>
        <p:xfrm>
          <a:off x="4590052" y="3188908"/>
          <a:ext cx="4553948" cy="2495127"/>
        </p:xfrm>
        <a:graphic>
          <a:graphicData uri="http://schemas.openxmlformats.org/presentationml/2006/ole">
            <mc:AlternateContent xmlns:mc="http://schemas.openxmlformats.org/markup-compatibility/2006">
              <mc:Choice xmlns:v="urn:schemas-microsoft-com:vml" Requires="v">
                <p:oleObj spid="_x0000_s11289" name="AutoCAD Drawing" r:id="rId3" imgW="6362640" imgH="3486240" progId="AutoCAD.Drawing.19">
                  <p:embed/>
                </p:oleObj>
              </mc:Choice>
              <mc:Fallback>
                <p:oleObj name="AutoCAD Drawing" r:id="rId3" imgW="6362640" imgH="3486240" progId="AutoCAD.Drawing.19">
                  <p:embed/>
                  <p:pic>
                    <p:nvPicPr>
                      <p:cNvPr id="0" name=""/>
                      <p:cNvPicPr/>
                      <p:nvPr/>
                    </p:nvPicPr>
                    <p:blipFill>
                      <a:blip r:embed="rId4"/>
                      <a:stretch>
                        <a:fillRect/>
                      </a:stretch>
                    </p:blipFill>
                    <p:spPr>
                      <a:xfrm>
                        <a:off x="4590052" y="3188908"/>
                        <a:ext cx="4553948" cy="2495127"/>
                      </a:xfrm>
                      <a:prstGeom prst="rect">
                        <a:avLst/>
                      </a:prstGeom>
                    </p:spPr>
                  </p:pic>
                </p:oleObj>
              </mc:Fallback>
            </mc:AlternateContent>
          </a:graphicData>
        </a:graphic>
      </p:graphicFrame>
      <p:pic>
        <p:nvPicPr>
          <p:cNvPr id="7" name="Picture 3" descr="20090220-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875" y="2715981"/>
            <a:ext cx="3710273" cy="344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87875" y="2455115"/>
            <a:ext cx="992579" cy="369332"/>
          </a:xfrm>
          <a:prstGeom prst="rect">
            <a:avLst/>
          </a:prstGeom>
        </p:spPr>
        <p:txBody>
          <a:bodyPr wrap="none">
            <a:spAutoFit/>
          </a:bodyPr>
          <a:lstStyle/>
          <a:p>
            <a:r>
              <a:rPr lang="zh-TW" altLang="zh-TW" dirty="0"/>
              <a:t>範例</a:t>
            </a:r>
            <a:r>
              <a:rPr lang="en-US" altLang="zh-TW" dirty="0"/>
              <a:t>1</a:t>
            </a:r>
            <a:r>
              <a:rPr lang="zh-TW" altLang="zh-TW" dirty="0"/>
              <a:t>：</a:t>
            </a:r>
            <a:endParaRPr lang="zh-TW" altLang="en-US" dirty="0"/>
          </a:p>
        </p:txBody>
      </p:sp>
      <p:sp>
        <p:nvSpPr>
          <p:cNvPr id="9" name="矩形 8"/>
          <p:cNvSpPr/>
          <p:nvPr/>
        </p:nvSpPr>
        <p:spPr>
          <a:xfrm>
            <a:off x="4953605" y="2455115"/>
            <a:ext cx="992579" cy="369332"/>
          </a:xfrm>
          <a:prstGeom prst="rect">
            <a:avLst/>
          </a:prstGeom>
        </p:spPr>
        <p:txBody>
          <a:bodyPr wrap="none">
            <a:spAutoFit/>
          </a:bodyPr>
          <a:lstStyle/>
          <a:p>
            <a:r>
              <a:rPr lang="zh-TW" altLang="zh-TW" dirty="0" smtClean="0"/>
              <a:t>範例</a:t>
            </a:r>
            <a:r>
              <a:rPr lang="en-US" altLang="zh-TW" dirty="0" smtClean="0"/>
              <a:t>2</a:t>
            </a:r>
            <a:r>
              <a:rPr lang="zh-TW" altLang="zh-TW" dirty="0" smtClean="0"/>
              <a:t>：</a:t>
            </a:r>
            <a:endParaRPr lang="zh-TW" altLang="en-US" dirty="0"/>
          </a:p>
        </p:txBody>
      </p:sp>
      <p:sp>
        <p:nvSpPr>
          <p:cNvPr id="5" name="日期版面配置區 4"/>
          <p:cNvSpPr>
            <a:spLocks noGrp="1"/>
          </p:cNvSpPr>
          <p:nvPr>
            <p:ph type="dt" sz="half" idx="10"/>
          </p:nvPr>
        </p:nvSpPr>
        <p:spPr/>
        <p:txBody>
          <a:bodyPr/>
          <a:lstStyle/>
          <a:p>
            <a:fld id="{614E0F55-56BA-4A12-B96B-94159914C1AA}" type="datetime1">
              <a:rPr lang="zh-TW" altLang="en-US" smtClean="0"/>
              <a:t>2014/4/23</a:t>
            </a:fld>
            <a:endParaRPr lang="zh-TW" altLang="en-US"/>
          </a:p>
        </p:txBody>
      </p:sp>
      <p:sp>
        <p:nvSpPr>
          <p:cNvPr id="8" name="投影片編號版面配置區 7"/>
          <p:cNvSpPr>
            <a:spLocks noGrp="1"/>
          </p:cNvSpPr>
          <p:nvPr>
            <p:ph type="sldNum" sz="quarter" idx="12"/>
          </p:nvPr>
        </p:nvSpPr>
        <p:spPr/>
        <p:txBody>
          <a:bodyPr/>
          <a:lstStyle/>
          <a:p>
            <a:fld id="{FEC3D07E-9712-4B84-B8B8-796271BF80B6}" type="slidenum">
              <a:rPr lang="zh-TW" altLang="en-US" smtClean="0"/>
              <a:pPr/>
              <a:t>47</a:t>
            </a:fld>
            <a:endParaRPr lang="zh-TW" altLang="en-US"/>
          </a:p>
        </p:txBody>
      </p:sp>
    </p:spTree>
    <p:extLst>
      <p:ext uri="{BB962C8B-B14F-4D97-AF65-F5344CB8AC3E}">
        <p14:creationId xmlns:p14="http://schemas.microsoft.com/office/powerpoint/2010/main" val="39581110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畫圓 </a:t>
            </a:r>
            <a:r>
              <a:rPr lang="en-US" altLang="zh-TW" dirty="0"/>
              <a:t>(circle)</a:t>
            </a:r>
            <a:endParaRPr lang="zh-TW" altLang="en-US" dirty="0"/>
          </a:p>
        </p:txBody>
      </p:sp>
      <p:graphicFrame>
        <p:nvGraphicFramePr>
          <p:cNvPr id="16" name="物件 15"/>
          <p:cNvGraphicFramePr>
            <a:graphicFrameLocks noChangeAspect="1"/>
          </p:cNvGraphicFramePr>
          <p:nvPr>
            <p:extLst>
              <p:ext uri="{D42A27DB-BD31-4B8C-83A1-F6EECF244321}">
                <p14:modId xmlns:p14="http://schemas.microsoft.com/office/powerpoint/2010/main" val="3987079114"/>
              </p:ext>
            </p:extLst>
          </p:nvPr>
        </p:nvGraphicFramePr>
        <p:xfrm>
          <a:off x="-1243368" y="2301552"/>
          <a:ext cx="6362700" cy="3486150"/>
        </p:xfrm>
        <a:graphic>
          <a:graphicData uri="http://schemas.openxmlformats.org/presentationml/2006/ole">
            <mc:AlternateContent xmlns:mc="http://schemas.openxmlformats.org/markup-compatibility/2006">
              <mc:Choice xmlns:v="urn:schemas-microsoft-com:vml" Requires="v">
                <p:oleObj spid="_x0000_s14360" name="AutoCAD Drawing" r:id="rId4" imgW="6362640" imgH="3486240" progId="AutoCAD.Drawing.19">
                  <p:embed/>
                </p:oleObj>
              </mc:Choice>
              <mc:Fallback>
                <p:oleObj name="AutoCAD Drawing" r:id="rId4" imgW="6362640" imgH="3486240" progId="AutoCAD.Drawing.19">
                  <p:embed/>
                  <p:pic>
                    <p:nvPicPr>
                      <p:cNvPr id="0" name=""/>
                      <p:cNvPicPr/>
                      <p:nvPr/>
                    </p:nvPicPr>
                    <p:blipFill>
                      <a:blip r:embed="rId5"/>
                      <a:stretch>
                        <a:fillRect/>
                      </a:stretch>
                    </p:blipFill>
                    <p:spPr>
                      <a:xfrm>
                        <a:off x="-1243368" y="2301552"/>
                        <a:ext cx="6362700" cy="3486150"/>
                      </a:xfrm>
                      <a:prstGeom prst="rect">
                        <a:avLst/>
                      </a:prstGeom>
                    </p:spPr>
                  </p:pic>
                </p:oleObj>
              </mc:Fallback>
            </mc:AlternateContent>
          </a:graphicData>
        </a:graphic>
      </p:graphicFrame>
      <p:sp>
        <p:nvSpPr>
          <p:cNvPr id="18" name="矩形 17"/>
          <p:cNvSpPr/>
          <p:nvPr/>
        </p:nvSpPr>
        <p:spPr>
          <a:xfrm>
            <a:off x="662341" y="1932220"/>
            <a:ext cx="992579" cy="369332"/>
          </a:xfrm>
          <a:prstGeom prst="rect">
            <a:avLst/>
          </a:prstGeom>
        </p:spPr>
        <p:txBody>
          <a:bodyPr wrap="none">
            <a:spAutoFit/>
          </a:bodyPr>
          <a:lstStyle/>
          <a:p>
            <a:r>
              <a:rPr lang="zh-TW" altLang="zh-TW" dirty="0" smtClean="0"/>
              <a:t>範例</a:t>
            </a:r>
            <a:r>
              <a:rPr lang="en-US" altLang="zh-TW" dirty="0"/>
              <a:t>3</a:t>
            </a:r>
            <a:r>
              <a:rPr lang="zh-TW" altLang="zh-TW" dirty="0" smtClean="0"/>
              <a:t>：</a:t>
            </a:r>
            <a:endParaRPr lang="zh-TW" altLang="en-US" dirty="0"/>
          </a:p>
        </p:txBody>
      </p:sp>
      <p:sp>
        <p:nvSpPr>
          <p:cNvPr id="3" name="日期版面配置區 2"/>
          <p:cNvSpPr>
            <a:spLocks noGrp="1"/>
          </p:cNvSpPr>
          <p:nvPr>
            <p:ph type="dt" sz="half" idx="10"/>
          </p:nvPr>
        </p:nvSpPr>
        <p:spPr/>
        <p:txBody>
          <a:bodyPr/>
          <a:lstStyle/>
          <a:p>
            <a:fld id="{C38BFA18-165D-4309-B9DC-4DC64B840D40}" type="datetime1">
              <a:rPr lang="zh-TW" altLang="en-US" smtClean="0"/>
              <a:t>2014/4/23</a:t>
            </a:fld>
            <a:endParaRPr lang="zh-TW" altLang="en-US"/>
          </a:p>
        </p:txBody>
      </p:sp>
      <p:sp>
        <p:nvSpPr>
          <p:cNvPr id="4" name="投影片編號版面配置區 3"/>
          <p:cNvSpPr>
            <a:spLocks noGrp="1"/>
          </p:cNvSpPr>
          <p:nvPr>
            <p:ph type="sldNum" sz="quarter" idx="12"/>
          </p:nvPr>
        </p:nvSpPr>
        <p:spPr/>
        <p:txBody>
          <a:bodyPr/>
          <a:lstStyle/>
          <a:p>
            <a:fld id="{FEC3D07E-9712-4B84-B8B8-796271BF80B6}" type="slidenum">
              <a:rPr lang="zh-TW" altLang="en-US" smtClean="0"/>
              <a:pPr/>
              <a:t>48</a:t>
            </a:fld>
            <a:endParaRPr lang="zh-TW" altLang="en-US"/>
          </a:p>
        </p:txBody>
      </p:sp>
    </p:spTree>
    <p:extLst>
      <p:ext uri="{BB962C8B-B14F-4D97-AF65-F5344CB8AC3E}">
        <p14:creationId xmlns:p14="http://schemas.microsoft.com/office/powerpoint/2010/main" val="3400820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AutoCAD </a:t>
            </a:r>
            <a:r>
              <a:rPr lang="zh-TW" altLang="en-US" dirty="0"/>
              <a:t>畫弧 </a:t>
            </a:r>
            <a:r>
              <a:rPr lang="en-US" altLang="zh-TW" dirty="0"/>
              <a:t>(arc)</a:t>
            </a:r>
            <a:endParaRPr lang="zh-TW" altLang="en-US" dirty="0"/>
          </a:p>
        </p:txBody>
      </p:sp>
      <p:sp>
        <p:nvSpPr>
          <p:cNvPr id="3" name="內容版面配置區 2"/>
          <p:cNvSpPr>
            <a:spLocks noGrp="1"/>
          </p:cNvSpPr>
          <p:nvPr>
            <p:ph sz="quarter" idx="1"/>
          </p:nvPr>
        </p:nvSpPr>
        <p:spPr/>
        <p:txBody>
          <a:bodyPr/>
          <a:lstStyle/>
          <a:p>
            <a:r>
              <a:rPr lang="en-US" altLang="zh-TW" dirty="0"/>
              <a:t> ARC </a:t>
            </a:r>
            <a:r>
              <a:rPr lang="zh-TW" altLang="en-US" dirty="0"/>
              <a:t>弧  快捷鍵：</a:t>
            </a:r>
            <a:r>
              <a:rPr lang="en-US" altLang="zh-TW" dirty="0" smtClean="0"/>
              <a:t>A</a:t>
            </a:r>
          </a:p>
          <a:p>
            <a:r>
              <a:rPr lang="zh-TW" altLang="en-US" dirty="0" smtClean="0"/>
              <a:t>逆時鐘畫弧，大弧負 </a:t>
            </a:r>
            <a:r>
              <a:rPr lang="en-US" altLang="zh-TW" dirty="0" smtClean="0"/>
              <a:t>R </a:t>
            </a:r>
            <a:r>
              <a:rPr lang="zh-TW" altLang="en-US" dirty="0" smtClean="0"/>
              <a:t>，小弧正</a:t>
            </a:r>
            <a:r>
              <a:rPr lang="en-US" altLang="zh-TW" dirty="0" smtClean="0"/>
              <a:t>R</a:t>
            </a:r>
            <a:r>
              <a:rPr lang="zh-TW" altLang="en-US" dirty="0" smtClean="0"/>
              <a:t>。</a:t>
            </a:r>
            <a:endParaRPr lang="zh-TW" altLang="en-US" dirty="0"/>
          </a:p>
        </p:txBody>
      </p:sp>
      <p:pic>
        <p:nvPicPr>
          <p:cNvPr id="15362" name="Picture 2" descr="2009022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009" y="2277979"/>
            <a:ext cx="8338648" cy="387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版面配置區 3"/>
          <p:cNvSpPr>
            <a:spLocks noGrp="1"/>
          </p:cNvSpPr>
          <p:nvPr>
            <p:ph type="dt" sz="half" idx="10"/>
          </p:nvPr>
        </p:nvSpPr>
        <p:spPr/>
        <p:txBody>
          <a:bodyPr/>
          <a:lstStyle/>
          <a:p>
            <a:fld id="{508B9DA7-958F-485A-BA58-22DF109CB951}"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49</a:t>
            </a:fld>
            <a:endParaRPr lang="zh-TW" altLang="en-US"/>
          </a:p>
        </p:txBody>
      </p:sp>
    </p:spTree>
    <p:extLst>
      <p:ext uri="{BB962C8B-B14F-4D97-AF65-F5344CB8AC3E}">
        <p14:creationId xmlns:p14="http://schemas.microsoft.com/office/powerpoint/2010/main" val="243315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3" cstate="print"/>
          <a:srcRect/>
          <a:stretch>
            <a:fillRect/>
          </a:stretch>
        </p:blipFill>
        <p:spPr bwMode="auto">
          <a:xfrm>
            <a:off x="0" y="541004"/>
            <a:ext cx="9144000" cy="6440398"/>
          </a:xfrm>
          <a:prstGeom prst="rect">
            <a:avLst/>
          </a:prstGeom>
          <a:noFill/>
          <a:ln w="9525">
            <a:noFill/>
            <a:miter lim="800000"/>
            <a:headEnd/>
            <a:tailEnd/>
          </a:ln>
        </p:spPr>
      </p:pic>
      <p:sp>
        <p:nvSpPr>
          <p:cNvPr id="2" name="日期版面配置區 1"/>
          <p:cNvSpPr>
            <a:spLocks noGrp="1"/>
          </p:cNvSpPr>
          <p:nvPr>
            <p:ph type="dt" sz="half" idx="10"/>
          </p:nvPr>
        </p:nvSpPr>
        <p:spPr/>
        <p:txBody>
          <a:bodyPr/>
          <a:lstStyle/>
          <a:p>
            <a:fld id="{9DF43C00-BFC7-4B9B-82BE-4F7A35401C94}" type="datetime1">
              <a:rPr lang="zh-TW" altLang="en-US" smtClean="0"/>
              <a:t>2014/4/23</a:t>
            </a:fld>
            <a:endParaRPr lang="zh-TW" altLang="en-US"/>
          </a:p>
        </p:txBody>
      </p:sp>
      <p:sp>
        <p:nvSpPr>
          <p:cNvPr id="3" name="投影片編號版面配置區 2"/>
          <p:cNvSpPr>
            <a:spLocks noGrp="1"/>
          </p:cNvSpPr>
          <p:nvPr>
            <p:ph type="sldNum" sz="quarter" idx="12"/>
          </p:nvPr>
        </p:nvSpPr>
        <p:spPr/>
        <p:txBody>
          <a:bodyPr/>
          <a:lstStyle/>
          <a:p>
            <a:fld id="{FEC3D07E-9712-4B84-B8B8-796271BF80B6}" type="slidenum">
              <a:rPr lang="zh-TW" altLang="en-US" smtClean="0"/>
              <a:pPr/>
              <a:t>5</a:t>
            </a:fld>
            <a:endParaRPr lang="zh-TW"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作業：線、圓綜合練習</a:t>
            </a:r>
          </a:p>
        </p:txBody>
      </p:sp>
      <p:sp>
        <p:nvSpPr>
          <p:cNvPr id="3" name="內容版面配置區 2"/>
          <p:cNvSpPr>
            <a:spLocks noGrp="1"/>
          </p:cNvSpPr>
          <p:nvPr>
            <p:ph sz="quarter" idx="1"/>
          </p:nvPr>
        </p:nvSpPr>
        <p:spPr/>
        <p:txBody>
          <a:bodyPr/>
          <a:lstStyle/>
          <a:p>
            <a:r>
              <a:rPr lang="zh-TW" altLang="en-US" dirty="0" smtClean="0"/>
              <a:t>繪製</a:t>
            </a:r>
            <a:r>
              <a:rPr lang="zh-TW" altLang="en-US" dirty="0"/>
              <a:t>下列</a:t>
            </a:r>
            <a:r>
              <a:rPr lang="zh-TW" altLang="en-US" dirty="0" smtClean="0"/>
              <a:t>圖形：</a:t>
            </a:r>
            <a:endParaRPr lang="zh-TW" altLang="en-US" dirty="0"/>
          </a:p>
        </p:txBody>
      </p:sp>
      <p:pic>
        <p:nvPicPr>
          <p:cNvPr id="16387" name="Picture 3" descr="2009022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805" y="1400426"/>
            <a:ext cx="6588542" cy="522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版面配置區 3"/>
          <p:cNvSpPr>
            <a:spLocks noGrp="1"/>
          </p:cNvSpPr>
          <p:nvPr>
            <p:ph type="dt" sz="half" idx="10"/>
          </p:nvPr>
        </p:nvSpPr>
        <p:spPr/>
        <p:txBody>
          <a:bodyPr/>
          <a:lstStyle/>
          <a:p>
            <a:fld id="{096C2E4F-5A8F-4B9A-AE2A-5C9481553AAE}"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50</a:t>
            </a:fld>
            <a:endParaRPr lang="zh-TW" altLang="en-US"/>
          </a:p>
        </p:txBody>
      </p:sp>
    </p:spTree>
    <p:extLst>
      <p:ext uri="{BB962C8B-B14F-4D97-AF65-F5344CB8AC3E}">
        <p14:creationId xmlns:p14="http://schemas.microsoft.com/office/powerpoint/2010/main" val="22230436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作業：線、圓綜合練習</a:t>
            </a:r>
          </a:p>
        </p:txBody>
      </p:sp>
      <p:sp>
        <p:nvSpPr>
          <p:cNvPr id="3" name="內容版面配置區 2"/>
          <p:cNvSpPr>
            <a:spLocks noGrp="1"/>
          </p:cNvSpPr>
          <p:nvPr>
            <p:ph sz="quarter" idx="1"/>
          </p:nvPr>
        </p:nvSpPr>
        <p:spPr/>
        <p:txBody>
          <a:bodyPr/>
          <a:lstStyle/>
          <a:p>
            <a:r>
              <a:rPr lang="zh-TW" altLang="en-US" dirty="0" smtClean="0"/>
              <a:t>繪製</a:t>
            </a:r>
            <a:r>
              <a:rPr lang="zh-TW" altLang="en-US" dirty="0"/>
              <a:t>下列</a:t>
            </a:r>
            <a:r>
              <a:rPr lang="zh-TW" altLang="en-US" dirty="0" smtClean="0"/>
              <a:t>圖形：</a:t>
            </a:r>
            <a:endParaRPr lang="zh-TW" altLang="en-US" dirty="0"/>
          </a:p>
        </p:txBody>
      </p:sp>
      <p:pic>
        <p:nvPicPr>
          <p:cNvPr id="5" name="Picture 2" descr="2009022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251" y="2598822"/>
            <a:ext cx="8671582" cy="295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版面配置區 3"/>
          <p:cNvSpPr>
            <a:spLocks noGrp="1"/>
          </p:cNvSpPr>
          <p:nvPr>
            <p:ph type="dt" sz="half" idx="10"/>
          </p:nvPr>
        </p:nvSpPr>
        <p:spPr/>
        <p:txBody>
          <a:bodyPr/>
          <a:lstStyle/>
          <a:p>
            <a:fld id="{B15017D3-3418-4E8A-B278-1C063AB9CC08}"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51</a:t>
            </a:fld>
            <a:endParaRPr lang="zh-TW" altLang="en-US"/>
          </a:p>
        </p:txBody>
      </p:sp>
    </p:spTree>
    <p:extLst>
      <p:ext uri="{BB962C8B-B14F-4D97-AF65-F5344CB8AC3E}">
        <p14:creationId xmlns:p14="http://schemas.microsoft.com/office/powerpoint/2010/main" val="3583171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延伸閱讀 </a:t>
            </a:r>
            <a:r>
              <a:rPr lang="en-US" altLang="zh-TW" dirty="0" smtClean="0"/>
              <a:t>- HELP</a:t>
            </a:r>
            <a:endParaRPr lang="zh-TW" altLang="en-US" dirty="0"/>
          </a:p>
        </p:txBody>
      </p:sp>
      <p:sp>
        <p:nvSpPr>
          <p:cNvPr id="3" name="內容版面配置區 2"/>
          <p:cNvSpPr>
            <a:spLocks noGrp="1"/>
          </p:cNvSpPr>
          <p:nvPr>
            <p:ph sz="quarter" idx="1"/>
          </p:nvPr>
        </p:nvSpPr>
        <p:spPr/>
        <p:txBody>
          <a:bodyPr/>
          <a:lstStyle/>
          <a:p>
            <a:r>
              <a:rPr lang="en-US" altLang="zh-TW" dirty="0" smtClean="0"/>
              <a:t>F1 – HELP </a:t>
            </a:r>
            <a:r>
              <a:rPr lang="zh-TW" altLang="en-US" dirty="0" smtClean="0"/>
              <a:t>線上輔助說明</a:t>
            </a:r>
            <a:endParaRPr lang="zh-TW" altLang="en-US" dirty="0"/>
          </a:p>
        </p:txBody>
      </p:sp>
      <p:pic>
        <p:nvPicPr>
          <p:cNvPr id="4" name="圖片 3"/>
          <p:cNvPicPr>
            <a:picLocks noChangeAspect="1"/>
          </p:cNvPicPr>
          <p:nvPr/>
        </p:nvPicPr>
        <p:blipFill>
          <a:blip r:embed="rId2"/>
          <a:stretch>
            <a:fillRect/>
          </a:stretch>
        </p:blipFill>
        <p:spPr>
          <a:xfrm>
            <a:off x="1157287" y="1735318"/>
            <a:ext cx="6829425" cy="6753225"/>
          </a:xfrm>
          <a:prstGeom prst="rect">
            <a:avLst/>
          </a:prstGeom>
        </p:spPr>
      </p:pic>
      <p:sp>
        <p:nvSpPr>
          <p:cNvPr id="5" name="日期版面配置區 4"/>
          <p:cNvSpPr>
            <a:spLocks noGrp="1"/>
          </p:cNvSpPr>
          <p:nvPr>
            <p:ph type="dt" sz="half" idx="10"/>
          </p:nvPr>
        </p:nvSpPr>
        <p:spPr/>
        <p:txBody>
          <a:bodyPr/>
          <a:lstStyle/>
          <a:p>
            <a:fld id="{53AEE5D5-CD69-4A31-8472-C307E8D2D3C3}" type="datetime1">
              <a:rPr lang="zh-TW" altLang="en-US" smtClean="0"/>
              <a:t>2014/4/23</a:t>
            </a:fld>
            <a:endParaRPr lang="zh-TW" altLang="en-US"/>
          </a:p>
        </p:txBody>
      </p:sp>
      <p:sp>
        <p:nvSpPr>
          <p:cNvPr id="6" name="投影片編號版面配置區 5"/>
          <p:cNvSpPr>
            <a:spLocks noGrp="1"/>
          </p:cNvSpPr>
          <p:nvPr>
            <p:ph type="sldNum" sz="quarter" idx="12"/>
          </p:nvPr>
        </p:nvSpPr>
        <p:spPr/>
        <p:txBody>
          <a:bodyPr/>
          <a:lstStyle/>
          <a:p>
            <a:fld id="{FEC3D07E-9712-4B84-B8B8-796271BF80B6}" type="slidenum">
              <a:rPr lang="zh-TW" altLang="en-US" smtClean="0"/>
              <a:pPr/>
              <a:t>52</a:t>
            </a:fld>
            <a:endParaRPr lang="zh-TW" altLang="en-US"/>
          </a:p>
        </p:txBody>
      </p:sp>
    </p:spTree>
    <p:extLst>
      <p:ext uri="{BB962C8B-B14F-4D97-AF65-F5344CB8AC3E}">
        <p14:creationId xmlns:p14="http://schemas.microsoft.com/office/powerpoint/2010/main" val="38173311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感謝與參考</a:t>
            </a:r>
            <a:endParaRPr lang="zh-TW" altLang="en-US" dirty="0"/>
          </a:p>
        </p:txBody>
      </p:sp>
      <p:sp>
        <p:nvSpPr>
          <p:cNvPr id="3" name="內容版面配置區 2"/>
          <p:cNvSpPr>
            <a:spLocks noGrp="1"/>
          </p:cNvSpPr>
          <p:nvPr>
            <p:ph sz="quarter" idx="1"/>
          </p:nvPr>
        </p:nvSpPr>
        <p:spPr/>
        <p:txBody>
          <a:bodyPr/>
          <a:lstStyle/>
          <a:p>
            <a:r>
              <a:rPr lang="zh-TW" altLang="en-US" dirty="0" smtClean="0"/>
              <a:t>參考資料：</a:t>
            </a:r>
            <a:endParaRPr lang="en-US" altLang="zh-TW" dirty="0" smtClean="0"/>
          </a:p>
          <a:p>
            <a:r>
              <a:rPr lang="en-US" altLang="zh-TW" dirty="0">
                <a:hlinkClick r:id="rId2"/>
              </a:rPr>
              <a:t>https://</a:t>
            </a:r>
            <a:r>
              <a:rPr lang="en-US" altLang="zh-TW" dirty="0" smtClean="0">
                <a:hlinkClick r:id="rId2"/>
              </a:rPr>
              <a:t>class.coursera.org/graph-001/wiki/syllabus</a:t>
            </a:r>
            <a:endParaRPr lang="en-US" altLang="zh-TW" dirty="0" smtClean="0"/>
          </a:p>
          <a:p>
            <a:r>
              <a:rPr lang="en-US" altLang="zh-TW" dirty="0">
                <a:hlinkClick r:id="rId3"/>
              </a:rPr>
              <a:t>http://</a:t>
            </a:r>
            <a:r>
              <a:rPr lang="en-US" altLang="zh-TW" dirty="0" smtClean="0">
                <a:hlinkClick r:id="rId3"/>
              </a:rPr>
              <a:t>www.books.com.tw/products/0010592911</a:t>
            </a:r>
            <a:endParaRPr lang="en-US" altLang="zh-TW" dirty="0" smtClean="0"/>
          </a:p>
          <a:p>
            <a:endParaRPr lang="en-US" altLang="zh-TW" dirty="0" smtClean="0"/>
          </a:p>
          <a:p>
            <a:endParaRPr lang="zh-TW" altLang="en-US" dirty="0"/>
          </a:p>
        </p:txBody>
      </p:sp>
      <p:sp>
        <p:nvSpPr>
          <p:cNvPr id="4" name="日期版面配置區 3"/>
          <p:cNvSpPr>
            <a:spLocks noGrp="1"/>
          </p:cNvSpPr>
          <p:nvPr>
            <p:ph type="dt" sz="half" idx="10"/>
          </p:nvPr>
        </p:nvSpPr>
        <p:spPr/>
        <p:txBody>
          <a:bodyPr/>
          <a:lstStyle/>
          <a:p>
            <a:fld id="{C556513E-ABA4-4C99-A48E-E67298289D16}" type="datetime1">
              <a:rPr lang="zh-TW" altLang="en-US" smtClean="0"/>
              <a:t>2014/4/23</a:t>
            </a:fld>
            <a:endParaRPr lang="zh-TW" altLang="en-US"/>
          </a:p>
        </p:txBody>
      </p:sp>
      <p:sp>
        <p:nvSpPr>
          <p:cNvPr id="5" name="投影片編號版面配置區 4"/>
          <p:cNvSpPr>
            <a:spLocks noGrp="1"/>
          </p:cNvSpPr>
          <p:nvPr>
            <p:ph type="sldNum" sz="quarter" idx="12"/>
          </p:nvPr>
        </p:nvSpPr>
        <p:spPr/>
        <p:txBody>
          <a:bodyPr/>
          <a:lstStyle/>
          <a:p>
            <a:fld id="{FEC3D07E-9712-4B84-B8B8-796271BF80B6}" type="slidenum">
              <a:rPr lang="zh-TW" altLang="en-US" smtClean="0"/>
              <a:pPr/>
              <a:t>53</a:t>
            </a:fld>
            <a:endParaRPr lang="zh-TW" altLang="en-US"/>
          </a:p>
        </p:txBody>
      </p:sp>
    </p:spTree>
    <p:extLst>
      <p:ext uri="{BB962C8B-B14F-4D97-AF65-F5344CB8AC3E}">
        <p14:creationId xmlns:p14="http://schemas.microsoft.com/office/powerpoint/2010/main" val="4051128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工程師的語言：工程圖</a:t>
            </a:r>
            <a:r>
              <a:rPr lang="en-US" altLang="zh-TW"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a:t>
            </a:r>
            <a:endParaRPr lang="zh-TW" altLang="en-US"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4" name="矩形 3"/>
          <p:cNvSpPr/>
          <p:nvPr/>
        </p:nvSpPr>
        <p:spPr>
          <a:xfrm>
            <a:off x="1612900" y="1690688"/>
            <a:ext cx="1231900" cy="1154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問題</a:t>
            </a:r>
            <a:endParaRPr lang="zh-TW" altLang="en-US" sz="3200" dirty="0">
              <a:latin typeface="微軟正黑體" panose="020B0604030504040204" pitchFamily="34" charset="-120"/>
              <a:ea typeface="微軟正黑體" panose="020B0604030504040204" pitchFamily="34" charset="-120"/>
            </a:endParaRPr>
          </a:p>
        </p:txBody>
      </p:sp>
      <p:sp>
        <p:nvSpPr>
          <p:cNvPr id="5" name="矩形 4"/>
          <p:cNvSpPr/>
          <p:nvPr/>
        </p:nvSpPr>
        <p:spPr>
          <a:xfrm>
            <a:off x="1612900" y="3407832"/>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概念</a:t>
            </a:r>
            <a:endParaRPr lang="zh-TW" altLang="en-US" sz="3200" dirty="0">
              <a:latin typeface="微軟正黑體" panose="020B0604030504040204" pitchFamily="34" charset="-120"/>
              <a:ea typeface="微軟正黑體" panose="020B0604030504040204" pitchFamily="34" charset="-120"/>
            </a:endParaRPr>
          </a:p>
        </p:txBody>
      </p:sp>
      <p:sp>
        <p:nvSpPr>
          <p:cNvPr id="6" name="向右箭號 5"/>
          <p:cNvSpPr/>
          <p:nvPr/>
        </p:nvSpPr>
        <p:spPr>
          <a:xfrm rot="5400000">
            <a:off x="1950243" y="2967088"/>
            <a:ext cx="557213" cy="312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304430" y="3402013"/>
            <a:ext cx="1231900" cy="1154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設計</a:t>
            </a:r>
            <a:endParaRPr lang="zh-TW" altLang="en-US" sz="3200" dirty="0">
              <a:latin typeface="微軟正黑體" panose="020B0604030504040204" pitchFamily="34" charset="-120"/>
              <a:ea typeface="微軟正黑體" panose="020B0604030504040204" pitchFamily="34" charset="-120"/>
            </a:endParaRPr>
          </a:p>
        </p:txBody>
      </p:sp>
      <p:sp>
        <p:nvSpPr>
          <p:cNvPr id="8" name="矩形 7"/>
          <p:cNvSpPr/>
          <p:nvPr/>
        </p:nvSpPr>
        <p:spPr>
          <a:xfrm>
            <a:off x="6687489" y="3402013"/>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優化</a:t>
            </a:r>
            <a:endParaRPr lang="zh-TW" altLang="en-US" sz="3200" dirty="0">
              <a:latin typeface="微軟正黑體" panose="020B0604030504040204" pitchFamily="34" charset="-120"/>
              <a:ea typeface="微軟正黑體" panose="020B0604030504040204" pitchFamily="34" charset="-120"/>
            </a:endParaRPr>
          </a:p>
        </p:txBody>
      </p:sp>
      <p:sp>
        <p:nvSpPr>
          <p:cNvPr id="9" name="矩形 8"/>
          <p:cNvSpPr/>
          <p:nvPr/>
        </p:nvSpPr>
        <p:spPr>
          <a:xfrm>
            <a:off x="4995960" y="3402013"/>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分析</a:t>
            </a:r>
            <a:endParaRPr lang="zh-TW" altLang="en-US" sz="3200" dirty="0">
              <a:latin typeface="微軟正黑體" panose="020B0604030504040204" pitchFamily="34" charset="-120"/>
              <a:ea typeface="微軟正黑體" panose="020B0604030504040204" pitchFamily="34" charset="-120"/>
            </a:endParaRPr>
          </a:p>
        </p:txBody>
      </p:sp>
      <p:sp>
        <p:nvSpPr>
          <p:cNvPr id="10" name="向右箭號 9"/>
          <p:cNvSpPr/>
          <p:nvPr/>
        </p:nvSpPr>
        <p:spPr>
          <a:xfrm>
            <a:off x="2844800" y="3766907"/>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4536329" y="3768724"/>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6227859" y="3766905"/>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6687489" y="5168904"/>
            <a:ext cx="1231900" cy="1154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3200" dirty="0">
                <a:latin typeface="微軟正黑體" panose="020B0604030504040204" pitchFamily="34" charset="-120"/>
                <a:ea typeface="微軟正黑體" panose="020B0604030504040204" pitchFamily="34" charset="-120"/>
              </a:rPr>
              <a:t>解決</a:t>
            </a:r>
          </a:p>
        </p:txBody>
      </p:sp>
      <p:sp>
        <p:nvSpPr>
          <p:cNvPr id="14" name="向右箭號 13"/>
          <p:cNvSpPr/>
          <p:nvPr/>
        </p:nvSpPr>
        <p:spPr>
          <a:xfrm rot="5400000">
            <a:off x="7024833" y="4662272"/>
            <a:ext cx="557213" cy="312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957014" y="4727866"/>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草稿圖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6" name="文字方塊 15"/>
          <p:cNvSpPr txBox="1"/>
          <p:nvPr/>
        </p:nvSpPr>
        <p:spPr>
          <a:xfrm>
            <a:off x="7919389" y="3794401"/>
            <a:ext cx="646331"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圖表</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5282973" y="4786325"/>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分析圖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8" name="文字方塊 17"/>
          <p:cNvSpPr txBox="1"/>
          <p:nvPr/>
        </p:nvSpPr>
        <p:spPr>
          <a:xfrm>
            <a:off x="3591345" y="4727866"/>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設計圖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9" name="文字方塊 18"/>
          <p:cNvSpPr txBox="1"/>
          <p:nvPr/>
        </p:nvSpPr>
        <p:spPr>
          <a:xfrm>
            <a:off x="7061065" y="6394722"/>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完稿圖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21" name="迴轉箭號 20"/>
          <p:cNvSpPr/>
          <p:nvPr/>
        </p:nvSpPr>
        <p:spPr>
          <a:xfrm flipH="1">
            <a:off x="3591344" y="2240486"/>
            <a:ext cx="3868414" cy="1161525"/>
          </a:xfrm>
          <a:prstGeom prst="uturnArrow">
            <a:avLst>
              <a:gd name="adj1" fmla="val 16253"/>
              <a:gd name="adj2" fmla="val 22392"/>
              <a:gd name="adj3" fmla="val 22700"/>
              <a:gd name="adj4" fmla="val 43750"/>
              <a:gd name="adj5" fmla="val 1000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22" name="迴轉箭號 21"/>
          <p:cNvSpPr/>
          <p:nvPr/>
        </p:nvSpPr>
        <p:spPr>
          <a:xfrm flipH="1">
            <a:off x="4109392" y="2699816"/>
            <a:ext cx="1577230" cy="702194"/>
          </a:xfrm>
          <a:prstGeom prst="uturnArrow">
            <a:avLst>
              <a:gd name="adj1" fmla="val 25000"/>
              <a:gd name="adj2" fmla="val 23850"/>
              <a:gd name="adj3" fmla="val 22700"/>
              <a:gd name="adj4" fmla="val 43750"/>
              <a:gd name="adj5" fmla="val 1000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3" name="日期版面配置區 2"/>
          <p:cNvSpPr>
            <a:spLocks noGrp="1"/>
          </p:cNvSpPr>
          <p:nvPr>
            <p:ph type="dt" sz="half" idx="10"/>
          </p:nvPr>
        </p:nvSpPr>
        <p:spPr/>
        <p:txBody>
          <a:bodyPr/>
          <a:lstStyle/>
          <a:p>
            <a:fld id="{E362E482-9BA1-4BA5-8060-773F502D7EA8}" type="datetime1">
              <a:rPr lang="zh-TW" altLang="en-US" smtClean="0"/>
              <a:t>2014/4/23</a:t>
            </a:fld>
            <a:endParaRPr lang="zh-TW" altLang="en-US"/>
          </a:p>
        </p:txBody>
      </p:sp>
      <p:sp>
        <p:nvSpPr>
          <p:cNvPr id="20" name="投影片編號版面配置區 19"/>
          <p:cNvSpPr>
            <a:spLocks noGrp="1"/>
          </p:cNvSpPr>
          <p:nvPr>
            <p:ph type="sldNum" sz="quarter" idx="12"/>
          </p:nvPr>
        </p:nvSpPr>
        <p:spPr/>
        <p:txBody>
          <a:bodyPr/>
          <a:lstStyle/>
          <a:p>
            <a:fld id="{FEC3D07E-9712-4B84-B8B8-796271BF80B6}" type="slidenum">
              <a:rPr lang="zh-TW" altLang="en-US" smtClean="0"/>
              <a:pPr/>
              <a:t>6</a:t>
            </a:fld>
            <a:endParaRPr lang="zh-TW" altLang="en-US"/>
          </a:p>
        </p:txBody>
      </p:sp>
    </p:spTree>
    <p:extLst>
      <p:ext uri="{BB962C8B-B14F-4D97-AF65-F5344CB8AC3E}">
        <p14:creationId xmlns:p14="http://schemas.microsoft.com/office/powerpoint/2010/main" val="995895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Picture 6"/>
          <p:cNvPicPr>
            <a:picLocks noChangeAspect="1" noChangeArrowheads="1"/>
          </p:cNvPicPr>
          <p:nvPr/>
        </p:nvPicPr>
        <p:blipFill>
          <a:blip r:embed="rId3" cstate="print"/>
          <a:srcRect/>
          <a:stretch>
            <a:fillRect/>
          </a:stretch>
        </p:blipFill>
        <p:spPr bwMode="auto">
          <a:xfrm>
            <a:off x="0" y="714626"/>
            <a:ext cx="9222546" cy="6143374"/>
          </a:xfrm>
          <a:prstGeom prst="rect">
            <a:avLst/>
          </a:prstGeom>
          <a:noFill/>
          <a:ln w="9525">
            <a:noFill/>
            <a:miter lim="800000"/>
            <a:headEnd/>
            <a:tailEnd/>
          </a:ln>
        </p:spPr>
      </p:pic>
      <p:sp>
        <p:nvSpPr>
          <p:cNvPr id="2" name="日期版面配置區 1"/>
          <p:cNvSpPr>
            <a:spLocks noGrp="1"/>
          </p:cNvSpPr>
          <p:nvPr>
            <p:ph type="dt" sz="half" idx="10"/>
          </p:nvPr>
        </p:nvSpPr>
        <p:spPr/>
        <p:txBody>
          <a:bodyPr/>
          <a:lstStyle/>
          <a:p>
            <a:fld id="{87EAE61C-B2F4-4447-8926-DA7F6287AD42}" type="datetime1">
              <a:rPr lang="zh-TW" altLang="en-US" smtClean="0"/>
              <a:t>2014/4/23</a:t>
            </a:fld>
            <a:endParaRPr lang="zh-TW" altLang="en-US"/>
          </a:p>
        </p:txBody>
      </p:sp>
      <p:sp>
        <p:nvSpPr>
          <p:cNvPr id="3" name="投影片編號版面配置區 2"/>
          <p:cNvSpPr>
            <a:spLocks noGrp="1"/>
          </p:cNvSpPr>
          <p:nvPr>
            <p:ph type="sldNum" sz="quarter" idx="12"/>
          </p:nvPr>
        </p:nvSpPr>
        <p:spPr/>
        <p:txBody>
          <a:bodyPr/>
          <a:lstStyle/>
          <a:p>
            <a:fld id="{FEC3D07E-9712-4B84-B8B8-796271BF80B6}" type="slidenum">
              <a:rPr lang="zh-TW" altLang="en-US" smtClean="0"/>
              <a:pPr/>
              <a:t>7</a:t>
            </a:fld>
            <a:endParaRPr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工程師的語言：工程圖</a:t>
            </a:r>
            <a:r>
              <a:rPr lang="en-US" altLang="zh-TW"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(3)</a:t>
            </a:r>
            <a:endParaRPr lang="zh-TW" altLang="en-US"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4" name="矩形 3"/>
          <p:cNvSpPr/>
          <p:nvPr/>
        </p:nvSpPr>
        <p:spPr>
          <a:xfrm>
            <a:off x="1612900" y="1690688"/>
            <a:ext cx="1231900" cy="1154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問題</a:t>
            </a:r>
            <a:endParaRPr lang="zh-TW" altLang="en-US" sz="3200" dirty="0">
              <a:latin typeface="微軟正黑體" panose="020B0604030504040204" pitchFamily="34" charset="-120"/>
              <a:ea typeface="微軟正黑體" panose="020B0604030504040204" pitchFamily="34" charset="-120"/>
            </a:endParaRPr>
          </a:p>
        </p:txBody>
      </p:sp>
      <p:sp>
        <p:nvSpPr>
          <p:cNvPr id="5" name="矩形 4"/>
          <p:cNvSpPr/>
          <p:nvPr/>
        </p:nvSpPr>
        <p:spPr>
          <a:xfrm>
            <a:off x="1612900" y="3407832"/>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概念</a:t>
            </a:r>
            <a:endParaRPr lang="zh-TW" altLang="en-US" sz="3200" dirty="0">
              <a:latin typeface="微軟正黑體" panose="020B0604030504040204" pitchFamily="34" charset="-120"/>
              <a:ea typeface="微軟正黑體" panose="020B0604030504040204" pitchFamily="34" charset="-120"/>
            </a:endParaRPr>
          </a:p>
        </p:txBody>
      </p:sp>
      <p:sp>
        <p:nvSpPr>
          <p:cNvPr id="6" name="向右箭號 5"/>
          <p:cNvSpPr/>
          <p:nvPr/>
        </p:nvSpPr>
        <p:spPr>
          <a:xfrm rot="5400000">
            <a:off x="1950243" y="2967088"/>
            <a:ext cx="557213" cy="312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304430" y="3402013"/>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設計</a:t>
            </a:r>
            <a:endParaRPr lang="zh-TW" altLang="en-US" sz="3200" dirty="0">
              <a:latin typeface="微軟正黑體" panose="020B0604030504040204" pitchFamily="34" charset="-120"/>
              <a:ea typeface="微軟正黑體" panose="020B0604030504040204" pitchFamily="34" charset="-120"/>
            </a:endParaRPr>
          </a:p>
        </p:txBody>
      </p:sp>
      <p:sp>
        <p:nvSpPr>
          <p:cNvPr id="8" name="矩形 7"/>
          <p:cNvSpPr/>
          <p:nvPr/>
        </p:nvSpPr>
        <p:spPr>
          <a:xfrm>
            <a:off x="6687489" y="3402013"/>
            <a:ext cx="1231900" cy="1154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優化</a:t>
            </a:r>
            <a:endParaRPr lang="zh-TW" altLang="en-US" sz="3200" dirty="0">
              <a:latin typeface="微軟正黑體" panose="020B0604030504040204" pitchFamily="34" charset="-120"/>
              <a:ea typeface="微軟正黑體" panose="020B0604030504040204" pitchFamily="34" charset="-120"/>
            </a:endParaRPr>
          </a:p>
        </p:txBody>
      </p:sp>
      <p:sp>
        <p:nvSpPr>
          <p:cNvPr id="9" name="矩形 8"/>
          <p:cNvSpPr/>
          <p:nvPr/>
        </p:nvSpPr>
        <p:spPr>
          <a:xfrm>
            <a:off x="4995960" y="3402013"/>
            <a:ext cx="1231900" cy="1154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3200" dirty="0" smtClean="0">
                <a:latin typeface="微軟正黑體" panose="020B0604030504040204" pitchFamily="34" charset="-120"/>
                <a:ea typeface="微軟正黑體" panose="020B0604030504040204" pitchFamily="34" charset="-120"/>
              </a:rPr>
              <a:t>分析</a:t>
            </a:r>
            <a:endParaRPr lang="zh-TW" altLang="en-US" sz="3200" dirty="0">
              <a:latin typeface="微軟正黑體" panose="020B0604030504040204" pitchFamily="34" charset="-120"/>
              <a:ea typeface="微軟正黑體" panose="020B0604030504040204" pitchFamily="34" charset="-120"/>
            </a:endParaRPr>
          </a:p>
        </p:txBody>
      </p:sp>
      <p:sp>
        <p:nvSpPr>
          <p:cNvPr id="10" name="向右箭號 9"/>
          <p:cNvSpPr/>
          <p:nvPr/>
        </p:nvSpPr>
        <p:spPr>
          <a:xfrm>
            <a:off x="2844800" y="3766907"/>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4536329" y="3768724"/>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6227859" y="3766905"/>
            <a:ext cx="459630" cy="42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6687489" y="5168904"/>
            <a:ext cx="1231900" cy="11541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3200" dirty="0">
                <a:latin typeface="微軟正黑體" panose="020B0604030504040204" pitchFamily="34" charset="-120"/>
                <a:ea typeface="微軟正黑體" panose="020B0604030504040204" pitchFamily="34" charset="-120"/>
              </a:rPr>
              <a:t>解決</a:t>
            </a:r>
          </a:p>
        </p:txBody>
      </p:sp>
      <p:sp>
        <p:nvSpPr>
          <p:cNvPr id="14" name="向右箭號 13"/>
          <p:cNvSpPr/>
          <p:nvPr/>
        </p:nvSpPr>
        <p:spPr>
          <a:xfrm rot="5400000">
            <a:off x="7024833" y="4662272"/>
            <a:ext cx="557213" cy="312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957014" y="4727866"/>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草稿圖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6" name="文字方塊 15"/>
          <p:cNvSpPr txBox="1"/>
          <p:nvPr/>
        </p:nvSpPr>
        <p:spPr>
          <a:xfrm>
            <a:off x="7919389" y="3794401"/>
            <a:ext cx="646331"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圖表</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5282973" y="4786325"/>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分析圖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8" name="文字方塊 17"/>
          <p:cNvSpPr txBox="1"/>
          <p:nvPr/>
        </p:nvSpPr>
        <p:spPr>
          <a:xfrm>
            <a:off x="3591345" y="4727866"/>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設計圖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19" name="文字方塊 18"/>
          <p:cNvSpPr txBox="1"/>
          <p:nvPr/>
        </p:nvSpPr>
        <p:spPr>
          <a:xfrm>
            <a:off x="7061065" y="6394722"/>
            <a:ext cx="877163" cy="369332"/>
          </a:xfrm>
          <a:prstGeom prst="rect">
            <a:avLst/>
          </a:prstGeom>
          <a:no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完稿圖</a:t>
            </a:r>
            <a:endParaRPr lang="zh-TW" altLang="en-US" dirty="0">
              <a:solidFill>
                <a:srgbClr val="FF0000"/>
              </a:solidFill>
              <a:latin typeface="微軟正黑體" panose="020B0604030504040204" pitchFamily="34" charset="-120"/>
              <a:ea typeface="微軟正黑體" panose="020B0604030504040204" pitchFamily="34" charset="-120"/>
            </a:endParaRPr>
          </a:p>
        </p:txBody>
      </p:sp>
      <p:sp>
        <p:nvSpPr>
          <p:cNvPr id="21" name="迴轉箭號 20"/>
          <p:cNvSpPr/>
          <p:nvPr/>
        </p:nvSpPr>
        <p:spPr>
          <a:xfrm flipH="1">
            <a:off x="3591344" y="2240486"/>
            <a:ext cx="3868414" cy="1161525"/>
          </a:xfrm>
          <a:prstGeom prst="uturnArrow">
            <a:avLst>
              <a:gd name="adj1" fmla="val 16253"/>
              <a:gd name="adj2" fmla="val 22392"/>
              <a:gd name="adj3" fmla="val 22700"/>
              <a:gd name="adj4" fmla="val 43750"/>
              <a:gd name="adj5" fmla="val 1000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22" name="迴轉箭號 21"/>
          <p:cNvSpPr/>
          <p:nvPr/>
        </p:nvSpPr>
        <p:spPr>
          <a:xfrm flipH="1">
            <a:off x="4109392" y="2699816"/>
            <a:ext cx="1577230" cy="702194"/>
          </a:xfrm>
          <a:prstGeom prst="uturnArrow">
            <a:avLst>
              <a:gd name="adj1" fmla="val 25000"/>
              <a:gd name="adj2" fmla="val 23850"/>
              <a:gd name="adj3" fmla="val 22700"/>
              <a:gd name="adj4" fmla="val 43750"/>
              <a:gd name="adj5" fmla="val 1000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solidFill>
                <a:schemeClr val="tx1"/>
              </a:solidFill>
            </a:endParaRPr>
          </a:p>
        </p:txBody>
      </p:sp>
      <p:sp>
        <p:nvSpPr>
          <p:cNvPr id="3" name="日期版面配置區 2"/>
          <p:cNvSpPr>
            <a:spLocks noGrp="1"/>
          </p:cNvSpPr>
          <p:nvPr>
            <p:ph type="dt" sz="half" idx="10"/>
          </p:nvPr>
        </p:nvSpPr>
        <p:spPr/>
        <p:txBody>
          <a:bodyPr/>
          <a:lstStyle/>
          <a:p>
            <a:fld id="{3E1934A2-096D-4256-82C7-FA27F9E73303}" type="datetime1">
              <a:rPr lang="zh-TW" altLang="en-US" smtClean="0"/>
              <a:t>2014/4/23</a:t>
            </a:fld>
            <a:endParaRPr lang="zh-TW" altLang="en-US"/>
          </a:p>
        </p:txBody>
      </p:sp>
      <p:sp>
        <p:nvSpPr>
          <p:cNvPr id="20" name="投影片編號版面配置區 19"/>
          <p:cNvSpPr>
            <a:spLocks noGrp="1"/>
          </p:cNvSpPr>
          <p:nvPr>
            <p:ph type="sldNum" sz="quarter" idx="12"/>
          </p:nvPr>
        </p:nvSpPr>
        <p:spPr/>
        <p:txBody>
          <a:bodyPr/>
          <a:lstStyle/>
          <a:p>
            <a:fld id="{FEC3D07E-9712-4B84-B8B8-796271BF80B6}" type="slidenum">
              <a:rPr lang="zh-TW" altLang="en-US" smtClean="0"/>
              <a:pPr/>
              <a:t>8</a:t>
            </a:fld>
            <a:endParaRPr lang="zh-TW" altLang="en-US"/>
          </a:p>
        </p:txBody>
      </p:sp>
    </p:spTree>
    <p:extLst>
      <p:ext uri="{BB962C8B-B14F-4D97-AF65-F5344CB8AC3E}">
        <p14:creationId xmlns:p14="http://schemas.microsoft.com/office/powerpoint/2010/main" val="995895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9" name="Picture 5"/>
          <p:cNvPicPr>
            <a:picLocks noChangeAspect="1" noChangeArrowheads="1"/>
          </p:cNvPicPr>
          <p:nvPr/>
        </p:nvPicPr>
        <p:blipFill>
          <a:blip r:embed="rId3" cstate="print"/>
          <a:srcRect/>
          <a:stretch>
            <a:fillRect/>
          </a:stretch>
        </p:blipFill>
        <p:spPr bwMode="auto">
          <a:xfrm>
            <a:off x="0" y="1142464"/>
            <a:ext cx="9144000" cy="5715536"/>
          </a:xfrm>
          <a:prstGeom prst="rect">
            <a:avLst/>
          </a:prstGeom>
          <a:noFill/>
          <a:ln w="9525">
            <a:noFill/>
            <a:miter lim="800000"/>
            <a:headEnd/>
            <a:tailEnd/>
          </a:ln>
        </p:spPr>
      </p:pic>
      <p:sp>
        <p:nvSpPr>
          <p:cNvPr id="2" name="日期版面配置區 1"/>
          <p:cNvSpPr>
            <a:spLocks noGrp="1"/>
          </p:cNvSpPr>
          <p:nvPr>
            <p:ph type="dt" sz="half" idx="10"/>
          </p:nvPr>
        </p:nvSpPr>
        <p:spPr/>
        <p:txBody>
          <a:bodyPr/>
          <a:lstStyle/>
          <a:p>
            <a:fld id="{7FF8DC88-E50D-412F-A121-BDAA6AFE740D}" type="datetime1">
              <a:rPr lang="zh-TW" altLang="en-US" smtClean="0"/>
              <a:t>2014/4/23</a:t>
            </a:fld>
            <a:endParaRPr lang="zh-TW" altLang="en-US"/>
          </a:p>
        </p:txBody>
      </p:sp>
      <p:sp>
        <p:nvSpPr>
          <p:cNvPr id="3" name="投影片編號版面配置區 2"/>
          <p:cNvSpPr>
            <a:spLocks noGrp="1"/>
          </p:cNvSpPr>
          <p:nvPr>
            <p:ph type="sldNum" sz="quarter" idx="12"/>
          </p:nvPr>
        </p:nvSpPr>
        <p:spPr/>
        <p:txBody>
          <a:bodyPr/>
          <a:lstStyle/>
          <a:p>
            <a:fld id="{FEC3D07E-9712-4B84-B8B8-796271BF80B6}" type="slidenum">
              <a:rPr lang="zh-TW" altLang="en-US" smtClean="0"/>
              <a:pPr/>
              <a:t>9</a:t>
            </a:fld>
            <a:endParaRPr lang="zh-TW"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tchang">
      <a:majorFont>
        <a:latin typeface="Times New Roman"/>
        <a:ea typeface="微軟正黑體"/>
        <a:cs typeface=""/>
      </a:majorFont>
      <a:minorFont>
        <a:latin typeface="Times New Roman"/>
        <a:ea typeface="微軟正黑體"/>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1051</TotalTime>
  <Words>4020</Words>
  <Application>Microsoft Office PowerPoint</Application>
  <PresentationFormat>如螢幕大小 (4:3)</PresentationFormat>
  <Paragraphs>768</Paragraphs>
  <Slides>53</Slides>
  <Notes>21</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53</vt:i4>
      </vt:variant>
    </vt:vector>
  </HeadingPairs>
  <TitlesOfParts>
    <vt:vector size="61" baseType="lpstr">
      <vt:lpstr>Calibri</vt:lpstr>
      <vt:lpstr>Times New Roman</vt:lpstr>
      <vt:lpstr>Wingdings</vt:lpstr>
      <vt:lpstr>新細明體</vt:lpstr>
      <vt:lpstr>微軟正黑體</vt:lpstr>
      <vt:lpstr>Wingdings 3</vt:lpstr>
      <vt:lpstr>Origin</vt:lpstr>
      <vt:lpstr>AutoCAD Drawing</vt:lpstr>
      <vt:lpstr>AutoCAD 2D 入門(1)</vt:lpstr>
      <vt:lpstr>課程大綱</vt:lpstr>
      <vt:lpstr>(1)概念：工程圖是工程師的語言</vt:lpstr>
      <vt:lpstr>工程師的語言：工程圖(1)</vt:lpstr>
      <vt:lpstr>PowerPoint 簡報</vt:lpstr>
      <vt:lpstr>工程師的語言：工程圖(2)</vt:lpstr>
      <vt:lpstr>PowerPoint 簡報</vt:lpstr>
      <vt:lpstr>工程師的語言：工程圖(3)</vt:lpstr>
      <vt:lpstr>PowerPoint 簡報</vt:lpstr>
      <vt:lpstr>工程師的語言：工程圖(3)</vt:lpstr>
      <vt:lpstr>PowerPoint 簡報</vt:lpstr>
      <vt:lpstr>工程師的語言：工程圖(3)</vt:lpstr>
      <vt:lpstr>PowerPoint 簡報</vt:lpstr>
      <vt:lpstr>(2)概念：工程師的圖學素養</vt:lpstr>
      <vt:lpstr>(2)概念：工程師的圖學素養</vt:lpstr>
      <vt:lpstr>(2)概念：工程師的圖學素養</vt:lpstr>
      <vt:lpstr>(2)概念：工程師的圖學素養</vt:lpstr>
      <vt:lpstr>(2)概念：工程師的圖學素養</vt:lpstr>
      <vt:lpstr>(2)概念：工程師的圖學素養</vt:lpstr>
      <vt:lpstr>(2)概念：工程師的圖學素養</vt:lpstr>
      <vt:lpstr>(3)概念：工程師的圖學工具</vt:lpstr>
      <vt:lpstr>(4)概念：如何學好本課程</vt:lpstr>
      <vt:lpstr>(5)實作：AutoCAD 工具與配置</vt:lpstr>
      <vt:lpstr>(5)實作：AutoCAD 工具與配置</vt:lpstr>
      <vt:lpstr>(5)實作：AutoCAD 工具與配置</vt:lpstr>
      <vt:lpstr>(5)實作：AutoCAD 工具與配置</vt:lpstr>
      <vt:lpstr>(5)實作：AutoCAD 工具與配置</vt:lpstr>
      <vt:lpstr>(5)實作：AutoCAD 工具與配置</vt:lpstr>
      <vt:lpstr>(6)實作：AutoCAD 的基礎操作</vt:lpstr>
      <vt:lpstr>(6)實作：AutoCAD 的基礎操作</vt:lpstr>
      <vt:lpstr>(6)實作：AutoCAD 的基礎操作</vt:lpstr>
      <vt:lpstr>(6)實作：AutoCAD 的基礎操作</vt:lpstr>
      <vt:lpstr>實作：AutoCAD 畫線 (line)</vt:lpstr>
      <vt:lpstr>實作：AutoCAD 畫線 (line)</vt:lpstr>
      <vt:lpstr>實作：AutoCAD 畫線 (line)</vt:lpstr>
      <vt:lpstr>實作：AutoCAD 畫線 (line)</vt:lpstr>
      <vt:lpstr>實作：AutoCAD 畫線 (line)</vt:lpstr>
      <vt:lpstr>實作：AutoCAD 畫線 (line)</vt:lpstr>
      <vt:lpstr>實作：AutoCAD 畫線 (line)</vt:lpstr>
      <vt:lpstr>實作：AutoCAD 畫線 (line)</vt:lpstr>
      <vt:lpstr>實作：AutoCAD 畫線 (line)</vt:lpstr>
      <vt:lpstr>實作：AutoCAD 畫線 (line)</vt:lpstr>
      <vt:lpstr>實作：AutoCAD 畫線 (line)</vt:lpstr>
      <vt:lpstr>實作：AutoCAD 畫線 (line)</vt:lpstr>
      <vt:lpstr>實作：AutoCAD 畫線 (line)</vt:lpstr>
      <vt:lpstr>實作：AutoCAD 畫線 (line)</vt:lpstr>
      <vt:lpstr>實作：AutoCAD 畫圓 (circle)</vt:lpstr>
      <vt:lpstr>實作：AutoCAD 畫圓 (circle)</vt:lpstr>
      <vt:lpstr>實作：AutoCAD 畫弧 (arc)</vt:lpstr>
      <vt:lpstr>作業：線、圓綜合練習</vt:lpstr>
      <vt:lpstr>作業：線、圓綜合練習</vt:lpstr>
      <vt:lpstr>延伸閱讀 - HELP</vt:lpstr>
      <vt:lpstr>感謝與參考</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mtchang</dc:creator>
  <cp:lastModifiedBy>mtchang</cp:lastModifiedBy>
  <cp:revision>85</cp:revision>
  <dcterms:created xsi:type="dcterms:W3CDTF">2014-04-18T15:22:41Z</dcterms:created>
  <dcterms:modified xsi:type="dcterms:W3CDTF">2014-04-23T15:39:58Z</dcterms:modified>
</cp:coreProperties>
</file>