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88" r:id="rId3"/>
    <p:sldId id="334" r:id="rId4"/>
    <p:sldId id="360" r:id="rId5"/>
    <p:sldId id="335" r:id="rId6"/>
    <p:sldId id="361" r:id="rId7"/>
    <p:sldId id="362" r:id="rId8"/>
    <p:sldId id="366" r:id="rId9"/>
    <p:sldId id="365" r:id="rId10"/>
    <p:sldId id="364" r:id="rId11"/>
    <p:sldId id="367" r:id="rId12"/>
    <p:sldId id="363" r:id="rId13"/>
    <p:sldId id="368" r:id="rId14"/>
    <p:sldId id="337" r:id="rId15"/>
    <p:sldId id="338" r:id="rId16"/>
    <p:sldId id="339" r:id="rId17"/>
    <p:sldId id="344" r:id="rId18"/>
    <p:sldId id="340" r:id="rId19"/>
    <p:sldId id="341" r:id="rId20"/>
    <p:sldId id="343" r:id="rId21"/>
    <p:sldId id="346" r:id="rId22"/>
    <p:sldId id="347" r:id="rId23"/>
    <p:sldId id="348" r:id="rId24"/>
    <p:sldId id="349" r:id="rId25"/>
    <p:sldId id="358" r:id="rId26"/>
    <p:sldId id="350" r:id="rId27"/>
    <p:sldId id="351" r:id="rId28"/>
    <p:sldId id="355" r:id="rId29"/>
    <p:sldId id="356" r:id="rId30"/>
    <p:sldId id="357" r:id="rId31"/>
    <p:sldId id="359" r:id="rId32"/>
    <p:sldId id="333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chang" initials="m" lastIdx="2" clrIdx="0">
    <p:extLst>
      <p:ext uri="{19B8F6BF-5375-455C-9EA6-DF929625EA0E}">
        <p15:presenceInfo xmlns:p15="http://schemas.microsoft.com/office/powerpoint/2012/main" userId="mt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13" autoAdjust="0"/>
  </p:normalViewPr>
  <p:slideViewPr>
    <p:cSldViewPr snapToGrid="0">
      <p:cViewPr varScale="1">
        <p:scale>
          <a:sx n="63" d="100"/>
          <a:sy n="63" d="100"/>
        </p:scale>
        <p:origin x="4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1CE34-593A-4637-A525-066D84A402B8}" type="datetimeFigureOut">
              <a:rPr lang="zh-TW" altLang="en-US" smtClean="0"/>
              <a:pPr/>
              <a:t>2014/4/25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33B06-3877-497D-B106-CFA2AE1C5E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1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6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0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邊界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快捷鍵：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面積計算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指令可以計算物件或是定義的區域之面積與周長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您可以取得由所選物件或一系列點定義的面積、周長與質量性質。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您可以計算與顯示一系列點的面積與周長。您也可以取得任何類型物件的面積、周長與質量性質。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2D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中，計算由數個物件包圍的區域的快速方法是使用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指令。使用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BOUNDARY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指令，您可以點選區域內的點以建立封閉聚合線或面域。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然後，您可以使用「性質」選項板或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指令來計算該區域以及聚合線或面域的周長。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列出物件性質內容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快捷鍵：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95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邊界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快捷鍵：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面積計算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指令可以計算物件或是定義的區域之面積與周長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您可以取得由所選物件或一系列點定義的面積、周長與質量性質。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您可以計算與顯示一系列點的面積與周長。您也可以取得任何類型物件的面積、周長與質量性質。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2D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中，計算由數個物件包圍的區域的快速方法是使用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指令。使用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BOUNDARY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指令，您可以點選區域內的點以建立封閉聚合線或面域。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然後，您可以使用「性質」選項板或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指令來計算該區域以及聚合線或面域的周長。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列出物件性質內容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快捷鍵：</a:t>
            </a:r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33B06-3877-497D-B106-CFA2AE1C5EE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70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7DAFBA0-429E-4161-9FF2-5E69F775EA8B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0B9-2362-4BAA-BD52-33C8172F5BA4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10A6-7786-4F3A-95E7-8CBBBE1F01E1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8F93-986C-4825-B03A-7ECA917168C1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2907A5-A9E6-4168-B869-153F785882BA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C61A-C911-4048-AF10-2F496462D7BC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216E-9226-48FB-AA60-02D87EF3B0D6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80A1-F6E0-40A4-926F-4FBA35BE0EE0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2D1-C969-40FD-9A27-D3AE45969CAE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ED77-B082-47E7-B4E4-FCBF6419964F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F2B0-485D-4DBB-8592-80E947E5DF42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2D1811-831F-4088-A75F-BDF12DCFA2A4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C3D07E-9712-4B84-B8B8-796271BF8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.com.tw/products/0010592911" TargetMode="External"/><Relationship Id="rId2" Type="http://schemas.openxmlformats.org/officeDocument/2006/relationships/hyperlink" Target="https://class.coursera.org/graph-001/wiki/syllab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AutoCAD 2D </a:t>
            </a:r>
            <a:r>
              <a:rPr lang="zh-TW" altLang="en-US" dirty="0" smtClean="0"/>
              <a:t>入門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張明泰 </a:t>
            </a:r>
            <a:r>
              <a:rPr lang="en-US" altLang="zh-TW" dirty="0" smtClean="0"/>
              <a:t>mtchang.tw@gmail.com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BE03-E9BE-4B07-9C31-DE44BE5AEA7C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1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概念：如何手繪剪刀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7" y="1193249"/>
            <a:ext cx="7418426" cy="4471501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C84-D620-4C46-955E-EF8AA8412C1F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3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概念：如何手繪剪刀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31" y="1218656"/>
            <a:ext cx="7011937" cy="442068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02A0-843C-4E69-8847-A6FB2080FBAA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2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概念：如何手繪剪刀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0" y="1275820"/>
            <a:ext cx="7113559" cy="430636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E87F-DE27-488A-891A-40411E33BA44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8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 smtClean="0"/>
              <a:t>查詢物件、距離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i="1" dirty="0" smtClean="0"/>
              <a:t>LIST </a:t>
            </a:r>
            <a:r>
              <a:rPr lang="zh-TW" altLang="zh-TW" b="1" i="1" dirty="0"/>
              <a:t>列出物件性質內容</a:t>
            </a:r>
            <a:r>
              <a:rPr lang="en-US" altLang="zh-TW" b="1" i="1" dirty="0"/>
              <a:t>  </a:t>
            </a:r>
            <a:r>
              <a:rPr lang="zh-TW" altLang="zh-TW" b="1" i="1" dirty="0"/>
              <a:t>快捷鍵：</a:t>
            </a:r>
            <a:r>
              <a:rPr lang="en-US" altLang="zh-TW" b="1" i="1" dirty="0" smtClean="0"/>
              <a:t>LI</a:t>
            </a:r>
          </a:p>
          <a:p>
            <a:r>
              <a:rPr lang="en-US" altLang="zh-TW" b="1" i="1" dirty="0" smtClean="0"/>
              <a:t>DIST </a:t>
            </a:r>
            <a:r>
              <a:rPr lang="zh-TW" altLang="en-US" b="1" i="1" dirty="0" smtClean="0"/>
              <a:t>測量</a:t>
            </a:r>
            <a:r>
              <a:rPr lang="zh-TW" altLang="en-US" b="1" i="1" dirty="0"/>
              <a:t>兩點之間的距離與</a:t>
            </a:r>
            <a:r>
              <a:rPr lang="zh-TW" altLang="en-US" b="1" i="1" dirty="0" smtClean="0"/>
              <a:t>角度</a:t>
            </a:r>
            <a:endParaRPr lang="en-US" altLang="zh-TW" b="1" i="1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1BD0-F9D3-449C-9C5B-30E1D0926FC8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Picture 2" descr="http://docs.autodesk.com/ACD/2014/CHT/images/GUID-9328500E-343B-4763-89F8-6DEAE87C8A3A-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55" y="3189674"/>
            <a:ext cx="6536690" cy="204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 smtClean="0"/>
              <a:t>建構線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xline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i="1" dirty="0" err="1"/>
              <a:t>Xline</a:t>
            </a:r>
            <a:r>
              <a:rPr lang="en-US" altLang="zh-TW" b="1" i="1" dirty="0"/>
              <a:t> </a:t>
            </a:r>
            <a:r>
              <a:rPr lang="zh-TW" altLang="zh-TW" b="1" i="1" dirty="0"/>
              <a:t>建構線</a:t>
            </a:r>
            <a:r>
              <a:rPr lang="en-US" altLang="zh-TW" b="1" i="1" dirty="0"/>
              <a:t>  </a:t>
            </a:r>
            <a:r>
              <a:rPr lang="zh-TW" altLang="zh-TW" b="1" i="1" dirty="0"/>
              <a:t>快捷鍵：</a:t>
            </a:r>
            <a:r>
              <a:rPr lang="en-US" altLang="zh-TW" b="1" i="1" dirty="0"/>
              <a:t>XL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18434" name="Picture 2" descr="20090223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36" y="2715879"/>
            <a:ext cx="68389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53FE-0BBA-4E15-8C39-B86496787C5C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5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 smtClean="0"/>
              <a:t>聚合線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pline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i="1" dirty="0" err="1"/>
              <a:t>Pline</a:t>
            </a:r>
            <a:r>
              <a:rPr lang="en-US" altLang="zh-TW" b="1" i="1" dirty="0"/>
              <a:t> </a:t>
            </a:r>
            <a:r>
              <a:rPr lang="zh-TW" altLang="zh-TW" b="1" i="1" dirty="0"/>
              <a:t>聚合線</a:t>
            </a:r>
            <a:r>
              <a:rPr lang="en-US" altLang="zh-TW" b="1" i="1" dirty="0"/>
              <a:t>  </a:t>
            </a:r>
            <a:r>
              <a:rPr lang="zh-TW" altLang="zh-TW" b="1" i="1" dirty="0"/>
              <a:t>快捷鍵：</a:t>
            </a:r>
            <a:r>
              <a:rPr lang="en-US" altLang="zh-TW" b="1" i="1" dirty="0"/>
              <a:t>PL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17410" name="Picture 2" descr="20090223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89" y="3181100"/>
            <a:ext cx="4114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21B4-8F4A-4779-9565-346C28C67FB4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 smtClean="0"/>
              <a:t>多邊形 </a:t>
            </a:r>
            <a:r>
              <a:rPr lang="en-US" altLang="zh-TW" dirty="0" smtClean="0"/>
              <a:t>(polygon)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i="1" dirty="0"/>
              <a:t>POLYGON </a:t>
            </a:r>
            <a:r>
              <a:rPr lang="zh-TW" altLang="zh-TW" b="1" i="1" dirty="0"/>
              <a:t>多邊形</a:t>
            </a:r>
            <a:r>
              <a:rPr lang="en-US" altLang="zh-TW" b="1" i="1" dirty="0"/>
              <a:t>  </a:t>
            </a:r>
            <a:r>
              <a:rPr lang="zh-TW" altLang="zh-TW" b="1" i="1" dirty="0"/>
              <a:t>快捷鍵：</a:t>
            </a:r>
            <a:r>
              <a:rPr lang="en-US" altLang="zh-TW" b="1" i="1" dirty="0"/>
              <a:t>POL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19458" name="Picture 2" descr="20090223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47" y="2220161"/>
            <a:ext cx="6858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3E04-3130-4D1B-878F-602CAA64C87D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 smtClean="0"/>
              <a:t>等分輔助 </a:t>
            </a:r>
            <a:r>
              <a:rPr lang="en-US" altLang="zh-TW" dirty="0" smtClean="0"/>
              <a:t>(divide)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i="1" dirty="0"/>
              <a:t>DIVIDE </a:t>
            </a:r>
            <a:r>
              <a:rPr lang="zh-TW" altLang="zh-TW" b="1" i="1" dirty="0"/>
              <a:t>等分</a:t>
            </a:r>
            <a:r>
              <a:rPr lang="en-US" altLang="zh-TW" b="1" i="1" dirty="0"/>
              <a:t>  </a:t>
            </a:r>
            <a:r>
              <a:rPr lang="zh-TW" altLang="zh-TW" b="1" i="1" dirty="0"/>
              <a:t>快捷鍵：</a:t>
            </a:r>
            <a:r>
              <a:rPr lang="en-US" altLang="zh-TW" b="1" i="1" dirty="0" smtClean="0"/>
              <a:t>DIV</a:t>
            </a:r>
          </a:p>
          <a:p>
            <a:r>
              <a:rPr lang="en-US" altLang="zh-TW" b="1" i="1" dirty="0" smtClean="0"/>
              <a:t>DDPTYPE  </a:t>
            </a:r>
            <a:r>
              <a:rPr lang="zh-TW" altLang="en-US" b="1" i="1" dirty="0" smtClean="0"/>
              <a:t>點物件形式及大小設定 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20482" name="Picture 2" descr="20090223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05" y="2594976"/>
            <a:ext cx="68294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779E-F8ED-4DD8-9261-64F3C2030EE6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 smtClean="0"/>
              <a:t>邊界、面積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i="1" dirty="0"/>
              <a:t>Boundary </a:t>
            </a:r>
            <a:r>
              <a:rPr lang="zh-TW" altLang="zh-TW" b="1" i="1" dirty="0"/>
              <a:t>邊界</a:t>
            </a:r>
            <a:r>
              <a:rPr lang="en-US" altLang="zh-TW" b="1" i="1" dirty="0"/>
              <a:t>  </a:t>
            </a:r>
            <a:r>
              <a:rPr lang="zh-TW" altLang="zh-TW" b="1" i="1" dirty="0"/>
              <a:t>快捷鍵：</a:t>
            </a:r>
            <a:r>
              <a:rPr lang="en-US" altLang="zh-TW" b="1" i="1" dirty="0"/>
              <a:t>BO</a:t>
            </a:r>
            <a:endParaRPr lang="zh-TW" altLang="zh-TW" dirty="0"/>
          </a:p>
          <a:p>
            <a:r>
              <a:rPr lang="en-US" altLang="zh-TW" b="1" i="1" dirty="0"/>
              <a:t>AREA </a:t>
            </a:r>
            <a:r>
              <a:rPr lang="zh-TW" altLang="zh-TW" b="1" i="1" dirty="0"/>
              <a:t>面積計算</a:t>
            </a:r>
            <a:r>
              <a:rPr lang="en-US" altLang="zh-TW" b="1" i="1" dirty="0"/>
              <a:t>  </a:t>
            </a:r>
            <a:endParaRPr lang="en-US" altLang="zh-TW" b="1" i="1" dirty="0" smtClean="0"/>
          </a:p>
        </p:txBody>
      </p:sp>
      <p:pic>
        <p:nvPicPr>
          <p:cNvPr id="1026" name="Picture 2" descr="20090223-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17" y="2712922"/>
            <a:ext cx="6831013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1BD0-F9D3-449C-9C5B-30E1D0926FC8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 smtClean="0"/>
              <a:t>編輯指令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ERASE </a:t>
            </a:r>
            <a:r>
              <a:rPr lang="zh-TW" altLang="zh-TW" b="1" i="1" dirty="0"/>
              <a:t>刪除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E</a:t>
            </a:r>
            <a:endParaRPr lang="zh-TW" altLang="zh-TW" dirty="0"/>
          </a:p>
          <a:p>
            <a:r>
              <a:rPr lang="zh-TW" altLang="zh-TW" dirty="0"/>
              <a:t>需要配合物件的選取操作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物件選取方式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7516" y="2611733"/>
            <a:ext cx="8109284" cy="3242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sz="2000" dirty="0"/>
              <a:t>在</a:t>
            </a:r>
            <a:r>
              <a:rPr lang="en-US" altLang="zh-TW" sz="2000" dirty="0"/>
              <a:t>AUTO CAD</a:t>
            </a:r>
            <a:r>
              <a:rPr lang="zh-TW" altLang="zh-TW" sz="2000" dirty="0"/>
              <a:t>螢幕上常使用小方框選取物件，其提供許多選取方式依我們需要作選取的功能，簡述：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紅色為常用</a:t>
            </a:r>
            <a:r>
              <a:rPr lang="en-US" altLang="zh-TW" sz="2000" dirty="0" smtClean="0"/>
              <a:t>)</a:t>
            </a:r>
          </a:p>
          <a:p>
            <a:endParaRPr lang="zh-TW" altLang="zh-TW" sz="2000" dirty="0"/>
          </a:p>
          <a:p>
            <a:r>
              <a:rPr lang="en-US" altLang="zh-TW" sz="2000" dirty="0"/>
              <a:t>                  </a:t>
            </a:r>
            <a:r>
              <a:rPr lang="en-US" altLang="zh-TW" sz="2000" dirty="0">
                <a:solidFill>
                  <a:srgbClr val="FF0000"/>
                </a:solidFill>
              </a:rPr>
              <a:t>W     </a:t>
            </a:r>
            <a:r>
              <a:rPr lang="zh-TW" altLang="zh-TW" sz="2000" dirty="0">
                <a:solidFill>
                  <a:srgbClr val="FF0000"/>
                </a:solidFill>
              </a:rPr>
              <a:t>窗選</a:t>
            </a:r>
            <a:r>
              <a:rPr lang="en-US" altLang="zh-TW" sz="2000" dirty="0">
                <a:solidFill>
                  <a:srgbClr val="FF0000"/>
                </a:solidFill>
              </a:rPr>
              <a:t>(Window) </a:t>
            </a:r>
            <a:r>
              <a:rPr lang="en-US" altLang="zh-TW" sz="2000" dirty="0"/>
              <a:t>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C     </a:t>
            </a:r>
            <a:r>
              <a:rPr lang="zh-TW" altLang="zh-TW" sz="2000" dirty="0">
                <a:solidFill>
                  <a:srgbClr val="FF0000"/>
                </a:solidFill>
              </a:rPr>
              <a:t>框選</a:t>
            </a:r>
            <a:r>
              <a:rPr lang="en-US" altLang="zh-TW" sz="2000" dirty="0">
                <a:solidFill>
                  <a:srgbClr val="FF0000"/>
                </a:solidFill>
              </a:rPr>
              <a:t>(Crossing)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                  G     </a:t>
            </a:r>
            <a:r>
              <a:rPr lang="zh-TW" altLang="zh-TW" sz="2000" dirty="0"/>
              <a:t>群組</a:t>
            </a:r>
            <a:r>
              <a:rPr lang="en-US" altLang="zh-TW" sz="2000" dirty="0"/>
              <a:t>(Group)           </a:t>
            </a:r>
            <a:r>
              <a:rPr lang="en-US" altLang="zh-TW" sz="2000" dirty="0" smtClean="0"/>
              <a:t>   P     </a:t>
            </a:r>
            <a:r>
              <a:rPr lang="zh-TW" altLang="zh-TW" sz="2000" dirty="0"/>
              <a:t>前次</a:t>
            </a:r>
            <a:r>
              <a:rPr lang="en-US" altLang="zh-TW" sz="2000" dirty="0"/>
              <a:t>(Previous)</a:t>
            </a:r>
            <a:endParaRPr lang="zh-TW" altLang="zh-TW" sz="2000" dirty="0"/>
          </a:p>
          <a:p>
            <a:r>
              <a:rPr lang="en-US" altLang="zh-TW" sz="2000" dirty="0"/>
              <a:t>                  L     </a:t>
            </a:r>
            <a:r>
              <a:rPr lang="zh-TW" altLang="zh-TW" sz="2000" dirty="0"/>
              <a:t>最後一個</a:t>
            </a:r>
            <a:r>
              <a:rPr lang="en-US" altLang="zh-TW" sz="2000" dirty="0"/>
              <a:t>(Last)         </a:t>
            </a:r>
            <a:r>
              <a:rPr lang="en-US" altLang="zh-TW" sz="2000" dirty="0" smtClean="0"/>
              <a:t> ALL  </a:t>
            </a:r>
            <a:r>
              <a:rPr lang="zh-TW" altLang="zh-TW" sz="2000" dirty="0"/>
              <a:t>全部</a:t>
            </a:r>
            <a:r>
              <a:rPr lang="en-US" altLang="zh-TW" sz="2000" dirty="0"/>
              <a:t>(All)</a:t>
            </a:r>
            <a:endParaRPr lang="zh-TW" altLang="zh-TW" sz="2000" dirty="0"/>
          </a:p>
          <a:p>
            <a:r>
              <a:rPr lang="en-US" altLang="zh-TW" sz="2000" dirty="0"/>
              <a:t>                  WP   </a:t>
            </a:r>
            <a:r>
              <a:rPr lang="zh-TW" altLang="zh-TW" sz="2000" dirty="0"/>
              <a:t>多邊形窗選</a:t>
            </a:r>
            <a:r>
              <a:rPr lang="en-US" altLang="zh-TW" sz="2000" dirty="0"/>
              <a:t>(</a:t>
            </a:r>
            <a:r>
              <a:rPr lang="en-US" altLang="zh-TW" sz="2000" dirty="0" err="1"/>
              <a:t>WPolygon</a:t>
            </a:r>
            <a:r>
              <a:rPr lang="en-US" altLang="zh-TW" sz="2000" dirty="0"/>
              <a:t>)  CP   </a:t>
            </a:r>
            <a:r>
              <a:rPr lang="zh-TW" altLang="zh-TW" sz="2000" dirty="0"/>
              <a:t>多邊形框選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CPolygon</a:t>
            </a:r>
            <a:r>
              <a:rPr lang="en-US" altLang="zh-TW" sz="2000" dirty="0"/>
              <a:t>)</a:t>
            </a:r>
            <a:endParaRPr lang="zh-TW" altLang="zh-TW" sz="2000" dirty="0"/>
          </a:p>
          <a:p>
            <a:r>
              <a:rPr lang="en-US" altLang="zh-TW" sz="2000" dirty="0"/>
              <a:t>                  </a:t>
            </a:r>
            <a:r>
              <a:rPr lang="en-US" altLang="zh-TW" sz="2000" dirty="0">
                <a:solidFill>
                  <a:srgbClr val="FF0000"/>
                </a:solidFill>
              </a:rPr>
              <a:t>F     </a:t>
            </a:r>
            <a:r>
              <a:rPr lang="zh-TW" altLang="zh-TW" sz="2000" dirty="0">
                <a:solidFill>
                  <a:srgbClr val="FF0000"/>
                </a:solidFill>
              </a:rPr>
              <a:t>籬選</a:t>
            </a:r>
            <a:r>
              <a:rPr lang="en-US" altLang="zh-TW" sz="2000" dirty="0">
                <a:solidFill>
                  <a:srgbClr val="FF0000"/>
                </a:solidFill>
              </a:rPr>
              <a:t>(Fence)</a:t>
            </a: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rgbClr val="FF0000"/>
                </a:solidFill>
              </a:rPr>
              <a:t>R     </a:t>
            </a:r>
            <a:r>
              <a:rPr lang="zh-TW" altLang="zh-TW" sz="2000" dirty="0">
                <a:solidFill>
                  <a:srgbClr val="FF0000"/>
                </a:solidFill>
              </a:rPr>
              <a:t>移除</a:t>
            </a:r>
            <a:r>
              <a:rPr lang="en-US" altLang="zh-TW" sz="2000" dirty="0">
                <a:solidFill>
                  <a:srgbClr val="FF0000"/>
                </a:solidFill>
              </a:rPr>
              <a:t>(Remove)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                  </a:t>
            </a:r>
            <a:r>
              <a:rPr lang="en-US" altLang="zh-TW" sz="2000" dirty="0">
                <a:solidFill>
                  <a:srgbClr val="FF0000"/>
                </a:solidFill>
              </a:rPr>
              <a:t>A     </a:t>
            </a:r>
            <a:r>
              <a:rPr lang="zh-TW" altLang="zh-TW" sz="2000" dirty="0">
                <a:solidFill>
                  <a:srgbClr val="FF0000"/>
                </a:solidFill>
              </a:rPr>
              <a:t>加入</a:t>
            </a:r>
            <a:r>
              <a:rPr lang="en-US" altLang="zh-TW" sz="2000" dirty="0">
                <a:solidFill>
                  <a:srgbClr val="FF0000"/>
                </a:solidFill>
              </a:rPr>
              <a:t>(Add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zh-TW" sz="2000" dirty="0">
              <a:solidFill>
                <a:srgbClr val="FF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001-078D-4869-AC22-0DC6B44538CB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5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201 </a:t>
            </a:r>
            <a:r>
              <a:rPr lang="zh-TW" altLang="en-US" dirty="0"/>
              <a:t>概念：平面草</a:t>
            </a:r>
            <a:r>
              <a:rPr lang="zh-TW" altLang="en-US" dirty="0" smtClean="0"/>
              <a:t>繪</a:t>
            </a:r>
            <a:endParaRPr lang="zh-TW" altLang="en-US" dirty="0"/>
          </a:p>
          <a:p>
            <a:r>
              <a:rPr lang="en-US" altLang="zh-TW" dirty="0" smtClean="0"/>
              <a:t>202 </a:t>
            </a:r>
            <a:r>
              <a:rPr lang="zh-TW" altLang="en-US" dirty="0"/>
              <a:t>概念：畫圓、橢圓、弧</a:t>
            </a:r>
          </a:p>
          <a:p>
            <a:r>
              <a:rPr lang="en-US" altLang="zh-TW" dirty="0" smtClean="0"/>
              <a:t>203 </a:t>
            </a:r>
            <a:r>
              <a:rPr lang="zh-TW" altLang="en-US" dirty="0"/>
              <a:t>概念：平面草繪進階</a:t>
            </a:r>
          </a:p>
          <a:p>
            <a:r>
              <a:rPr lang="en-US" altLang="zh-TW" dirty="0" smtClean="0"/>
              <a:t>204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建構線 </a:t>
            </a:r>
            <a:r>
              <a:rPr lang="en-US" altLang="zh-TW" dirty="0"/>
              <a:t>(</a:t>
            </a:r>
            <a:r>
              <a:rPr lang="en-US" altLang="zh-TW" dirty="0" err="1"/>
              <a:t>xline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205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聚合線 </a:t>
            </a:r>
            <a:r>
              <a:rPr lang="en-US" altLang="zh-TW" dirty="0"/>
              <a:t>(</a:t>
            </a:r>
            <a:r>
              <a:rPr lang="en-US" altLang="zh-TW" dirty="0" err="1"/>
              <a:t>pline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206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多邊形 </a:t>
            </a:r>
            <a:r>
              <a:rPr lang="en-US" altLang="zh-TW" dirty="0"/>
              <a:t>(polygon)</a:t>
            </a:r>
          </a:p>
          <a:p>
            <a:r>
              <a:rPr lang="en-US" altLang="zh-TW" dirty="0" smtClean="0"/>
              <a:t>207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等分輔助 </a:t>
            </a:r>
            <a:r>
              <a:rPr lang="en-US" altLang="zh-TW" dirty="0"/>
              <a:t>(divide)</a:t>
            </a:r>
          </a:p>
          <a:p>
            <a:r>
              <a:rPr lang="en-US" altLang="zh-TW" dirty="0" smtClean="0"/>
              <a:t>208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邊界、面積</a:t>
            </a:r>
          </a:p>
          <a:p>
            <a:r>
              <a:rPr lang="en-US" altLang="zh-TW" dirty="0" smtClean="0"/>
              <a:t>209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編輯指令：物件的選取操作、刪除指令</a:t>
            </a:r>
          </a:p>
          <a:p>
            <a:r>
              <a:rPr lang="en-US" altLang="zh-TW" dirty="0" smtClean="0"/>
              <a:t>210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copy </a:t>
            </a:r>
            <a:r>
              <a:rPr lang="zh-TW" altLang="en-US" dirty="0"/>
              <a:t>複製、</a:t>
            </a:r>
            <a:r>
              <a:rPr lang="en-US" altLang="zh-TW" dirty="0"/>
              <a:t>move </a:t>
            </a:r>
            <a:r>
              <a:rPr lang="zh-TW" altLang="en-US" dirty="0"/>
              <a:t>移動</a:t>
            </a:r>
          </a:p>
          <a:p>
            <a:r>
              <a:rPr lang="en-US" altLang="zh-TW" dirty="0" smtClean="0"/>
              <a:t>211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offset </a:t>
            </a:r>
            <a:r>
              <a:rPr lang="zh-TW" altLang="en-US" dirty="0"/>
              <a:t>偏移</a:t>
            </a:r>
          </a:p>
          <a:p>
            <a:r>
              <a:rPr lang="en-US" altLang="zh-TW" dirty="0" smtClean="0"/>
              <a:t>212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trim </a:t>
            </a:r>
            <a:r>
              <a:rPr lang="zh-TW" altLang="en-US" dirty="0"/>
              <a:t>修剪、延伸、分解聚合</a:t>
            </a:r>
          </a:p>
          <a:p>
            <a:r>
              <a:rPr lang="en-US" altLang="zh-TW" dirty="0" smtClean="0"/>
              <a:t>213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FILLET </a:t>
            </a:r>
            <a:r>
              <a:rPr lang="zh-TW" altLang="en-US" dirty="0"/>
              <a:t>圓角 、</a:t>
            </a:r>
            <a:r>
              <a:rPr lang="en-US" altLang="zh-TW" dirty="0"/>
              <a:t>CHAMFER </a:t>
            </a:r>
            <a:r>
              <a:rPr lang="zh-TW" altLang="en-US" dirty="0"/>
              <a:t>倒角   </a:t>
            </a:r>
          </a:p>
          <a:p>
            <a:r>
              <a:rPr lang="en-US" altLang="zh-TW" dirty="0" smtClean="0"/>
              <a:t>214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SCALE </a:t>
            </a:r>
            <a:r>
              <a:rPr lang="zh-TW" altLang="en-US" dirty="0"/>
              <a:t>比例   </a:t>
            </a:r>
          </a:p>
          <a:p>
            <a:r>
              <a:rPr lang="en-US" altLang="zh-TW" dirty="0" smtClean="0"/>
              <a:t>215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ROTATE </a:t>
            </a:r>
            <a:r>
              <a:rPr lang="zh-TW" altLang="en-US" dirty="0"/>
              <a:t>旋轉   </a:t>
            </a:r>
          </a:p>
          <a:p>
            <a:r>
              <a:rPr lang="en-US" altLang="zh-TW" dirty="0" smtClean="0"/>
              <a:t>216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ARRAY  </a:t>
            </a:r>
            <a:r>
              <a:rPr lang="zh-TW" altLang="en-US" dirty="0"/>
              <a:t>陣列   </a:t>
            </a:r>
          </a:p>
          <a:p>
            <a:r>
              <a:rPr lang="en-US" altLang="zh-TW" dirty="0" smtClean="0"/>
              <a:t>217 </a:t>
            </a:r>
            <a:r>
              <a:rPr lang="zh-TW" altLang="en-US" dirty="0" smtClean="0"/>
              <a:t>實</a:t>
            </a:r>
            <a:r>
              <a:rPr lang="zh-TW" altLang="en-US" dirty="0"/>
              <a:t>作：</a:t>
            </a:r>
            <a:r>
              <a:rPr lang="en-US" altLang="zh-TW" dirty="0"/>
              <a:t>AutoCAD </a:t>
            </a:r>
            <a:r>
              <a:rPr lang="zh-TW" altLang="en-US" dirty="0"/>
              <a:t>編輯指令：</a:t>
            </a:r>
            <a:r>
              <a:rPr lang="en-US" altLang="zh-TW" dirty="0"/>
              <a:t>MIRROR  </a:t>
            </a:r>
            <a:r>
              <a:rPr lang="zh-TW" altLang="en-US" dirty="0"/>
              <a:t>鏡射 </a:t>
            </a:r>
            <a:endParaRPr lang="en-US" altLang="zh-TW" dirty="0" smtClean="0"/>
          </a:p>
          <a:p>
            <a:r>
              <a:rPr lang="en-US" altLang="zh-TW" dirty="0" smtClean="0"/>
              <a:t>218 </a:t>
            </a:r>
            <a:r>
              <a:rPr lang="zh-TW" altLang="en-US" dirty="0" smtClean="0"/>
              <a:t>作業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7DD7-94F9-4C60-BA80-69CB233E765B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COPY </a:t>
            </a:r>
            <a:r>
              <a:rPr lang="zh-TW" altLang="zh-TW" b="1" i="1" dirty="0"/>
              <a:t>複製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CO</a:t>
            </a:r>
            <a:endParaRPr lang="zh-TW" altLang="zh-TW" dirty="0"/>
          </a:p>
          <a:p>
            <a:r>
              <a:rPr lang="zh-TW" altLang="zh-TW" b="1" i="1" dirty="0"/>
              <a:t>指令：</a:t>
            </a:r>
            <a:r>
              <a:rPr lang="en-US" altLang="zh-TW" b="1" i="1" dirty="0"/>
              <a:t>MOVE </a:t>
            </a:r>
            <a:r>
              <a:rPr lang="zh-TW" altLang="zh-TW" b="1" i="1" dirty="0"/>
              <a:t>移動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M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1506" name="Picture 2" descr="20090223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53" y="1884555"/>
            <a:ext cx="6031247" cy="511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23F-9AF8-473E-8B7E-A0D014F83C61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OFFSET </a:t>
            </a:r>
            <a:r>
              <a:rPr lang="zh-TW" altLang="zh-TW" b="1" i="1" dirty="0"/>
              <a:t>偏移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O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22530" name="Picture 2" descr="20090223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2" y="2074195"/>
            <a:ext cx="64928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FEFC-F94F-42DB-9A70-5807D600F6B6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TRIM </a:t>
            </a:r>
            <a:r>
              <a:rPr lang="zh-TW" altLang="zh-TW" b="1" i="1" dirty="0"/>
              <a:t>修剪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TR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23554" name="Picture 2" descr="20090223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79" y="1873406"/>
            <a:ext cx="7002668" cy="512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A57-A59C-400C-B975-D84CF3DB0F93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EXTEND </a:t>
            </a:r>
            <a:r>
              <a:rPr lang="zh-TW" altLang="zh-TW" b="1" i="1" dirty="0"/>
              <a:t>延伸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EX</a:t>
            </a:r>
            <a:endParaRPr lang="zh-TW" altLang="zh-TW" dirty="0"/>
          </a:p>
          <a:p>
            <a:r>
              <a:rPr lang="zh-TW" altLang="zh-TW" b="1" i="1" dirty="0"/>
              <a:t>指令：</a:t>
            </a:r>
            <a:r>
              <a:rPr lang="en-US" altLang="zh-TW" b="1" i="1" dirty="0"/>
              <a:t>EXPLODE </a:t>
            </a:r>
            <a:r>
              <a:rPr lang="zh-TW" altLang="zh-TW" b="1" i="1" dirty="0"/>
              <a:t>分解聚合物件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24578" name="Picture 2" descr="20090223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0" y="2442118"/>
            <a:ext cx="7621460" cy="42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2BC-D7B1-4C4F-89FE-82393C0A6322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FILLET </a:t>
            </a:r>
            <a:r>
              <a:rPr lang="zh-TW" altLang="zh-TW" b="1" i="1" dirty="0"/>
              <a:t>圓角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F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25603" name="Picture 3" descr="20090223-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5" y="1712589"/>
            <a:ext cx="7899301" cy="444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A7A-FF38-4FFC-A022-15BB749AE78F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CHAMFER </a:t>
            </a:r>
            <a:r>
              <a:rPr lang="zh-TW" altLang="zh-TW" b="1" i="1" dirty="0"/>
              <a:t>倒角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CHA</a:t>
            </a:r>
            <a:endParaRPr lang="zh-TW" altLang="zh-TW" b="1" i="1" dirty="0"/>
          </a:p>
          <a:p>
            <a:endParaRPr lang="zh-TW" altLang="en-US" b="1" i="1" dirty="0"/>
          </a:p>
        </p:txBody>
      </p:sp>
      <p:pic>
        <p:nvPicPr>
          <p:cNvPr id="2050" name="Picture 2" descr="20090223-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71" y="1761516"/>
            <a:ext cx="4554499" cy="447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D5-84D1-4F5A-93B2-184A198AC013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SCALE </a:t>
            </a:r>
            <a:r>
              <a:rPr lang="zh-TW" altLang="zh-TW" b="1" i="1" dirty="0"/>
              <a:t>比例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SC</a:t>
            </a:r>
            <a:endParaRPr lang="zh-TW" altLang="en-US" dirty="0"/>
          </a:p>
        </p:txBody>
      </p:sp>
      <p:pic>
        <p:nvPicPr>
          <p:cNvPr id="26626" name="Picture 2" descr="20090223-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9974"/>
            <a:ext cx="8508859" cy="400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6944-E4BE-4941-8466-5218512B083B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ROTATE </a:t>
            </a:r>
            <a:r>
              <a:rPr lang="zh-TW" altLang="zh-TW" b="1" i="1" dirty="0"/>
              <a:t>旋轉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RO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27650" name="Picture 2" descr="20090223-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6" y="2382923"/>
            <a:ext cx="8276854" cy="377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7BD6-B1C9-451E-A6B9-002F235B5EE5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2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ARRAY  </a:t>
            </a:r>
            <a:r>
              <a:rPr lang="zh-TW" altLang="zh-TW" b="1" i="1" dirty="0"/>
              <a:t>陣列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AR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28674" name="Picture 2" descr="20090223-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5300"/>
            <a:ext cx="8322616" cy="434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B79-0F39-4DBD-8D57-2BBC00E37F66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MIRROR  </a:t>
            </a:r>
            <a:r>
              <a:rPr lang="zh-TW" altLang="zh-TW" b="1" i="1" dirty="0"/>
              <a:t>鏡射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MI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85-9B04-4C89-99BB-FFB0653FB8FD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29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11613"/>
              </p:ext>
            </p:extLst>
          </p:nvPr>
        </p:nvGraphicFramePr>
        <p:xfrm>
          <a:off x="193180" y="2127909"/>
          <a:ext cx="8828900" cy="370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utoCAD Drawing" r:id="rId3" imgW="5781600" imgH="2428920" progId="AutoCAD.Drawing.19">
                  <p:embed/>
                </p:oleObj>
              </mc:Choice>
              <mc:Fallback>
                <p:oleObj name="AutoCAD Drawing" r:id="rId3" imgW="5781600" imgH="2428920" progId="AutoCAD.Drawing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180" y="2127909"/>
                        <a:ext cx="8828900" cy="3709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6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概念：平面草繪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繪製圓形的方法</a:t>
            </a:r>
            <a:endParaRPr lang="en-US" altLang="zh-TW" dirty="0" smtClean="0"/>
          </a:p>
          <a:p>
            <a:r>
              <a:rPr lang="zh-TW" altLang="en-US" dirty="0" smtClean="0"/>
              <a:t>正方形法：邊長等於圓形的直徑</a:t>
            </a:r>
            <a:endParaRPr lang="en-US" altLang="zh-TW" dirty="0" smtClean="0"/>
          </a:p>
          <a:p>
            <a:r>
              <a:rPr lang="zh-TW" altLang="en-US" dirty="0" smtClean="0"/>
              <a:t>繪製正方形，並以中心線找出圓心</a:t>
            </a:r>
            <a:endParaRPr lang="en-US" altLang="zh-TW" dirty="0" smtClean="0"/>
          </a:p>
          <a:p>
            <a:r>
              <a:rPr lang="zh-TW" altLang="en-US" dirty="0" smtClean="0"/>
              <a:t>增加對角線繪製並線上取出圓半徑位置。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7" y="4148253"/>
            <a:ext cx="8710763" cy="2309607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5836-FE64-4AA3-8896-2CD651976969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實作：</a:t>
            </a:r>
            <a:r>
              <a:rPr lang="en-US" altLang="zh-TW" dirty="0"/>
              <a:t>AutoCAD </a:t>
            </a:r>
            <a:r>
              <a:rPr lang="zh-TW" altLang="en-US" dirty="0"/>
              <a:t>編輯指令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b="1" i="1" dirty="0"/>
              <a:t>指令：</a:t>
            </a:r>
            <a:r>
              <a:rPr lang="en-US" altLang="zh-TW" b="1" i="1" dirty="0"/>
              <a:t>PROPERTIES </a:t>
            </a:r>
            <a:r>
              <a:rPr lang="zh-TW" altLang="zh-TW" b="1" i="1" dirty="0"/>
              <a:t>性質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 </a:t>
            </a:r>
            <a:r>
              <a:rPr lang="en-US" altLang="zh-TW" b="1" i="1" dirty="0" err="1" smtClean="0"/>
              <a:t>Ctrl+I</a:t>
            </a:r>
            <a:endParaRPr lang="zh-TW" altLang="zh-TW" b="1" i="1" dirty="0"/>
          </a:p>
          <a:p>
            <a:r>
              <a:rPr lang="zh-TW" altLang="zh-TW" b="1" i="1" dirty="0"/>
              <a:t>指令：</a:t>
            </a:r>
            <a:r>
              <a:rPr lang="en-US" altLang="zh-TW" b="1" i="1" dirty="0"/>
              <a:t>MATCHPROP </a:t>
            </a:r>
            <a:r>
              <a:rPr lang="zh-TW" altLang="zh-TW" b="1" i="1" dirty="0"/>
              <a:t>複製性質</a:t>
            </a:r>
            <a:r>
              <a:rPr lang="en-US" altLang="zh-TW" b="1" i="1" dirty="0"/>
              <a:t>   </a:t>
            </a:r>
            <a:r>
              <a:rPr lang="zh-TW" altLang="zh-TW" b="1" i="1" dirty="0"/>
              <a:t>快速鍵</a:t>
            </a:r>
            <a:r>
              <a:rPr lang="en-US" altLang="zh-TW" b="1" i="1" dirty="0"/>
              <a:t> </a:t>
            </a:r>
            <a:r>
              <a:rPr lang="en-US" altLang="zh-TW" b="1" i="1" dirty="0" smtClean="0"/>
              <a:t>MA</a:t>
            </a:r>
          </a:p>
          <a:p>
            <a:r>
              <a:rPr lang="zh-TW" altLang="zh-TW" b="1" i="1" dirty="0"/>
              <a:t>指令：</a:t>
            </a:r>
            <a:r>
              <a:rPr lang="en-US" altLang="zh-TW" b="1" i="1" dirty="0"/>
              <a:t>UNDO </a:t>
            </a:r>
            <a:r>
              <a:rPr lang="zh-TW" altLang="zh-TW" b="1" i="1" dirty="0"/>
              <a:t>復原</a:t>
            </a:r>
            <a:r>
              <a:rPr lang="en-US" altLang="zh-TW" b="1" i="1" dirty="0"/>
              <a:t>   </a:t>
            </a:r>
            <a:endParaRPr lang="zh-TW" altLang="zh-TW" b="1" i="1" dirty="0"/>
          </a:p>
          <a:p>
            <a:r>
              <a:rPr lang="zh-TW" altLang="zh-TW" b="1" i="1" dirty="0"/>
              <a:t>指令：</a:t>
            </a:r>
            <a:r>
              <a:rPr lang="en-US" altLang="zh-TW" b="1" i="1" dirty="0"/>
              <a:t>REDO </a:t>
            </a:r>
            <a:r>
              <a:rPr lang="zh-TW" altLang="zh-TW" b="1" i="1" dirty="0"/>
              <a:t>重做</a:t>
            </a:r>
          </a:p>
          <a:p>
            <a:endParaRPr lang="zh-TW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65F-4090-4E4A-9621-531D71C7C7D5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F895-2F99-4E84-BE17-EFD370C040B4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95" y="191241"/>
            <a:ext cx="6219825" cy="66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感謝與參考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參考資料：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class.coursera.org/graph-001/wiki/syllabus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www.books.com.tw/products/0010592911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ECFF-A9CD-4A6B-B6F9-593641B7701D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1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概念：繪圖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類似圓規的手繪法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740217"/>
            <a:ext cx="7309624" cy="482355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0E18-68E4-46DD-9E5D-E8B9DDA57010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  <a:r>
              <a:rPr lang="zh-TW" altLang="en-US" dirty="0" smtClean="0"/>
              <a:t>：橢圓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長方形法：以長方形在繪製出橢圓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1483"/>
            <a:ext cx="8438960" cy="146186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23DB-8140-40C9-81B0-AA43AC2C3C76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  <a:r>
              <a:rPr lang="zh-TW" altLang="en-US" dirty="0" smtClean="0"/>
              <a:t>：弧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以圓的一部分來看待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402671"/>
            <a:ext cx="8686801" cy="334620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C397-65D2-4A16-8D55-97F0111D380A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概念：平面草繪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8272"/>
            <a:ext cx="7863435" cy="561972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A765-EE25-4742-82B6-C8B59404B310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概念：如何手繪剪刀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90" y="2165882"/>
            <a:ext cx="6605447" cy="304875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CAFD-F3B4-463A-9F8F-5FA94B0D0780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5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概念：如何手繪剪刀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65" y="1256765"/>
            <a:ext cx="7621670" cy="4344469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5A14-78C2-4DE0-8636-C2F698AA32AC}" type="datetime1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D07E-9712-4B84-B8B8-796271BF80B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tchang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1319</TotalTime>
  <Words>835</Words>
  <Application>Microsoft Office PowerPoint</Application>
  <PresentationFormat>如螢幕大小 (4:3)</PresentationFormat>
  <Paragraphs>195</Paragraphs>
  <Slides>32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Calibri</vt:lpstr>
      <vt:lpstr>Times New Roman</vt:lpstr>
      <vt:lpstr>Wingdings</vt:lpstr>
      <vt:lpstr>Wingdings 3</vt:lpstr>
      <vt:lpstr>Origin</vt:lpstr>
      <vt:lpstr>AutoCAD Drawing</vt:lpstr>
      <vt:lpstr>AutoCAD 2D 入門(2)</vt:lpstr>
      <vt:lpstr>課程大綱</vt:lpstr>
      <vt:lpstr>概念：平面草繪基礎</vt:lpstr>
      <vt:lpstr>概念：繪圖-圓</vt:lpstr>
      <vt:lpstr>概念：橢圓</vt:lpstr>
      <vt:lpstr>概念：弧</vt:lpstr>
      <vt:lpstr>概念：平面草繪</vt:lpstr>
      <vt:lpstr>概念：如何手繪剪刀</vt:lpstr>
      <vt:lpstr>概念：如何手繪剪刀</vt:lpstr>
      <vt:lpstr>概念：如何手繪剪刀</vt:lpstr>
      <vt:lpstr>概念：如何手繪剪刀</vt:lpstr>
      <vt:lpstr>概念：如何手繪剪刀</vt:lpstr>
      <vt:lpstr>實作：AutoCAD 查詢物件、距離</vt:lpstr>
      <vt:lpstr>實作：AutoCAD 建構線 (xline)</vt:lpstr>
      <vt:lpstr>實作：AutoCAD 聚合線 (pline)</vt:lpstr>
      <vt:lpstr>實作：AutoCAD 多邊形 (polygon)</vt:lpstr>
      <vt:lpstr>實作：AutoCAD 等分輔助 (divide)</vt:lpstr>
      <vt:lpstr>實作：AutoCAD 邊界、面積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實作：AutoCAD 編輯指令</vt:lpstr>
      <vt:lpstr>作業</vt:lpstr>
      <vt:lpstr>感謝與參考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mtchang</dc:creator>
  <cp:lastModifiedBy>mtchang</cp:lastModifiedBy>
  <cp:revision>93</cp:revision>
  <dcterms:created xsi:type="dcterms:W3CDTF">2014-04-18T15:22:41Z</dcterms:created>
  <dcterms:modified xsi:type="dcterms:W3CDTF">2014-04-25T14:38:39Z</dcterms:modified>
</cp:coreProperties>
</file>