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96" r:id="rId1"/>
  </p:sldMasterIdLst>
  <p:notesMasterIdLst>
    <p:notesMasterId r:id="rId51"/>
  </p:notesMasterIdLst>
  <p:sldIdLst>
    <p:sldId id="256" r:id="rId2"/>
    <p:sldId id="288" r:id="rId3"/>
    <p:sldId id="335" r:id="rId4"/>
    <p:sldId id="361" r:id="rId5"/>
    <p:sldId id="386" r:id="rId6"/>
    <p:sldId id="374" r:id="rId7"/>
    <p:sldId id="387" r:id="rId8"/>
    <p:sldId id="388" r:id="rId9"/>
    <p:sldId id="375" r:id="rId10"/>
    <p:sldId id="376" r:id="rId11"/>
    <p:sldId id="389" r:id="rId12"/>
    <p:sldId id="377" r:id="rId13"/>
    <p:sldId id="378" r:id="rId14"/>
    <p:sldId id="379" r:id="rId15"/>
    <p:sldId id="380" r:id="rId16"/>
    <p:sldId id="381" r:id="rId17"/>
    <p:sldId id="390" r:id="rId18"/>
    <p:sldId id="382" r:id="rId19"/>
    <p:sldId id="383" r:id="rId20"/>
    <p:sldId id="384" r:id="rId21"/>
    <p:sldId id="385" r:id="rId22"/>
    <p:sldId id="391" r:id="rId23"/>
    <p:sldId id="392" r:id="rId24"/>
    <p:sldId id="393" r:id="rId25"/>
    <p:sldId id="394" r:id="rId26"/>
    <p:sldId id="395" r:id="rId27"/>
    <p:sldId id="396" r:id="rId28"/>
    <p:sldId id="337" r:id="rId29"/>
    <p:sldId id="362" r:id="rId30"/>
    <p:sldId id="363" r:id="rId31"/>
    <p:sldId id="367" r:id="rId32"/>
    <p:sldId id="364" r:id="rId33"/>
    <p:sldId id="365" r:id="rId34"/>
    <p:sldId id="403" r:id="rId35"/>
    <p:sldId id="366" r:id="rId36"/>
    <p:sldId id="359" r:id="rId37"/>
    <p:sldId id="398" r:id="rId38"/>
    <p:sldId id="399" r:id="rId39"/>
    <p:sldId id="400" r:id="rId40"/>
    <p:sldId id="404" r:id="rId41"/>
    <p:sldId id="368" r:id="rId42"/>
    <p:sldId id="401" r:id="rId43"/>
    <p:sldId id="406" r:id="rId44"/>
    <p:sldId id="405" r:id="rId45"/>
    <p:sldId id="407" r:id="rId46"/>
    <p:sldId id="408" r:id="rId47"/>
    <p:sldId id="369" r:id="rId48"/>
    <p:sldId id="370" r:id="rId49"/>
    <p:sldId id="333" r:id="rId50"/>
  </p:sldIdLst>
  <p:sldSz cx="9144000" cy="6858000" type="screen4x3"/>
  <p:notesSz cx="7099300" cy="10234613"/>
  <p:embeddedFontLst>
    <p:embeddedFont>
      <p:font typeface="微軟正黑體" panose="020B0604030504040204" pitchFamily="34" charset="-120"/>
      <p:regular r:id="rId52"/>
      <p:bold r:id="rId53"/>
    </p:embeddedFont>
    <p:embeddedFont>
      <p:font typeface="Wingdings 3" panose="05040102010807070707" pitchFamily="18" charset="2"/>
      <p:regular r:id="rId54"/>
    </p:embeddedFont>
    <p:embeddedFont>
      <p:font typeface="Calibri" panose="020F0502020204030204" pitchFamily="34" charset="0"/>
      <p:regular r:id="rId55"/>
      <p:bold r:id="rId56"/>
      <p:italic r:id="rId57"/>
      <p:boldItalic r:id="rId58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tchang" initials="m" lastIdx="2" clrIdx="0">
    <p:extLst>
      <p:ext uri="{19B8F6BF-5375-455C-9EA6-DF929625EA0E}">
        <p15:presenceInfo xmlns:p15="http://schemas.microsoft.com/office/powerpoint/2012/main" userId="mtch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963" autoAdjust="0"/>
  </p:normalViewPr>
  <p:slideViewPr>
    <p:cSldViewPr snapToGrid="0">
      <p:cViewPr varScale="1">
        <p:scale>
          <a:sx n="59" d="100"/>
          <a:sy n="59" d="100"/>
        </p:scale>
        <p:origin x="174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4B1CE34-593A-4637-A525-066D84A402B8}" type="datetimeFigureOut">
              <a:rPr lang="zh-TW" altLang="en-US" smtClean="0"/>
              <a:pPr/>
              <a:t>2014/6/19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3D33B06-3877-497D-B106-CFA2AE1C5E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816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ms-its:ACAD_ACR.chm::/LINETYPE.htm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exchange.autodesk.com/autocadlt/cht/online-help/ACDLT/2012/CHT/pages/WS1a9193826455f5ff1bb1a0510dab2fb04a-7f65.htm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832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300" dirty="0"/>
          </a:p>
          <a:p>
            <a:r>
              <a:rPr lang="en-US" altLang="zh-TW" sz="1300" dirty="0"/>
              <a:t>•</a:t>
            </a:r>
            <a:r>
              <a:rPr lang="zh-TW" altLang="en-US" sz="1300" dirty="0"/>
              <a:t>了解必要投影面</a:t>
            </a:r>
            <a:r>
              <a:rPr lang="en-US" altLang="zh-TW" sz="1300" dirty="0"/>
              <a:t>(necessary view)</a:t>
            </a:r>
            <a:r>
              <a:rPr lang="zh-TW" altLang="en-US" sz="1300" dirty="0"/>
              <a:t>的概念。</a:t>
            </a:r>
          </a:p>
          <a:p>
            <a:r>
              <a:rPr lang="en-US" altLang="zh-TW" sz="1300" dirty="0"/>
              <a:t>•</a:t>
            </a:r>
            <a:r>
              <a:rPr lang="zh-TW" altLang="en-US" sz="1300" dirty="0"/>
              <a:t>如何用兩個投影面、一個投影面表達物件。</a:t>
            </a:r>
          </a:p>
          <a:p>
            <a:r>
              <a:rPr lang="en-US" altLang="zh-TW" sz="1300" dirty="0"/>
              <a:t>•</a:t>
            </a:r>
            <a:r>
              <a:rPr lang="zh-TW" altLang="en-US" sz="1300" dirty="0"/>
              <a:t>了解如何選擇前視圖。</a:t>
            </a:r>
          </a:p>
          <a:p>
            <a:r>
              <a:rPr lang="en-US" altLang="zh-TW" sz="1300" dirty="0"/>
              <a:t>•</a:t>
            </a:r>
            <a:r>
              <a:rPr lang="zh-TW" altLang="en-US" sz="1300" dirty="0"/>
              <a:t>了解如何以最合適的方式，安排多投影至一張圖紙上。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040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509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190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703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690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520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300" dirty="0"/>
          </a:p>
          <a:p>
            <a:r>
              <a:rPr lang="zh-TW" altLang="en-US" sz="1300" dirty="0"/>
              <a:t>必要投影是在清晰表達三維物體的原則下，最少的投影數。</a:t>
            </a:r>
          </a:p>
          <a:p>
            <a:r>
              <a:rPr lang="en-US" altLang="zh-TW" sz="1300" dirty="0"/>
              <a:t>•</a:t>
            </a:r>
            <a:r>
              <a:rPr lang="zh-TW" altLang="en-US" sz="1300" dirty="0"/>
              <a:t>必要投影一般包含三視（前視、上視、側視），每一視可表達兩個維度資訊。有些維度資訊較單純的物體，可以用兩視甚至一視即可表達清晰。</a:t>
            </a:r>
          </a:p>
          <a:p>
            <a:r>
              <a:rPr lang="en-US" altLang="zh-TW" sz="1300" dirty="0"/>
              <a:t>•</a:t>
            </a:r>
            <a:r>
              <a:rPr lang="zh-TW" altLang="en-US" sz="1300" dirty="0"/>
              <a:t>正視圖一般選擇「最多資訊」或是「最複雜」的面。</a:t>
            </a:r>
          </a:p>
          <a:p>
            <a:r>
              <a:rPr lang="en-US" altLang="zh-TW" sz="1300" dirty="0"/>
              <a:t>•</a:t>
            </a:r>
            <a:r>
              <a:rPr lang="zh-TW" altLang="en-US" sz="1300" dirty="0"/>
              <a:t>投影製圖時，應以合適的投影選擇與安排，以減少圖紙空間浪費，清晰表達有用的資訊。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776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404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018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825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862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90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92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706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296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252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054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518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233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300" b="1" dirty="0"/>
              <a:t>摯點模式</a:t>
            </a:r>
            <a:r>
              <a:rPr lang="en-US" altLang="zh-TW" sz="1300" b="1" dirty="0"/>
              <a:t>-</a:t>
            </a:r>
            <a:r>
              <a:rPr lang="zh-TW" altLang="zh-TW" sz="1300" b="1" dirty="0"/>
              <a:t>五大編輯指令</a:t>
            </a:r>
          </a:p>
          <a:p>
            <a:r>
              <a:rPr lang="zh-TW" altLang="zh-TW" sz="1300" dirty="0"/>
              <a:t>指令：先選取物件，在配合使用編輯指令</a:t>
            </a:r>
          </a:p>
          <a:p>
            <a:r>
              <a:rPr lang="zh-TW" altLang="zh-TW" sz="1300" dirty="0"/>
              <a:t>使用方式</a:t>
            </a:r>
            <a:r>
              <a:rPr lang="en-US" altLang="zh-TW" sz="1300" dirty="0"/>
              <a:t>(1)</a:t>
            </a:r>
            <a:r>
              <a:rPr lang="zh-TW" altLang="zh-TW" sz="1300" dirty="0"/>
              <a:t>：選取物件後，按滑鼠右鍵會出現功能表選單，可以選取功能使用。</a:t>
            </a:r>
          </a:p>
          <a:p>
            <a:r>
              <a:rPr lang="zh-TW" altLang="zh-TW" sz="1300" dirty="0"/>
              <a:t>使用方式</a:t>
            </a:r>
            <a:r>
              <a:rPr lang="en-US" altLang="zh-TW" sz="1300" dirty="0"/>
              <a:t>(2)</a:t>
            </a:r>
            <a:r>
              <a:rPr lang="zh-TW" altLang="zh-TW" sz="1300" dirty="0"/>
              <a:t>：選取物件在點一下物件，按空白鍵獲釋</a:t>
            </a:r>
            <a:r>
              <a:rPr lang="en-US" altLang="zh-TW" sz="1300" dirty="0"/>
              <a:t>[Enter]</a:t>
            </a:r>
            <a:r>
              <a:rPr lang="zh-TW" altLang="zh-TW" sz="1300" dirty="0"/>
              <a:t>鍵可以循環切換：</a:t>
            </a:r>
          </a:p>
          <a:p>
            <a:r>
              <a:rPr lang="en-US" altLang="zh-TW" sz="1300" dirty="0"/>
              <a:t>** </a:t>
            </a:r>
            <a:r>
              <a:rPr lang="zh-TW" altLang="zh-TW" sz="1300" dirty="0"/>
              <a:t>拉伸</a:t>
            </a:r>
            <a:r>
              <a:rPr lang="en-US" altLang="zh-TW" sz="1300" dirty="0"/>
              <a:t> **</a:t>
            </a:r>
            <a:endParaRPr lang="zh-TW" altLang="zh-TW" sz="1300" dirty="0"/>
          </a:p>
          <a:p>
            <a:r>
              <a:rPr lang="zh-TW" altLang="zh-TW" sz="1300" dirty="0"/>
              <a:t>指定拉伸點或</a:t>
            </a:r>
            <a:r>
              <a:rPr lang="en-US" altLang="zh-TW" sz="1300" dirty="0"/>
              <a:t> [</a:t>
            </a:r>
            <a:r>
              <a:rPr lang="zh-TW" altLang="zh-TW" sz="1300" dirty="0"/>
              <a:t>基準點</a:t>
            </a:r>
            <a:r>
              <a:rPr lang="en-US" altLang="zh-TW" sz="1300" dirty="0"/>
              <a:t>(B)/</a:t>
            </a:r>
            <a:r>
              <a:rPr lang="zh-TW" altLang="zh-TW" sz="1300" dirty="0"/>
              <a:t>複製</a:t>
            </a:r>
            <a:r>
              <a:rPr lang="en-US" altLang="zh-TW" sz="1300" dirty="0"/>
              <a:t>(C)/</a:t>
            </a:r>
            <a:r>
              <a:rPr lang="zh-TW" altLang="zh-TW" sz="1300" dirty="0"/>
              <a:t>退回</a:t>
            </a:r>
            <a:r>
              <a:rPr lang="en-US" altLang="zh-TW" sz="1300" dirty="0"/>
              <a:t>(U)/</a:t>
            </a:r>
            <a:r>
              <a:rPr lang="zh-TW" altLang="zh-TW" sz="1300" dirty="0"/>
              <a:t>結束</a:t>
            </a:r>
            <a:r>
              <a:rPr lang="en-US" altLang="zh-TW" sz="1300" dirty="0"/>
              <a:t>(X)]:</a:t>
            </a:r>
            <a:endParaRPr lang="zh-TW" altLang="zh-TW" sz="1300" dirty="0"/>
          </a:p>
          <a:p>
            <a:r>
              <a:rPr lang="en-US" altLang="zh-TW" sz="1300" dirty="0"/>
              <a:t>** </a:t>
            </a:r>
            <a:r>
              <a:rPr lang="zh-TW" altLang="zh-TW" sz="1300" dirty="0"/>
              <a:t>移動</a:t>
            </a:r>
            <a:r>
              <a:rPr lang="en-US" altLang="zh-TW" sz="1300" dirty="0"/>
              <a:t> **</a:t>
            </a:r>
            <a:endParaRPr lang="zh-TW" altLang="zh-TW" sz="1300" dirty="0"/>
          </a:p>
          <a:p>
            <a:r>
              <a:rPr lang="zh-TW" altLang="zh-TW" sz="1300" dirty="0"/>
              <a:t>指定移動點或</a:t>
            </a:r>
            <a:r>
              <a:rPr lang="en-US" altLang="zh-TW" sz="1300" dirty="0"/>
              <a:t> [</a:t>
            </a:r>
            <a:r>
              <a:rPr lang="zh-TW" altLang="zh-TW" sz="1300" dirty="0"/>
              <a:t>基準點</a:t>
            </a:r>
            <a:r>
              <a:rPr lang="en-US" altLang="zh-TW" sz="1300" dirty="0"/>
              <a:t>(B)/</a:t>
            </a:r>
            <a:r>
              <a:rPr lang="zh-TW" altLang="zh-TW" sz="1300" dirty="0"/>
              <a:t>複製</a:t>
            </a:r>
            <a:r>
              <a:rPr lang="en-US" altLang="zh-TW" sz="1300" dirty="0"/>
              <a:t>(C)/</a:t>
            </a:r>
            <a:r>
              <a:rPr lang="zh-TW" altLang="zh-TW" sz="1300" dirty="0"/>
              <a:t>退回</a:t>
            </a:r>
            <a:r>
              <a:rPr lang="en-US" altLang="zh-TW" sz="1300" dirty="0"/>
              <a:t>(U)/</a:t>
            </a:r>
            <a:r>
              <a:rPr lang="zh-TW" altLang="zh-TW" sz="1300" dirty="0"/>
              <a:t>結束</a:t>
            </a:r>
            <a:r>
              <a:rPr lang="en-US" altLang="zh-TW" sz="1300" dirty="0"/>
              <a:t>(X)]:</a:t>
            </a:r>
            <a:endParaRPr lang="zh-TW" altLang="zh-TW" sz="1300" dirty="0"/>
          </a:p>
          <a:p>
            <a:r>
              <a:rPr lang="en-US" altLang="zh-TW" sz="1300" dirty="0"/>
              <a:t>** </a:t>
            </a:r>
            <a:r>
              <a:rPr lang="zh-TW" altLang="zh-TW" sz="1300" dirty="0"/>
              <a:t>旋轉</a:t>
            </a:r>
            <a:r>
              <a:rPr lang="en-US" altLang="zh-TW" sz="1300" dirty="0"/>
              <a:t> **</a:t>
            </a:r>
            <a:endParaRPr lang="zh-TW" altLang="zh-TW" sz="1300" dirty="0"/>
          </a:p>
          <a:p>
            <a:r>
              <a:rPr lang="zh-TW" altLang="zh-TW" sz="1300" dirty="0"/>
              <a:t>指定旋轉角度或</a:t>
            </a:r>
            <a:r>
              <a:rPr lang="en-US" altLang="zh-TW" sz="1300" dirty="0"/>
              <a:t> [</a:t>
            </a:r>
            <a:r>
              <a:rPr lang="zh-TW" altLang="zh-TW" sz="1300" dirty="0"/>
              <a:t>基準點</a:t>
            </a:r>
            <a:r>
              <a:rPr lang="en-US" altLang="zh-TW" sz="1300" dirty="0"/>
              <a:t>(B)/</a:t>
            </a:r>
            <a:r>
              <a:rPr lang="zh-TW" altLang="zh-TW" sz="1300" dirty="0"/>
              <a:t>複製</a:t>
            </a:r>
            <a:r>
              <a:rPr lang="en-US" altLang="zh-TW" sz="1300" dirty="0"/>
              <a:t>(C)/</a:t>
            </a:r>
            <a:r>
              <a:rPr lang="zh-TW" altLang="zh-TW" sz="1300" dirty="0"/>
              <a:t>退回</a:t>
            </a:r>
            <a:r>
              <a:rPr lang="en-US" altLang="zh-TW" sz="1300" dirty="0"/>
              <a:t>(U)/</a:t>
            </a:r>
            <a:r>
              <a:rPr lang="zh-TW" altLang="zh-TW" sz="1300" dirty="0"/>
              <a:t>參考</a:t>
            </a:r>
            <a:r>
              <a:rPr lang="en-US" altLang="zh-TW" sz="1300" dirty="0"/>
              <a:t>(R)/</a:t>
            </a:r>
            <a:r>
              <a:rPr lang="zh-TW" altLang="zh-TW" sz="1300" dirty="0"/>
              <a:t>結束</a:t>
            </a:r>
            <a:r>
              <a:rPr lang="en-US" altLang="zh-TW" sz="1300" dirty="0"/>
              <a:t>(X)]:</a:t>
            </a:r>
            <a:endParaRPr lang="zh-TW" altLang="zh-TW" sz="1300" dirty="0"/>
          </a:p>
          <a:p>
            <a:r>
              <a:rPr lang="en-US" altLang="zh-TW" sz="1300" dirty="0"/>
              <a:t>** </a:t>
            </a:r>
            <a:r>
              <a:rPr lang="zh-TW" altLang="zh-TW" sz="1300" dirty="0"/>
              <a:t>比例</a:t>
            </a:r>
            <a:r>
              <a:rPr lang="en-US" altLang="zh-TW" sz="1300" dirty="0"/>
              <a:t> **</a:t>
            </a:r>
            <a:endParaRPr lang="zh-TW" altLang="zh-TW" sz="1300" dirty="0"/>
          </a:p>
          <a:p>
            <a:r>
              <a:rPr lang="zh-TW" altLang="zh-TW" sz="1300" dirty="0"/>
              <a:t>指定比例係數或</a:t>
            </a:r>
            <a:r>
              <a:rPr lang="en-US" altLang="zh-TW" sz="1300" dirty="0"/>
              <a:t> [</a:t>
            </a:r>
            <a:r>
              <a:rPr lang="zh-TW" altLang="zh-TW" sz="1300" dirty="0"/>
              <a:t>基準點</a:t>
            </a:r>
            <a:r>
              <a:rPr lang="en-US" altLang="zh-TW" sz="1300" dirty="0"/>
              <a:t>(B)/</a:t>
            </a:r>
            <a:r>
              <a:rPr lang="zh-TW" altLang="zh-TW" sz="1300" dirty="0"/>
              <a:t>複製</a:t>
            </a:r>
            <a:r>
              <a:rPr lang="en-US" altLang="zh-TW" sz="1300" dirty="0"/>
              <a:t>(C)/</a:t>
            </a:r>
            <a:r>
              <a:rPr lang="zh-TW" altLang="zh-TW" sz="1300" dirty="0"/>
              <a:t>退回</a:t>
            </a:r>
            <a:r>
              <a:rPr lang="en-US" altLang="zh-TW" sz="1300" dirty="0"/>
              <a:t>(U)/</a:t>
            </a:r>
            <a:r>
              <a:rPr lang="zh-TW" altLang="zh-TW" sz="1300" dirty="0"/>
              <a:t>參考</a:t>
            </a:r>
            <a:r>
              <a:rPr lang="en-US" altLang="zh-TW" sz="1300" dirty="0"/>
              <a:t>(R)/</a:t>
            </a:r>
            <a:r>
              <a:rPr lang="zh-TW" altLang="zh-TW" sz="1300" dirty="0"/>
              <a:t>結束</a:t>
            </a:r>
            <a:r>
              <a:rPr lang="en-US" altLang="zh-TW" sz="1300" dirty="0"/>
              <a:t>(X)]:</a:t>
            </a:r>
            <a:endParaRPr lang="zh-TW" altLang="zh-TW" sz="1300" dirty="0"/>
          </a:p>
          <a:p>
            <a:r>
              <a:rPr lang="en-US" altLang="zh-TW" sz="1300" dirty="0"/>
              <a:t>** </a:t>
            </a:r>
            <a:r>
              <a:rPr lang="zh-TW" altLang="zh-TW" sz="1300" dirty="0"/>
              <a:t>鏡射</a:t>
            </a:r>
            <a:r>
              <a:rPr lang="en-US" altLang="zh-TW" sz="1300" dirty="0"/>
              <a:t> **</a:t>
            </a:r>
            <a:endParaRPr lang="zh-TW" altLang="zh-TW" sz="1300" dirty="0"/>
          </a:p>
          <a:p>
            <a:r>
              <a:rPr lang="zh-TW" altLang="zh-TW" sz="1300" dirty="0"/>
              <a:t>指定第二點或</a:t>
            </a:r>
            <a:r>
              <a:rPr lang="en-US" altLang="zh-TW" sz="1300" dirty="0"/>
              <a:t> [</a:t>
            </a:r>
            <a:r>
              <a:rPr lang="zh-TW" altLang="zh-TW" sz="1300" dirty="0"/>
              <a:t>基準點</a:t>
            </a:r>
            <a:r>
              <a:rPr lang="en-US" altLang="zh-TW" sz="1300" dirty="0"/>
              <a:t>(B)/</a:t>
            </a:r>
            <a:r>
              <a:rPr lang="zh-TW" altLang="zh-TW" sz="1300" dirty="0"/>
              <a:t>複製</a:t>
            </a:r>
            <a:r>
              <a:rPr lang="en-US" altLang="zh-TW" sz="1300" dirty="0"/>
              <a:t>(C)/</a:t>
            </a:r>
            <a:r>
              <a:rPr lang="zh-TW" altLang="zh-TW" sz="1300" dirty="0"/>
              <a:t>退回</a:t>
            </a:r>
            <a:r>
              <a:rPr lang="en-US" altLang="zh-TW" sz="1300" dirty="0"/>
              <a:t>(U)/</a:t>
            </a:r>
            <a:r>
              <a:rPr lang="zh-TW" altLang="zh-TW" sz="1300" dirty="0"/>
              <a:t>結束</a:t>
            </a:r>
            <a:r>
              <a:rPr lang="en-US" altLang="zh-TW" sz="1300" dirty="0"/>
              <a:t>(X)]:</a:t>
            </a:r>
            <a:endParaRPr lang="zh-TW" altLang="zh-TW" sz="1300" dirty="0"/>
          </a:p>
          <a:p>
            <a:r>
              <a:rPr lang="en-US" altLang="zh-TW" sz="1300" dirty="0"/>
              <a:t> </a:t>
            </a:r>
            <a:endParaRPr lang="zh-TW" altLang="zh-TW" sz="13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5642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248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300" dirty="0"/>
          </a:p>
          <a:p>
            <a:r>
              <a:rPr lang="zh-TW" altLang="en-US" sz="1300" dirty="0"/>
              <a:t>了解如何正確繪製正投影圖，利用正投影表達出立體的資訊。</a:t>
            </a:r>
          </a:p>
          <a:p>
            <a:r>
              <a:rPr lang="en-US" altLang="zh-TW" sz="1300" dirty="0"/>
              <a:t>•</a:t>
            </a:r>
            <a:r>
              <a:rPr lang="zh-TW" altLang="en-US" sz="1300" dirty="0"/>
              <a:t>了解何謂六個主要的正投影：包含上視、下視、前視、後視、左側視、右側視等。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9020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300" dirty="0"/>
              <a:t>層就像是一張張透明的描圖紙，您可以利用來組織與群組圖面中的物件。</a:t>
            </a:r>
          </a:p>
          <a:p>
            <a:r>
              <a:rPr lang="zh-TW" altLang="zh-TW" sz="1300" dirty="0"/>
              <a:t>圖層用於依功能群組圖面中的資訊以及套用線型、顏色與其它標準。</a:t>
            </a:r>
            <a:r>
              <a:rPr lang="en-US" altLang="zh-TW" sz="1300" dirty="0"/>
              <a:t> </a:t>
            </a:r>
            <a:endParaRPr lang="zh-TW" altLang="zh-TW" sz="1300" dirty="0"/>
          </a:p>
          <a:p>
            <a:r>
              <a:rPr lang="zh-TW" altLang="zh-TW" sz="1300" dirty="0"/>
              <a:t>圖層與基於圖紙的製圖中所用的覆疊對等。圖層是圖面中使用的主要組織工具。您可以使用圖層，依功能群組資訊，以及強制執行線型、顏色與其它標準。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8833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dirty="0" smtClean="0"/>
              <a:t>每個圖面都包括一個名為</a:t>
            </a:r>
            <a:r>
              <a:rPr lang="en-US" altLang="zh-TW" dirty="0" smtClean="0"/>
              <a:t> 0 </a:t>
            </a:r>
            <a:r>
              <a:rPr lang="zh-TW" altLang="zh-TW" dirty="0" smtClean="0"/>
              <a:t>的圖層。您無法刪除或更名圖層</a:t>
            </a:r>
            <a:r>
              <a:rPr lang="en-US" altLang="zh-TW" dirty="0" smtClean="0"/>
              <a:t> 0</a:t>
            </a:r>
            <a:r>
              <a:rPr lang="zh-TW" altLang="zh-TW" dirty="0" smtClean="0"/>
              <a:t>。它有兩項用途</a:t>
            </a:r>
            <a:r>
              <a:rPr lang="en-US" altLang="zh-TW" dirty="0" smtClean="0"/>
              <a:t>:</a:t>
            </a:r>
            <a:endParaRPr lang="zh-TW" altLang="zh-TW" dirty="0" smtClean="0"/>
          </a:p>
          <a:p>
            <a:r>
              <a:rPr lang="en-US" altLang="zh-TW" dirty="0" smtClean="0"/>
              <a:t>* </a:t>
            </a:r>
            <a:r>
              <a:rPr lang="zh-TW" altLang="zh-TW" dirty="0" smtClean="0"/>
              <a:t>確保每張圖面至少包括一個圖層</a:t>
            </a:r>
            <a:r>
              <a:rPr lang="en-US" altLang="zh-TW" dirty="0" smtClean="0"/>
              <a:t> </a:t>
            </a:r>
            <a:endParaRPr lang="zh-TW" altLang="zh-TW" dirty="0" smtClean="0"/>
          </a:p>
          <a:p>
            <a:r>
              <a:rPr lang="en-US" altLang="zh-TW" dirty="0" smtClean="0"/>
              <a:t>* </a:t>
            </a:r>
            <a:r>
              <a:rPr lang="zh-TW" altLang="zh-TW" dirty="0" smtClean="0"/>
              <a:t>提供一個與圖塊中的顏色控制相關的特殊圖層</a:t>
            </a:r>
          </a:p>
          <a:p>
            <a:r>
              <a:rPr lang="zh-TW" altLang="zh-TW" dirty="0" smtClean="0"/>
              <a:t>注意事項建議您建立多個新圖層來組織圖面，而不是將整個圖面建立在圖層</a:t>
            </a:r>
            <a:r>
              <a:rPr lang="en-US" altLang="zh-TW" dirty="0" smtClean="0"/>
              <a:t> 0 </a:t>
            </a:r>
            <a:r>
              <a:rPr lang="zh-TW" altLang="zh-TW" dirty="0" smtClean="0"/>
              <a:t>上。</a:t>
            </a:r>
          </a:p>
          <a:p>
            <a:r>
              <a:rPr lang="zh-TW" altLang="zh-TW" dirty="0" smtClean="0"/>
              <a:t>指令輸入：</a:t>
            </a:r>
            <a:r>
              <a:rPr lang="en-US" altLang="zh-TW" dirty="0" smtClean="0"/>
              <a:t>layer (</a:t>
            </a:r>
            <a:r>
              <a:rPr lang="zh-TW" altLang="zh-TW" dirty="0" smtClean="0"/>
              <a:t>或</a:t>
            </a:r>
            <a:r>
              <a:rPr lang="en-US" altLang="zh-TW" dirty="0" smtClean="0"/>
              <a:t> 'layer</a:t>
            </a:r>
            <a:r>
              <a:rPr lang="zh-TW" altLang="zh-TW" dirty="0" smtClean="0"/>
              <a:t>，用於透通式使用</a:t>
            </a:r>
            <a:r>
              <a:rPr lang="en-US" altLang="zh-TW" dirty="0" smtClean="0"/>
              <a:t>)</a:t>
            </a:r>
            <a:endParaRPr lang="zh-TW" altLang="zh-TW" dirty="0" smtClean="0"/>
          </a:p>
          <a:p>
            <a:r>
              <a:rPr lang="zh-TW" altLang="zh-TW" dirty="0" smtClean="0"/>
              <a:t>螢幕上將顯示圖層性質管理員。</a:t>
            </a:r>
          </a:p>
          <a:p>
            <a:r>
              <a:rPr lang="zh-TW" altLang="zh-TW" dirty="0" smtClean="0"/>
              <a:t>如果於指令提示下輸入</a:t>
            </a:r>
            <a:r>
              <a:rPr lang="en-US" altLang="zh-TW" dirty="0" smtClean="0"/>
              <a:t> -layer</a:t>
            </a:r>
            <a:r>
              <a:rPr lang="zh-TW" altLang="zh-TW" dirty="0" smtClean="0"/>
              <a:t>，則選項會於指令提示下顯示。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5897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9624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300" dirty="0"/>
              <a:t>指令：</a:t>
            </a:r>
            <a:r>
              <a:rPr lang="en-US" altLang="zh-TW" sz="1300" u="sng" dirty="0">
                <a:hlinkClick r:id="rId3"/>
              </a:rPr>
              <a:t>LINETYPE</a:t>
            </a:r>
            <a:r>
              <a:rPr lang="en-US" altLang="zh-TW" sz="1300" dirty="0"/>
              <a:t>  </a:t>
            </a:r>
            <a:r>
              <a:rPr lang="zh-TW" altLang="zh-TW" sz="1300" dirty="0"/>
              <a:t>載入、設定與修改線型</a:t>
            </a:r>
          </a:p>
          <a:p>
            <a:r>
              <a:rPr lang="zh-TW" altLang="zh-TW" sz="1300" dirty="0"/>
              <a:t>線型是線或曲線中所顯示的虛線、圓點與空格的重複樣式。您可以依圖層指定物件的線型，也可以獨立於圖層之外明確地指定線型。 除了選擇線型，您可以設定其比例，以控制虛線與空格的大小，並且您還可以建立自訂線型。</a:t>
            </a:r>
            <a:r>
              <a:rPr lang="en-US" altLang="zh-TW" sz="1300" dirty="0"/>
              <a:t> </a:t>
            </a:r>
            <a:endParaRPr lang="zh-TW" altLang="zh-TW" sz="1300" dirty="0"/>
          </a:p>
          <a:p>
            <a:r>
              <a:rPr lang="zh-TW" altLang="zh-TW" sz="1300" dirty="0"/>
              <a:t>注意事項：不要將這些線型與某些繪圖機所提供的硬體線型相混淆。這兩種類型的虛線產生類似結果。不要同時使用這兩種類型，因為結果可能無法預測。</a:t>
            </a:r>
            <a:r>
              <a:rPr lang="en-US" altLang="zh-TW" sz="1300" dirty="0"/>
              <a:t> </a:t>
            </a:r>
          </a:p>
          <a:p>
            <a:endParaRPr lang="en-US" altLang="zh-TW" sz="1300" dirty="0"/>
          </a:p>
          <a:p>
            <a:r>
              <a:rPr lang="zh-TW" altLang="zh-TW" sz="1300" dirty="0"/>
              <a:t>指令：</a:t>
            </a:r>
            <a:r>
              <a:rPr lang="en-US" altLang="zh-TW" sz="1300" dirty="0"/>
              <a:t>LTSCALE </a:t>
            </a:r>
            <a:r>
              <a:rPr lang="zh-TW" altLang="zh-TW" sz="1300" dirty="0"/>
              <a:t>設定整體的線型比例係數。</a:t>
            </a:r>
          </a:p>
          <a:p>
            <a:r>
              <a:rPr lang="zh-TW" altLang="zh-TW" sz="1300" dirty="0"/>
              <a:t>透過整體或個別變更每個物件的線型比例係數，您可以使用不同比例的同一線型。</a:t>
            </a:r>
          </a:p>
          <a:p>
            <a:r>
              <a:rPr lang="zh-TW" altLang="zh-TW" sz="1300" dirty="0"/>
              <a:t>依預設，整體線型與個別線型比例均設為</a:t>
            </a:r>
            <a:r>
              <a:rPr lang="en-US" altLang="zh-TW" sz="1300" dirty="0"/>
              <a:t> 1.0</a:t>
            </a:r>
            <a:r>
              <a:rPr lang="zh-TW" altLang="zh-TW" sz="1300" dirty="0"/>
              <a:t>。比例越小，每圖面單位產生的重複樣式越多。例如，使用設定</a:t>
            </a:r>
            <a:r>
              <a:rPr lang="en-US" altLang="zh-TW" sz="1300" dirty="0"/>
              <a:t> 0.5</a:t>
            </a:r>
            <a:r>
              <a:rPr lang="zh-TW" altLang="zh-TW" sz="1300" dirty="0"/>
              <a:t>，將為每個圖面單位顯示兩個線型定義中的重複樣式。不能顯示一個完整線型樣式的短線段將連續顯示。對於太短而甚至不能顯示一條連續虛線的線，您可以使用較小的線型比例。</a:t>
            </a:r>
          </a:p>
          <a:p>
            <a:endParaRPr lang="zh-TW" altLang="zh-TW" sz="13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9113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0515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7315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399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782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5447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013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4413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300" dirty="0"/>
              <a:t> 公共工程基本圖下載區   </a:t>
            </a:r>
            <a:endParaRPr lang="en-US" altLang="zh-TW" sz="1300" dirty="0"/>
          </a:p>
          <a:p>
            <a:r>
              <a:rPr lang="zh-TW" altLang="en-US" dirty="0" smtClean="0"/>
              <a:t>例如：地方的石虎需要動物通道：</a:t>
            </a:r>
            <a:r>
              <a:rPr lang="en-US" altLang="zh-TW" dirty="0" smtClean="0"/>
              <a:t>http://pcces.archnowledge.com/csi/Default.aspx?FunID=Fun_10_7&amp;PicSno=HW-016 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7451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300" dirty="0"/>
              <a:t>標註：</a:t>
            </a:r>
          </a:p>
          <a:p>
            <a:r>
              <a:rPr lang="zh-TW" altLang="en-US" sz="1300" dirty="0"/>
              <a:t>標註是將測量註解加入圖面的過程。可以為各種物件類型在多個方位建立標註。基本的標註類型為</a:t>
            </a:r>
          </a:p>
          <a:p>
            <a:r>
              <a:rPr lang="zh-TW" altLang="en-US" sz="1300" dirty="0"/>
              <a:t>線性 、徑向 </a:t>
            </a:r>
            <a:r>
              <a:rPr lang="en-US" altLang="zh-TW" sz="1300" dirty="0"/>
              <a:t>(</a:t>
            </a:r>
            <a:r>
              <a:rPr lang="zh-TW" altLang="en-US" sz="1300" dirty="0"/>
              <a:t>半徑、直徑和轉折</a:t>
            </a:r>
            <a:r>
              <a:rPr lang="en-US" altLang="zh-TW" sz="1300" dirty="0"/>
              <a:t>) </a:t>
            </a:r>
            <a:r>
              <a:rPr lang="zh-TW" altLang="en-US" sz="1300" dirty="0"/>
              <a:t>、角度 、座標 、弧長</a:t>
            </a:r>
          </a:p>
          <a:p>
            <a:r>
              <a:rPr lang="zh-TW" altLang="en-US" sz="1300" dirty="0"/>
              <a:t>線性標註可以是水平式的、垂直式的、對齊式的、旋轉式的、基線式的或連續的 </a:t>
            </a:r>
            <a:r>
              <a:rPr lang="en-US" altLang="zh-TW" sz="1300" dirty="0"/>
              <a:t>(</a:t>
            </a:r>
            <a:r>
              <a:rPr lang="zh-TW" altLang="en-US" sz="1300" dirty="0"/>
              <a:t>鏈的</a:t>
            </a:r>
            <a:r>
              <a:rPr lang="en-US" altLang="zh-TW" sz="1300" dirty="0"/>
              <a:t>)</a:t>
            </a:r>
            <a:r>
              <a:rPr lang="zh-TW" altLang="en-US" sz="1300" dirty="0"/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8844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300" dirty="0"/>
              <a:t>指令輸入：</a:t>
            </a:r>
            <a:r>
              <a:rPr lang="en-US" altLang="zh-TW" sz="1300" dirty="0" err="1"/>
              <a:t>dimstyle</a:t>
            </a:r>
            <a:r>
              <a:rPr lang="en-US" altLang="zh-TW" sz="1300" dirty="0"/>
              <a:t>  </a:t>
            </a:r>
            <a:r>
              <a:rPr lang="zh-TW" altLang="zh-TW" sz="1300" dirty="0"/>
              <a:t>標註型式是控制標註外觀的標註設定的具名集合。可以建立標註型式以快速指定標註的格式，並確保標註符合標準。</a:t>
            </a:r>
          </a:p>
          <a:p>
            <a:r>
              <a:rPr lang="zh-TW" altLang="zh-TW" sz="1300" dirty="0"/>
              <a:t>顯示目前標註型式的名稱。預設標註型式為</a:t>
            </a:r>
            <a:r>
              <a:rPr lang="en-US" altLang="zh-TW" sz="1300" dirty="0"/>
              <a:t> STANDARD</a:t>
            </a:r>
            <a:r>
              <a:rPr lang="zh-TW" altLang="zh-TW" sz="1300" dirty="0"/>
              <a:t>。目前的型式會被套用到您建立的標註。</a:t>
            </a:r>
          </a:p>
          <a:p>
            <a:r>
              <a:rPr lang="zh-TW" altLang="zh-TW" sz="1300" dirty="0"/>
              <a:t>型式列示圖面中的標註型式。</a:t>
            </a:r>
          </a:p>
          <a:p>
            <a:r>
              <a:rPr lang="zh-TW" altLang="zh-TW" sz="1300" dirty="0"/>
              <a:t>目前的型式將亮顯。以右鍵按一下清單，可顯示一個帶有選項的快顯功能表，以設定目前型式，更名型式以及刪除型式。您無法刪除目前的型式或目前圖面中使用中的型式。型式名稱前的圖示 指示此型式為</a:t>
            </a:r>
            <a:r>
              <a:rPr lang="en-US" altLang="zh-TW" sz="1300" u="sng" dirty="0" err="1"/>
              <a:t>可註解</a:t>
            </a:r>
            <a:r>
              <a:rPr lang="zh-TW" altLang="zh-TW" sz="1300" dirty="0"/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9267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3420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300" dirty="0"/>
              <a:t>通常用於註解圖面的物件具有稱為</a:t>
            </a:r>
            <a:r>
              <a:rPr lang="zh-TW" altLang="en-US" sz="1300" dirty="0">
                <a:hlinkClick r:id="rId3"/>
              </a:rPr>
              <a:t>「可註解」</a:t>
            </a:r>
            <a:r>
              <a:rPr lang="zh-TW" altLang="en-US" sz="1300" dirty="0"/>
              <a:t>。此性質可讓您使調整註解比例的過程自動執行，以便在圖紙上以正確大小出圖或顯示註解。</a:t>
            </a:r>
          </a:p>
          <a:p>
            <a:r>
              <a:rPr lang="zh-TW" altLang="en-US" sz="1300" dirty="0"/>
              <a:t>您可以依物件或依型式打開「可註解」性質，並設定模型或配置視埠的註解比例，而無需在獨立圖層上以不同大小建立多個註解。註解比例控制可註解物件相對於圖面中模型幾何圖形的大小。</a:t>
            </a:r>
          </a:p>
          <a:p>
            <a:r>
              <a:rPr lang="zh-TW" altLang="en-US" sz="1300" dirty="0"/>
              <a:t>以下物件通常用於註解圖面且包含「可註解」性質：</a:t>
            </a:r>
          </a:p>
          <a:p>
            <a:r>
              <a:rPr lang="zh-TW" altLang="en-US" sz="1300" dirty="0"/>
              <a:t>文字</a:t>
            </a:r>
          </a:p>
          <a:p>
            <a:r>
              <a:rPr lang="zh-TW" altLang="en-US" sz="1300" dirty="0"/>
              <a:t>標註</a:t>
            </a:r>
          </a:p>
          <a:p>
            <a:r>
              <a:rPr lang="zh-TW" altLang="en-US" sz="1300" dirty="0"/>
              <a:t>填充線</a:t>
            </a:r>
          </a:p>
          <a:p>
            <a:r>
              <a:rPr lang="zh-TW" altLang="en-US" sz="1300" dirty="0"/>
              <a:t>公差</a:t>
            </a:r>
          </a:p>
          <a:p>
            <a:r>
              <a:rPr lang="zh-TW" altLang="en-US" sz="1300" dirty="0"/>
              <a:t>多重引線</a:t>
            </a:r>
          </a:p>
          <a:p>
            <a:r>
              <a:rPr lang="zh-TW" altLang="en-US" sz="1300" dirty="0"/>
              <a:t>圖塊</a:t>
            </a:r>
          </a:p>
          <a:p>
            <a:r>
              <a:rPr lang="zh-TW" altLang="en-US" sz="1300" dirty="0"/>
              <a:t>屬性</a:t>
            </a:r>
          </a:p>
          <a:p>
            <a:r>
              <a:rPr lang="zh-TW" altLang="en-US" sz="1300" dirty="0"/>
              <a:t>這些物件的「可註解」性質為打開 </a:t>
            </a:r>
            <a:r>
              <a:rPr lang="en-US" altLang="zh-TW" sz="1300" dirty="0"/>
              <a:t>(</a:t>
            </a:r>
            <a:r>
              <a:rPr lang="zh-TW" altLang="en-US" sz="1300" dirty="0"/>
              <a:t>設定為「是」</a:t>
            </a:r>
            <a:r>
              <a:rPr lang="en-US" altLang="zh-TW" sz="1300" dirty="0"/>
              <a:t>) </a:t>
            </a:r>
            <a:r>
              <a:rPr lang="zh-TW" altLang="en-US" sz="1300" dirty="0"/>
              <a:t>時，這些物件便稱為</a:t>
            </a:r>
            <a:r>
              <a:rPr lang="zh-TW" altLang="en-US" sz="1300" i="1" dirty="0"/>
              <a:t>可註解物件</a:t>
            </a:r>
            <a:r>
              <a:rPr lang="zh-TW" altLang="en-US" sz="1300" dirty="0"/>
              <a:t>。</a:t>
            </a:r>
          </a:p>
          <a:p>
            <a:r>
              <a:rPr lang="zh-TW" altLang="en-US" sz="1300" dirty="0"/>
              <a:t>您可定義可註解物件的圖紙大小。為配置視埠和模型空間設定的</a:t>
            </a:r>
            <a:r>
              <a:rPr lang="zh-TW" altLang="en-US" sz="1300" dirty="0">
                <a:hlinkClick r:id="rId3"/>
              </a:rPr>
              <a:t>註解比例</a:t>
            </a:r>
            <a:r>
              <a:rPr lang="zh-TW" altLang="en-US" sz="1300" dirty="0"/>
              <a:t>決定這些空間內可註解物件的大小。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8068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7313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1656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9409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6549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628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135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796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428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977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300" dirty="0"/>
          </a:p>
          <a:p>
            <a:r>
              <a:rPr lang="en-US" altLang="zh-TW" sz="1300" dirty="0"/>
              <a:t>•</a:t>
            </a:r>
            <a:r>
              <a:rPr lang="zh-TW" altLang="en-US" sz="1300" dirty="0"/>
              <a:t>正投影是將一個立體的物體，投影在想像的平面上。</a:t>
            </a:r>
          </a:p>
          <a:p>
            <a:r>
              <a:rPr lang="en-US" altLang="zh-TW" sz="1300" dirty="0"/>
              <a:t>•</a:t>
            </a:r>
            <a:r>
              <a:rPr lang="zh-TW" altLang="en-US" sz="1300" dirty="0"/>
              <a:t>立體物體的正投影有六個主要投影面，可以想像該物體被放在玻璃盒中，向外投影出的六個面。</a:t>
            </a:r>
          </a:p>
          <a:p>
            <a:r>
              <a:rPr lang="en-US" altLang="zh-TW" sz="1300" dirty="0"/>
              <a:t>•</a:t>
            </a:r>
            <a:r>
              <a:rPr lang="zh-TW" altLang="en-US" sz="1300" dirty="0"/>
              <a:t>六個平面包含前視、上視、後視、下視、左視、右視。</a:t>
            </a:r>
          </a:p>
          <a:p>
            <a:r>
              <a:rPr lang="en-US" altLang="zh-TW" sz="1300" dirty="0"/>
              <a:t>•</a:t>
            </a:r>
            <a:r>
              <a:rPr lang="zh-TW" altLang="en-US" sz="1300" dirty="0"/>
              <a:t>為了簡化繪製的步驟，一般都選擇三個投影面，包含正視圖、上視圖、側視圖。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98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226C6F8-F893-44B0-9B3E-90891944E40E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EC3D07E-9712-4B84-B8B8-796271BF8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EE3E-6F53-4A17-8804-96918DF36CF6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5D59-AB4D-4937-BB0F-871684B8202B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0749-630E-41C0-92E2-56004BCCA34E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D167C4A-A804-47A6-A4BE-5097B9C1B1B5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EC3D07E-9712-4B84-B8B8-796271BF8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CE84-B94B-4125-822D-218EDBABE2B5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0CAC-75FA-4F40-B803-8D5ED3CAF1A4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029D-8D4B-44F7-8BAA-AC1F842D5A0E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D68-1D0A-4573-B71A-BAA162C9C0C0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BC99-B845-435A-8D30-0248426A6DF0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ADE1-7D12-4479-8C6D-326B1111796E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8CA82C-968F-4365-9A67-10F1BD731567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EC3D07E-9712-4B84-B8B8-796271BF8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s-its:ACAD_ACR.chm::/LINETYPE.ht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pcces.archnowledge.com/csi/Default.aspx?FunID=Fun_5_3&amp;SearchType=C" TargetMode="External"/><Relationship Id="rId7" Type="http://schemas.openxmlformats.org/officeDocument/2006/relationships/hyperlink" Target="http://stronghandtools.com/goodhand/product_series_l.php?seriesname=Series+101-A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kf.com/group/products/bearings-units-housings/ball-bearings/deep-groove-ball-bearings/single-row/index.html" TargetMode="External"/><Relationship Id="rId5" Type="http://schemas.openxmlformats.org/officeDocument/2006/relationships/hyperlink" Target="http://www.hermanmiller.com/content/hermanmiller/northamerica/en_us/home/design-resources/3d-models-revit/autocad-symbols/download-cad-pack.html" TargetMode="External"/><Relationship Id="rId4" Type="http://schemas.openxmlformats.org/officeDocument/2006/relationships/hyperlink" Target="http://www.hermanmiller.com/design-resources.htm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.coursera.org/graph-001/wiki/syllabus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xchange.autodesk.com/autocadlt/cht/help" TargetMode="External"/><Relationship Id="rId4" Type="http://schemas.openxmlformats.org/officeDocument/2006/relationships/hyperlink" Target="http://www.books.com.tw/products/001059291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AutoCAD 2D </a:t>
            </a:r>
            <a:r>
              <a:rPr lang="zh-TW" altLang="en-US" dirty="0" smtClean="0"/>
              <a:t>入門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張明泰 </a:t>
            </a:r>
            <a:r>
              <a:rPr lang="en-US" altLang="zh-TW" dirty="0" smtClean="0"/>
              <a:t>mtchang.tw@gmail.com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89AA-BB9E-4FDE-B823-1E0F0458F7E2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15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概念</a:t>
            </a:r>
            <a:r>
              <a:rPr lang="zh-TW" altLang="en-US" dirty="0"/>
              <a:t>：投影面的選擇和安排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了解</a:t>
            </a:r>
            <a:r>
              <a:rPr lang="zh-TW" altLang="en-US" dirty="0"/>
              <a:t>必要投影面</a:t>
            </a:r>
            <a:r>
              <a:rPr lang="en-US" altLang="zh-TW" dirty="0"/>
              <a:t>(necessary view)</a:t>
            </a:r>
            <a:r>
              <a:rPr lang="zh-TW" altLang="en-US" dirty="0"/>
              <a:t>的概念。</a:t>
            </a:r>
          </a:p>
          <a:p>
            <a:r>
              <a:rPr lang="zh-TW" altLang="en-US" dirty="0" smtClean="0"/>
              <a:t>如何</a:t>
            </a:r>
            <a:r>
              <a:rPr lang="zh-TW" altLang="en-US" dirty="0"/>
              <a:t>用兩個投影面、一個投影面表達物件。</a:t>
            </a:r>
          </a:p>
          <a:p>
            <a:r>
              <a:rPr lang="zh-TW" altLang="en-US" dirty="0" smtClean="0"/>
              <a:t>了解</a:t>
            </a:r>
            <a:r>
              <a:rPr lang="zh-TW" altLang="en-US" dirty="0"/>
              <a:t>如何選擇前視圖。</a:t>
            </a:r>
          </a:p>
          <a:p>
            <a:r>
              <a:rPr lang="zh-TW" altLang="en-US" dirty="0" smtClean="0"/>
              <a:t>了解</a:t>
            </a:r>
            <a:r>
              <a:rPr lang="zh-TW" altLang="en-US" dirty="0"/>
              <a:t>如何以最合適的方式，安排多投影至一張圖紙上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059F-2D9C-41DD-8D73-3B700252455B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58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必要投影面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19200"/>
            <a:ext cx="8148243" cy="5137947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41FC-35FA-482C-834A-99C8BFED58EA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03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兩個必要投影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90" y="1674369"/>
            <a:ext cx="8681819" cy="4306391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D568-B0EB-4F7F-B121-6FCFBC12181A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50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一個必要投影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1"/>
            <a:ext cx="9144000" cy="4771422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ACB5-BAE0-452A-8DEC-5C63CB6463CB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65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選擇正面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18649" r="-283"/>
          <a:stretch/>
        </p:blipFill>
        <p:spPr>
          <a:xfrm>
            <a:off x="1966068" y="1667482"/>
            <a:ext cx="4331173" cy="21184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3547042"/>
            <a:ext cx="8169385" cy="3058199"/>
          </a:xfrm>
          <a:prstGeom prst="rect">
            <a:avLst/>
          </a:prstGeom>
        </p:spPr>
      </p:pic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7449-FE0A-457E-B57A-E09DB5AD40AE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2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投影繪製位置安排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60" y="1219200"/>
            <a:ext cx="8750679" cy="5538019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95C6-39DD-4F60-A7E5-A85DDC2EE72B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65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投影繪製位置安排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99550"/>
            <a:ext cx="6702867" cy="4933610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13C0-84EA-47FA-92F7-08E9BD88A05E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3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必要投影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 smtClean="0"/>
          </a:p>
          <a:p>
            <a:r>
              <a:rPr lang="zh-TW" altLang="en-US" dirty="0" smtClean="0"/>
              <a:t>必要</a:t>
            </a:r>
            <a:r>
              <a:rPr lang="zh-TW" altLang="en-US" dirty="0"/>
              <a:t>投影是在清晰表達三維物體的原則下，最少的投影數。</a:t>
            </a:r>
          </a:p>
          <a:p>
            <a:r>
              <a:rPr lang="zh-TW" altLang="en-US" dirty="0" smtClean="0"/>
              <a:t>必要</a:t>
            </a:r>
            <a:r>
              <a:rPr lang="zh-TW" altLang="en-US" dirty="0"/>
              <a:t>投影一般包含三視（前視、上視、側視），每一視可表達兩個維度資訊。有些維度資訊較單純的物體，可以用兩視甚至一視即可表達清晰。</a:t>
            </a:r>
          </a:p>
          <a:p>
            <a:r>
              <a:rPr lang="zh-TW" altLang="en-US" dirty="0" smtClean="0"/>
              <a:t>正</a:t>
            </a:r>
            <a:r>
              <a:rPr lang="zh-TW" altLang="en-US" dirty="0"/>
              <a:t>視圖一般選擇「最多資訊」或是「最複雜」的面。</a:t>
            </a:r>
          </a:p>
          <a:p>
            <a:r>
              <a:rPr lang="zh-TW" altLang="en-US" dirty="0" smtClean="0"/>
              <a:t>投影</a:t>
            </a:r>
            <a:r>
              <a:rPr lang="zh-TW" altLang="en-US" dirty="0"/>
              <a:t>製圖時，應以合適的投影選擇與安排，以減少圖紙空間浪費，清晰表達有用的資訊。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4634-FA8A-421C-85C4-8383453F9DE3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61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概念：隱藏線和中心線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原則：表達物體的隱藏資訊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32" y="1910397"/>
            <a:ext cx="7011335" cy="4246563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97F4-8FA7-4BDD-8DFB-2FB305F3D184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51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隱藏線細節</a:t>
            </a:r>
            <a:r>
              <a:rPr lang="en-US" altLang="zh-TW" dirty="0"/>
              <a:t>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和邊界需要相連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4" y="1704805"/>
            <a:ext cx="9048956" cy="4909191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4D80-6A37-4A20-9A42-EEDB7C06C838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課程大綱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概念：正投影的基本概念</a:t>
            </a:r>
          </a:p>
          <a:p>
            <a:r>
              <a:rPr lang="zh-TW" altLang="en-US" dirty="0"/>
              <a:t>概念：投影面的選擇和安排</a:t>
            </a:r>
          </a:p>
          <a:p>
            <a:r>
              <a:rPr lang="zh-TW" altLang="en-US" dirty="0"/>
              <a:t>概念：隱藏線和中心線</a:t>
            </a:r>
          </a:p>
          <a:p>
            <a:r>
              <a:rPr lang="zh-TW" altLang="en-US" dirty="0"/>
              <a:t>實作：</a:t>
            </a:r>
            <a:r>
              <a:rPr lang="en-US" altLang="zh-TW" dirty="0"/>
              <a:t>AutoCAD </a:t>
            </a:r>
            <a:r>
              <a:rPr lang="zh-TW" altLang="en-US" dirty="0"/>
              <a:t>摯點模式</a:t>
            </a:r>
          </a:p>
          <a:p>
            <a:r>
              <a:rPr lang="zh-TW" altLang="en-US" dirty="0"/>
              <a:t>實作：</a:t>
            </a:r>
            <a:r>
              <a:rPr lang="en-US" altLang="zh-TW" dirty="0"/>
              <a:t>AutoCAD </a:t>
            </a:r>
            <a:r>
              <a:rPr lang="zh-TW" altLang="en-US" dirty="0"/>
              <a:t>圖層管理</a:t>
            </a:r>
          </a:p>
          <a:p>
            <a:r>
              <a:rPr lang="zh-TW" altLang="en-US" dirty="0"/>
              <a:t>實作：線形管理</a:t>
            </a:r>
          </a:p>
          <a:p>
            <a:r>
              <a:rPr lang="zh-TW" altLang="en-US" dirty="0"/>
              <a:t>實作：物件性質</a:t>
            </a:r>
          </a:p>
          <a:p>
            <a:r>
              <a:rPr lang="zh-TW" altLang="en-US" dirty="0"/>
              <a:t>實作：區塊</a:t>
            </a:r>
            <a:r>
              <a:rPr lang="en-US" altLang="zh-TW" dirty="0"/>
              <a:t>(block)</a:t>
            </a:r>
            <a:r>
              <a:rPr lang="zh-TW" altLang="en-US" dirty="0"/>
              <a:t>建立與插入</a:t>
            </a:r>
            <a:r>
              <a:rPr lang="en-US" altLang="zh-TW" dirty="0"/>
              <a:t>(insert)</a:t>
            </a:r>
          </a:p>
          <a:p>
            <a:r>
              <a:rPr lang="zh-TW" altLang="en-US" dirty="0"/>
              <a:t>實作：標註尺寸與形式</a:t>
            </a:r>
          </a:p>
          <a:p>
            <a:r>
              <a:rPr lang="zh-TW" altLang="en-US" dirty="0"/>
              <a:t>綜合練習</a:t>
            </a:r>
          </a:p>
          <a:p>
            <a:r>
              <a:rPr lang="zh-TW" altLang="en-US" dirty="0" smtClean="0"/>
              <a:t>作業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A2B8-AEBE-4CF6-9327-012268EF4F47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隱藏線細節</a:t>
            </a:r>
            <a:r>
              <a:rPr lang="en-US" altLang="zh-TW" dirty="0" smtClean="0"/>
              <a:t>(2/4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可使用不同比例的 </a:t>
            </a:r>
            <a:r>
              <a:rPr lang="en-US" altLang="zh-TW" dirty="0" smtClean="0"/>
              <a:t>hidden </a:t>
            </a:r>
            <a:r>
              <a:rPr lang="zh-TW" altLang="en-US" dirty="0" smtClean="0"/>
              <a:t>線形以區隔不同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56108"/>
            <a:ext cx="8152710" cy="4369083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14E5-20C5-4E84-9A85-B36359C57470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5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隱藏線細節</a:t>
            </a:r>
            <a:r>
              <a:rPr lang="en-US" altLang="zh-TW" dirty="0" smtClean="0"/>
              <a:t>(3/4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43000"/>
            <a:ext cx="8153110" cy="5424230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F4A5E-AD2D-4553-B747-BE670493F11F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90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隱藏線細節</a:t>
            </a:r>
            <a:r>
              <a:rPr lang="en-US" altLang="zh-TW" dirty="0" smtClean="0"/>
              <a:t>(</a:t>
            </a:r>
            <a:r>
              <a:rPr lang="en-US" altLang="zh-TW" dirty="0"/>
              <a:t>4</a:t>
            </a:r>
            <a:r>
              <a:rPr lang="en-US" altLang="zh-TW" dirty="0" smtClean="0"/>
              <a:t>/4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66" y="1219200"/>
            <a:ext cx="7245458" cy="5197031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B78D-5FA2-4C26-8241-6EAE704C294C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63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中心線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13" y="1219200"/>
            <a:ext cx="8020373" cy="5469597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5C7A-4120-4682-B020-D58E9F2C4BBC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04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中心線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表達物體的中間分隔線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26088"/>
            <a:ext cx="6897276" cy="4507072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97B6-8631-41A5-A4A5-358743950F7A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3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中心線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應用於環狀排列與活動路徑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24036"/>
            <a:ext cx="7945258" cy="4940455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D876-8A36-41FB-82AD-491D751CD164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79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隱藏線與中心線的次序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43000"/>
            <a:ext cx="8469943" cy="5185574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C59B-534B-440D-88D0-E6A5FF498550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8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隱藏線和中心線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隱藏</a:t>
            </a:r>
            <a:r>
              <a:rPr lang="zh-TW" altLang="en-US" dirty="0"/>
              <a:t>線是表達不同投影面上看不到的資訊。</a:t>
            </a:r>
          </a:p>
          <a:p>
            <a:r>
              <a:rPr lang="zh-TW" altLang="en-US" dirty="0" smtClean="0"/>
              <a:t>虛線</a:t>
            </a:r>
            <a:r>
              <a:rPr lang="zh-TW" altLang="en-US" dirty="0"/>
              <a:t>與實線成</a:t>
            </a:r>
            <a:r>
              <a:rPr lang="en-US" altLang="zh-TW" dirty="0"/>
              <a:t>T</a:t>
            </a:r>
            <a:r>
              <a:rPr lang="zh-TW" altLang="en-US" dirty="0"/>
              <a:t>形相交時，相交點不可有間隙。</a:t>
            </a:r>
          </a:p>
          <a:p>
            <a:r>
              <a:rPr lang="zh-TW" altLang="en-US" dirty="0" smtClean="0"/>
              <a:t>在</a:t>
            </a:r>
            <a:r>
              <a:rPr lang="zh-TW" altLang="en-US" dirty="0"/>
              <a:t>製圖時，隱藏線與實線成十字相交時，隱藏線必不不可與實線相交。</a:t>
            </a:r>
          </a:p>
          <a:p>
            <a:r>
              <a:rPr lang="zh-TW" altLang="en-US" dirty="0" smtClean="0"/>
              <a:t>因</a:t>
            </a:r>
            <a:r>
              <a:rPr lang="zh-TW" altLang="en-US" dirty="0"/>
              <a:t>圓柱狀造成的平行隱藏線必須對齊相同，但兩個不同平面造成的隱藏線，虛線必須交錯。</a:t>
            </a:r>
          </a:p>
          <a:p>
            <a:r>
              <a:rPr lang="zh-TW" altLang="en-US" dirty="0" smtClean="0"/>
              <a:t>中心線</a:t>
            </a:r>
            <a:r>
              <a:rPr lang="zh-TW" altLang="en-US" dirty="0"/>
              <a:t>可表達圓心、圓柱軸、環狀排列、圓弧路徑等。</a:t>
            </a:r>
          </a:p>
          <a:p>
            <a:r>
              <a:rPr lang="zh-TW" altLang="en-US" dirty="0" smtClean="0"/>
              <a:t>當</a:t>
            </a:r>
            <a:r>
              <a:rPr lang="zh-TW" altLang="en-US" dirty="0"/>
              <a:t>實線、隱藏線、中心線相重疊時，繪圖優先次序為實線，隱藏線，最後才是中心線。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C81F-269F-42A1-A9AC-B2EC120DD5FB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5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實作</a:t>
            </a:r>
            <a:r>
              <a:rPr lang="zh-TW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TW" dirty="0" smtClean="0">
                <a:solidFill>
                  <a:schemeClr val="tx1"/>
                </a:solidFill>
              </a:rPr>
              <a:t>AutoCAD </a:t>
            </a:r>
            <a:r>
              <a:rPr lang="zh-TW" altLang="zh-TW" dirty="0" smtClean="0">
                <a:solidFill>
                  <a:schemeClr val="tx1"/>
                </a:solidFill>
              </a:rPr>
              <a:t>摯</a:t>
            </a:r>
            <a:r>
              <a:rPr lang="zh-TW" altLang="zh-TW" dirty="0">
                <a:solidFill>
                  <a:schemeClr val="tx1"/>
                </a:solidFill>
              </a:rPr>
              <a:t>點模式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708233" cy="4937760"/>
          </a:xfrm>
        </p:spPr>
        <p:txBody>
          <a:bodyPr>
            <a:normAutofit fontScale="70000" lnSpcReduction="20000"/>
          </a:bodyPr>
          <a:lstStyle/>
          <a:p>
            <a:r>
              <a:rPr lang="zh-TW" altLang="zh-TW" dirty="0"/>
              <a:t>五大編輯</a:t>
            </a:r>
            <a:r>
              <a:rPr lang="zh-TW" altLang="zh-TW" dirty="0" smtClean="0"/>
              <a:t>指令</a:t>
            </a:r>
            <a:endParaRPr lang="en-US" altLang="zh-TW" dirty="0" smtClean="0"/>
          </a:p>
          <a:p>
            <a:r>
              <a:rPr lang="zh-TW" altLang="en-US" dirty="0"/>
              <a:t>指令：</a:t>
            </a:r>
            <a:r>
              <a:rPr lang="zh-TW" altLang="en-US" dirty="0">
                <a:solidFill>
                  <a:srgbClr val="FF0000"/>
                </a:solidFill>
              </a:rPr>
              <a:t>先選取物件，在配合使用編輯指令</a:t>
            </a:r>
          </a:p>
          <a:p>
            <a:r>
              <a:rPr lang="zh-TW" altLang="en-US" dirty="0"/>
              <a:t>使用方式</a:t>
            </a:r>
            <a:r>
              <a:rPr lang="en-US" altLang="zh-TW" dirty="0"/>
              <a:t>(1)</a:t>
            </a:r>
            <a:r>
              <a:rPr lang="zh-TW" altLang="en-US" dirty="0"/>
              <a:t>：選取物件後，按滑鼠右鍵會出現功能表選單，可以選取功能使用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zh-TW" altLang="en-US" dirty="0"/>
              <a:t>使用方式</a:t>
            </a:r>
            <a:r>
              <a:rPr lang="en-US" altLang="zh-TW" dirty="0"/>
              <a:t>(2)</a:t>
            </a:r>
            <a:r>
              <a:rPr lang="zh-TW" altLang="en-US" dirty="0"/>
              <a:t>：選取</a:t>
            </a:r>
            <a:r>
              <a:rPr lang="zh-TW" altLang="en-US" dirty="0" smtClean="0"/>
              <a:t>物件，再點一</a:t>
            </a:r>
            <a:r>
              <a:rPr lang="zh-TW" altLang="en-US" dirty="0"/>
              <a:t>下</a:t>
            </a:r>
            <a:r>
              <a:rPr lang="zh-TW" altLang="en-US" dirty="0" smtClean="0"/>
              <a:t>物件方框</a:t>
            </a:r>
            <a:r>
              <a:rPr lang="en-US" altLang="zh-TW" dirty="0" smtClean="0"/>
              <a:t>(</a:t>
            </a:r>
            <a:r>
              <a:rPr lang="zh-TW" altLang="en-US" dirty="0" smtClean="0"/>
              <a:t>藍色變成紅色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按空白</a:t>
            </a:r>
            <a:r>
              <a:rPr lang="zh-TW" altLang="en-US" dirty="0" smtClean="0"/>
              <a:t>鍵 </a:t>
            </a:r>
            <a:r>
              <a:rPr lang="en-US" altLang="zh-TW" dirty="0" smtClean="0"/>
              <a:t>OR [</a:t>
            </a:r>
            <a:r>
              <a:rPr lang="en-US" altLang="zh-TW" dirty="0"/>
              <a:t>Enter]</a:t>
            </a:r>
            <a:r>
              <a:rPr lang="zh-TW" altLang="en-US" dirty="0"/>
              <a:t>鍵可以循環切換：</a:t>
            </a:r>
          </a:p>
          <a:p>
            <a:r>
              <a:rPr lang="zh-TW" altLang="en-US" dirty="0"/>
              <a:t>** 拉伸 **</a:t>
            </a:r>
          </a:p>
          <a:p>
            <a:r>
              <a:rPr lang="zh-TW" altLang="en-US" dirty="0"/>
              <a:t>指定拉伸點或 </a:t>
            </a:r>
            <a:r>
              <a:rPr lang="en-US" altLang="zh-TW" dirty="0"/>
              <a:t>[</a:t>
            </a:r>
            <a:r>
              <a:rPr lang="zh-TW" altLang="en-US" dirty="0"/>
              <a:t>基準點</a:t>
            </a:r>
            <a:r>
              <a:rPr lang="en-US" altLang="zh-TW" dirty="0"/>
              <a:t>(B)/</a:t>
            </a:r>
            <a:r>
              <a:rPr lang="zh-TW" altLang="en-US" dirty="0"/>
              <a:t>複製</a:t>
            </a:r>
            <a:r>
              <a:rPr lang="en-US" altLang="zh-TW" dirty="0"/>
              <a:t>(C)/</a:t>
            </a:r>
            <a:r>
              <a:rPr lang="zh-TW" altLang="en-US" dirty="0"/>
              <a:t>退回</a:t>
            </a:r>
            <a:r>
              <a:rPr lang="en-US" altLang="zh-TW" dirty="0"/>
              <a:t>(U)/</a:t>
            </a:r>
            <a:r>
              <a:rPr lang="zh-TW" altLang="en-US" dirty="0"/>
              <a:t>結束</a:t>
            </a:r>
            <a:r>
              <a:rPr lang="en-US" altLang="zh-TW" dirty="0"/>
              <a:t>(X)]:</a:t>
            </a:r>
          </a:p>
          <a:p>
            <a:r>
              <a:rPr lang="en-US" altLang="zh-TW" dirty="0"/>
              <a:t>** </a:t>
            </a:r>
            <a:r>
              <a:rPr lang="zh-TW" altLang="en-US" dirty="0"/>
              <a:t>移動 **</a:t>
            </a:r>
          </a:p>
          <a:p>
            <a:r>
              <a:rPr lang="zh-TW" altLang="en-US" dirty="0"/>
              <a:t>指定移動點或 </a:t>
            </a:r>
            <a:r>
              <a:rPr lang="en-US" altLang="zh-TW" dirty="0"/>
              <a:t>[</a:t>
            </a:r>
            <a:r>
              <a:rPr lang="zh-TW" altLang="en-US" dirty="0"/>
              <a:t>基準點</a:t>
            </a:r>
            <a:r>
              <a:rPr lang="en-US" altLang="zh-TW" dirty="0"/>
              <a:t>(B)/</a:t>
            </a:r>
            <a:r>
              <a:rPr lang="zh-TW" altLang="en-US" dirty="0"/>
              <a:t>複製</a:t>
            </a:r>
            <a:r>
              <a:rPr lang="en-US" altLang="zh-TW" dirty="0"/>
              <a:t>(C)/</a:t>
            </a:r>
            <a:r>
              <a:rPr lang="zh-TW" altLang="en-US" dirty="0"/>
              <a:t>退回</a:t>
            </a:r>
            <a:r>
              <a:rPr lang="en-US" altLang="zh-TW" dirty="0"/>
              <a:t>(U)/</a:t>
            </a:r>
            <a:r>
              <a:rPr lang="zh-TW" altLang="en-US" dirty="0"/>
              <a:t>結束</a:t>
            </a:r>
            <a:r>
              <a:rPr lang="en-US" altLang="zh-TW" dirty="0"/>
              <a:t>(X)]:</a:t>
            </a:r>
          </a:p>
          <a:p>
            <a:r>
              <a:rPr lang="en-US" altLang="zh-TW" dirty="0"/>
              <a:t>** </a:t>
            </a:r>
            <a:r>
              <a:rPr lang="zh-TW" altLang="en-US" dirty="0"/>
              <a:t>旋轉 **</a:t>
            </a:r>
          </a:p>
          <a:p>
            <a:r>
              <a:rPr lang="zh-TW" altLang="en-US" dirty="0"/>
              <a:t>指定旋轉角度或 </a:t>
            </a:r>
            <a:r>
              <a:rPr lang="en-US" altLang="zh-TW" dirty="0"/>
              <a:t>[</a:t>
            </a:r>
            <a:r>
              <a:rPr lang="zh-TW" altLang="en-US" dirty="0"/>
              <a:t>基準點</a:t>
            </a:r>
            <a:r>
              <a:rPr lang="en-US" altLang="zh-TW" dirty="0"/>
              <a:t>(B)/</a:t>
            </a:r>
            <a:r>
              <a:rPr lang="zh-TW" altLang="en-US" dirty="0"/>
              <a:t>複製</a:t>
            </a:r>
            <a:r>
              <a:rPr lang="en-US" altLang="zh-TW" dirty="0"/>
              <a:t>(C)/</a:t>
            </a:r>
            <a:r>
              <a:rPr lang="zh-TW" altLang="en-US" dirty="0"/>
              <a:t>退回</a:t>
            </a:r>
            <a:r>
              <a:rPr lang="en-US" altLang="zh-TW" dirty="0"/>
              <a:t>(U)/</a:t>
            </a:r>
            <a:r>
              <a:rPr lang="zh-TW" altLang="en-US" dirty="0"/>
              <a:t>參考</a:t>
            </a:r>
            <a:r>
              <a:rPr lang="en-US" altLang="zh-TW" dirty="0"/>
              <a:t>(R)/</a:t>
            </a:r>
            <a:r>
              <a:rPr lang="zh-TW" altLang="en-US" dirty="0"/>
              <a:t>結束</a:t>
            </a:r>
            <a:r>
              <a:rPr lang="en-US" altLang="zh-TW" dirty="0"/>
              <a:t>(X)]:</a:t>
            </a:r>
          </a:p>
          <a:p>
            <a:r>
              <a:rPr lang="en-US" altLang="zh-TW" dirty="0"/>
              <a:t>** </a:t>
            </a:r>
            <a:r>
              <a:rPr lang="zh-TW" altLang="en-US" dirty="0"/>
              <a:t>比例 **</a:t>
            </a:r>
          </a:p>
          <a:p>
            <a:r>
              <a:rPr lang="zh-TW" altLang="en-US" dirty="0"/>
              <a:t>指定比例係數或 </a:t>
            </a:r>
            <a:r>
              <a:rPr lang="en-US" altLang="zh-TW" dirty="0"/>
              <a:t>[</a:t>
            </a:r>
            <a:r>
              <a:rPr lang="zh-TW" altLang="en-US" dirty="0"/>
              <a:t>基準點</a:t>
            </a:r>
            <a:r>
              <a:rPr lang="en-US" altLang="zh-TW" dirty="0"/>
              <a:t>(B)/</a:t>
            </a:r>
            <a:r>
              <a:rPr lang="zh-TW" altLang="en-US" dirty="0"/>
              <a:t>複製</a:t>
            </a:r>
            <a:r>
              <a:rPr lang="en-US" altLang="zh-TW" dirty="0"/>
              <a:t>(C)/</a:t>
            </a:r>
            <a:r>
              <a:rPr lang="zh-TW" altLang="en-US" dirty="0"/>
              <a:t>退回</a:t>
            </a:r>
            <a:r>
              <a:rPr lang="en-US" altLang="zh-TW" dirty="0"/>
              <a:t>(U)/</a:t>
            </a:r>
            <a:r>
              <a:rPr lang="zh-TW" altLang="en-US" dirty="0"/>
              <a:t>參考</a:t>
            </a:r>
            <a:r>
              <a:rPr lang="en-US" altLang="zh-TW" dirty="0"/>
              <a:t>(R)/</a:t>
            </a:r>
            <a:r>
              <a:rPr lang="zh-TW" altLang="en-US" dirty="0"/>
              <a:t>結束</a:t>
            </a:r>
            <a:r>
              <a:rPr lang="en-US" altLang="zh-TW" dirty="0"/>
              <a:t>(X)]:</a:t>
            </a:r>
          </a:p>
          <a:p>
            <a:r>
              <a:rPr lang="en-US" altLang="zh-TW" dirty="0"/>
              <a:t>** </a:t>
            </a:r>
            <a:r>
              <a:rPr lang="zh-TW" altLang="en-US" dirty="0"/>
              <a:t>鏡射 **</a:t>
            </a:r>
          </a:p>
          <a:p>
            <a:r>
              <a:rPr lang="zh-TW" altLang="en-US" dirty="0"/>
              <a:t>指定第二點或 </a:t>
            </a:r>
            <a:r>
              <a:rPr lang="en-US" altLang="zh-TW" dirty="0"/>
              <a:t>[</a:t>
            </a:r>
            <a:r>
              <a:rPr lang="zh-TW" altLang="en-US" dirty="0"/>
              <a:t>基準點</a:t>
            </a:r>
            <a:r>
              <a:rPr lang="en-US" altLang="zh-TW" dirty="0"/>
              <a:t>(B)/</a:t>
            </a:r>
            <a:r>
              <a:rPr lang="zh-TW" altLang="en-US" dirty="0"/>
              <a:t>複製</a:t>
            </a:r>
            <a:r>
              <a:rPr lang="en-US" altLang="zh-TW" dirty="0"/>
              <a:t>(C)/</a:t>
            </a:r>
            <a:r>
              <a:rPr lang="zh-TW" altLang="en-US" dirty="0"/>
              <a:t>退回</a:t>
            </a:r>
            <a:r>
              <a:rPr lang="en-US" altLang="zh-TW" dirty="0"/>
              <a:t>(U)/</a:t>
            </a:r>
            <a:r>
              <a:rPr lang="zh-TW" altLang="en-US" dirty="0"/>
              <a:t>結束</a:t>
            </a:r>
            <a:r>
              <a:rPr lang="en-US" altLang="zh-TW" dirty="0"/>
              <a:t>(X)]: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0B3C-4AAB-4248-A661-C647E74BAC9C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64294" t="39583" r="25747" b="25797"/>
          <a:stretch/>
        </p:blipFill>
        <p:spPr>
          <a:xfrm>
            <a:off x="7233557" y="1714500"/>
            <a:ext cx="1775481" cy="34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6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實作：</a:t>
            </a:r>
            <a:r>
              <a:rPr lang="en-US" altLang="zh-TW" dirty="0">
                <a:solidFill>
                  <a:schemeClr val="tx1"/>
                </a:solidFill>
              </a:rPr>
              <a:t>AutoCAD </a:t>
            </a:r>
            <a:r>
              <a:rPr lang="zh-TW" altLang="zh-TW" dirty="0">
                <a:solidFill>
                  <a:schemeClr val="tx1"/>
                </a:solidFill>
              </a:rPr>
              <a:t>摯點模式</a:t>
            </a:r>
            <a:endParaRPr lang="zh-TW" altLang="en-US" dirty="0"/>
          </a:p>
        </p:txBody>
      </p:sp>
      <p:pic>
        <p:nvPicPr>
          <p:cNvPr id="3074" name="Picture 2" descr="20090223-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71" y="376518"/>
            <a:ext cx="4257583" cy="3373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20090223-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654" y="2434980"/>
            <a:ext cx="6788486" cy="402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D6F7-EC75-4AC7-BB96-8ACAF6497262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25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概念：正投影的基本概念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2800" dirty="0" smtClean="0"/>
              <a:t>了解</a:t>
            </a:r>
            <a:r>
              <a:rPr lang="zh-TW" altLang="en-US" sz="2800" dirty="0"/>
              <a:t>如何正確繪製正投影圖，利用正投影表達出立體的資訊。</a:t>
            </a:r>
          </a:p>
          <a:p>
            <a:r>
              <a:rPr lang="zh-TW" altLang="en-US" sz="2800" dirty="0" smtClean="0"/>
              <a:t>了解</a:t>
            </a:r>
            <a:r>
              <a:rPr lang="zh-TW" altLang="en-US" sz="2800" dirty="0"/>
              <a:t>何謂六個主要的正投影：包含上視、下視、前視、後視、左側視、右側視等。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6A68-9CFF-4EAB-893E-6A316383FB51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86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實作：</a:t>
            </a:r>
            <a:r>
              <a:rPr lang="en-US" altLang="zh-TW" dirty="0" smtClean="0"/>
              <a:t>AutoCAD </a:t>
            </a:r>
            <a:r>
              <a:rPr lang="zh-TW" altLang="en-US" dirty="0" smtClean="0"/>
              <a:t>圖層管理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圖層</a:t>
            </a:r>
            <a:r>
              <a:rPr lang="zh-TW" altLang="en-US" sz="2400" dirty="0"/>
              <a:t>就像是一張張透明的描圖紙</a:t>
            </a:r>
            <a:r>
              <a:rPr lang="zh-TW" altLang="en-US" sz="2400" dirty="0" smtClean="0"/>
              <a:t>，可以</a:t>
            </a:r>
            <a:r>
              <a:rPr lang="zh-TW" altLang="en-US" sz="2400" dirty="0"/>
              <a:t>利用來組織與群組圖面中的物件。</a:t>
            </a:r>
          </a:p>
          <a:p>
            <a:r>
              <a:rPr lang="zh-TW" altLang="en-US" sz="2400" dirty="0"/>
              <a:t>圖層用於依功能群組圖面中的資訊以及套用線型、顏色與其它標準。 </a:t>
            </a:r>
          </a:p>
          <a:p>
            <a:r>
              <a:rPr lang="zh-TW" altLang="en-US" sz="2400" dirty="0"/>
              <a:t>圖層與基於圖紙的製圖中所用的覆疊對等。圖層是圖面中使用的主要組織工具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317" y="3651051"/>
            <a:ext cx="3232640" cy="3005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364" y="3660779"/>
            <a:ext cx="3117528" cy="288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60E3-DD2B-4813-AA24-8EF013702F9D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3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實作：</a:t>
            </a:r>
            <a:r>
              <a:rPr lang="en-US" altLang="zh-TW" dirty="0"/>
              <a:t>AutoCAD </a:t>
            </a:r>
            <a:r>
              <a:rPr lang="zh-TW" altLang="en-US" dirty="0"/>
              <a:t>圖層管理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sz="2000" dirty="0">
                <a:latin typeface="+mn-ea"/>
              </a:rPr>
              <a:t>每個圖面都包括一個名為</a:t>
            </a:r>
            <a:r>
              <a:rPr lang="en-US" altLang="zh-TW" sz="2000" dirty="0">
                <a:latin typeface="+mn-ea"/>
              </a:rPr>
              <a:t> 0 </a:t>
            </a:r>
            <a:r>
              <a:rPr lang="zh-TW" altLang="zh-TW" sz="2000" dirty="0">
                <a:latin typeface="+mn-ea"/>
              </a:rPr>
              <a:t>的圖層。您無法刪除或更名圖層</a:t>
            </a:r>
            <a:r>
              <a:rPr lang="en-US" altLang="zh-TW" sz="2000" dirty="0">
                <a:latin typeface="+mn-ea"/>
              </a:rPr>
              <a:t> 0</a:t>
            </a:r>
            <a:r>
              <a:rPr lang="zh-TW" altLang="zh-TW" sz="2000" dirty="0">
                <a:latin typeface="+mn-ea"/>
              </a:rPr>
              <a:t>。它有兩項用途</a:t>
            </a:r>
            <a:r>
              <a:rPr lang="en-US" altLang="zh-TW" sz="2000" dirty="0">
                <a:latin typeface="+mn-ea"/>
              </a:rPr>
              <a:t>:</a:t>
            </a:r>
            <a:endParaRPr lang="zh-TW" altLang="zh-TW" sz="2000" dirty="0">
              <a:latin typeface="+mn-ea"/>
            </a:endParaRPr>
          </a:p>
          <a:p>
            <a:r>
              <a:rPr lang="en-US" altLang="zh-TW" sz="2000" dirty="0" smtClean="0">
                <a:latin typeface="+mn-ea"/>
              </a:rPr>
              <a:t>1. </a:t>
            </a:r>
            <a:r>
              <a:rPr lang="zh-TW" altLang="zh-TW" sz="2000" dirty="0" smtClean="0">
                <a:latin typeface="+mn-ea"/>
              </a:rPr>
              <a:t>確保</a:t>
            </a:r>
            <a:r>
              <a:rPr lang="zh-TW" altLang="zh-TW" sz="2000" dirty="0">
                <a:latin typeface="+mn-ea"/>
              </a:rPr>
              <a:t>每張圖面至少包括一個圖層</a:t>
            </a:r>
            <a:r>
              <a:rPr lang="en-US" altLang="zh-TW" sz="2000" dirty="0">
                <a:latin typeface="+mn-ea"/>
              </a:rPr>
              <a:t> </a:t>
            </a:r>
            <a:endParaRPr lang="zh-TW" altLang="zh-TW" sz="2000" dirty="0">
              <a:latin typeface="+mn-ea"/>
            </a:endParaRPr>
          </a:p>
          <a:p>
            <a:r>
              <a:rPr lang="en-US" altLang="zh-TW" sz="2000" dirty="0" smtClean="0">
                <a:latin typeface="+mn-ea"/>
              </a:rPr>
              <a:t>2. </a:t>
            </a:r>
            <a:r>
              <a:rPr lang="zh-TW" altLang="zh-TW" sz="2000" dirty="0">
                <a:latin typeface="+mn-ea"/>
              </a:rPr>
              <a:t>提供一個與圖塊中的顏色控制相關的特殊圖層</a:t>
            </a:r>
          </a:p>
          <a:p>
            <a:r>
              <a:rPr lang="zh-TW" altLang="zh-TW" sz="2000" dirty="0" smtClean="0">
                <a:latin typeface="+mn-ea"/>
              </a:rPr>
              <a:t>注意事項</a:t>
            </a:r>
            <a:r>
              <a:rPr lang="zh-TW" altLang="en-US" sz="2000" dirty="0" smtClean="0">
                <a:latin typeface="+mn-ea"/>
              </a:rPr>
              <a:t>：</a:t>
            </a:r>
            <a:r>
              <a:rPr lang="zh-TW" altLang="zh-TW" sz="2000" dirty="0" smtClean="0">
                <a:latin typeface="+mn-ea"/>
              </a:rPr>
              <a:t>建議</a:t>
            </a:r>
            <a:r>
              <a:rPr lang="zh-TW" altLang="zh-TW" sz="2000" dirty="0">
                <a:latin typeface="+mn-ea"/>
              </a:rPr>
              <a:t>您建立多個新圖層來組織圖面，而不是將整個圖面建立在圖層</a:t>
            </a:r>
            <a:r>
              <a:rPr lang="en-US" altLang="zh-TW" sz="2000" dirty="0">
                <a:latin typeface="+mn-ea"/>
              </a:rPr>
              <a:t> 0 </a:t>
            </a:r>
            <a:r>
              <a:rPr lang="zh-TW" altLang="zh-TW" sz="2000" dirty="0">
                <a:latin typeface="+mn-ea"/>
              </a:rPr>
              <a:t>上。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22943" t="27143" r="21304" b="23626"/>
          <a:stretch/>
        </p:blipFill>
        <p:spPr>
          <a:xfrm>
            <a:off x="1082040" y="3306558"/>
            <a:ext cx="8061960" cy="3793864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7F06-7921-4B3E-819B-AEFE66957921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8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實作：</a:t>
            </a:r>
            <a:r>
              <a:rPr lang="en-US" altLang="zh-TW" dirty="0"/>
              <a:t>AutoCAD </a:t>
            </a:r>
            <a:r>
              <a:rPr lang="zh-TW" altLang="en-US" dirty="0"/>
              <a:t>圖層管理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指令輸入：</a:t>
            </a:r>
            <a:r>
              <a:rPr lang="en-US" altLang="zh-TW" dirty="0"/>
              <a:t>layer (</a:t>
            </a:r>
            <a:r>
              <a:rPr lang="zh-TW" altLang="zh-TW" dirty="0"/>
              <a:t>或</a:t>
            </a:r>
            <a:r>
              <a:rPr lang="en-US" altLang="zh-TW" dirty="0"/>
              <a:t> 'layer</a:t>
            </a:r>
            <a:r>
              <a:rPr lang="zh-TW" altLang="zh-TW" dirty="0"/>
              <a:t>，用於透通式使用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zh-TW" altLang="zh-TW" dirty="0"/>
              <a:t>螢幕上將顯示</a:t>
            </a:r>
            <a:r>
              <a:rPr lang="zh-TW" altLang="zh-TW" dirty="0">
                <a:solidFill>
                  <a:srgbClr val="FF0000"/>
                </a:solidFill>
              </a:rPr>
              <a:t>圖層性質管理員</a:t>
            </a:r>
            <a:r>
              <a:rPr lang="zh-TW" altLang="zh-TW" dirty="0"/>
              <a:t>。</a:t>
            </a:r>
          </a:p>
          <a:p>
            <a:r>
              <a:rPr lang="zh-TW" altLang="zh-TW" dirty="0"/>
              <a:t>如果於指令提示下輸入</a:t>
            </a:r>
            <a:r>
              <a:rPr lang="en-US" altLang="zh-TW" dirty="0"/>
              <a:t> -layer</a:t>
            </a:r>
            <a:r>
              <a:rPr lang="zh-TW" altLang="zh-TW" dirty="0"/>
              <a:t>，則選項會於指令提示下顯示。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944206"/>
              </p:ext>
            </p:extLst>
          </p:nvPr>
        </p:nvGraphicFramePr>
        <p:xfrm>
          <a:off x="695918" y="3169782"/>
          <a:ext cx="7990881" cy="29871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849655"/>
                <a:gridCol w="2144862"/>
                <a:gridCol w="1998182"/>
                <a:gridCol w="1998182"/>
              </a:tblGrid>
              <a:tr h="5974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rgbClr val="0070C0"/>
                          </a:solidFill>
                          <a:effectLst/>
                        </a:rPr>
                        <a:t>圖層管理項目</a:t>
                      </a:r>
                      <a:endParaRPr lang="zh-TW" sz="2000" kern="1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rgbClr val="0070C0"/>
                          </a:solidFill>
                          <a:effectLst/>
                        </a:rPr>
                        <a:t>螢幕視覺上</a:t>
                      </a:r>
                      <a:endParaRPr lang="zh-TW" sz="2000" kern="1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rgbClr val="0070C0"/>
                          </a:solidFill>
                          <a:effectLst/>
                        </a:rPr>
                        <a:t>編輯處理結果</a:t>
                      </a:r>
                      <a:endParaRPr lang="zh-TW" sz="2000" kern="1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rgbClr val="0070C0"/>
                          </a:solidFill>
                          <a:effectLst/>
                        </a:rPr>
                        <a:t>目前層</a:t>
                      </a:r>
                      <a:endParaRPr lang="zh-TW" sz="2000" kern="1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74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</a:rPr>
                        <a:t>關閉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看不到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可編輯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可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4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</a:rPr>
                        <a:t>冷凍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看不到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不可編輯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不可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4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</a:rPr>
                        <a:t>鎖護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看得到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不可編輯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可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4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</a:rPr>
                        <a:t>不出圖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看得到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不出圖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可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8556-3695-4E77-B90D-731CA26A5DD7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50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實作：線形管理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zh-TW" sz="2000" dirty="0"/>
              <a:t>指令：</a:t>
            </a:r>
            <a:r>
              <a:rPr lang="en-US" altLang="zh-TW" sz="2000" u="sng" dirty="0">
                <a:hlinkClick r:id="rId3"/>
              </a:rPr>
              <a:t>LINETYPE</a:t>
            </a:r>
            <a:r>
              <a:rPr lang="en-US" altLang="zh-TW" sz="2000" dirty="0"/>
              <a:t>  </a:t>
            </a:r>
            <a:r>
              <a:rPr lang="zh-TW" altLang="zh-TW" sz="2000" dirty="0"/>
              <a:t>載入、設定與修改線型</a:t>
            </a:r>
          </a:p>
          <a:p>
            <a:r>
              <a:rPr lang="zh-TW" altLang="zh-TW" sz="2000" dirty="0"/>
              <a:t>線型是線或曲線中所顯示的虛線、圓點與空格的重複樣式。您可以依圖層指定物件的線型，也可以獨立於圖層之外明確地指定線型。 </a:t>
            </a:r>
            <a:endParaRPr lang="en-US" altLang="zh-TW" sz="2000" dirty="0" smtClean="0"/>
          </a:p>
          <a:p>
            <a:r>
              <a:rPr lang="zh-TW" altLang="zh-TW" sz="2000" dirty="0" smtClean="0"/>
              <a:t>注意事項</a:t>
            </a:r>
            <a:r>
              <a:rPr lang="zh-TW" altLang="zh-TW" sz="2000" dirty="0"/>
              <a:t>：不要將這些線型與某些繪圖機所提供的硬體線型相</a:t>
            </a:r>
            <a:r>
              <a:rPr lang="zh-TW" altLang="zh-TW" sz="2000" dirty="0" smtClean="0"/>
              <a:t>混淆。</a:t>
            </a:r>
            <a:endParaRPr lang="en-US" altLang="zh-TW" sz="2000" dirty="0" smtClean="0"/>
          </a:p>
        </p:txBody>
      </p:sp>
      <p:pic>
        <p:nvPicPr>
          <p:cNvPr id="2050" name="Picture 2" descr="http://docs.autodesk.com/ACD/2014/CHT/images/GUID-3A4205D1-DA7D-456E-8D32-38C1B15A2FCF-l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392" y="2729651"/>
            <a:ext cx="5999168" cy="412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DD2-5FF1-4479-8A1C-3FBA78AAA4F1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91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實作：線形管理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sz="2400" dirty="0"/>
              <a:t>指令：</a:t>
            </a:r>
            <a:r>
              <a:rPr lang="en-US" altLang="zh-TW" sz="2400" dirty="0"/>
              <a:t>LTSCALE </a:t>
            </a:r>
            <a:r>
              <a:rPr lang="zh-TW" altLang="zh-TW" sz="2400" dirty="0"/>
              <a:t>設定整體的線型比例係數。</a:t>
            </a:r>
          </a:p>
          <a:p>
            <a:r>
              <a:rPr lang="zh-TW" altLang="zh-TW" sz="2400" dirty="0"/>
              <a:t>透過整體或個別變更每個物件的線型比例係數，您可以使用不同比例的同一線型。</a:t>
            </a:r>
          </a:p>
          <a:p>
            <a:r>
              <a:rPr lang="zh-TW" altLang="zh-TW" sz="2400" dirty="0"/>
              <a:t>依預設，整體線型與個別線型比例均設為</a:t>
            </a:r>
            <a:r>
              <a:rPr lang="en-US" altLang="zh-TW" sz="2400" dirty="0"/>
              <a:t> 1.0</a:t>
            </a:r>
            <a:r>
              <a:rPr lang="zh-TW" altLang="zh-TW" sz="2400" dirty="0"/>
              <a:t>。</a:t>
            </a:r>
            <a:r>
              <a:rPr lang="zh-TW" altLang="zh-TW" sz="2400" dirty="0">
                <a:solidFill>
                  <a:srgbClr val="FF0000"/>
                </a:solidFill>
              </a:rPr>
              <a:t>比例越小，每圖面單位產生的重複樣式越多</a:t>
            </a:r>
            <a:r>
              <a:rPr lang="zh-TW" altLang="zh-TW" sz="2400" dirty="0"/>
              <a:t>。例如，使用設定</a:t>
            </a:r>
            <a:r>
              <a:rPr lang="en-US" altLang="zh-TW" sz="2400" dirty="0"/>
              <a:t> 0.5</a:t>
            </a:r>
            <a:r>
              <a:rPr lang="zh-TW" altLang="zh-TW" sz="2400" dirty="0"/>
              <a:t>，將為每個圖面單位顯示兩個線型定義中的重複樣式。不能顯示一個完整線型樣式的短線段將連續顯示。對於太短而甚至不能顯示一條連續虛線的線，您可以使用較小的線型比例。</a:t>
            </a:r>
          </a:p>
          <a:p>
            <a:endParaRPr lang="zh-TW" altLang="en-US" dirty="0"/>
          </a:p>
        </p:txBody>
      </p:sp>
      <p:pic>
        <p:nvPicPr>
          <p:cNvPr id="1026" name="Picture 2" descr="http://docs.autodesk.com/ACD/2014/CHT/images/GUID-7AB98147-AD1F-4927-9CB6-B8247602B767-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411" y="4658720"/>
            <a:ext cx="2014026" cy="18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740E-2CAC-44F2-A3DC-A6CB433E0056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0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實作：物件性質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620986" cy="4937760"/>
          </a:xfrm>
        </p:spPr>
        <p:txBody>
          <a:bodyPr>
            <a:normAutofit/>
          </a:bodyPr>
          <a:lstStyle/>
          <a:p>
            <a:r>
              <a:rPr lang="zh-TW" altLang="zh-TW" sz="2400" dirty="0">
                <a:latin typeface="+mn-ea"/>
              </a:rPr>
              <a:t>指令：</a:t>
            </a:r>
            <a:r>
              <a:rPr lang="en-US" altLang="zh-TW" sz="2400" dirty="0" smtClean="0">
                <a:latin typeface="+mn-ea"/>
              </a:rPr>
              <a:t>PROPERTIES</a:t>
            </a:r>
            <a:br>
              <a:rPr lang="en-US" altLang="zh-TW" sz="2400" dirty="0" smtClean="0">
                <a:latin typeface="+mn-ea"/>
              </a:rPr>
            </a:br>
            <a:r>
              <a:rPr lang="zh-TW" altLang="zh-TW" sz="2400" dirty="0" smtClean="0">
                <a:latin typeface="+mn-ea"/>
              </a:rPr>
              <a:t>控制</a:t>
            </a:r>
            <a:r>
              <a:rPr lang="zh-TW" altLang="zh-TW" sz="2400" dirty="0">
                <a:latin typeface="+mn-ea"/>
              </a:rPr>
              <a:t>既有物件性質</a:t>
            </a:r>
          </a:p>
          <a:p>
            <a:r>
              <a:rPr lang="zh-TW" altLang="zh-TW" sz="2400" dirty="0">
                <a:latin typeface="+mn-ea"/>
              </a:rPr>
              <a:t>您可以顯示與變更圖面中任一物件的目前性質</a:t>
            </a:r>
            <a:r>
              <a:rPr lang="zh-TW" altLang="zh-TW" sz="2400" dirty="0" smtClean="0">
                <a:latin typeface="+mn-ea"/>
              </a:rPr>
              <a:t>。</a:t>
            </a:r>
            <a:endParaRPr lang="en-US" altLang="zh-TW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+mn-ea"/>
              </a:rPr>
              <a:t> </a:t>
            </a:r>
            <a:endParaRPr lang="zh-TW" altLang="zh-TW" sz="2400" dirty="0" smtClean="0">
              <a:latin typeface="+mn-ea"/>
            </a:endParaRPr>
          </a:p>
          <a:p>
            <a:r>
              <a:rPr lang="zh-TW" altLang="en-US" sz="2400" dirty="0" smtClean="0">
                <a:latin typeface="+mn-ea"/>
              </a:rPr>
              <a:t>指令：</a:t>
            </a:r>
            <a:r>
              <a:rPr lang="en-US" altLang="zh-TW" sz="2400" dirty="0" err="1" smtClean="0">
                <a:latin typeface="+mn-ea"/>
              </a:rPr>
              <a:t>matchprop</a:t>
            </a:r>
            <a:endParaRPr lang="en-US" altLang="zh-TW" sz="2400" dirty="0" smtClean="0">
              <a:latin typeface="+mn-ea"/>
            </a:endParaRPr>
          </a:p>
          <a:p>
            <a:r>
              <a:rPr lang="zh-TW" altLang="en-US" sz="2400" dirty="0"/>
              <a:t>將所選物件的性質套用至其他物件。</a:t>
            </a:r>
            <a:endParaRPr lang="en-US" altLang="zh-TW" sz="2400" dirty="0">
              <a:latin typeface="+mn-ea"/>
            </a:endParaRPr>
          </a:p>
          <a:p>
            <a:endParaRPr lang="en-US" altLang="zh-TW" sz="2000" dirty="0">
              <a:latin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186" y="1143000"/>
            <a:ext cx="4065814" cy="476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1008-9039-4DB1-B414-60376BE6CD13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62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實作：物件性質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請繪製並設定線型符合底下圖面的呈現：</a:t>
            </a:r>
            <a:endParaRPr lang="zh-TW" altLang="en-US" dirty="0"/>
          </a:p>
        </p:txBody>
      </p:sp>
      <p:pic>
        <p:nvPicPr>
          <p:cNvPr id="7171" name="Picture 3" descr="20090223-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039" y="1727366"/>
            <a:ext cx="5224343" cy="4828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112-5A6F-405C-A665-E746DA1A65A5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4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實作：區塊</a:t>
            </a:r>
            <a:r>
              <a:rPr lang="en-US" altLang="zh-TW" dirty="0" smtClean="0"/>
              <a:t>(block)</a:t>
            </a:r>
            <a:r>
              <a:rPr lang="zh-TW" altLang="en-US" dirty="0" smtClean="0"/>
              <a:t>建立與插入</a:t>
            </a:r>
            <a:r>
              <a:rPr lang="en-US" altLang="zh-TW" dirty="0" smtClean="0"/>
              <a:t>(insert)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sz="2400" dirty="0">
                <a:latin typeface="+mn-ea"/>
              </a:rPr>
              <a:t>指令：</a:t>
            </a:r>
            <a:r>
              <a:rPr lang="en-US" altLang="zh-TW" sz="2400" dirty="0">
                <a:latin typeface="+mn-ea"/>
              </a:rPr>
              <a:t>BLOCK  </a:t>
            </a:r>
            <a:r>
              <a:rPr lang="zh-TW" altLang="zh-TW" sz="2400" dirty="0">
                <a:latin typeface="+mn-ea"/>
              </a:rPr>
              <a:t>自您選取的物件中建立一個圖塊定義</a:t>
            </a:r>
          </a:p>
          <a:p>
            <a:r>
              <a:rPr lang="zh-TW" altLang="zh-TW" sz="2400" dirty="0">
                <a:latin typeface="+mn-ea"/>
              </a:rPr>
              <a:t>指令：</a:t>
            </a:r>
            <a:r>
              <a:rPr lang="en-US" altLang="zh-TW" sz="2400" dirty="0">
                <a:latin typeface="+mn-ea"/>
              </a:rPr>
              <a:t>PURGE  </a:t>
            </a:r>
            <a:r>
              <a:rPr lang="zh-TW" altLang="zh-TW" sz="2400" dirty="0">
                <a:latin typeface="+mn-ea"/>
              </a:rPr>
              <a:t>從圖面中移除所有未使用的具名項目，如圖塊定義及圖層</a:t>
            </a:r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315" y="2416482"/>
            <a:ext cx="6568632" cy="42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B740-82A3-419E-89D8-B0458478D0AD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03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實作：區塊</a:t>
            </a:r>
            <a:r>
              <a:rPr lang="en-US" altLang="zh-TW" dirty="0"/>
              <a:t>(block)</a:t>
            </a:r>
            <a:r>
              <a:rPr lang="zh-TW" altLang="en-US" dirty="0"/>
              <a:t>建立與插入</a:t>
            </a:r>
            <a:r>
              <a:rPr lang="en-US" altLang="zh-TW" dirty="0"/>
              <a:t>(insert)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指令：</a:t>
            </a:r>
            <a:r>
              <a:rPr lang="en-US" altLang="zh-TW" dirty="0"/>
              <a:t>insert </a:t>
            </a:r>
            <a:r>
              <a:rPr lang="zh-TW" altLang="zh-TW" dirty="0"/>
              <a:t>插入指定</a:t>
            </a:r>
            <a:r>
              <a:rPr lang="zh-TW" altLang="zh-TW" dirty="0" smtClean="0"/>
              <a:t>的</a:t>
            </a:r>
            <a:r>
              <a:rPr lang="en-US" altLang="zh-TW" dirty="0" smtClean="0"/>
              <a:t> block </a:t>
            </a:r>
            <a:r>
              <a:rPr lang="zh-TW" altLang="zh-TW" dirty="0"/>
              <a:t>到圖面中</a:t>
            </a:r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258" y="2264899"/>
            <a:ext cx="6478020" cy="3655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917A-B3BF-4F32-BD1C-2B796E0544C9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2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實作：區塊</a:t>
            </a:r>
            <a:r>
              <a:rPr lang="en-US" altLang="zh-TW" dirty="0"/>
              <a:t>(block)</a:t>
            </a:r>
            <a:r>
              <a:rPr lang="zh-TW" altLang="en-US" dirty="0"/>
              <a:t>建立與插入</a:t>
            </a:r>
            <a:r>
              <a:rPr lang="en-US" altLang="zh-TW" dirty="0"/>
              <a:t>(insert)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練習：使用</a:t>
            </a:r>
            <a:r>
              <a:rPr lang="en-US" altLang="zh-TW" dirty="0"/>
              <a:t> div + block </a:t>
            </a:r>
            <a:r>
              <a:rPr lang="zh-TW" altLang="zh-TW" dirty="0"/>
              <a:t>指令</a:t>
            </a:r>
            <a:r>
              <a:rPr lang="en-US" altLang="zh-TW" dirty="0"/>
              <a:t> 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4098" name="Picture 2" descr="200902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32" y="2084652"/>
            <a:ext cx="8780980" cy="407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082F-B6E5-4B0E-B171-EBFAD8B31FEC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0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正投影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19200"/>
            <a:ext cx="7617317" cy="5231446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7538-03A6-4071-9F54-0839AD66349F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0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實作：區塊</a:t>
            </a:r>
            <a:r>
              <a:rPr lang="en-US" altLang="zh-TW" dirty="0"/>
              <a:t>(block)</a:t>
            </a:r>
            <a:r>
              <a:rPr lang="zh-TW" altLang="en-US" dirty="0"/>
              <a:t>建立與插入</a:t>
            </a:r>
            <a:r>
              <a:rPr lang="en-US" altLang="zh-TW" dirty="0"/>
              <a:t>(insert)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網路上的圖檔資源：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pcces.archnowledge.com/csi/Default.aspx?FunID=Fun_5_3&amp;SearchType=C</a:t>
            </a:r>
            <a:r>
              <a:rPr lang="en-US" altLang="zh-TW" dirty="0" smtClean="0"/>
              <a:t> </a:t>
            </a:r>
            <a:r>
              <a:rPr lang="zh-TW" altLang="en-US" sz="2800" dirty="0"/>
              <a:t> 公共工程基本圖下載區 </a:t>
            </a:r>
            <a:endParaRPr lang="en-US" altLang="zh-TW" sz="2800" dirty="0" smtClean="0"/>
          </a:p>
          <a:p>
            <a:r>
              <a:rPr lang="en-US" altLang="zh-TW" sz="2800" dirty="0">
                <a:hlinkClick r:id="rId4"/>
              </a:rPr>
              <a:t>http://</a:t>
            </a:r>
            <a:r>
              <a:rPr lang="en-US" altLang="zh-TW" sz="2800" dirty="0" smtClean="0">
                <a:hlinkClick r:id="rId4"/>
              </a:rPr>
              <a:t>www.hermanmiller.com/design-resources.html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Hermanmiller</a:t>
            </a:r>
            <a:r>
              <a:rPr lang="en-US" altLang="zh-TW" sz="2800" dirty="0" smtClean="0"/>
              <a:t> Design Resources DL: </a:t>
            </a:r>
            <a:r>
              <a:rPr lang="en-US" altLang="zh-TW" sz="2800" dirty="0" smtClean="0">
                <a:hlinkClick r:id="rId5"/>
              </a:rPr>
              <a:t>CAD pack</a:t>
            </a:r>
            <a:r>
              <a:rPr lang="en-US" altLang="zh-TW" sz="2800" dirty="0" smtClean="0"/>
              <a:t> </a:t>
            </a:r>
          </a:p>
          <a:p>
            <a:r>
              <a:rPr lang="en-US" altLang="zh-TW" sz="2800" dirty="0" smtClean="0"/>
              <a:t>SFK </a:t>
            </a:r>
            <a:r>
              <a:rPr lang="zh-TW" altLang="en-US" sz="2800" dirty="0" smtClean="0"/>
              <a:t>軸承 </a:t>
            </a:r>
            <a:r>
              <a:rPr lang="en-US" altLang="zh-TW" sz="2800" dirty="0" smtClean="0">
                <a:hlinkClick r:id="rId6"/>
              </a:rPr>
              <a:t>3D </a:t>
            </a:r>
            <a:r>
              <a:rPr lang="zh-TW" altLang="en-US" sz="2800" dirty="0" smtClean="0">
                <a:hlinkClick r:id="rId6"/>
              </a:rPr>
              <a:t>模型</a:t>
            </a:r>
            <a:endParaRPr lang="zh-TW" altLang="en-US" dirty="0"/>
          </a:p>
          <a:p>
            <a:r>
              <a:rPr lang="en-US" altLang="zh-TW" dirty="0" err="1" smtClean="0">
                <a:hlinkClick r:id="rId7"/>
              </a:rPr>
              <a:t>GoodHAND</a:t>
            </a:r>
            <a:r>
              <a:rPr lang="en-US" altLang="zh-TW" dirty="0" smtClean="0">
                <a:hlinkClick r:id="rId7"/>
              </a:rPr>
              <a:t> </a:t>
            </a:r>
            <a:r>
              <a:rPr lang="zh-TW" altLang="en-US" dirty="0" smtClean="0">
                <a:hlinkClick r:id="rId7"/>
              </a:rPr>
              <a:t>夾具</a:t>
            </a:r>
            <a:r>
              <a:rPr lang="en-US" altLang="zh-TW" dirty="0" smtClean="0">
                <a:hlinkClick r:id="rId7"/>
              </a:rPr>
              <a:t>, </a:t>
            </a:r>
            <a:r>
              <a:rPr lang="zh-TW" altLang="en-US" dirty="0" smtClean="0">
                <a:hlinkClick r:id="rId7"/>
              </a:rPr>
              <a:t>模型及圖形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093-E4BA-445F-A062-2EEFFD543BCE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59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實作：標註尺寸</a:t>
            </a:r>
            <a:r>
              <a:rPr lang="zh-TW" altLang="en-US" dirty="0"/>
              <a:t>與文字形式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標註常用變數與文字符號：</a:t>
            </a:r>
          </a:p>
          <a:p>
            <a:r>
              <a:rPr lang="en-US" altLang="zh-TW" sz="2000" dirty="0"/>
              <a:t>&lt;&gt; </a:t>
            </a:r>
            <a:r>
              <a:rPr lang="zh-TW" altLang="en-US" sz="2000" dirty="0"/>
              <a:t>代表該標註的數值變數本身</a:t>
            </a:r>
          </a:p>
          <a:p>
            <a:r>
              <a:rPr lang="en-US" altLang="zh-TW" sz="2000" dirty="0"/>
              <a:t>%%c </a:t>
            </a:r>
            <a:r>
              <a:rPr lang="zh-TW" altLang="en-US" sz="2000" dirty="0"/>
              <a:t>代表 </a:t>
            </a:r>
            <a:r>
              <a:rPr lang="en-US" altLang="zh-TW" sz="2000" dirty="0"/>
              <a:t>Ø </a:t>
            </a:r>
            <a:r>
              <a:rPr lang="zh-TW" altLang="en-US" sz="2000" dirty="0"/>
              <a:t>符號</a:t>
            </a:r>
          </a:p>
          <a:p>
            <a:r>
              <a:rPr lang="en-US" altLang="zh-TW" sz="2000" dirty="0"/>
              <a:t>%%d </a:t>
            </a:r>
            <a:r>
              <a:rPr lang="zh-TW" altLang="en-US" sz="2000" dirty="0"/>
              <a:t>代表 </a:t>
            </a:r>
            <a:r>
              <a:rPr lang="en-US" altLang="zh-TW" sz="2000" dirty="0"/>
              <a:t>% </a:t>
            </a:r>
            <a:r>
              <a:rPr lang="zh-TW" altLang="en-US" sz="2000" dirty="0"/>
              <a:t>符號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426A9-A609-4A71-899A-8838D9F85AF0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5124" name="Picture 4" descr="http://docs.autodesk.com/ACD/2014/CHT/images/GUID-D264A966-D288-412B-A39A-56F9E8AFC36F-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851" y="2785730"/>
            <a:ext cx="7343054" cy="357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41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實作：標註尺寸與文字形式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/>
              <a:t>指令輸入：</a:t>
            </a:r>
            <a:r>
              <a:rPr lang="en-US" altLang="zh-TW" sz="2400" dirty="0" err="1"/>
              <a:t>dimstyle</a:t>
            </a:r>
            <a:r>
              <a:rPr lang="en-US" altLang="zh-TW" sz="2400" dirty="0"/>
              <a:t>  </a:t>
            </a:r>
            <a:r>
              <a:rPr lang="zh-TW" altLang="zh-TW" sz="2400" dirty="0"/>
              <a:t>標註型式是控制標註外觀的標註設定的具名集合。可以建立標註型式以快速指定標註的格式，並確保標註符合標準。</a:t>
            </a:r>
          </a:p>
          <a:p>
            <a:r>
              <a:rPr lang="zh-TW" altLang="zh-TW" sz="2400" dirty="0"/>
              <a:t>顯示目前標註型式的名稱。預設標註型式為</a:t>
            </a:r>
            <a:r>
              <a:rPr lang="en-US" altLang="zh-TW" sz="2400" dirty="0"/>
              <a:t> STANDARD</a:t>
            </a:r>
            <a:r>
              <a:rPr lang="zh-TW" altLang="zh-TW" sz="2400" dirty="0" smtClean="0"/>
              <a:t>。</a:t>
            </a:r>
            <a:endParaRPr lang="en-US" altLang="zh-TW" sz="2400" dirty="0" smtClean="0"/>
          </a:p>
          <a:p>
            <a:r>
              <a:rPr lang="zh-TW" altLang="zh-TW" sz="2400" dirty="0" smtClean="0"/>
              <a:t>目前</a:t>
            </a:r>
            <a:r>
              <a:rPr lang="zh-TW" altLang="zh-TW" sz="2400" dirty="0"/>
              <a:t>的型式會被套用到您建立的標註。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2" y="3386408"/>
            <a:ext cx="50196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F4B5-619C-4BAA-A693-006B7AE4F7EF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55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實作：</a:t>
            </a:r>
            <a:r>
              <a:rPr lang="zh-TW" altLang="en-US" dirty="0" smtClean="0"/>
              <a:t>標</a:t>
            </a:r>
            <a:r>
              <a:rPr lang="zh-TW" altLang="en-US" dirty="0"/>
              <a:t>註</a:t>
            </a:r>
            <a:r>
              <a:rPr lang="zh-TW" altLang="en-US" dirty="0" smtClean="0"/>
              <a:t>尺寸與文字形式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0749-630E-41C0-92E2-56004BCCA34E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43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37760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latin typeface="+mn-ea"/>
              </a:rPr>
              <a:t>文字形式：</a:t>
            </a:r>
            <a:r>
              <a:rPr lang="en-US" altLang="zh-TW" sz="2000" dirty="0" smtClean="0">
                <a:latin typeface="+mn-ea"/>
              </a:rPr>
              <a:t>style</a:t>
            </a:r>
          </a:p>
          <a:p>
            <a:r>
              <a:rPr lang="zh-TW" altLang="en-US" sz="2000" dirty="0">
                <a:latin typeface="+mn-ea"/>
              </a:rPr>
              <a:t>建立、修改或指定文字型式</a:t>
            </a:r>
            <a:r>
              <a:rPr lang="zh-TW" altLang="en-US" sz="2000" dirty="0" smtClean="0">
                <a:latin typeface="+mn-ea"/>
              </a:rPr>
              <a:t>。</a:t>
            </a:r>
            <a:endParaRPr lang="en-US" altLang="zh-TW" sz="2000" dirty="0" smtClean="0">
              <a:latin typeface="+mn-ea"/>
            </a:endParaRPr>
          </a:p>
          <a:p>
            <a:r>
              <a:rPr lang="en-US" altLang="zh-TW" sz="2000" dirty="0" err="1" smtClean="0">
                <a:latin typeface="+mn-ea"/>
              </a:rPr>
              <a:t>Romans.shx</a:t>
            </a:r>
            <a:r>
              <a:rPr lang="en-US" altLang="zh-TW" sz="2000" dirty="0" smtClean="0">
                <a:latin typeface="+mn-ea"/>
              </a:rPr>
              <a:t>, </a:t>
            </a:r>
            <a:r>
              <a:rPr lang="en-US" altLang="zh-TW" sz="2000" dirty="0" err="1" smtClean="0">
                <a:latin typeface="+mn-ea"/>
              </a:rPr>
              <a:t>Chineset.shx</a:t>
            </a:r>
            <a:r>
              <a:rPr lang="en-US" altLang="zh-TW" sz="2000" dirty="0" smtClean="0">
                <a:latin typeface="+mn-ea"/>
              </a:rPr>
              <a:t> </a:t>
            </a:r>
            <a:r>
              <a:rPr lang="zh-TW" altLang="en-US" sz="2000" dirty="0" smtClean="0">
                <a:latin typeface="+mn-ea"/>
              </a:rPr>
              <a:t>大字體</a:t>
            </a:r>
            <a:endParaRPr lang="en-US" altLang="zh-TW" sz="2000" dirty="0" smtClean="0">
              <a:latin typeface="+mn-ea"/>
            </a:endParaRPr>
          </a:p>
          <a:p>
            <a:r>
              <a:rPr lang="en-US" altLang="zh-TW" sz="2000" dirty="0" smtClean="0">
                <a:latin typeface="+mn-ea"/>
              </a:rPr>
              <a:t>TTF : true type font</a:t>
            </a:r>
            <a:endParaRPr lang="zh-TW" altLang="en-US" sz="2000" dirty="0">
              <a:latin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707" y="2675255"/>
            <a:ext cx="59055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031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實作：標註尺寸與</a:t>
            </a:r>
            <a:r>
              <a:rPr lang="zh-TW" altLang="en-US" dirty="0" smtClean="0"/>
              <a:t>形式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sz="2900" dirty="0"/>
              <a:t>調整註解比例概述</a:t>
            </a:r>
            <a:endParaRPr lang="en-US" altLang="zh-TW" sz="2900" dirty="0" smtClean="0"/>
          </a:p>
          <a:p>
            <a:r>
              <a:rPr lang="zh-TW" altLang="en-US" sz="2900" dirty="0" smtClean="0"/>
              <a:t>通常</a:t>
            </a:r>
            <a:r>
              <a:rPr lang="zh-TW" altLang="en-US" sz="2900" dirty="0"/>
              <a:t>用於註解圖面的物件具有稱為</a:t>
            </a:r>
            <a:r>
              <a:rPr lang="zh-TW" altLang="en-US" sz="2900" dirty="0">
                <a:solidFill>
                  <a:srgbClr val="FF0000"/>
                </a:solidFill>
              </a:rPr>
              <a:t>「可註解」</a:t>
            </a:r>
            <a:r>
              <a:rPr lang="zh-TW" altLang="en-US" sz="2900" dirty="0"/>
              <a:t>。此性質可讓您使調整註解比例的過程自動執行，以便在圖紙上以正確大小出圖或顯示註解</a:t>
            </a:r>
            <a:r>
              <a:rPr lang="zh-TW" altLang="en-US" sz="2900" dirty="0" smtClean="0"/>
              <a:t>。</a:t>
            </a:r>
            <a:endParaRPr lang="zh-TW" altLang="en-US" sz="2900" dirty="0"/>
          </a:p>
          <a:p>
            <a:r>
              <a:rPr lang="zh-TW" altLang="en-US" sz="2900" dirty="0"/>
              <a:t>以下物件通常用於註解圖面且包含「可註解」性質：</a:t>
            </a:r>
          </a:p>
          <a:p>
            <a:r>
              <a:rPr lang="zh-TW" altLang="en-US" sz="2900" dirty="0"/>
              <a:t>文字</a:t>
            </a:r>
          </a:p>
          <a:p>
            <a:r>
              <a:rPr lang="zh-TW" altLang="en-US" sz="2900" dirty="0"/>
              <a:t>標註</a:t>
            </a:r>
          </a:p>
          <a:p>
            <a:r>
              <a:rPr lang="zh-TW" altLang="en-US" sz="2900" dirty="0"/>
              <a:t>填充線</a:t>
            </a:r>
          </a:p>
          <a:p>
            <a:r>
              <a:rPr lang="zh-TW" altLang="en-US" sz="2900" dirty="0"/>
              <a:t>公差</a:t>
            </a:r>
          </a:p>
          <a:p>
            <a:r>
              <a:rPr lang="zh-TW" altLang="en-US" sz="2900" dirty="0"/>
              <a:t>多重引線</a:t>
            </a:r>
          </a:p>
          <a:p>
            <a:r>
              <a:rPr lang="zh-TW" altLang="en-US" sz="2900" dirty="0"/>
              <a:t>圖塊</a:t>
            </a:r>
          </a:p>
          <a:p>
            <a:r>
              <a:rPr lang="zh-TW" altLang="en-US" sz="2900" dirty="0"/>
              <a:t>屬性</a:t>
            </a:r>
          </a:p>
          <a:p>
            <a:r>
              <a:rPr lang="zh-TW" altLang="en-US" sz="2900" dirty="0"/>
              <a:t>這些物件的「可註解」性質為打開 </a:t>
            </a:r>
            <a:r>
              <a:rPr lang="en-US" altLang="zh-TW" sz="2900" dirty="0"/>
              <a:t>(</a:t>
            </a:r>
            <a:r>
              <a:rPr lang="zh-TW" altLang="en-US" sz="2900" dirty="0"/>
              <a:t>設定為「是」</a:t>
            </a:r>
            <a:r>
              <a:rPr lang="en-US" altLang="zh-TW" sz="2900" dirty="0"/>
              <a:t>) </a:t>
            </a:r>
            <a:r>
              <a:rPr lang="zh-TW" altLang="en-US" sz="2900" dirty="0"/>
              <a:t>時，這些物件便稱為</a:t>
            </a:r>
            <a:r>
              <a:rPr lang="zh-TW" altLang="en-US" sz="2900" i="1" dirty="0"/>
              <a:t>可註解物件</a:t>
            </a:r>
            <a:r>
              <a:rPr lang="zh-TW" altLang="en-US" sz="2900" dirty="0"/>
              <a:t>。</a:t>
            </a:r>
          </a:p>
          <a:p>
            <a:r>
              <a:rPr lang="zh-TW" altLang="en-US" sz="2900" dirty="0"/>
              <a:t>您可定義可註解物件的圖紙大小。為</a:t>
            </a:r>
            <a:r>
              <a:rPr lang="zh-TW" altLang="en-US" sz="2900" dirty="0">
                <a:solidFill>
                  <a:srgbClr val="FF0000"/>
                </a:solidFill>
              </a:rPr>
              <a:t>配置視埠和模型空間設定</a:t>
            </a:r>
            <a:r>
              <a:rPr lang="zh-TW" altLang="en-US" sz="2900" dirty="0"/>
              <a:t>的</a:t>
            </a:r>
            <a:r>
              <a:rPr lang="zh-TW" altLang="en-US" sz="2900" dirty="0">
                <a:solidFill>
                  <a:srgbClr val="FF0000"/>
                </a:solidFill>
              </a:rPr>
              <a:t>註解比例</a:t>
            </a:r>
            <a:r>
              <a:rPr lang="zh-TW" altLang="en-US" sz="2900" dirty="0"/>
              <a:t>決定這些空間內可註解物件的大小。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B4A1-23F6-49A4-8727-4E7FA09E1498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6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綜合</a:t>
            </a:r>
            <a:r>
              <a:rPr lang="zh-TW" altLang="zh-TW" dirty="0" smtClean="0"/>
              <a:t>練習</a:t>
            </a:r>
            <a:r>
              <a:rPr lang="en-US" altLang="zh-TW" dirty="0" smtClean="0"/>
              <a:t>1</a:t>
            </a:r>
            <a:r>
              <a:rPr lang="zh-TW" altLang="zh-TW" dirty="0" smtClean="0"/>
              <a:t>：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0749-630E-41C0-92E2-56004BCCA34E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88183" y="1219200"/>
            <a:ext cx="7767634" cy="49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4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綜合</a:t>
            </a:r>
            <a:r>
              <a:rPr lang="zh-TW" altLang="zh-TW" dirty="0" smtClean="0"/>
              <a:t>練習</a:t>
            </a:r>
            <a:r>
              <a:rPr lang="en-US" altLang="zh-TW" dirty="0" smtClean="0"/>
              <a:t>2</a:t>
            </a:r>
            <a:r>
              <a:rPr lang="zh-TW" altLang="zh-TW" dirty="0" smtClean="0"/>
              <a:t>：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0749-630E-41C0-92E2-56004BCCA34E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46</a:t>
            </a:fld>
            <a:endParaRPr lang="zh-TW" altLang="en-US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835797" y="1219200"/>
            <a:ext cx="7472405" cy="49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綜合</a:t>
            </a:r>
            <a:r>
              <a:rPr lang="zh-TW" altLang="zh-TW" dirty="0" smtClean="0"/>
              <a:t>練習</a:t>
            </a:r>
            <a:r>
              <a:rPr lang="en-US" altLang="zh-TW" dirty="0" smtClean="0"/>
              <a:t>3</a:t>
            </a:r>
            <a:r>
              <a:rPr lang="zh-TW" altLang="zh-TW" dirty="0" smtClean="0"/>
              <a:t>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2000" dirty="0" smtClean="0"/>
              <a:t>請繪製</a:t>
            </a:r>
            <a:r>
              <a:rPr lang="zh-TW" altLang="en-US" sz="2000" dirty="0"/>
              <a:t>標註並</a:t>
            </a:r>
            <a:r>
              <a:rPr lang="zh-TW" altLang="en-US" sz="2000" dirty="0" smtClean="0"/>
              <a:t>測量底下圖形</a:t>
            </a:r>
            <a:endParaRPr lang="en-US" altLang="zh-TW" sz="2000" dirty="0" smtClean="0"/>
          </a:p>
          <a:p>
            <a:r>
              <a:rPr lang="zh-TW" altLang="zh-TW" sz="2000" dirty="0" smtClean="0"/>
              <a:t>測量</a:t>
            </a:r>
            <a:r>
              <a:rPr lang="zh-TW" altLang="zh-TW" sz="2000" dirty="0"/>
              <a:t>面積使用：</a:t>
            </a:r>
            <a:r>
              <a:rPr lang="en-US" altLang="zh-TW" sz="2000" dirty="0"/>
              <a:t>Boundary </a:t>
            </a:r>
            <a:r>
              <a:rPr lang="zh-TW" altLang="zh-TW" sz="2000" dirty="0"/>
              <a:t>製作面域</a:t>
            </a:r>
            <a:r>
              <a:rPr lang="en-US" altLang="zh-TW" sz="2000" dirty="0"/>
              <a:t>,</a:t>
            </a:r>
            <a:r>
              <a:rPr lang="zh-TW" altLang="zh-TW" sz="2000" dirty="0"/>
              <a:t>配合</a:t>
            </a:r>
            <a:r>
              <a:rPr lang="en-US" altLang="zh-TW" sz="2000" dirty="0"/>
              <a:t> list </a:t>
            </a:r>
            <a:r>
              <a:rPr lang="zh-TW" altLang="zh-TW" sz="2000" dirty="0"/>
              <a:t>或</a:t>
            </a:r>
            <a:r>
              <a:rPr lang="en-US" altLang="zh-TW" sz="2000" dirty="0"/>
              <a:t> area </a:t>
            </a:r>
            <a:r>
              <a:rPr lang="zh-TW" altLang="zh-TW" sz="2000" dirty="0"/>
              <a:t>測量面積</a:t>
            </a:r>
            <a:r>
              <a:rPr lang="en-US" altLang="zh-TW" sz="2000" dirty="0"/>
              <a:t>.</a:t>
            </a:r>
            <a:endParaRPr lang="zh-TW" altLang="zh-TW" sz="2000" dirty="0"/>
          </a:p>
          <a:p>
            <a:r>
              <a:rPr lang="zh-TW" altLang="zh-TW" sz="2000" dirty="0"/>
              <a:t>測量距離使用：</a:t>
            </a:r>
            <a:r>
              <a:rPr lang="en-US" altLang="zh-TW" sz="2000" dirty="0" err="1"/>
              <a:t>Dist</a:t>
            </a:r>
            <a:r>
              <a:rPr lang="en-US" altLang="zh-TW" sz="2000" dirty="0"/>
              <a:t> </a:t>
            </a:r>
            <a:r>
              <a:rPr lang="zh-TW" altLang="zh-TW" sz="2000" dirty="0"/>
              <a:t>量任意兩點距離</a:t>
            </a:r>
          </a:p>
          <a:p>
            <a:endParaRPr lang="zh-TW" alt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703F-B148-4F1A-8B65-1712ECCFB3A8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47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321560"/>
            <a:ext cx="74676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zh-TW" altLang="zh-TW" dirty="0" smtClean="0"/>
              <a:t>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2800" dirty="0"/>
              <a:t>請繪製標註並測量底下圖形</a:t>
            </a:r>
            <a:endParaRPr lang="en-US" altLang="zh-TW" sz="2800" dirty="0"/>
          </a:p>
          <a:p>
            <a:endParaRPr lang="zh-TW" alt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B708-DF3F-4BA2-B118-3A7649BCC2D6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48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2" y="1678355"/>
            <a:ext cx="8826954" cy="461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感謝與參考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參考資料：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class.coursera.org/graph-001/wiki/syllabus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www.books.com.tw/products/0010592911</a:t>
            </a:r>
            <a:endParaRPr lang="en-US" altLang="zh-TW" dirty="0" smtClean="0"/>
          </a:p>
          <a:p>
            <a:r>
              <a:rPr lang="en-US" altLang="zh-TW" dirty="0" smtClean="0"/>
              <a:t>AutoCAD </a:t>
            </a:r>
            <a:r>
              <a:rPr lang="en-US" altLang="zh-TW" dirty="0"/>
              <a:t>HELP </a:t>
            </a:r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exchange.autodesk.com/autocadlt/cht/help</a:t>
            </a:r>
            <a:r>
              <a:rPr lang="en-US" altLang="zh-TW" dirty="0" smtClean="0"/>
              <a:t> 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E63B-7D1D-4BFD-94C0-50942D5CC791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12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正投影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212" y="1219200"/>
            <a:ext cx="6525291" cy="5457882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3B93-C7FC-494A-A7CC-05614CAE84AB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2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六個主要投影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67" y="1219200"/>
            <a:ext cx="6623865" cy="5737728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86E0-531C-4FF0-9D61-FEB313456A2F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45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六個主要投影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73" y="2603715"/>
            <a:ext cx="9043142" cy="3282244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0B7D-3BAC-490F-800B-9238FD119C22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55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六個主要</a:t>
            </a:r>
            <a:r>
              <a:rPr lang="zh-TW" altLang="en-US" dirty="0" smtClean="0"/>
              <a:t>投影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47278"/>
            <a:ext cx="8229600" cy="5450641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0C6E-1DCF-4842-82E0-133D9A3EEA7A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9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三視圖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215898" cy="4937760"/>
          </a:xfrm>
        </p:spPr>
        <p:txBody>
          <a:bodyPr/>
          <a:lstStyle/>
          <a:p>
            <a:r>
              <a:rPr lang="zh-TW" altLang="en-US" sz="2800" dirty="0"/>
              <a:t>為了簡化繪製的步驟，一般都選擇三個投影面，包含正視圖、上視圖、側視圖。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590" y="1175600"/>
            <a:ext cx="4635224" cy="5024959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42BF-876C-4D34-8F93-2E38A2AC8D9B}" type="datetime1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56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mtchang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2431</TotalTime>
  <Words>3267</Words>
  <Application>Microsoft Office PowerPoint</Application>
  <PresentationFormat>如螢幕大小 (4:3)</PresentationFormat>
  <Paragraphs>399</Paragraphs>
  <Slides>49</Slides>
  <Notes>49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6" baseType="lpstr">
      <vt:lpstr>微軟正黑體</vt:lpstr>
      <vt:lpstr>Wingdings 3</vt:lpstr>
      <vt:lpstr>Calibri</vt:lpstr>
      <vt:lpstr>Times New Roman</vt:lpstr>
      <vt:lpstr>Wingdings</vt:lpstr>
      <vt:lpstr>新細明體</vt:lpstr>
      <vt:lpstr>Origin</vt:lpstr>
      <vt:lpstr>AutoCAD 2D 入門(3)</vt:lpstr>
      <vt:lpstr>課程大綱</vt:lpstr>
      <vt:lpstr>概念：正投影的基本概念</vt:lpstr>
      <vt:lpstr>正投影</vt:lpstr>
      <vt:lpstr>正投影</vt:lpstr>
      <vt:lpstr>六個主要投影</vt:lpstr>
      <vt:lpstr>六個主要投影</vt:lpstr>
      <vt:lpstr>六個主要投影</vt:lpstr>
      <vt:lpstr>三視圖</vt:lpstr>
      <vt:lpstr>概念：投影面的選擇和安排</vt:lpstr>
      <vt:lpstr>必要投影面</vt:lpstr>
      <vt:lpstr>兩個必要投影</vt:lpstr>
      <vt:lpstr>一個必要投影</vt:lpstr>
      <vt:lpstr>選擇正面</vt:lpstr>
      <vt:lpstr>投影繪製位置安排(1/2)</vt:lpstr>
      <vt:lpstr>投影繪製位置安排(2/2)</vt:lpstr>
      <vt:lpstr>必要投影</vt:lpstr>
      <vt:lpstr> 概念：隱藏線和中心線</vt:lpstr>
      <vt:lpstr>隱藏線細節(1/4)</vt:lpstr>
      <vt:lpstr>隱藏線細節(2/4)</vt:lpstr>
      <vt:lpstr>隱藏線細節(3/4)</vt:lpstr>
      <vt:lpstr>隱藏線細節(4/4)</vt:lpstr>
      <vt:lpstr>中心線</vt:lpstr>
      <vt:lpstr>中心線</vt:lpstr>
      <vt:lpstr>中心線</vt:lpstr>
      <vt:lpstr>隱藏線與中心線的次序</vt:lpstr>
      <vt:lpstr>隱藏線和中心線</vt:lpstr>
      <vt:lpstr>實作：AutoCAD 摯點模式</vt:lpstr>
      <vt:lpstr>實作：AutoCAD 摯點模式</vt:lpstr>
      <vt:lpstr>實作：AutoCAD 圖層管理</vt:lpstr>
      <vt:lpstr>實作：AutoCAD 圖層管理</vt:lpstr>
      <vt:lpstr>實作：AutoCAD 圖層管理</vt:lpstr>
      <vt:lpstr>實作：線形管理</vt:lpstr>
      <vt:lpstr>實作：線形管理</vt:lpstr>
      <vt:lpstr>實作：物件性質</vt:lpstr>
      <vt:lpstr>實作：物件性質</vt:lpstr>
      <vt:lpstr>實作：區塊(block)建立與插入(insert)</vt:lpstr>
      <vt:lpstr>實作：區塊(block)建立與插入(insert)</vt:lpstr>
      <vt:lpstr>實作：區塊(block)建立與插入(insert)</vt:lpstr>
      <vt:lpstr>實作：區塊(block)建立與插入(insert)</vt:lpstr>
      <vt:lpstr>實作：標註尺寸與文字形式</vt:lpstr>
      <vt:lpstr>實作：標註尺寸與文字形式</vt:lpstr>
      <vt:lpstr>實作：標註尺寸與文字形式</vt:lpstr>
      <vt:lpstr>實作：標註尺寸與形式</vt:lpstr>
      <vt:lpstr>綜合練習1：</vt:lpstr>
      <vt:lpstr>綜合練習2：</vt:lpstr>
      <vt:lpstr>綜合練習3：</vt:lpstr>
      <vt:lpstr>作業：</vt:lpstr>
      <vt:lpstr>感謝與參考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mtchang</dc:creator>
  <cp:lastModifiedBy>mtchang</cp:lastModifiedBy>
  <cp:revision>135</cp:revision>
  <cp:lastPrinted>2014-04-29T03:42:04Z</cp:lastPrinted>
  <dcterms:created xsi:type="dcterms:W3CDTF">2014-04-18T15:22:41Z</dcterms:created>
  <dcterms:modified xsi:type="dcterms:W3CDTF">2014-06-18T23:05:22Z</dcterms:modified>
</cp:coreProperties>
</file>