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notesMasterIdLst>
    <p:notesMasterId r:id="rId67"/>
  </p:notesMasterIdLst>
  <p:sldIdLst>
    <p:sldId id="256" r:id="rId2"/>
    <p:sldId id="288" r:id="rId3"/>
    <p:sldId id="388" r:id="rId4"/>
    <p:sldId id="389" r:id="rId5"/>
    <p:sldId id="390" r:id="rId6"/>
    <p:sldId id="334"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9" r:id="rId34"/>
    <p:sldId id="420" r:id="rId35"/>
    <p:sldId id="422" r:id="rId36"/>
    <p:sldId id="423" r:id="rId37"/>
    <p:sldId id="424" r:id="rId38"/>
    <p:sldId id="425" r:id="rId39"/>
    <p:sldId id="426" r:id="rId40"/>
    <p:sldId id="427" r:id="rId41"/>
    <p:sldId id="428" r:id="rId42"/>
    <p:sldId id="429" r:id="rId43"/>
    <p:sldId id="431" r:id="rId44"/>
    <p:sldId id="430" r:id="rId45"/>
    <p:sldId id="457" r:id="rId46"/>
    <p:sldId id="458" r:id="rId47"/>
    <p:sldId id="375" r:id="rId48"/>
    <p:sldId id="373" r:id="rId49"/>
    <p:sldId id="374" r:id="rId50"/>
    <p:sldId id="382" r:id="rId51"/>
    <p:sldId id="377" r:id="rId52"/>
    <p:sldId id="456" r:id="rId53"/>
    <p:sldId id="381" r:id="rId54"/>
    <p:sldId id="459" r:id="rId55"/>
    <p:sldId id="450" r:id="rId56"/>
    <p:sldId id="383" r:id="rId57"/>
    <p:sldId id="433" r:id="rId58"/>
    <p:sldId id="384" r:id="rId59"/>
    <p:sldId id="454" r:id="rId60"/>
    <p:sldId id="453" r:id="rId61"/>
    <p:sldId id="386" r:id="rId62"/>
    <p:sldId id="387" r:id="rId63"/>
    <p:sldId id="432" r:id="rId64"/>
    <p:sldId id="440" r:id="rId65"/>
    <p:sldId id="333" r:id="rId6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tchang" initials="m" lastIdx="2" clrIdx="0">
    <p:extLst>
      <p:ext uri="{19B8F6BF-5375-455C-9EA6-DF929625EA0E}">
        <p15:presenceInfo xmlns:p15="http://schemas.microsoft.com/office/powerpoint/2012/main" userId="mtc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41" autoAdjust="0"/>
  </p:normalViewPr>
  <p:slideViewPr>
    <p:cSldViewPr snapToGrid="0">
      <p:cViewPr varScale="1">
        <p:scale>
          <a:sx n="69" d="100"/>
          <a:sy n="69" d="100"/>
        </p:scale>
        <p:origin x="144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1CE34-593A-4637-A525-066D84A402B8}" type="datetimeFigureOut">
              <a:rPr lang="zh-TW" altLang="en-US" smtClean="0"/>
              <a:pPr/>
              <a:t>2014/6/19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33B06-3877-497D-B106-CFA2AE1C5EE6}" type="slidenum">
              <a:rPr lang="zh-TW" altLang="en-US" smtClean="0"/>
              <a:pPr/>
              <a:t>‹#›</a:t>
            </a:fld>
            <a:endParaRPr lang="zh-TW" altLang="en-US"/>
          </a:p>
        </p:txBody>
      </p:sp>
    </p:spTree>
    <p:extLst>
      <p:ext uri="{BB962C8B-B14F-4D97-AF65-F5344CB8AC3E}">
        <p14:creationId xmlns:p14="http://schemas.microsoft.com/office/powerpoint/2010/main" val="177481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ermanmiller.com/products/seating/performance-work-chairs/aeron-chairs.htm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pcces.pcc.gov.tw/csinew/Default.aspx?FunID=Fun_10_7&amp;PicSno=HW-016" TargetMode="External"/><Relationship Id="rId5" Type="http://schemas.openxmlformats.org/officeDocument/2006/relationships/hyperlink" Target="http://pcces.pcc.gov.tw/csinew/Default.aspx?FunID=Fun_5_3&amp;SearchType=C" TargetMode="External"/><Relationship Id="rId4" Type="http://schemas.openxmlformats.org/officeDocument/2006/relationships/hyperlink" Target="http://www.hermanmiller.com/design-resources/3d-models-revit/3d-models-by-product/tabl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hlinkClick r:id="rId3"/>
              </a:rPr>
              <a:t>http://www.hermanmiller.com/products/seating/performance-work-chairs/aeron-chairs.html</a:t>
            </a:r>
            <a:r>
              <a:rPr lang="en-US" altLang="zh-TW" dirty="0" smtClean="0"/>
              <a:t> </a:t>
            </a:r>
          </a:p>
          <a:p>
            <a:r>
              <a:rPr lang="en-US" altLang="zh-TW" dirty="0" smtClean="0">
                <a:hlinkClick r:id="rId4"/>
              </a:rPr>
              <a:t>http://www.hermanmiller.com/design-resources/3d-models-revit/3d-models-by-product/tables.html</a:t>
            </a:r>
            <a:r>
              <a:rPr lang="en-US" altLang="zh-TW" dirty="0" smtClean="0"/>
              <a:t> </a:t>
            </a:r>
          </a:p>
          <a:p>
            <a:r>
              <a:rPr lang="en-US" altLang="zh-TW" dirty="0" smtClean="0">
                <a:hlinkClick r:id="rId5"/>
              </a:rPr>
              <a:t>http://pcces.pcc.gov.tw/csinew/Default.aspx?FunID=Fun_5_3&amp;SearchType=C</a:t>
            </a:r>
            <a:r>
              <a:rPr lang="en-US" altLang="zh-TW" dirty="0" smtClean="0"/>
              <a:t> </a:t>
            </a:r>
          </a:p>
          <a:p>
            <a:r>
              <a:rPr lang="en-US" altLang="zh-TW" dirty="0" smtClean="0">
                <a:hlinkClick r:id="rId6"/>
              </a:rPr>
              <a:t>http://pcces.pcc.gov.tw/csinew/Default.aspx?FunID=Fun_10_7&amp;PicSno=HW-016</a:t>
            </a:r>
            <a:r>
              <a:rPr lang="en-US" altLang="zh-TW" dirty="0" smtClean="0"/>
              <a:t> </a:t>
            </a:r>
            <a:endParaRPr lang="en-US" altLang="zh-TW"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2</a:t>
            </a:fld>
            <a:endParaRPr lang="zh-TW" altLang="en-US"/>
          </a:p>
        </p:txBody>
      </p:sp>
    </p:spTree>
    <p:extLst>
      <p:ext uri="{BB962C8B-B14F-4D97-AF65-F5344CB8AC3E}">
        <p14:creationId xmlns:p14="http://schemas.microsoft.com/office/powerpoint/2010/main" val="250586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4</a:t>
            </a:fld>
            <a:endParaRPr lang="zh-TW" altLang="en-US"/>
          </a:p>
        </p:txBody>
      </p:sp>
    </p:spTree>
    <p:extLst>
      <p:ext uri="{BB962C8B-B14F-4D97-AF65-F5344CB8AC3E}">
        <p14:creationId xmlns:p14="http://schemas.microsoft.com/office/powerpoint/2010/main" val="28912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將於指令提示下顯示目前文字型式的設定。您可以使用或修改目前文字型式，或建立並載入一個新文字型式。建立一個文字型式之後，您可以修改它的特性、變更它的名稱，或不再需要時將其刪除。</a:t>
            </a:r>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47</a:t>
            </a:fld>
            <a:endParaRPr lang="zh-TW" altLang="en-US"/>
          </a:p>
        </p:txBody>
      </p:sp>
    </p:spTree>
    <p:extLst>
      <p:ext uri="{BB962C8B-B14F-4D97-AF65-F5344CB8AC3E}">
        <p14:creationId xmlns:p14="http://schemas.microsoft.com/office/powerpoint/2010/main" val="2926696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有兩種不同的工作環境，稱為「模型空間」和「圖紙空間」，您可在其中使用圖面中的物件。</a:t>
            </a:r>
          </a:p>
          <a:p>
            <a:r>
              <a:rPr lang="zh-TW" altLang="en-US" sz="1200" b="0" i="0" kern="1200" dirty="0" smtClean="0">
                <a:solidFill>
                  <a:schemeClr val="tx1"/>
                </a:solidFill>
                <a:effectLst/>
                <a:latin typeface="+mn-lt"/>
                <a:ea typeface="+mn-ea"/>
                <a:cs typeface="+mn-cs"/>
              </a:rPr>
              <a:t>依預設，您會先從稱為</a:t>
            </a:r>
            <a:r>
              <a:rPr lang="zh-TW" altLang="en-US" sz="1200" b="0" i="1" kern="1200" dirty="0" smtClean="0">
                <a:solidFill>
                  <a:schemeClr val="tx1"/>
                </a:solidFill>
                <a:effectLst/>
                <a:latin typeface="+mn-lt"/>
                <a:ea typeface="+mn-ea"/>
                <a:cs typeface="+mn-cs"/>
              </a:rPr>
              <a:t>模型空間</a:t>
            </a:r>
            <a:r>
              <a:rPr lang="zh-TW" altLang="en-US" sz="1200" b="0" i="0" kern="1200" dirty="0" smtClean="0">
                <a:solidFill>
                  <a:schemeClr val="tx1"/>
                </a:solidFill>
                <a:effectLst/>
                <a:latin typeface="+mn-lt"/>
                <a:ea typeface="+mn-ea"/>
                <a:cs typeface="+mn-cs"/>
              </a:rPr>
              <a:t>的無限制 </a:t>
            </a:r>
            <a:r>
              <a:rPr lang="en-US" altLang="zh-TW" sz="1200" b="0" i="0" kern="1200" dirty="0" smtClean="0">
                <a:solidFill>
                  <a:schemeClr val="tx1"/>
                </a:solidFill>
                <a:effectLst/>
                <a:latin typeface="+mn-lt"/>
                <a:ea typeface="+mn-ea"/>
                <a:cs typeface="+mn-cs"/>
              </a:rPr>
              <a:t>3D </a:t>
            </a:r>
            <a:r>
              <a:rPr lang="zh-TW" altLang="en-US" sz="1200" b="0" i="0" kern="1200" dirty="0" smtClean="0">
                <a:solidFill>
                  <a:schemeClr val="tx1"/>
                </a:solidFill>
                <a:effectLst/>
                <a:latin typeface="+mn-lt"/>
                <a:ea typeface="+mn-ea"/>
                <a:cs typeface="+mn-cs"/>
              </a:rPr>
              <a:t>繪製區中開始工作。您首先決定表示一公釐、一公分、一英吋、一英呎的單位或最方便的任何單位。然後以 </a:t>
            </a:r>
            <a:r>
              <a:rPr lang="en-US" altLang="zh-TW" sz="1200" b="0" i="0" kern="1200" dirty="0" smtClean="0">
                <a:solidFill>
                  <a:schemeClr val="tx1"/>
                </a:solidFill>
                <a:effectLst/>
                <a:latin typeface="+mn-lt"/>
                <a:ea typeface="+mn-ea"/>
                <a:cs typeface="+mn-cs"/>
              </a:rPr>
              <a:t>1:1 </a:t>
            </a:r>
            <a:r>
              <a:rPr lang="zh-TW" altLang="en-US" sz="1200" b="0" i="0" kern="1200" dirty="0" smtClean="0">
                <a:solidFill>
                  <a:schemeClr val="tx1"/>
                </a:solidFill>
                <a:effectLst/>
                <a:latin typeface="+mn-lt"/>
                <a:ea typeface="+mn-ea"/>
                <a:cs typeface="+mn-cs"/>
              </a:rPr>
              <a:t>的比例進行繪製。</a:t>
            </a:r>
          </a:p>
          <a:p>
            <a:r>
              <a:rPr lang="zh-TW" altLang="en-US" sz="1200" b="0" i="0" kern="1200" dirty="0" smtClean="0">
                <a:solidFill>
                  <a:schemeClr val="tx1"/>
                </a:solidFill>
                <a:effectLst/>
                <a:latin typeface="+mn-lt"/>
                <a:ea typeface="+mn-ea"/>
                <a:cs typeface="+mn-cs"/>
              </a:rPr>
              <a:t>若要準備列印圖面，則切換至圖紙空間。您可以在此以標題欄框和註解設置不同的配置，然後在每個配置上建立配置視埠，以顯示模型空間的不同視圖。在配置視埠中，您可以調整相對於圖紙空間的模型空間視圖。圖紙空間中的一個單位表示一張圖紙上以公釐或英吋為單位的實際距離，這會取決於您規劃頁面設置的方法。</a:t>
            </a:r>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55</a:t>
            </a:fld>
            <a:endParaRPr lang="zh-TW" altLang="en-US"/>
          </a:p>
        </p:txBody>
      </p:sp>
    </p:spTree>
    <p:extLst>
      <p:ext uri="{BB962C8B-B14F-4D97-AF65-F5344CB8AC3E}">
        <p14:creationId xmlns:p14="http://schemas.microsoft.com/office/powerpoint/2010/main" val="233247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57</a:t>
            </a:fld>
            <a:endParaRPr lang="zh-TW" altLang="en-US"/>
          </a:p>
        </p:txBody>
      </p:sp>
    </p:spTree>
    <p:extLst>
      <p:ext uri="{BB962C8B-B14F-4D97-AF65-F5344CB8AC3E}">
        <p14:creationId xmlns:p14="http://schemas.microsoft.com/office/powerpoint/2010/main" val="2658412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effectLst>
                  <a:outerShdw blurRad="38100" dist="38100" dir="2700000" algn="tl">
                    <a:srgbClr val="000000">
                      <a:alpha val="43137"/>
                    </a:srgbClr>
                  </a:outerShdw>
                </a:effectLst>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A3FE2EA-74A9-4F5D-8D57-A0E378C0EEA3}" type="datetime1">
              <a:rPr lang="zh-TW" altLang="en-US" smtClean="0"/>
              <a:t>2014/6/19</a:t>
            </a:fld>
            <a:endParaRPr lang="zh-TW" altLang="en-US"/>
          </a:p>
        </p:txBody>
      </p:sp>
      <p:sp>
        <p:nvSpPr>
          <p:cNvPr id="17" name="Footer Placeholder 16"/>
          <p:cNvSpPr>
            <a:spLocks noGrp="1"/>
          </p:cNvSpPr>
          <p:nvPr>
            <p:ph type="ftr" sz="quarter" idx="11"/>
          </p:nvPr>
        </p:nvSpPr>
        <p:spPr>
          <a:xfrm>
            <a:off x="2898648" y="6355080"/>
            <a:ext cx="3474720" cy="365760"/>
          </a:xfrm>
        </p:spPr>
        <p:txBody>
          <a:bodyPr/>
          <a:lstStyle/>
          <a:p>
            <a:endParaRPr lang="zh-TW" altLang="en-US"/>
          </a:p>
        </p:txBody>
      </p:sp>
      <p:sp>
        <p:nvSpPr>
          <p:cNvPr id="29" name="Slide Number Placeholder 28"/>
          <p:cNvSpPr>
            <a:spLocks noGrp="1"/>
          </p:cNvSpPr>
          <p:nvPr>
            <p:ph type="sldNum" sz="quarter" idx="12"/>
          </p:nvPr>
        </p:nvSpPr>
        <p:spPr>
          <a:xfrm>
            <a:off x="1216152" y="6355080"/>
            <a:ext cx="1219200" cy="365760"/>
          </a:xfrm>
        </p:spPr>
        <p:txBody>
          <a:bodyPr/>
          <a:lstStyle/>
          <a:p>
            <a:fld id="{FEC3D07E-9712-4B84-B8B8-796271BF80B6}" type="slidenum">
              <a:rPr lang="zh-TW" altLang="en-US" smtClean="0"/>
              <a:pPr/>
              <a:t>‹#›</a:t>
            </a:fld>
            <a:endParaRPr lang="zh-TW" alt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9EA341-DA49-4FF6-BADD-BC138043B544}" type="datetime1">
              <a:rPr lang="zh-TW" altLang="en-US" smtClean="0"/>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C3D07E-9712-4B84-B8B8-796271BF80B6}"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6DF77F-54DB-41EB-8E0E-E18A49DC97C4}" type="datetime1">
              <a:rPr lang="zh-TW" altLang="en-US" smtClean="0"/>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atin typeface="微軟正黑體" panose="020B0604030504040204" pitchFamily="34" charset="-120"/>
                <a:ea typeface="微軟正黑體" panose="020B0604030504040204" pitchFamily="34" charset="-12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1B86EF9-53B0-46AC-93C0-3BF0A8AD8BF5}" type="datetime1">
              <a:rPr lang="zh-TW" altLang="en-US" smtClean="0"/>
              <a:t>2014/6/19</a:t>
            </a:fld>
            <a:endParaRPr lang="zh-TW" altLang="en-US"/>
          </a:p>
        </p:txBody>
      </p:sp>
      <p:sp>
        <p:nvSpPr>
          <p:cNvPr id="5" name="Footer Placeholder 4"/>
          <p:cNvSpPr>
            <a:spLocks noGrp="1"/>
          </p:cNvSpPr>
          <p:nvPr>
            <p:ph type="ftr" sz="quarter" idx="11"/>
          </p:nvPr>
        </p:nvSpPr>
        <p:spPr>
          <a:xfrm>
            <a:off x="2898648" y="6355080"/>
            <a:ext cx="3474720" cy="365760"/>
          </a:xfrm>
        </p:spPr>
        <p:txBody>
          <a:bodyPr/>
          <a:lstStyle/>
          <a:p>
            <a:endParaRPr lang="zh-TW" altLang="en-US"/>
          </a:p>
        </p:txBody>
      </p:sp>
      <p:sp>
        <p:nvSpPr>
          <p:cNvPr id="6" name="Slide Number Placeholder 5"/>
          <p:cNvSpPr>
            <a:spLocks noGrp="1"/>
          </p:cNvSpPr>
          <p:nvPr>
            <p:ph type="sldNum" sz="quarter" idx="12"/>
          </p:nvPr>
        </p:nvSpPr>
        <p:spPr>
          <a:xfrm>
            <a:off x="1069848" y="6355080"/>
            <a:ext cx="1520952" cy="365760"/>
          </a:xfrm>
        </p:spPr>
        <p:txBody>
          <a:bodyPr/>
          <a:lstStyle/>
          <a:p>
            <a:fld id="{FEC3D07E-9712-4B84-B8B8-796271BF80B6}" type="slidenum">
              <a:rPr lang="zh-TW" altLang="en-US" smtClean="0"/>
              <a:pPr/>
              <a:t>‹#›</a:t>
            </a:fld>
            <a:endParaRPr lang="zh-TW" alt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fld id="{64EBE784-D9A3-4D0B-93EA-A1B9D3039E7F}" type="datetime1">
              <a:rPr lang="zh-TW" altLang="en-US" smtClean="0"/>
              <a:t>2014/6/19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C3129B7-C960-48A2-8EAE-2B73CBFACB8C}" type="datetime1">
              <a:rPr lang="zh-TW" altLang="en-US" smtClean="0"/>
              <a:t>2014/6/19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1815EEE3-003C-4F9C-B1D9-4FAB01FD7058}" type="datetime1">
              <a:rPr lang="zh-TW" altLang="en-US" smtClean="0"/>
              <a:t>2014/6/19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40F4D-529B-48FA-9200-4F23C609134A}" type="datetime1">
              <a:rPr lang="zh-TW" altLang="en-US" smtClean="0"/>
              <a:t>2014/6/19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37A4EA-13A2-4AA2-A626-2B5ACA5E0034}" type="datetime1">
              <a:rPr lang="zh-TW" altLang="en-US" smtClean="0"/>
              <a:t>2014/6/19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6E160A-7B78-45DF-A88D-9CBBC80A4855}" type="datetime1">
              <a:rPr lang="zh-TW" altLang="en-US" smtClean="0"/>
              <a:t>2014/6/19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C4DC427-13B0-4B41-8785-F64A835AF0F2}" type="datetime1">
              <a:rPr lang="zh-TW" altLang="en-US" smtClean="0"/>
              <a:t>2014/6/19</a:t>
            </a:fld>
            <a:endParaRPr lang="zh-TW" alt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TW" alt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EC3D07E-9712-4B84-B8B8-796271BF80B6}" type="slidenum">
              <a:rPr lang="zh-TW" altLang="en-US" smtClean="0"/>
              <a:pPr/>
              <a:t>‹#›</a:t>
            </a:fld>
            <a:endParaRPr lang="zh-TW" alt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pcces.archnowledge.com/CSI/PicMaker/CD5/CD5-1.htm" TargetMode="External"/><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hyperlink" Target="http://pcces.pcc.gov.tw/CSInew/PicMaker/handbook/PDF/ch07.PDF"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3.wmf"/></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9.wmf"/><Relationship Id="rId5" Type="http://schemas.openxmlformats.org/officeDocument/2006/relationships/oleObject" Target="../embeddings/oleObject3.bin"/><Relationship Id="rId4" Type="http://schemas.openxmlformats.org/officeDocument/2006/relationships/image" Target="../media/image48.wmf"/></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books.com.tw/products/0010592911" TargetMode="External"/><Relationship Id="rId2" Type="http://schemas.openxmlformats.org/officeDocument/2006/relationships/hyperlink" Target="https://class.coursera.org/graph-001/wiki/syllab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AutoCAD 2D </a:t>
            </a:r>
            <a:r>
              <a:rPr lang="zh-TW" altLang="en-US" dirty="0" smtClean="0"/>
              <a:t>入門</a:t>
            </a:r>
            <a:r>
              <a:rPr lang="en-US" altLang="zh-TW" dirty="0" smtClean="0"/>
              <a:t>(4)</a:t>
            </a:r>
            <a:endParaRPr lang="zh-TW" altLang="en-US" dirty="0"/>
          </a:p>
        </p:txBody>
      </p:sp>
      <p:sp>
        <p:nvSpPr>
          <p:cNvPr id="3" name="副標題 2"/>
          <p:cNvSpPr>
            <a:spLocks noGrp="1"/>
          </p:cNvSpPr>
          <p:nvPr>
            <p:ph type="subTitle" idx="1"/>
          </p:nvPr>
        </p:nvSpPr>
        <p:spPr/>
        <p:txBody>
          <a:bodyPr/>
          <a:lstStyle/>
          <a:p>
            <a:r>
              <a:rPr lang="zh-TW" altLang="en-US" dirty="0" smtClean="0"/>
              <a:t>張明泰 </a:t>
            </a:r>
            <a:r>
              <a:rPr lang="en-US" altLang="zh-TW" dirty="0" smtClean="0"/>
              <a:t>mtchang.tw@gmail.com</a:t>
            </a:r>
            <a:endParaRPr lang="zh-TW" altLang="en-US" dirty="0"/>
          </a:p>
        </p:txBody>
      </p:sp>
      <p:sp>
        <p:nvSpPr>
          <p:cNvPr id="4" name="日期版面配置區 3"/>
          <p:cNvSpPr>
            <a:spLocks noGrp="1"/>
          </p:cNvSpPr>
          <p:nvPr>
            <p:ph type="dt" sz="half" idx="10"/>
          </p:nvPr>
        </p:nvSpPr>
        <p:spPr/>
        <p:txBody>
          <a:bodyPr/>
          <a:lstStyle/>
          <a:p>
            <a:fld id="{3C738B8B-F4E0-4932-BECF-B65A60AA06D3}"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a:t>
            </a:fld>
            <a:endParaRPr lang="zh-TW" altLang="en-US"/>
          </a:p>
        </p:txBody>
      </p:sp>
    </p:spTree>
    <p:extLst>
      <p:ext uri="{BB962C8B-B14F-4D97-AF65-F5344CB8AC3E}">
        <p14:creationId xmlns:p14="http://schemas.microsoft.com/office/powerpoint/2010/main" val="373915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三種投影面</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153436" y="2189111"/>
            <a:ext cx="9450871" cy="2997938"/>
          </a:xfrm>
          <a:prstGeom prst="rect">
            <a:avLst/>
          </a:prstGeom>
        </p:spPr>
      </p:pic>
      <p:sp>
        <p:nvSpPr>
          <p:cNvPr id="5" name="日期版面配置區 4"/>
          <p:cNvSpPr>
            <a:spLocks noGrp="1"/>
          </p:cNvSpPr>
          <p:nvPr>
            <p:ph type="dt" sz="half" idx="10"/>
          </p:nvPr>
        </p:nvSpPr>
        <p:spPr/>
        <p:txBody>
          <a:bodyPr/>
          <a:lstStyle/>
          <a:p>
            <a:fld id="{1704629D-5CF6-4154-B955-CCA0D9F13102}"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10</a:t>
            </a:fld>
            <a:endParaRPr lang="zh-TW" altLang="en-US"/>
          </a:p>
        </p:txBody>
      </p:sp>
    </p:spTree>
    <p:extLst>
      <p:ext uri="{BB962C8B-B14F-4D97-AF65-F5344CB8AC3E}">
        <p14:creationId xmlns:p14="http://schemas.microsoft.com/office/powerpoint/2010/main" val="2606299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正投影面</a:t>
            </a:r>
          </a:p>
        </p:txBody>
      </p:sp>
      <p:sp>
        <p:nvSpPr>
          <p:cNvPr id="3" name="內容版面配置區 2"/>
          <p:cNvSpPr>
            <a:spLocks noGrp="1"/>
          </p:cNvSpPr>
          <p:nvPr>
            <p:ph sz="quarter"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77586" y="2015238"/>
            <a:ext cx="8686800" cy="3615748"/>
          </a:xfrm>
          <a:prstGeom prst="rect">
            <a:avLst/>
          </a:prstGeom>
        </p:spPr>
      </p:pic>
      <p:sp>
        <p:nvSpPr>
          <p:cNvPr id="5" name="日期版面配置區 4"/>
          <p:cNvSpPr>
            <a:spLocks noGrp="1"/>
          </p:cNvSpPr>
          <p:nvPr>
            <p:ph type="dt" sz="half" idx="10"/>
          </p:nvPr>
        </p:nvSpPr>
        <p:spPr/>
        <p:txBody>
          <a:bodyPr/>
          <a:lstStyle/>
          <a:p>
            <a:fld id="{C1174E43-E3BD-4413-8BE7-7286780D23D5}"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11</a:t>
            </a:fld>
            <a:endParaRPr lang="zh-TW" altLang="en-US"/>
          </a:p>
        </p:txBody>
      </p:sp>
    </p:spTree>
    <p:extLst>
      <p:ext uri="{BB962C8B-B14F-4D97-AF65-F5344CB8AC3E}">
        <p14:creationId xmlns:p14="http://schemas.microsoft.com/office/powerpoint/2010/main" val="2033564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斜投影面</a:t>
            </a:r>
          </a:p>
        </p:txBody>
      </p:sp>
      <p:sp>
        <p:nvSpPr>
          <p:cNvPr id="3" name="內容版面配置區 2"/>
          <p:cNvSpPr>
            <a:spLocks noGrp="1"/>
          </p:cNvSpPr>
          <p:nvPr>
            <p:ph sz="quarter"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457200" y="2016929"/>
            <a:ext cx="8410317" cy="3780497"/>
          </a:xfrm>
          <a:prstGeom prst="rect">
            <a:avLst/>
          </a:prstGeom>
        </p:spPr>
      </p:pic>
      <p:sp>
        <p:nvSpPr>
          <p:cNvPr id="5" name="日期版面配置區 4"/>
          <p:cNvSpPr>
            <a:spLocks noGrp="1"/>
          </p:cNvSpPr>
          <p:nvPr>
            <p:ph type="dt" sz="half" idx="10"/>
          </p:nvPr>
        </p:nvSpPr>
        <p:spPr/>
        <p:txBody>
          <a:bodyPr/>
          <a:lstStyle/>
          <a:p>
            <a:fld id="{00FD077E-8033-41D0-A82D-10F750E84CD5}"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12</a:t>
            </a:fld>
            <a:endParaRPr lang="zh-TW" altLang="en-US"/>
          </a:p>
        </p:txBody>
      </p:sp>
    </p:spTree>
    <p:extLst>
      <p:ext uri="{BB962C8B-B14F-4D97-AF65-F5344CB8AC3E}">
        <p14:creationId xmlns:p14="http://schemas.microsoft.com/office/powerpoint/2010/main" val="1016488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側斜投影面</a:t>
            </a:r>
          </a:p>
        </p:txBody>
      </p:sp>
      <p:sp>
        <p:nvSpPr>
          <p:cNvPr id="3" name="內容版面配置區 2"/>
          <p:cNvSpPr>
            <a:spLocks noGrp="1"/>
          </p:cNvSpPr>
          <p:nvPr>
            <p:ph sz="quarter" idx="1"/>
          </p:nvPr>
        </p:nvSpPr>
        <p:spPr/>
        <p:txBody>
          <a:bodyPr/>
          <a:lstStyle/>
          <a:p>
            <a:endParaRPr lang="en-US" altLang="zh-TW" dirty="0" smtClean="0"/>
          </a:p>
        </p:txBody>
      </p:sp>
      <p:pic>
        <p:nvPicPr>
          <p:cNvPr id="6" name="圖片 5"/>
          <p:cNvPicPr>
            <a:picLocks noChangeAspect="1"/>
          </p:cNvPicPr>
          <p:nvPr/>
        </p:nvPicPr>
        <p:blipFill>
          <a:blip r:embed="rId2"/>
          <a:stretch>
            <a:fillRect/>
          </a:stretch>
        </p:blipFill>
        <p:spPr>
          <a:xfrm>
            <a:off x="1537776" y="1982434"/>
            <a:ext cx="6068448" cy="4174526"/>
          </a:xfrm>
          <a:prstGeom prst="rect">
            <a:avLst/>
          </a:prstGeom>
        </p:spPr>
      </p:pic>
      <p:sp>
        <p:nvSpPr>
          <p:cNvPr id="4" name="日期版面配置區 3"/>
          <p:cNvSpPr>
            <a:spLocks noGrp="1"/>
          </p:cNvSpPr>
          <p:nvPr>
            <p:ph type="dt" sz="half" idx="10"/>
          </p:nvPr>
        </p:nvSpPr>
        <p:spPr/>
        <p:txBody>
          <a:bodyPr/>
          <a:lstStyle/>
          <a:p>
            <a:fld id="{491F0CDD-C817-4858-BD9A-0E6A61BCE08E}"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13</a:t>
            </a:fld>
            <a:endParaRPr lang="zh-TW" altLang="en-US"/>
          </a:p>
        </p:txBody>
      </p:sp>
    </p:spTree>
    <p:extLst>
      <p:ext uri="{BB962C8B-B14F-4D97-AF65-F5344CB8AC3E}">
        <p14:creationId xmlns:p14="http://schemas.microsoft.com/office/powerpoint/2010/main" val="7799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線段投影</a:t>
            </a:r>
          </a:p>
        </p:txBody>
      </p:sp>
      <p:sp>
        <p:nvSpPr>
          <p:cNvPr id="3" name="內容版面配置區 2"/>
          <p:cNvSpPr>
            <a:spLocks noGrp="1"/>
          </p:cNvSpPr>
          <p:nvPr>
            <p:ph sz="quarter" idx="1"/>
          </p:nvPr>
        </p:nvSpPr>
        <p:spPr/>
        <p:txBody>
          <a:bodyPr/>
          <a:lstStyle/>
          <a:p>
            <a:endParaRPr lang="zh-TW" altLang="en-US" dirty="0"/>
          </a:p>
          <a:p>
            <a:r>
              <a:rPr lang="zh-TW" altLang="en-US" dirty="0" smtClean="0"/>
              <a:t>線段</a:t>
            </a:r>
            <a:r>
              <a:rPr lang="zh-TW" altLang="en-US" dirty="0"/>
              <a:t>投影後，有可能維持原來長度，有可能變短，也有可能變成一個點。</a:t>
            </a:r>
          </a:p>
          <a:p>
            <a:r>
              <a:rPr lang="zh-TW" altLang="en-US" dirty="0" smtClean="0"/>
              <a:t>角度</a:t>
            </a:r>
            <a:r>
              <a:rPr lang="zh-TW" altLang="en-US" dirty="0"/>
              <a:t>經過投影後，可能維持原來的角度，有可能變小，也可能變大，也可能變一條線。</a:t>
            </a:r>
          </a:p>
          <a:p>
            <a:r>
              <a:rPr lang="zh-TW" altLang="en-US" dirty="0" smtClean="0"/>
              <a:t>投影</a:t>
            </a:r>
            <a:r>
              <a:rPr lang="zh-TW" altLang="en-US" dirty="0"/>
              <a:t>面可分三類，正投影面會有一個投影維持真實長度角度，另一個投影為一條線。單斜投影面在一投影面上會有真實長度。複斜投影面則不會在任何面呈現真實長度。</a:t>
            </a:r>
          </a:p>
          <a:p>
            <a:endParaRPr lang="zh-TW" altLang="en-US" dirty="0"/>
          </a:p>
        </p:txBody>
      </p:sp>
      <p:sp>
        <p:nvSpPr>
          <p:cNvPr id="4" name="日期版面配置區 3"/>
          <p:cNvSpPr>
            <a:spLocks noGrp="1"/>
          </p:cNvSpPr>
          <p:nvPr>
            <p:ph type="dt" sz="half" idx="10"/>
          </p:nvPr>
        </p:nvSpPr>
        <p:spPr/>
        <p:txBody>
          <a:bodyPr/>
          <a:lstStyle/>
          <a:p>
            <a:fld id="{A90B1BDC-6179-4F78-BE9D-B139902DDBF6}"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14</a:t>
            </a:fld>
            <a:endParaRPr lang="zh-TW" altLang="en-US"/>
          </a:p>
        </p:txBody>
      </p:sp>
    </p:spTree>
    <p:extLst>
      <p:ext uri="{BB962C8B-B14F-4D97-AF65-F5344CB8AC3E}">
        <p14:creationId xmlns:p14="http://schemas.microsoft.com/office/powerpoint/2010/main" val="629119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概念：尺寸標注</a:t>
            </a:r>
            <a:endParaRPr lang="zh-TW" altLang="en-US" dirty="0"/>
          </a:p>
        </p:txBody>
      </p:sp>
      <p:sp>
        <p:nvSpPr>
          <p:cNvPr id="3" name="內容版面配置區 2"/>
          <p:cNvSpPr>
            <a:spLocks noGrp="1"/>
          </p:cNvSpPr>
          <p:nvPr>
            <p:ph sz="quarter" idx="1"/>
          </p:nvPr>
        </p:nvSpPr>
        <p:spPr/>
        <p:txBody>
          <a:bodyPr/>
          <a:lstStyle/>
          <a:p>
            <a:endParaRPr lang="zh-TW" altLang="en-US" dirty="0"/>
          </a:p>
          <a:p>
            <a:r>
              <a:rPr lang="zh-TW" altLang="en-US" dirty="0" smtClean="0"/>
              <a:t>繪圖</a:t>
            </a:r>
            <a:r>
              <a:rPr lang="zh-TW" altLang="en-US" dirty="0"/>
              <a:t>者常忽略尺寸標註的重要性。</a:t>
            </a:r>
          </a:p>
          <a:p>
            <a:r>
              <a:rPr lang="zh-TW" altLang="en-US" dirty="0" smtClean="0"/>
              <a:t>尺寸</a:t>
            </a:r>
            <a:r>
              <a:rPr lang="zh-TW" altLang="en-US" dirty="0"/>
              <a:t>標註之於工程圖，好像文法之於一種語言，有好的文法，才能精準表達語意，好的標註才能表達清楚的圖形意義。</a:t>
            </a:r>
          </a:p>
          <a:p>
            <a:r>
              <a:rPr lang="zh-TW" altLang="en-US" dirty="0" smtClean="0"/>
              <a:t>底下內容</a:t>
            </a:r>
            <a:r>
              <a:rPr lang="zh-TW" altLang="en-US" dirty="0"/>
              <a:t>包含： </a:t>
            </a:r>
          </a:p>
          <a:p>
            <a:r>
              <a:rPr lang="en-US" altLang="zh-TW" dirty="0"/>
              <a:t>(1) </a:t>
            </a:r>
            <a:r>
              <a:rPr lang="zh-TW" altLang="en-US" dirty="0"/>
              <a:t>尺寸標註的技術，包含線、間距、箭號等。</a:t>
            </a:r>
          </a:p>
          <a:p>
            <a:r>
              <a:rPr lang="en-US" altLang="zh-TW" dirty="0"/>
              <a:t>(2) </a:t>
            </a:r>
            <a:r>
              <a:rPr lang="zh-TW" altLang="en-US" dirty="0"/>
              <a:t>尺寸標註的位置。</a:t>
            </a:r>
          </a:p>
          <a:p>
            <a:r>
              <a:rPr lang="en-US" altLang="zh-TW" dirty="0"/>
              <a:t>(3)</a:t>
            </a:r>
            <a:r>
              <a:rPr lang="zh-TW" altLang="en-US" dirty="0"/>
              <a:t>尺寸標註的選擇。</a:t>
            </a:r>
          </a:p>
        </p:txBody>
      </p:sp>
      <p:sp>
        <p:nvSpPr>
          <p:cNvPr id="4" name="日期版面配置區 3"/>
          <p:cNvSpPr>
            <a:spLocks noGrp="1"/>
          </p:cNvSpPr>
          <p:nvPr>
            <p:ph type="dt" sz="half" idx="10"/>
          </p:nvPr>
        </p:nvSpPr>
        <p:spPr/>
        <p:txBody>
          <a:bodyPr/>
          <a:lstStyle/>
          <a:p>
            <a:fld id="{90DA0C93-6635-487A-8F02-F1C11F26A7E6}"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15</a:t>
            </a:fld>
            <a:endParaRPr lang="zh-TW" altLang="en-US"/>
          </a:p>
        </p:txBody>
      </p:sp>
    </p:spTree>
    <p:extLst>
      <p:ext uri="{BB962C8B-B14F-4D97-AF65-F5344CB8AC3E}">
        <p14:creationId xmlns:p14="http://schemas.microsoft.com/office/powerpoint/2010/main" val="612987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標註技術：物體輪廓邊線</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134432" y="1730829"/>
            <a:ext cx="8875135" cy="4426131"/>
          </a:xfrm>
          <a:prstGeom prst="rect">
            <a:avLst/>
          </a:prstGeom>
        </p:spPr>
      </p:pic>
      <p:sp>
        <p:nvSpPr>
          <p:cNvPr id="5" name="日期版面配置區 4"/>
          <p:cNvSpPr>
            <a:spLocks noGrp="1"/>
          </p:cNvSpPr>
          <p:nvPr>
            <p:ph type="dt" sz="half" idx="10"/>
          </p:nvPr>
        </p:nvSpPr>
        <p:spPr/>
        <p:txBody>
          <a:bodyPr/>
          <a:lstStyle/>
          <a:p>
            <a:fld id="{0296074F-A94E-4578-B1DF-4CAA83FCAFD4}"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16</a:t>
            </a:fld>
            <a:endParaRPr lang="zh-TW" altLang="en-US"/>
          </a:p>
        </p:txBody>
      </p:sp>
    </p:spTree>
    <p:extLst>
      <p:ext uri="{BB962C8B-B14F-4D97-AF65-F5344CB8AC3E}">
        <p14:creationId xmlns:p14="http://schemas.microsoft.com/office/powerpoint/2010/main" val="841397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標註技術：隱藏線</a:t>
            </a:r>
          </a:p>
        </p:txBody>
      </p:sp>
      <p:pic>
        <p:nvPicPr>
          <p:cNvPr id="4" name="內容版面配置區 3"/>
          <p:cNvPicPr>
            <a:picLocks noGrp="1" noChangeAspect="1"/>
          </p:cNvPicPr>
          <p:nvPr>
            <p:ph sz="quarter" idx="1"/>
          </p:nvPr>
        </p:nvPicPr>
        <p:blipFill>
          <a:blip r:embed="rId2"/>
          <a:stretch>
            <a:fillRect/>
          </a:stretch>
        </p:blipFill>
        <p:spPr>
          <a:xfrm>
            <a:off x="1396304" y="1858512"/>
            <a:ext cx="6351392" cy="3658501"/>
          </a:xfrm>
          <a:prstGeom prst="rect">
            <a:avLst/>
          </a:prstGeom>
        </p:spPr>
      </p:pic>
      <p:sp>
        <p:nvSpPr>
          <p:cNvPr id="3" name="日期版面配置區 2"/>
          <p:cNvSpPr>
            <a:spLocks noGrp="1"/>
          </p:cNvSpPr>
          <p:nvPr>
            <p:ph type="dt" sz="half" idx="10"/>
          </p:nvPr>
        </p:nvSpPr>
        <p:spPr/>
        <p:txBody>
          <a:bodyPr/>
          <a:lstStyle/>
          <a:p>
            <a:fld id="{3C1071B9-DE44-4126-AE6F-5BEF8B6A3CA5}"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17</a:t>
            </a:fld>
            <a:endParaRPr lang="zh-TW" altLang="en-US"/>
          </a:p>
        </p:txBody>
      </p:sp>
    </p:spTree>
    <p:extLst>
      <p:ext uri="{BB962C8B-B14F-4D97-AF65-F5344CB8AC3E}">
        <p14:creationId xmlns:p14="http://schemas.microsoft.com/office/powerpoint/2010/main" val="422888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標註技術：中心線</a:t>
            </a:r>
          </a:p>
        </p:txBody>
      </p:sp>
      <p:sp>
        <p:nvSpPr>
          <p:cNvPr id="3" name="內容版面配置區 2"/>
          <p:cNvSpPr>
            <a:spLocks noGrp="1"/>
          </p:cNvSpPr>
          <p:nvPr>
            <p:ph sz="quarter"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41639" y="1219200"/>
            <a:ext cx="6554636" cy="4763673"/>
          </a:xfrm>
          <a:prstGeom prst="rect">
            <a:avLst/>
          </a:prstGeom>
        </p:spPr>
      </p:pic>
      <p:sp>
        <p:nvSpPr>
          <p:cNvPr id="5" name="日期版面配置區 4"/>
          <p:cNvSpPr>
            <a:spLocks noGrp="1"/>
          </p:cNvSpPr>
          <p:nvPr>
            <p:ph type="dt" sz="half" idx="10"/>
          </p:nvPr>
        </p:nvSpPr>
        <p:spPr/>
        <p:txBody>
          <a:bodyPr/>
          <a:lstStyle/>
          <a:p>
            <a:fld id="{8D4B7DB4-2577-4927-B93F-0C415EE5263F}"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18</a:t>
            </a:fld>
            <a:endParaRPr lang="zh-TW" altLang="en-US"/>
          </a:p>
        </p:txBody>
      </p:sp>
    </p:spTree>
    <p:extLst>
      <p:ext uri="{BB962C8B-B14F-4D97-AF65-F5344CB8AC3E}">
        <p14:creationId xmlns:p14="http://schemas.microsoft.com/office/powerpoint/2010/main" val="3118678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標註技術：較複雜邊線</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128030" y="1219200"/>
            <a:ext cx="9400060" cy="5106657"/>
          </a:xfrm>
          <a:prstGeom prst="rect">
            <a:avLst/>
          </a:prstGeom>
        </p:spPr>
      </p:pic>
      <p:sp>
        <p:nvSpPr>
          <p:cNvPr id="5" name="日期版面配置區 4"/>
          <p:cNvSpPr>
            <a:spLocks noGrp="1"/>
          </p:cNvSpPr>
          <p:nvPr>
            <p:ph type="dt" sz="half" idx="10"/>
          </p:nvPr>
        </p:nvSpPr>
        <p:spPr/>
        <p:txBody>
          <a:bodyPr/>
          <a:lstStyle/>
          <a:p>
            <a:fld id="{B4802660-E94C-43F8-8C70-D20A7E48DDB0}"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19</a:t>
            </a:fld>
            <a:endParaRPr lang="zh-TW" altLang="en-US"/>
          </a:p>
        </p:txBody>
      </p:sp>
    </p:spTree>
    <p:extLst>
      <p:ext uri="{BB962C8B-B14F-4D97-AF65-F5344CB8AC3E}">
        <p14:creationId xmlns:p14="http://schemas.microsoft.com/office/powerpoint/2010/main" val="728959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課程大綱</a:t>
            </a:r>
            <a:endParaRPr lang="en-US" dirty="0"/>
          </a:p>
        </p:txBody>
      </p:sp>
      <p:sp>
        <p:nvSpPr>
          <p:cNvPr id="3" name="Content Placeholder 2"/>
          <p:cNvSpPr>
            <a:spLocks noGrp="1"/>
          </p:cNvSpPr>
          <p:nvPr>
            <p:ph sz="quarter" idx="1"/>
          </p:nvPr>
        </p:nvSpPr>
        <p:spPr/>
        <p:txBody>
          <a:bodyPr>
            <a:normAutofit fontScale="92500" lnSpcReduction="10000"/>
          </a:bodyPr>
          <a:lstStyle/>
          <a:p>
            <a:r>
              <a:rPr lang="zh-TW" altLang="en-US" dirty="0"/>
              <a:t>概念：投影的特性</a:t>
            </a:r>
          </a:p>
          <a:p>
            <a:r>
              <a:rPr lang="zh-TW" altLang="en-US" dirty="0"/>
              <a:t>概念：尺寸標注</a:t>
            </a:r>
          </a:p>
          <a:p>
            <a:r>
              <a:rPr lang="zh-TW" altLang="en-US" dirty="0"/>
              <a:t>概念：圖框與標題欄</a:t>
            </a:r>
          </a:p>
          <a:p>
            <a:r>
              <a:rPr lang="zh-TW" altLang="en-US" dirty="0"/>
              <a:t>範例：公共工程製圖手冊</a:t>
            </a:r>
          </a:p>
          <a:p>
            <a:r>
              <a:rPr lang="zh-TW" altLang="en-US" dirty="0"/>
              <a:t>實作：文字</a:t>
            </a:r>
          </a:p>
          <a:p>
            <a:r>
              <a:rPr lang="zh-TW" altLang="en-US" dirty="0"/>
              <a:t>實作：多行文字</a:t>
            </a:r>
          </a:p>
          <a:p>
            <a:r>
              <a:rPr lang="zh-TW" altLang="en-US" dirty="0"/>
              <a:t>實作：文字形式</a:t>
            </a:r>
          </a:p>
          <a:p>
            <a:r>
              <a:rPr lang="zh-TW" altLang="en-US" dirty="0"/>
              <a:t>實作：表格</a:t>
            </a:r>
          </a:p>
          <a:p>
            <a:r>
              <a:rPr lang="zh-TW" altLang="en-US" dirty="0"/>
              <a:t>實作：出圖</a:t>
            </a:r>
          </a:p>
          <a:p>
            <a:r>
              <a:rPr lang="zh-TW" altLang="en-US" dirty="0"/>
              <a:t>實作：配置出圖</a:t>
            </a:r>
          </a:p>
          <a:p>
            <a:r>
              <a:rPr lang="zh-TW" altLang="en-US" dirty="0"/>
              <a:t>綜合練習</a:t>
            </a:r>
          </a:p>
          <a:p>
            <a:r>
              <a:rPr lang="zh-TW" altLang="en-US" dirty="0"/>
              <a:t>作業</a:t>
            </a:r>
            <a:endParaRPr lang="en-US" dirty="0"/>
          </a:p>
        </p:txBody>
      </p:sp>
      <p:sp>
        <p:nvSpPr>
          <p:cNvPr id="4" name="日期版面配置區 3"/>
          <p:cNvSpPr>
            <a:spLocks noGrp="1"/>
          </p:cNvSpPr>
          <p:nvPr>
            <p:ph type="dt" sz="half" idx="10"/>
          </p:nvPr>
        </p:nvSpPr>
        <p:spPr/>
        <p:txBody>
          <a:bodyPr/>
          <a:lstStyle/>
          <a:p>
            <a:fld id="{A7C7AEFD-4B30-470A-9225-C4B498793674}"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2</a:t>
            </a:fld>
            <a:endParaRPr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標註技術：小尺寸</a:t>
            </a:r>
          </a:p>
        </p:txBody>
      </p:sp>
      <p:sp>
        <p:nvSpPr>
          <p:cNvPr id="3" name="內容版面配置區 2"/>
          <p:cNvSpPr>
            <a:spLocks noGrp="1"/>
          </p:cNvSpPr>
          <p:nvPr>
            <p:ph sz="quarter"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8600" y="1755683"/>
            <a:ext cx="8686800" cy="4401277"/>
          </a:xfrm>
          <a:prstGeom prst="rect">
            <a:avLst/>
          </a:prstGeom>
        </p:spPr>
      </p:pic>
      <p:sp>
        <p:nvSpPr>
          <p:cNvPr id="5" name="日期版面配置區 4"/>
          <p:cNvSpPr>
            <a:spLocks noGrp="1"/>
          </p:cNvSpPr>
          <p:nvPr>
            <p:ph type="dt" sz="half" idx="10"/>
          </p:nvPr>
        </p:nvSpPr>
        <p:spPr/>
        <p:txBody>
          <a:bodyPr/>
          <a:lstStyle/>
          <a:p>
            <a:fld id="{93DCBE33-761A-46B6-886F-768464914518}"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20</a:t>
            </a:fld>
            <a:endParaRPr lang="zh-TW" altLang="en-US"/>
          </a:p>
        </p:txBody>
      </p:sp>
    </p:spTree>
    <p:extLst>
      <p:ext uri="{BB962C8B-B14F-4D97-AF65-F5344CB8AC3E}">
        <p14:creationId xmlns:p14="http://schemas.microsoft.com/office/powerpoint/2010/main" val="3136560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標註技術：角度</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407112" y="2635487"/>
            <a:ext cx="8279688" cy="2854061"/>
          </a:xfrm>
          <a:prstGeom prst="rect">
            <a:avLst/>
          </a:prstGeom>
        </p:spPr>
      </p:pic>
      <p:sp>
        <p:nvSpPr>
          <p:cNvPr id="5" name="日期版面配置區 4"/>
          <p:cNvSpPr>
            <a:spLocks noGrp="1"/>
          </p:cNvSpPr>
          <p:nvPr>
            <p:ph type="dt" sz="half" idx="10"/>
          </p:nvPr>
        </p:nvSpPr>
        <p:spPr/>
        <p:txBody>
          <a:bodyPr/>
          <a:lstStyle/>
          <a:p>
            <a:fld id="{E7358AC2-EB76-43B9-AF96-02E82ADDB208}"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21</a:t>
            </a:fld>
            <a:endParaRPr lang="zh-TW" altLang="en-US"/>
          </a:p>
        </p:txBody>
      </p:sp>
    </p:spTree>
    <p:extLst>
      <p:ext uri="{BB962C8B-B14F-4D97-AF65-F5344CB8AC3E}">
        <p14:creationId xmlns:p14="http://schemas.microsoft.com/office/powerpoint/2010/main" val="2187793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標註技術：表達物體斜率</a:t>
            </a:r>
          </a:p>
        </p:txBody>
      </p:sp>
      <p:sp>
        <p:nvSpPr>
          <p:cNvPr id="3" name="內容版面配置區 2"/>
          <p:cNvSpPr>
            <a:spLocks noGrp="1"/>
          </p:cNvSpPr>
          <p:nvPr>
            <p:ph sz="quarter"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428967" y="1858710"/>
            <a:ext cx="8257833" cy="4298250"/>
          </a:xfrm>
          <a:prstGeom prst="rect">
            <a:avLst/>
          </a:prstGeom>
        </p:spPr>
      </p:pic>
      <p:sp>
        <p:nvSpPr>
          <p:cNvPr id="5" name="日期版面配置區 4"/>
          <p:cNvSpPr>
            <a:spLocks noGrp="1"/>
          </p:cNvSpPr>
          <p:nvPr>
            <p:ph type="dt" sz="half" idx="10"/>
          </p:nvPr>
        </p:nvSpPr>
        <p:spPr/>
        <p:txBody>
          <a:bodyPr/>
          <a:lstStyle/>
          <a:p>
            <a:fld id="{C02896DD-CB9A-4845-B9CA-679099ECA3DA}"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22</a:t>
            </a:fld>
            <a:endParaRPr lang="zh-TW" altLang="en-US"/>
          </a:p>
        </p:txBody>
      </p:sp>
    </p:spTree>
    <p:extLst>
      <p:ext uri="{BB962C8B-B14F-4D97-AF65-F5344CB8AC3E}">
        <p14:creationId xmlns:p14="http://schemas.microsoft.com/office/powerpoint/2010/main" val="3737026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標註技術：</a:t>
            </a:r>
            <a:r>
              <a:rPr lang="zh-TW" altLang="en-US" dirty="0" smtClean="0"/>
              <a:t>弧度</a:t>
            </a:r>
            <a:r>
              <a:rPr lang="en-US" altLang="zh-TW" dirty="0" smtClean="0"/>
              <a:t>(</a:t>
            </a:r>
            <a:r>
              <a:rPr lang="en-US" altLang="zh-TW" dirty="0"/>
              <a:t>a)</a:t>
            </a:r>
            <a:endParaRPr lang="zh-TW" altLang="en-US" dirty="0"/>
          </a:p>
        </p:txBody>
      </p:sp>
      <p:sp>
        <p:nvSpPr>
          <p:cNvPr id="3" name="內容版面配置區 2"/>
          <p:cNvSpPr>
            <a:spLocks noGrp="1"/>
          </p:cNvSpPr>
          <p:nvPr>
            <p:ph sz="quarter" idx="1"/>
          </p:nvPr>
        </p:nvSpPr>
        <p:spPr>
          <a:xfrm>
            <a:off x="457200" y="1268186"/>
            <a:ext cx="8229600" cy="4937760"/>
          </a:xfrm>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767443" y="1697573"/>
            <a:ext cx="7374264" cy="4583575"/>
          </a:xfrm>
          <a:prstGeom prst="rect">
            <a:avLst/>
          </a:prstGeom>
        </p:spPr>
      </p:pic>
      <p:sp>
        <p:nvSpPr>
          <p:cNvPr id="5" name="日期版面配置區 4"/>
          <p:cNvSpPr>
            <a:spLocks noGrp="1"/>
          </p:cNvSpPr>
          <p:nvPr>
            <p:ph type="dt" sz="half" idx="10"/>
          </p:nvPr>
        </p:nvSpPr>
        <p:spPr/>
        <p:txBody>
          <a:bodyPr/>
          <a:lstStyle/>
          <a:p>
            <a:fld id="{1B715696-6408-4674-B53D-BB2EB840DE55}"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23</a:t>
            </a:fld>
            <a:endParaRPr lang="zh-TW" altLang="en-US"/>
          </a:p>
        </p:txBody>
      </p:sp>
    </p:spTree>
    <p:extLst>
      <p:ext uri="{BB962C8B-B14F-4D97-AF65-F5344CB8AC3E}">
        <p14:creationId xmlns:p14="http://schemas.microsoft.com/office/powerpoint/2010/main" val="3057665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標註技術：位置及手法</a:t>
            </a:r>
          </a:p>
        </p:txBody>
      </p:sp>
      <p:sp>
        <p:nvSpPr>
          <p:cNvPr id="3" name="內容版面配置區 2"/>
          <p:cNvSpPr>
            <a:spLocks noGrp="1"/>
          </p:cNvSpPr>
          <p:nvPr>
            <p:ph sz="quarter"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03864" y="1521495"/>
            <a:ext cx="8536271" cy="5017735"/>
          </a:xfrm>
          <a:prstGeom prst="rect">
            <a:avLst/>
          </a:prstGeom>
        </p:spPr>
      </p:pic>
      <p:sp>
        <p:nvSpPr>
          <p:cNvPr id="5" name="日期版面配置區 4"/>
          <p:cNvSpPr>
            <a:spLocks noGrp="1"/>
          </p:cNvSpPr>
          <p:nvPr>
            <p:ph type="dt" sz="half" idx="10"/>
          </p:nvPr>
        </p:nvSpPr>
        <p:spPr/>
        <p:txBody>
          <a:bodyPr/>
          <a:lstStyle/>
          <a:p>
            <a:fld id="{392E80E8-5EEB-4D81-8B62-0B160C303EDD}"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24</a:t>
            </a:fld>
            <a:endParaRPr lang="zh-TW" altLang="en-US"/>
          </a:p>
        </p:txBody>
      </p:sp>
    </p:spTree>
    <p:extLst>
      <p:ext uri="{BB962C8B-B14F-4D97-AF65-F5344CB8AC3E}">
        <p14:creationId xmlns:p14="http://schemas.microsoft.com/office/powerpoint/2010/main" val="462792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標註位置</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457200" y="1342390"/>
            <a:ext cx="8098971" cy="5061993"/>
          </a:xfrm>
          <a:prstGeom prst="rect">
            <a:avLst/>
          </a:prstGeom>
        </p:spPr>
      </p:pic>
      <p:sp>
        <p:nvSpPr>
          <p:cNvPr id="5" name="日期版面配置區 4"/>
          <p:cNvSpPr>
            <a:spLocks noGrp="1"/>
          </p:cNvSpPr>
          <p:nvPr>
            <p:ph type="dt" sz="half" idx="10"/>
          </p:nvPr>
        </p:nvSpPr>
        <p:spPr/>
        <p:txBody>
          <a:bodyPr/>
          <a:lstStyle/>
          <a:p>
            <a:fld id="{346DF5F1-2335-497F-8BA9-138E113AB44A}"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25</a:t>
            </a:fld>
            <a:endParaRPr lang="zh-TW" altLang="en-US"/>
          </a:p>
        </p:txBody>
      </p:sp>
    </p:spTree>
    <p:extLst>
      <p:ext uri="{BB962C8B-B14F-4D97-AF65-F5344CB8AC3E}">
        <p14:creationId xmlns:p14="http://schemas.microsoft.com/office/powerpoint/2010/main" val="1727190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標註位置</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457200" y="1917781"/>
            <a:ext cx="7873199" cy="4055673"/>
          </a:xfrm>
          <a:prstGeom prst="rect">
            <a:avLst/>
          </a:prstGeom>
        </p:spPr>
      </p:pic>
      <p:sp>
        <p:nvSpPr>
          <p:cNvPr id="5" name="日期版面配置區 4"/>
          <p:cNvSpPr>
            <a:spLocks noGrp="1"/>
          </p:cNvSpPr>
          <p:nvPr>
            <p:ph type="dt" sz="half" idx="10"/>
          </p:nvPr>
        </p:nvSpPr>
        <p:spPr/>
        <p:txBody>
          <a:bodyPr/>
          <a:lstStyle/>
          <a:p>
            <a:fld id="{FD96AF6C-DD2B-4CB6-A0B4-DEFD07C11E73}"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26</a:t>
            </a:fld>
            <a:endParaRPr lang="zh-TW" altLang="en-US"/>
          </a:p>
        </p:txBody>
      </p:sp>
    </p:spTree>
    <p:extLst>
      <p:ext uri="{BB962C8B-B14F-4D97-AF65-F5344CB8AC3E}">
        <p14:creationId xmlns:p14="http://schemas.microsoft.com/office/powerpoint/2010/main" val="1619116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標註位置</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457200" y="1951627"/>
            <a:ext cx="8539070" cy="3596096"/>
          </a:xfrm>
          <a:prstGeom prst="rect">
            <a:avLst/>
          </a:prstGeom>
        </p:spPr>
      </p:pic>
      <p:sp>
        <p:nvSpPr>
          <p:cNvPr id="5" name="日期版面配置區 4"/>
          <p:cNvSpPr>
            <a:spLocks noGrp="1"/>
          </p:cNvSpPr>
          <p:nvPr>
            <p:ph type="dt" sz="half" idx="10"/>
          </p:nvPr>
        </p:nvSpPr>
        <p:spPr/>
        <p:txBody>
          <a:bodyPr/>
          <a:lstStyle/>
          <a:p>
            <a:fld id="{1B2C3276-4AFB-42F6-96FC-434FD7FBC4EF}"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27</a:t>
            </a:fld>
            <a:endParaRPr lang="zh-TW" altLang="en-US"/>
          </a:p>
        </p:txBody>
      </p:sp>
    </p:spTree>
    <p:extLst>
      <p:ext uri="{BB962C8B-B14F-4D97-AF65-F5344CB8AC3E}">
        <p14:creationId xmlns:p14="http://schemas.microsoft.com/office/powerpoint/2010/main" val="7360028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標註位置</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293914" y="2050224"/>
            <a:ext cx="8392886" cy="3712339"/>
          </a:xfrm>
          <a:prstGeom prst="rect">
            <a:avLst/>
          </a:prstGeom>
        </p:spPr>
      </p:pic>
      <p:sp>
        <p:nvSpPr>
          <p:cNvPr id="5" name="日期版面配置區 4"/>
          <p:cNvSpPr>
            <a:spLocks noGrp="1"/>
          </p:cNvSpPr>
          <p:nvPr>
            <p:ph type="dt" sz="half" idx="10"/>
          </p:nvPr>
        </p:nvSpPr>
        <p:spPr/>
        <p:txBody>
          <a:bodyPr/>
          <a:lstStyle/>
          <a:p>
            <a:fld id="{7071BF56-8D88-4675-AA5D-E5EDE08A4428}"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28</a:t>
            </a:fld>
            <a:endParaRPr lang="zh-TW" altLang="en-US"/>
          </a:p>
        </p:txBody>
      </p:sp>
    </p:spTree>
    <p:extLst>
      <p:ext uri="{BB962C8B-B14F-4D97-AF65-F5344CB8AC3E}">
        <p14:creationId xmlns:p14="http://schemas.microsoft.com/office/powerpoint/2010/main" val="2682920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a:t>
            </a:r>
            <a:r>
              <a:rPr lang="zh-TW" altLang="en-US" dirty="0" smtClean="0"/>
              <a:t>選擇</a:t>
            </a:r>
            <a:endParaRPr lang="zh-TW" altLang="en-US" dirty="0"/>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457200" y="1697718"/>
            <a:ext cx="7557864" cy="3980724"/>
          </a:xfrm>
          <a:prstGeom prst="rect">
            <a:avLst/>
          </a:prstGeom>
        </p:spPr>
      </p:pic>
      <p:sp>
        <p:nvSpPr>
          <p:cNvPr id="5" name="日期版面配置區 4"/>
          <p:cNvSpPr>
            <a:spLocks noGrp="1"/>
          </p:cNvSpPr>
          <p:nvPr>
            <p:ph type="dt" sz="half" idx="10"/>
          </p:nvPr>
        </p:nvSpPr>
        <p:spPr/>
        <p:txBody>
          <a:bodyPr/>
          <a:lstStyle/>
          <a:p>
            <a:fld id="{2F2831DF-F0C4-4B82-80E5-25A40A82F0FF}"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29</a:t>
            </a:fld>
            <a:endParaRPr lang="zh-TW" altLang="en-US"/>
          </a:p>
        </p:txBody>
      </p:sp>
    </p:spTree>
    <p:extLst>
      <p:ext uri="{BB962C8B-B14F-4D97-AF65-F5344CB8AC3E}">
        <p14:creationId xmlns:p14="http://schemas.microsoft.com/office/powerpoint/2010/main" val="2233232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概念：投影</a:t>
            </a:r>
            <a:endParaRPr lang="zh-TW" altLang="en-US" dirty="0"/>
          </a:p>
        </p:txBody>
      </p:sp>
      <p:sp>
        <p:nvSpPr>
          <p:cNvPr id="3" name="內容版面配置區 2"/>
          <p:cNvSpPr>
            <a:spLocks noGrp="1"/>
          </p:cNvSpPr>
          <p:nvPr>
            <p:ph sz="quarter" idx="1"/>
          </p:nvPr>
        </p:nvSpPr>
        <p:spPr/>
        <p:txBody>
          <a:bodyPr/>
          <a:lstStyle/>
          <a:p>
            <a:r>
              <a:rPr lang="zh-TW" altLang="en-US" dirty="0" smtClean="0"/>
              <a:t>由</a:t>
            </a:r>
            <a:r>
              <a:rPr lang="zh-TW" altLang="en-US" dirty="0"/>
              <a:t>投影特性培養由立體想像的基礎觀念</a:t>
            </a:r>
          </a:p>
          <a:p>
            <a:r>
              <a:rPr lang="zh-TW" altLang="en-US" dirty="0" smtClean="0"/>
              <a:t>了解</a:t>
            </a:r>
            <a:r>
              <a:rPr lang="zh-TW" altLang="en-US" dirty="0"/>
              <a:t>投影的特性，包含線段、角度的失真特點</a:t>
            </a:r>
          </a:p>
          <a:p>
            <a:r>
              <a:rPr lang="zh-TW" altLang="en-US" dirty="0" smtClean="0"/>
              <a:t>了解</a:t>
            </a:r>
            <a:r>
              <a:rPr lang="zh-TW" altLang="en-US" dirty="0"/>
              <a:t>不同投影面投影的特性</a:t>
            </a:r>
          </a:p>
          <a:p>
            <a:endParaRPr lang="zh-TW" altLang="en-US" dirty="0"/>
          </a:p>
        </p:txBody>
      </p:sp>
      <p:sp>
        <p:nvSpPr>
          <p:cNvPr id="4" name="日期版面配置區 3"/>
          <p:cNvSpPr>
            <a:spLocks noGrp="1"/>
          </p:cNvSpPr>
          <p:nvPr>
            <p:ph type="dt" sz="half" idx="10"/>
          </p:nvPr>
        </p:nvSpPr>
        <p:spPr/>
        <p:txBody>
          <a:bodyPr/>
          <a:lstStyle/>
          <a:p>
            <a:fld id="{D85300FC-3521-47BC-B131-87E54CF9D98E}"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3</a:t>
            </a:fld>
            <a:endParaRPr lang="zh-TW" altLang="en-US"/>
          </a:p>
        </p:txBody>
      </p:sp>
    </p:spTree>
    <p:extLst>
      <p:ext uri="{BB962C8B-B14F-4D97-AF65-F5344CB8AC3E}">
        <p14:creationId xmlns:p14="http://schemas.microsoft.com/office/powerpoint/2010/main" val="3080917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標註選擇</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914400" y="1466401"/>
            <a:ext cx="6792686" cy="4566548"/>
          </a:xfrm>
          <a:prstGeom prst="rect">
            <a:avLst/>
          </a:prstGeom>
        </p:spPr>
      </p:pic>
      <p:sp>
        <p:nvSpPr>
          <p:cNvPr id="5" name="日期版面配置區 4"/>
          <p:cNvSpPr>
            <a:spLocks noGrp="1"/>
          </p:cNvSpPr>
          <p:nvPr>
            <p:ph type="dt" sz="half" idx="10"/>
          </p:nvPr>
        </p:nvSpPr>
        <p:spPr/>
        <p:txBody>
          <a:bodyPr/>
          <a:lstStyle/>
          <a:p>
            <a:fld id="{DD4BF598-BC4C-4AF3-A4AD-F1E3B2A88D20}"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30</a:t>
            </a:fld>
            <a:endParaRPr lang="zh-TW" altLang="en-US"/>
          </a:p>
        </p:txBody>
      </p:sp>
    </p:spTree>
    <p:extLst>
      <p:ext uri="{BB962C8B-B14F-4D97-AF65-F5344CB8AC3E}">
        <p14:creationId xmlns:p14="http://schemas.microsoft.com/office/powerpoint/2010/main" val="4214433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標註選擇</a:t>
            </a:r>
          </a:p>
        </p:txBody>
      </p:sp>
      <p:sp>
        <p:nvSpPr>
          <p:cNvPr id="3" name="內容版面配置區 2"/>
          <p:cNvSpPr>
            <a:spLocks noGrp="1"/>
          </p:cNvSpPr>
          <p:nvPr>
            <p:ph sz="quarter" idx="1"/>
          </p:nvPr>
        </p:nvSpPr>
        <p:spPr/>
        <p:txBody>
          <a:bodyPr/>
          <a:lstStyle/>
          <a:p>
            <a:endParaRPr lang="en-US" altLang="zh-TW" dirty="0" smtClean="0"/>
          </a:p>
        </p:txBody>
      </p:sp>
      <p:pic>
        <p:nvPicPr>
          <p:cNvPr id="4" name="圖片 3"/>
          <p:cNvPicPr>
            <a:picLocks noChangeAspect="1"/>
          </p:cNvPicPr>
          <p:nvPr/>
        </p:nvPicPr>
        <p:blipFill>
          <a:blip r:embed="rId2"/>
          <a:stretch>
            <a:fillRect/>
          </a:stretch>
        </p:blipFill>
        <p:spPr>
          <a:xfrm>
            <a:off x="660110" y="1432806"/>
            <a:ext cx="7674429" cy="4923544"/>
          </a:xfrm>
          <a:prstGeom prst="rect">
            <a:avLst/>
          </a:prstGeom>
        </p:spPr>
      </p:pic>
      <p:sp>
        <p:nvSpPr>
          <p:cNvPr id="5" name="日期版面配置區 4"/>
          <p:cNvSpPr>
            <a:spLocks noGrp="1"/>
          </p:cNvSpPr>
          <p:nvPr>
            <p:ph type="dt" sz="half" idx="10"/>
          </p:nvPr>
        </p:nvSpPr>
        <p:spPr/>
        <p:txBody>
          <a:bodyPr/>
          <a:lstStyle/>
          <a:p>
            <a:fld id="{98C3215B-24F9-4216-ACB1-80BE31FAE698}"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31</a:t>
            </a:fld>
            <a:endParaRPr lang="zh-TW" altLang="en-US"/>
          </a:p>
        </p:txBody>
      </p:sp>
    </p:spTree>
    <p:extLst>
      <p:ext uri="{BB962C8B-B14F-4D97-AF65-F5344CB8AC3E}">
        <p14:creationId xmlns:p14="http://schemas.microsoft.com/office/powerpoint/2010/main" val="3601415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尺寸標註</a:t>
            </a:r>
          </a:p>
        </p:txBody>
      </p:sp>
      <p:sp>
        <p:nvSpPr>
          <p:cNvPr id="3" name="內容版面配置區 2"/>
          <p:cNvSpPr>
            <a:spLocks noGrp="1"/>
          </p:cNvSpPr>
          <p:nvPr>
            <p:ph sz="quarter" idx="1"/>
          </p:nvPr>
        </p:nvSpPr>
        <p:spPr/>
        <p:txBody>
          <a:bodyPr/>
          <a:lstStyle/>
          <a:p>
            <a:endParaRPr lang="zh-TW" altLang="en-US" dirty="0"/>
          </a:p>
          <a:p>
            <a:r>
              <a:rPr lang="zh-TW" altLang="en-US" dirty="0" smtClean="0">
                <a:solidFill>
                  <a:srgbClr val="FF0000"/>
                </a:solidFill>
              </a:rPr>
              <a:t>正確</a:t>
            </a:r>
            <a:r>
              <a:rPr lang="zh-TW" altLang="en-US" dirty="0">
                <a:solidFill>
                  <a:srgbClr val="FF0000"/>
                </a:solidFill>
              </a:rPr>
              <a:t>的尺寸標註，可以讓工程圖清晰易懂</a:t>
            </a:r>
            <a:r>
              <a:rPr lang="zh-TW" altLang="en-US" dirty="0"/>
              <a:t>。反之可能會混淆讀圖者，造成誤解。</a:t>
            </a:r>
          </a:p>
          <a:p>
            <a:r>
              <a:rPr lang="zh-TW" altLang="en-US" dirty="0" smtClean="0">
                <a:solidFill>
                  <a:srgbClr val="FF0000"/>
                </a:solidFill>
              </a:rPr>
              <a:t>尺寸</a:t>
            </a:r>
            <a:r>
              <a:rPr lang="zh-TW" altLang="en-US" dirty="0">
                <a:solidFill>
                  <a:srgbClr val="FF0000"/>
                </a:solidFill>
              </a:rPr>
              <a:t>標註需要注意各種繪製的細節</a:t>
            </a:r>
            <a:r>
              <a:rPr lang="zh-TW" altLang="en-US" dirty="0"/>
              <a:t>，除了引線、箭頭、文字外，還須熟悉小長度、角度、弧度等慣用標註</a:t>
            </a:r>
            <a:r>
              <a:rPr lang="zh-TW" altLang="en-US" dirty="0" smtClean="0"/>
              <a:t>習慣。</a:t>
            </a:r>
            <a:endParaRPr lang="zh-TW" altLang="en-US" dirty="0"/>
          </a:p>
          <a:p>
            <a:r>
              <a:rPr lang="zh-TW" altLang="en-US" dirty="0" smtClean="0"/>
              <a:t>標</a:t>
            </a:r>
            <a:r>
              <a:rPr lang="zh-TW" altLang="en-US" dirty="0"/>
              <a:t>註的位置選擇需考慮圖的使用性。若有多個標註可能，需選擇讀圖者的理解，以及圖的使用情境，以最大化工程圖的清晰度。</a:t>
            </a:r>
          </a:p>
          <a:p>
            <a:endParaRPr lang="en-US" altLang="zh-TW" dirty="0" smtClean="0"/>
          </a:p>
        </p:txBody>
      </p:sp>
      <p:sp>
        <p:nvSpPr>
          <p:cNvPr id="4" name="日期版面配置區 3"/>
          <p:cNvSpPr>
            <a:spLocks noGrp="1"/>
          </p:cNvSpPr>
          <p:nvPr>
            <p:ph type="dt" sz="half" idx="10"/>
          </p:nvPr>
        </p:nvSpPr>
        <p:spPr/>
        <p:txBody>
          <a:bodyPr/>
          <a:lstStyle/>
          <a:p>
            <a:fld id="{75D4D003-9620-40F5-BB3E-C0E59948EF95}"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32</a:t>
            </a:fld>
            <a:endParaRPr lang="zh-TW" altLang="en-US"/>
          </a:p>
        </p:txBody>
      </p:sp>
    </p:spTree>
    <p:extLst>
      <p:ext uri="{BB962C8B-B14F-4D97-AF65-F5344CB8AC3E}">
        <p14:creationId xmlns:p14="http://schemas.microsoft.com/office/powerpoint/2010/main" val="1871439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概念：圖框與標題欄</a:t>
            </a:r>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33</a:t>
            </a:fld>
            <a:endParaRPr lang="zh-TW" altLang="en-US"/>
          </a:p>
        </p:txBody>
      </p:sp>
      <p:sp>
        <p:nvSpPr>
          <p:cNvPr id="5" name="內容版面配置區 4"/>
          <p:cNvSpPr>
            <a:spLocks noGrp="1"/>
          </p:cNvSpPr>
          <p:nvPr>
            <p:ph sz="quarter"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1464193" y="1219697"/>
            <a:ext cx="6215614" cy="5136653"/>
          </a:xfrm>
          <a:prstGeom prst="rect">
            <a:avLst/>
          </a:prstGeom>
        </p:spPr>
      </p:pic>
    </p:spTree>
    <p:extLst>
      <p:ext uri="{BB962C8B-B14F-4D97-AF65-F5344CB8AC3E}">
        <p14:creationId xmlns:p14="http://schemas.microsoft.com/office/powerpoint/2010/main" val="57753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標題欄的內容</a:t>
            </a:r>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34</a:t>
            </a:fld>
            <a:endParaRPr lang="zh-TW" altLang="en-US"/>
          </a:p>
        </p:txBody>
      </p:sp>
      <p:sp>
        <p:nvSpPr>
          <p:cNvPr id="5" name="內容版面配置區 4"/>
          <p:cNvSpPr>
            <a:spLocks noGrp="1"/>
          </p:cNvSpPr>
          <p:nvPr>
            <p:ph sz="quarter" idx="1"/>
          </p:nvPr>
        </p:nvSpPr>
        <p:spPr/>
        <p:txBody>
          <a:bodyPr>
            <a:normAutofit lnSpcReduction="10000"/>
          </a:bodyPr>
          <a:lstStyle/>
          <a:p>
            <a:endParaRPr lang="zh-TW" altLang="en-US" dirty="0"/>
          </a:p>
          <a:p>
            <a:r>
              <a:rPr lang="zh-TW" altLang="en-US" dirty="0"/>
              <a:t>工程名稱：案名</a:t>
            </a:r>
          </a:p>
          <a:p>
            <a:r>
              <a:rPr lang="zh-TW" altLang="en-US" dirty="0" smtClean="0"/>
              <a:t>圖</a:t>
            </a:r>
            <a:r>
              <a:rPr lang="zh-TW" altLang="en-US" dirty="0"/>
              <a:t>名：建築圖、結構圖、電氣設備圖、消防設備圖</a:t>
            </a:r>
            <a:r>
              <a:rPr lang="en-US" altLang="zh-TW" dirty="0"/>
              <a:t>…….</a:t>
            </a:r>
          </a:p>
          <a:p>
            <a:r>
              <a:rPr lang="zh-TW" altLang="en-US" dirty="0" smtClean="0"/>
              <a:t>圖樣</a:t>
            </a:r>
            <a:r>
              <a:rPr lang="zh-TW" altLang="en-US" dirty="0"/>
              <a:t>編號</a:t>
            </a:r>
          </a:p>
          <a:p>
            <a:r>
              <a:rPr lang="zh-TW" altLang="en-US" dirty="0" smtClean="0"/>
              <a:t>比例尺</a:t>
            </a:r>
            <a:endParaRPr lang="zh-TW" altLang="en-US" dirty="0"/>
          </a:p>
          <a:p>
            <a:r>
              <a:rPr lang="zh-TW" altLang="en-US" dirty="0" smtClean="0"/>
              <a:t>單位</a:t>
            </a:r>
            <a:endParaRPr lang="zh-TW" altLang="en-US" dirty="0"/>
          </a:p>
          <a:p>
            <a:r>
              <a:rPr lang="zh-TW" altLang="en-US" dirty="0" smtClean="0"/>
              <a:t>日期</a:t>
            </a:r>
            <a:endParaRPr lang="zh-TW" altLang="en-US" dirty="0"/>
          </a:p>
          <a:p>
            <a:r>
              <a:rPr lang="zh-TW" altLang="en-US" dirty="0" smtClean="0"/>
              <a:t>設計者</a:t>
            </a:r>
            <a:endParaRPr lang="zh-TW" altLang="en-US" dirty="0"/>
          </a:p>
          <a:p>
            <a:r>
              <a:rPr lang="zh-TW" altLang="en-US" dirty="0" smtClean="0"/>
              <a:t>繪圖</a:t>
            </a:r>
            <a:r>
              <a:rPr lang="zh-TW" altLang="en-US" dirty="0"/>
              <a:t>者</a:t>
            </a:r>
          </a:p>
          <a:p>
            <a:r>
              <a:rPr lang="zh-TW" altLang="en-US" dirty="0" smtClean="0"/>
              <a:t>事務所</a:t>
            </a:r>
            <a:r>
              <a:rPr lang="en-US" altLang="zh-TW" dirty="0" smtClean="0"/>
              <a:t>(</a:t>
            </a:r>
            <a:r>
              <a:rPr lang="zh-TW" altLang="en-US" dirty="0" smtClean="0"/>
              <a:t>公司</a:t>
            </a:r>
            <a:r>
              <a:rPr lang="en-US" altLang="zh-TW" dirty="0" smtClean="0"/>
              <a:t>)</a:t>
            </a:r>
            <a:r>
              <a:rPr lang="zh-TW" altLang="en-US" dirty="0" smtClean="0"/>
              <a:t>名稱</a:t>
            </a:r>
            <a:endParaRPr lang="zh-TW" altLang="en-US" dirty="0"/>
          </a:p>
        </p:txBody>
      </p:sp>
    </p:spTree>
    <p:extLst>
      <p:ext uri="{BB962C8B-B14F-4D97-AF65-F5344CB8AC3E}">
        <p14:creationId xmlns:p14="http://schemas.microsoft.com/office/powerpoint/2010/main" val="1108232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標題欄</a:t>
            </a:r>
            <a:r>
              <a:rPr lang="en-US" altLang="zh-TW" dirty="0" smtClean="0"/>
              <a:t>(1/2</a:t>
            </a:r>
            <a:r>
              <a:rPr lang="en-US" altLang="zh-TW" dirty="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35</a:t>
            </a:fld>
            <a:endParaRPr lang="zh-TW" altLang="en-US" dirty="0"/>
          </a:p>
        </p:txBody>
      </p:sp>
      <p:pic>
        <p:nvPicPr>
          <p:cNvPr id="6" name="內容版面配置區 5"/>
          <p:cNvPicPr>
            <a:picLocks noGrp="1" noChangeAspect="1"/>
          </p:cNvPicPr>
          <p:nvPr>
            <p:ph sz="quarter" idx="1"/>
          </p:nvPr>
        </p:nvPicPr>
        <p:blipFill>
          <a:blip r:embed="rId2"/>
          <a:stretch>
            <a:fillRect/>
          </a:stretch>
        </p:blipFill>
        <p:spPr>
          <a:xfrm>
            <a:off x="1154889" y="1219200"/>
            <a:ext cx="6834221" cy="4937125"/>
          </a:xfrm>
          <a:prstGeom prst="rect">
            <a:avLst/>
          </a:prstGeom>
        </p:spPr>
      </p:pic>
    </p:spTree>
    <p:extLst>
      <p:ext uri="{BB962C8B-B14F-4D97-AF65-F5344CB8AC3E}">
        <p14:creationId xmlns:p14="http://schemas.microsoft.com/office/powerpoint/2010/main" val="1378091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標題欄</a:t>
            </a:r>
            <a:r>
              <a:rPr lang="en-US" altLang="zh-TW" dirty="0" smtClean="0"/>
              <a:t>(2/2</a:t>
            </a:r>
            <a:r>
              <a:rPr lang="en-US" altLang="zh-TW" dirty="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36</a:t>
            </a:fld>
            <a:endParaRPr lang="zh-TW" altLang="en-US"/>
          </a:p>
        </p:txBody>
      </p:sp>
      <p:pic>
        <p:nvPicPr>
          <p:cNvPr id="6" name="內容版面配置區 5"/>
          <p:cNvPicPr>
            <a:picLocks noGrp="1" noChangeAspect="1"/>
          </p:cNvPicPr>
          <p:nvPr>
            <p:ph sz="quarter" idx="1"/>
          </p:nvPr>
        </p:nvPicPr>
        <p:blipFill>
          <a:blip r:embed="rId2"/>
          <a:stretch>
            <a:fillRect/>
          </a:stretch>
        </p:blipFill>
        <p:spPr>
          <a:xfrm>
            <a:off x="457200" y="1414331"/>
            <a:ext cx="8229600" cy="4546863"/>
          </a:xfrm>
          <a:prstGeom prst="rect">
            <a:avLst/>
          </a:prstGeom>
        </p:spPr>
      </p:pic>
    </p:spTree>
    <p:extLst>
      <p:ext uri="{BB962C8B-B14F-4D97-AF65-F5344CB8AC3E}">
        <p14:creationId xmlns:p14="http://schemas.microsoft.com/office/powerpoint/2010/main" val="638370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圖紙的折疊法</a:t>
            </a:r>
            <a:r>
              <a:rPr lang="en-US" altLang="zh-TW" dirty="0"/>
              <a:t>(1/4)</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37</a:t>
            </a:fld>
            <a:endParaRPr lang="zh-TW" altLang="en-US"/>
          </a:p>
        </p:txBody>
      </p:sp>
      <p:sp>
        <p:nvSpPr>
          <p:cNvPr id="5" name="內容版面配置區 4"/>
          <p:cNvSpPr>
            <a:spLocks noGrp="1"/>
          </p:cNvSpPr>
          <p:nvPr>
            <p:ph sz="quarter" idx="1"/>
          </p:nvPr>
        </p:nvSpPr>
        <p:spPr>
          <a:xfrm>
            <a:off x="457200" y="1219200"/>
            <a:ext cx="3838074" cy="4937760"/>
          </a:xfrm>
        </p:spPr>
        <p:txBody>
          <a:bodyPr/>
          <a:lstStyle/>
          <a:p>
            <a:r>
              <a:rPr lang="zh-TW" altLang="en-US" dirty="0" smtClean="0"/>
              <a:t>圖紙</a:t>
            </a:r>
            <a:r>
              <a:rPr lang="zh-TW" altLang="en-US" dirty="0"/>
              <a:t>不論大小，折疊時以標題欄向外為原則。</a:t>
            </a:r>
          </a:p>
          <a:p>
            <a:r>
              <a:rPr lang="zh-TW" altLang="en-US" dirty="0" smtClean="0"/>
              <a:t>長</a:t>
            </a:r>
            <a:r>
              <a:rPr lang="zh-TW" altLang="en-US" dirty="0"/>
              <a:t>邊折成數段後再折短邊，使成所需大小。</a:t>
            </a:r>
          </a:p>
          <a:p>
            <a:r>
              <a:rPr lang="zh-TW" altLang="en-US" dirty="0" smtClean="0"/>
              <a:t>一般</a:t>
            </a:r>
            <a:r>
              <a:rPr lang="zh-TW" altLang="en-US" dirty="0"/>
              <a:t>採以</a:t>
            </a:r>
            <a:r>
              <a:rPr lang="en-US" altLang="zh-TW" dirty="0"/>
              <a:t>A4(16</a:t>
            </a:r>
            <a:r>
              <a:rPr lang="zh-TW" altLang="en-US" dirty="0"/>
              <a:t>開</a:t>
            </a:r>
            <a:r>
              <a:rPr lang="en-US" altLang="zh-TW" dirty="0"/>
              <a:t>)</a:t>
            </a:r>
            <a:r>
              <a:rPr lang="zh-TW" altLang="en-US" dirty="0"/>
              <a:t>為最終大小。</a:t>
            </a:r>
          </a:p>
          <a:p>
            <a:r>
              <a:rPr lang="zh-TW" altLang="en-US" dirty="0" smtClean="0"/>
              <a:t>工程</a:t>
            </a:r>
            <a:r>
              <a:rPr lang="zh-TW" altLang="en-US" dirty="0"/>
              <a:t>現場以</a:t>
            </a:r>
            <a:r>
              <a:rPr lang="en-US" altLang="zh-TW" dirty="0"/>
              <a:t>8</a:t>
            </a:r>
            <a:r>
              <a:rPr lang="zh-TW" altLang="en-US" dirty="0"/>
              <a:t>開或</a:t>
            </a:r>
            <a:r>
              <a:rPr lang="en-US" altLang="zh-TW" dirty="0"/>
              <a:t>4</a:t>
            </a:r>
            <a:r>
              <a:rPr lang="zh-TW" altLang="en-US" dirty="0"/>
              <a:t>開為較常用大小。</a:t>
            </a:r>
          </a:p>
          <a:p>
            <a:r>
              <a:rPr lang="en-US" altLang="zh-TW" dirty="0" smtClean="0"/>
              <a:t>A4</a:t>
            </a:r>
            <a:r>
              <a:rPr lang="zh-TW" altLang="en-US" dirty="0"/>
              <a:t>圖紙大小</a:t>
            </a:r>
            <a:r>
              <a:rPr lang="en-US" altLang="zh-TW" dirty="0"/>
              <a:t>:210mmX297mm</a:t>
            </a:r>
          </a:p>
          <a:p>
            <a:endParaRPr lang="zh-TW" altLang="en-US" dirty="0"/>
          </a:p>
        </p:txBody>
      </p:sp>
      <p:pic>
        <p:nvPicPr>
          <p:cNvPr id="6" name="圖片 5"/>
          <p:cNvPicPr>
            <a:picLocks noChangeAspect="1"/>
          </p:cNvPicPr>
          <p:nvPr/>
        </p:nvPicPr>
        <p:blipFill>
          <a:blip r:embed="rId2"/>
          <a:stretch>
            <a:fillRect/>
          </a:stretch>
        </p:blipFill>
        <p:spPr>
          <a:xfrm>
            <a:off x="5282454" y="1219200"/>
            <a:ext cx="3404346" cy="4750969"/>
          </a:xfrm>
          <a:prstGeom prst="rect">
            <a:avLst/>
          </a:prstGeom>
        </p:spPr>
      </p:pic>
    </p:spTree>
    <p:extLst>
      <p:ext uri="{BB962C8B-B14F-4D97-AF65-F5344CB8AC3E}">
        <p14:creationId xmlns:p14="http://schemas.microsoft.com/office/powerpoint/2010/main" val="2237368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圖紙的折疊法</a:t>
            </a:r>
            <a:r>
              <a:rPr lang="en-US" altLang="zh-TW" dirty="0" smtClean="0"/>
              <a:t>(2/4</a:t>
            </a:r>
            <a:r>
              <a:rPr lang="en-US" altLang="zh-TW" dirty="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38</a:t>
            </a:fld>
            <a:endParaRPr lang="zh-TW" altLang="en-US"/>
          </a:p>
        </p:txBody>
      </p:sp>
      <p:pic>
        <p:nvPicPr>
          <p:cNvPr id="6" name="內容版面配置區 5"/>
          <p:cNvPicPr>
            <a:picLocks noGrp="1" noChangeAspect="1"/>
          </p:cNvPicPr>
          <p:nvPr>
            <p:ph sz="quarter" idx="1"/>
          </p:nvPr>
        </p:nvPicPr>
        <p:blipFill>
          <a:blip r:embed="rId2"/>
          <a:stretch>
            <a:fillRect/>
          </a:stretch>
        </p:blipFill>
        <p:spPr>
          <a:xfrm>
            <a:off x="1442772" y="1219200"/>
            <a:ext cx="6258456" cy="4937125"/>
          </a:xfrm>
          <a:prstGeom prst="rect">
            <a:avLst/>
          </a:prstGeom>
        </p:spPr>
      </p:pic>
    </p:spTree>
    <p:extLst>
      <p:ext uri="{BB962C8B-B14F-4D97-AF65-F5344CB8AC3E}">
        <p14:creationId xmlns:p14="http://schemas.microsoft.com/office/powerpoint/2010/main" val="2843900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圖紙的折疊法</a:t>
            </a:r>
            <a:r>
              <a:rPr lang="en-US" altLang="zh-TW" dirty="0" smtClean="0"/>
              <a:t>(3/4</a:t>
            </a:r>
            <a:r>
              <a:rPr lang="en-US" altLang="zh-TW" dirty="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39</a:t>
            </a:fld>
            <a:endParaRPr lang="zh-TW" altLang="en-US"/>
          </a:p>
        </p:txBody>
      </p:sp>
      <p:pic>
        <p:nvPicPr>
          <p:cNvPr id="6" name="內容版面配置區 5"/>
          <p:cNvPicPr>
            <a:picLocks noGrp="1" noChangeAspect="1"/>
          </p:cNvPicPr>
          <p:nvPr>
            <p:ph sz="quarter" idx="1"/>
          </p:nvPr>
        </p:nvPicPr>
        <p:blipFill>
          <a:blip r:embed="rId2"/>
          <a:stretch>
            <a:fillRect/>
          </a:stretch>
        </p:blipFill>
        <p:spPr>
          <a:xfrm>
            <a:off x="457200" y="1767470"/>
            <a:ext cx="8229600" cy="3840584"/>
          </a:xfrm>
          <a:prstGeom prst="rect">
            <a:avLst/>
          </a:prstGeom>
        </p:spPr>
      </p:pic>
    </p:spTree>
    <p:extLst>
      <p:ext uri="{BB962C8B-B14F-4D97-AF65-F5344CB8AC3E}">
        <p14:creationId xmlns:p14="http://schemas.microsoft.com/office/powerpoint/2010/main" val="540022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長度投影</a:t>
            </a:r>
            <a:endParaRPr lang="zh-TW" altLang="en-US" dirty="0"/>
          </a:p>
        </p:txBody>
      </p:sp>
      <p:sp>
        <p:nvSpPr>
          <p:cNvPr id="3" name="內容版面配置區 2"/>
          <p:cNvSpPr>
            <a:spLocks noGrp="1"/>
          </p:cNvSpPr>
          <p:nvPr>
            <p:ph sz="quarter" idx="1"/>
          </p:nvPr>
        </p:nvSpPr>
        <p:spPr/>
        <p:txBody>
          <a:bodyPr/>
          <a:lstStyle/>
          <a:p>
            <a:endParaRPr lang="zh-TW" altLang="en-US"/>
          </a:p>
        </p:txBody>
      </p:sp>
      <p:sp>
        <p:nvSpPr>
          <p:cNvPr id="5" name="日期版面配置區 4"/>
          <p:cNvSpPr>
            <a:spLocks noGrp="1"/>
          </p:cNvSpPr>
          <p:nvPr>
            <p:ph type="dt" sz="half" idx="10"/>
          </p:nvPr>
        </p:nvSpPr>
        <p:spPr/>
        <p:txBody>
          <a:bodyPr/>
          <a:lstStyle/>
          <a:p>
            <a:fld id="{73B4BD82-3F33-4BB3-BF79-3AE4168F9AE5}"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4</a:t>
            </a:fld>
            <a:endParaRPr lang="zh-TW" altLang="en-US"/>
          </a:p>
        </p:txBody>
      </p:sp>
      <p:pic>
        <p:nvPicPr>
          <p:cNvPr id="7" name="圖片 6"/>
          <p:cNvPicPr>
            <a:picLocks noChangeAspect="1"/>
          </p:cNvPicPr>
          <p:nvPr/>
        </p:nvPicPr>
        <p:blipFill>
          <a:blip r:embed="rId3"/>
          <a:stretch>
            <a:fillRect/>
          </a:stretch>
        </p:blipFill>
        <p:spPr>
          <a:xfrm>
            <a:off x="2079929" y="1219200"/>
            <a:ext cx="5465395" cy="5059015"/>
          </a:xfrm>
          <a:prstGeom prst="rect">
            <a:avLst/>
          </a:prstGeom>
        </p:spPr>
      </p:pic>
    </p:spTree>
    <p:extLst>
      <p:ext uri="{BB962C8B-B14F-4D97-AF65-F5344CB8AC3E}">
        <p14:creationId xmlns:p14="http://schemas.microsoft.com/office/powerpoint/2010/main" val="42838192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圖紙的折疊法</a:t>
            </a:r>
            <a:r>
              <a:rPr lang="en-US" altLang="zh-TW" dirty="0" smtClean="0"/>
              <a:t>(4/4</a:t>
            </a:r>
            <a:r>
              <a:rPr lang="en-US" altLang="zh-TW" dirty="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40</a:t>
            </a:fld>
            <a:endParaRPr lang="zh-TW" altLang="en-US"/>
          </a:p>
        </p:txBody>
      </p:sp>
      <p:pic>
        <p:nvPicPr>
          <p:cNvPr id="6" name="內容版面配置區 5"/>
          <p:cNvPicPr>
            <a:picLocks noGrp="1" noChangeAspect="1"/>
          </p:cNvPicPr>
          <p:nvPr>
            <p:ph sz="quarter" idx="1"/>
          </p:nvPr>
        </p:nvPicPr>
        <p:blipFill>
          <a:blip r:embed="rId2"/>
          <a:stretch>
            <a:fillRect/>
          </a:stretch>
        </p:blipFill>
        <p:spPr>
          <a:xfrm>
            <a:off x="2634999" y="1219200"/>
            <a:ext cx="3874002" cy="4937125"/>
          </a:xfrm>
          <a:prstGeom prst="rect">
            <a:avLst/>
          </a:prstGeom>
        </p:spPr>
      </p:pic>
    </p:spTree>
    <p:extLst>
      <p:ext uri="{BB962C8B-B14F-4D97-AF65-F5344CB8AC3E}">
        <p14:creationId xmlns:p14="http://schemas.microsoft.com/office/powerpoint/2010/main" val="2302380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圖紙的裝訂</a:t>
            </a:r>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41</a:t>
            </a:fld>
            <a:endParaRPr lang="zh-TW" altLang="en-US"/>
          </a:p>
        </p:txBody>
      </p:sp>
      <p:sp>
        <p:nvSpPr>
          <p:cNvPr id="5" name="內容版面配置區 4"/>
          <p:cNvSpPr>
            <a:spLocks noGrp="1"/>
          </p:cNvSpPr>
          <p:nvPr>
            <p:ph sz="quarter" idx="1"/>
          </p:nvPr>
        </p:nvSpPr>
        <p:spPr/>
        <p:txBody>
          <a:bodyPr/>
          <a:lstStyle/>
          <a:p>
            <a:r>
              <a:rPr lang="zh-TW" altLang="en-US" dirty="0" smtClean="0"/>
              <a:t>圖紙</a:t>
            </a:r>
            <a:r>
              <a:rPr lang="zh-TW" altLang="en-US" dirty="0"/>
              <a:t>的裝訂，並無硬性規定，可以需要在上、下、左、右任一側裝訂。</a:t>
            </a:r>
          </a:p>
          <a:p>
            <a:r>
              <a:rPr lang="zh-TW" altLang="en-US" dirty="0" smtClean="0"/>
              <a:t>裝訂</a:t>
            </a:r>
            <a:r>
              <a:rPr lang="zh-TW" altLang="en-US" dirty="0"/>
              <a:t>處之圖框線均應自外側留</a:t>
            </a:r>
            <a:r>
              <a:rPr lang="en-US" altLang="zh-TW" dirty="0"/>
              <a:t>2.5cm</a:t>
            </a:r>
            <a:r>
              <a:rPr lang="zh-TW" altLang="en-US" dirty="0"/>
              <a:t>，做為裝訂空間。</a:t>
            </a:r>
          </a:p>
          <a:p>
            <a:r>
              <a:rPr lang="zh-TW" altLang="en-US" dirty="0" smtClean="0"/>
              <a:t>在</a:t>
            </a:r>
            <a:r>
              <a:rPr lang="zh-TW" altLang="en-US" dirty="0"/>
              <a:t>中央裝訂。</a:t>
            </a:r>
          </a:p>
          <a:p>
            <a:endParaRPr lang="zh-TW" altLang="en-US" dirty="0"/>
          </a:p>
        </p:txBody>
      </p:sp>
    </p:spTree>
    <p:extLst>
      <p:ext uri="{BB962C8B-B14F-4D97-AF65-F5344CB8AC3E}">
        <p14:creationId xmlns:p14="http://schemas.microsoft.com/office/powerpoint/2010/main" val="17028416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圖紙長邊的裝訂</a:t>
            </a:r>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42</a:t>
            </a:fld>
            <a:endParaRPr lang="zh-TW" altLang="en-US"/>
          </a:p>
        </p:txBody>
      </p:sp>
      <p:pic>
        <p:nvPicPr>
          <p:cNvPr id="6" name="內容版面配置區 5"/>
          <p:cNvPicPr>
            <a:picLocks noGrp="1" noChangeAspect="1"/>
          </p:cNvPicPr>
          <p:nvPr>
            <p:ph sz="quarter" idx="1"/>
          </p:nvPr>
        </p:nvPicPr>
        <p:blipFill>
          <a:blip r:embed="rId2"/>
          <a:stretch>
            <a:fillRect/>
          </a:stretch>
        </p:blipFill>
        <p:spPr>
          <a:xfrm>
            <a:off x="1228665" y="1219200"/>
            <a:ext cx="6686670" cy="4937125"/>
          </a:xfrm>
          <a:prstGeom prst="rect">
            <a:avLst/>
          </a:prstGeom>
        </p:spPr>
      </p:pic>
    </p:spTree>
    <p:extLst>
      <p:ext uri="{BB962C8B-B14F-4D97-AF65-F5344CB8AC3E}">
        <p14:creationId xmlns:p14="http://schemas.microsoft.com/office/powerpoint/2010/main" val="1419835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圖紙中央裝訂</a:t>
            </a:r>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43</a:t>
            </a:fld>
            <a:endParaRPr lang="zh-TW" altLang="en-US"/>
          </a:p>
        </p:txBody>
      </p:sp>
      <p:pic>
        <p:nvPicPr>
          <p:cNvPr id="6" name="內容版面配置區 5"/>
          <p:cNvPicPr>
            <a:picLocks noGrp="1" noChangeAspect="1"/>
          </p:cNvPicPr>
          <p:nvPr>
            <p:ph sz="quarter" idx="1"/>
          </p:nvPr>
        </p:nvPicPr>
        <p:blipFill>
          <a:blip r:embed="rId2"/>
          <a:stretch>
            <a:fillRect/>
          </a:stretch>
        </p:blipFill>
        <p:spPr>
          <a:xfrm>
            <a:off x="457200" y="1429034"/>
            <a:ext cx="8229600" cy="4517456"/>
          </a:xfrm>
          <a:prstGeom prst="rect">
            <a:avLst/>
          </a:prstGeom>
        </p:spPr>
      </p:pic>
    </p:spTree>
    <p:extLst>
      <p:ext uri="{BB962C8B-B14F-4D97-AF65-F5344CB8AC3E}">
        <p14:creationId xmlns:p14="http://schemas.microsoft.com/office/powerpoint/2010/main" val="84439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3795963" y="1621803"/>
            <a:ext cx="5209674" cy="4917427"/>
          </a:xfrm>
          <a:prstGeom prst="rect">
            <a:avLst/>
          </a:prstGeom>
        </p:spPr>
      </p:pic>
      <p:sp>
        <p:nvSpPr>
          <p:cNvPr id="2" name="標題 1"/>
          <p:cNvSpPr>
            <a:spLocks noGrp="1"/>
          </p:cNvSpPr>
          <p:nvPr>
            <p:ph type="title"/>
          </p:nvPr>
        </p:nvSpPr>
        <p:spPr/>
        <p:txBody>
          <a:bodyPr/>
          <a:lstStyle/>
          <a:p>
            <a:r>
              <a:rPr lang="zh-TW" altLang="en-US" dirty="0" smtClean="0"/>
              <a:t>範例：公共工程製圖手冊</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44</a:t>
            </a:fld>
            <a:endParaRPr lang="zh-TW" altLang="en-US"/>
          </a:p>
        </p:txBody>
      </p:sp>
      <p:sp>
        <p:nvSpPr>
          <p:cNvPr id="5" name="內容版面配置區 4"/>
          <p:cNvSpPr>
            <a:spLocks noGrp="1"/>
          </p:cNvSpPr>
          <p:nvPr>
            <p:ph sz="quarter" idx="1"/>
          </p:nvPr>
        </p:nvSpPr>
        <p:spPr/>
        <p:txBody>
          <a:bodyPr/>
          <a:lstStyle/>
          <a:p>
            <a:r>
              <a:rPr lang="en-US" altLang="zh-TW" sz="1800" dirty="0">
                <a:hlinkClick r:id="rId3"/>
              </a:rPr>
              <a:t>http://</a:t>
            </a:r>
            <a:r>
              <a:rPr lang="en-US" altLang="zh-TW" sz="1800" dirty="0" smtClean="0">
                <a:hlinkClick r:id="rId3"/>
              </a:rPr>
              <a:t>pcces.archnowledge.com</a:t>
            </a:r>
            <a:br>
              <a:rPr lang="en-US" altLang="zh-TW" sz="1800" dirty="0" smtClean="0">
                <a:hlinkClick r:id="rId3"/>
              </a:rPr>
            </a:br>
            <a:r>
              <a:rPr lang="en-US" altLang="zh-TW" sz="1800" dirty="0" smtClean="0">
                <a:hlinkClick r:id="rId3"/>
              </a:rPr>
              <a:t>/CSI/PicMaker/CD5/CD5-1.htm</a:t>
            </a:r>
            <a:r>
              <a:rPr lang="en-US" altLang="zh-TW" sz="1800" dirty="0" smtClean="0"/>
              <a:t> </a:t>
            </a:r>
          </a:p>
          <a:p>
            <a:r>
              <a:rPr lang="zh-TW" altLang="en-US" sz="1800" dirty="0" smtClean="0">
                <a:hlinkClick r:id="rId4"/>
              </a:rPr>
              <a:t>範例：</a:t>
            </a:r>
            <a:r>
              <a:rPr lang="zh-TW" altLang="en-US" sz="1800" dirty="0"/>
              <a:t>文字及</a:t>
            </a:r>
            <a:r>
              <a:rPr lang="zh-TW" altLang="en-US" sz="1800" dirty="0" smtClean="0"/>
              <a:t>字體</a:t>
            </a:r>
            <a:r>
              <a:rPr lang="en-US" altLang="zh-TW" sz="1800" dirty="0" smtClean="0"/>
              <a:t/>
            </a:r>
            <a:br>
              <a:rPr lang="en-US" altLang="zh-TW" sz="1800" dirty="0" smtClean="0"/>
            </a:br>
            <a:r>
              <a:rPr lang="en-US" altLang="zh-TW" sz="1800" dirty="0" smtClean="0">
                <a:hlinkClick r:id="rId4"/>
              </a:rPr>
              <a:t>http</a:t>
            </a:r>
            <a:r>
              <a:rPr lang="en-US" altLang="zh-TW" sz="1800" dirty="0">
                <a:hlinkClick r:id="rId4"/>
              </a:rPr>
              <a:t>://</a:t>
            </a:r>
            <a:r>
              <a:rPr lang="en-US" altLang="zh-TW" sz="1800" dirty="0" smtClean="0">
                <a:hlinkClick r:id="rId4"/>
              </a:rPr>
              <a:t>pcces.pcc.gov.tw/CSInew</a:t>
            </a:r>
            <a:br>
              <a:rPr lang="en-US" altLang="zh-TW" sz="1800" dirty="0" smtClean="0">
                <a:hlinkClick r:id="rId4"/>
              </a:rPr>
            </a:br>
            <a:r>
              <a:rPr lang="en-US" altLang="zh-TW" sz="1800" dirty="0" smtClean="0">
                <a:hlinkClick r:id="rId4"/>
              </a:rPr>
              <a:t>/</a:t>
            </a:r>
            <a:r>
              <a:rPr lang="en-US" altLang="zh-TW" sz="1800" dirty="0" err="1" smtClean="0">
                <a:hlinkClick r:id="rId4"/>
              </a:rPr>
              <a:t>PicMaker</a:t>
            </a:r>
            <a:r>
              <a:rPr lang="en-US" altLang="zh-TW" sz="1800" dirty="0" smtClean="0">
                <a:hlinkClick r:id="rId4"/>
              </a:rPr>
              <a:t>/handbook/PDF/ch07.PDF</a:t>
            </a:r>
            <a:endParaRPr lang="en-US" altLang="zh-TW" sz="1800" dirty="0"/>
          </a:p>
          <a:p>
            <a:r>
              <a:rPr lang="zh-TW" altLang="en-US" sz="1800" dirty="0" smtClean="0"/>
              <a:t>中文字高：</a:t>
            </a:r>
            <a:r>
              <a:rPr lang="en-US" altLang="zh-TW" sz="1800" dirty="0" smtClean="0"/>
              <a:t>5 ~ 8 mm</a:t>
            </a:r>
          </a:p>
          <a:p>
            <a:r>
              <a:rPr lang="zh-TW" altLang="en-US" sz="1800" dirty="0" smtClean="0"/>
              <a:t>英文字高：</a:t>
            </a:r>
            <a:r>
              <a:rPr lang="en-US" altLang="zh-TW" sz="1800" dirty="0" smtClean="0"/>
              <a:t>3 ~ 5 mm</a:t>
            </a:r>
          </a:p>
          <a:p>
            <a:r>
              <a:rPr lang="zh-TW" altLang="en-US" sz="1800" dirty="0" smtClean="0"/>
              <a:t>線寬： </a:t>
            </a:r>
            <a:r>
              <a:rPr lang="en-US" altLang="zh-TW" sz="1800" dirty="0" smtClean="0"/>
              <a:t>0.25 ~ 0.35 mm</a:t>
            </a:r>
          </a:p>
        </p:txBody>
      </p:sp>
    </p:spTree>
    <p:extLst>
      <p:ext uri="{BB962C8B-B14F-4D97-AF65-F5344CB8AC3E}">
        <p14:creationId xmlns:p14="http://schemas.microsoft.com/office/powerpoint/2010/main" val="2830907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實作：</a:t>
            </a:r>
            <a:r>
              <a:rPr lang="zh-TW" altLang="zh-TW" dirty="0" smtClean="0"/>
              <a:t>剖面</a:t>
            </a:r>
            <a:r>
              <a:rPr lang="zh-TW" altLang="zh-TW" dirty="0"/>
              <a:t>線</a:t>
            </a:r>
            <a:r>
              <a:rPr lang="en-US" altLang="zh-TW" dirty="0"/>
              <a:t>(</a:t>
            </a:r>
            <a:r>
              <a:rPr lang="zh-TW" altLang="zh-TW" dirty="0"/>
              <a:t>填充線</a:t>
            </a:r>
            <a:r>
              <a:rPr lang="en-US" altLang="zh-TW" dirty="0" smtClean="0"/>
              <a:t>)</a:t>
            </a:r>
            <a:endParaRPr lang="zh-TW" altLang="en-US" dirty="0"/>
          </a:p>
        </p:txBody>
      </p:sp>
      <p:sp>
        <p:nvSpPr>
          <p:cNvPr id="3" name="內容版面配置區 2"/>
          <p:cNvSpPr>
            <a:spLocks noGrp="1"/>
          </p:cNvSpPr>
          <p:nvPr>
            <p:ph sz="quarter" idx="1"/>
          </p:nvPr>
        </p:nvSpPr>
        <p:spPr/>
        <p:txBody>
          <a:bodyPr/>
          <a:lstStyle/>
          <a:p>
            <a:r>
              <a:rPr lang="zh-TW" altLang="zh-TW" dirty="0"/>
              <a:t>指令：</a:t>
            </a:r>
            <a:r>
              <a:rPr lang="en-US" altLang="zh-TW" dirty="0"/>
              <a:t>hatch  </a:t>
            </a:r>
            <a:r>
              <a:rPr lang="zh-TW" altLang="zh-TW" dirty="0"/>
              <a:t>填充線樣式繪製區域的填充線。</a:t>
            </a:r>
            <a:endParaRPr lang="zh-TW" altLang="en-US" dirty="0"/>
          </a:p>
        </p:txBody>
      </p:sp>
      <p:sp>
        <p:nvSpPr>
          <p:cNvPr id="4" name="日期版面配置區 3"/>
          <p:cNvSpPr>
            <a:spLocks noGrp="1"/>
          </p:cNvSpPr>
          <p:nvPr>
            <p:ph type="dt" sz="half" idx="10"/>
          </p:nvPr>
        </p:nvSpPr>
        <p:spPr/>
        <p:txBody>
          <a:bodyPr/>
          <a:lstStyle/>
          <a:p>
            <a:fld id="{FA8F4107-AF00-460D-AE89-12D3B3B020BA}"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45</a:t>
            </a:fld>
            <a:endParaRPr lang="zh-TW" altLang="en-US"/>
          </a:p>
        </p:txBody>
      </p:sp>
      <p:pic>
        <p:nvPicPr>
          <p:cNvPr id="6" name="圖片 5"/>
          <p:cNvPicPr>
            <a:picLocks noChangeAspect="1"/>
          </p:cNvPicPr>
          <p:nvPr/>
        </p:nvPicPr>
        <p:blipFill>
          <a:blip r:embed="rId2"/>
          <a:stretch>
            <a:fillRect/>
          </a:stretch>
        </p:blipFill>
        <p:spPr>
          <a:xfrm>
            <a:off x="1335505" y="1675598"/>
            <a:ext cx="6986909" cy="5182402"/>
          </a:xfrm>
          <a:prstGeom prst="rect">
            <a:avLst/>
          </a:prstGeom>
        </p:spPr>
      </p:pic>
    </p:spTree>
    <p:extLst>
      <p:ext uri="{BB962C8B-B14F-4D97-AF65-F5344CB8AC3E}">
        <p14:creationId xmlns:p14="http://schemas.microsoft.com/office/powerpoint/2010/main" val="3534831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實作練習：面積計算及用剖面線標注</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46</a:t>
            </a:fld>
            <a:endParaRPr lang="zh-TW" altLang="en-US"/>
          </a:p>
        </p:txBody>
      </p:sp>
      <p:sp>
        <p:nvSpPr>
          <p:cNvPr id="5" name="內容版面配置區 4"/>
          <p:cNvSpPr>
            <a:spLocks noGrp="1"/>
          </p:cNvSpPr>
          <p:nvPr>
            <p:ph sz="quarter" idx="1"/>
          </p:nvPr>
        </p:nvSpPr>
        <p:spPr/>
        <p:txBody>
          <a:bodyPr/>
          <a:lstStyle/>
          <a:p>
            <a:r>
              <a:rPr lang="zh-TW" altLang="en-US" dirty="0" smtClean="0"/>
              <a:t>計算凱達格蘭大道集會到底有多少人？</a:t>
            </a:r>
            <a:endParaRPr lang="en-US" altLang="zh-TW" dirty="0" smtClean="0"/>
          </a:p>
        </p:txBody>
      </p:sp>
      <p:pic>
        <p:nvPicPr>
          <p:cNvPr id="6" name="圖片 5"/>
          <p:cNvPicPr>
            <a:picLocks noChangeAspect="1"/>
          </p:cNvPicPr>
          <p:nvPr/>
        </p:nvPicPr>
        <p:blipFill>
          <a:blip r:embed="rId2"/>
          <a:stretch>
            <a:fillRect/>
          </a:stretch>
        </p:blipFill>
        <p:spPr>
          <a:xfrm>
            <a:off x="348916" y="1848494"/>
            <a:ext cx="8495377" cy="4308466"/>
          </a:xfrm>
          <a:prstGeom prst="rect">
            <a:avLst/>
          </a:prstGeom>
        </p:spPr>
      </p:pic>
    </p:spTree>
    <p:extLst>
      <p:ext uri="{BB962C8B-B14F-4D97-AF65-F5344CB8AC3E}">
        <p14:creationId xmlns:p14="http://schemas.microsoft.com/office/powerpoint/2010/main" val="1432435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zh-TW" altLang="zh-TW" dirty="0" smtClean="0"/>
              <a:t>文字</a:t>
            </a:r>
            <a:r>
              <a:rPr lang="zh-TW" altLang="zh-TW" dirty="0"/>
              <a:t>形式</a:t>
            </a:r>
            <a:endParaRPr lang="zh-TW" altLang="en-US" dirty="0"/>
          </a:p>
        </p:txBody>
      </p:sp>
      <p:sp>
        <p:nvSpPr>
          <p:cNvPr id="3" name="內容版面配置區 2"/>
          <p:cNvSpPr>
            <a:spLocks noGrp="1"/>
          </p:cNvSpPr>
          <p:nvPr>
            <p:ph sz="quarter" idx="1"/>
          </p:nvPr>
        </p:nvSpPr>
        <p:spPr/>
        <p:txBody>
          <a:bodyPr/>
          <a:lstStyle/>
          <a:p>
            <a:r>
              <a:rPr lang="zh-TW" altLang="zh-TW" dirty="0"/>
              <a:t>指令輸入：</a:t>
            </a:r>
            <a:r>
              <a:rPr lang="en-US" altLang="zh-TW" dirty="0"/>
              <a:t>STYLE  </a:t>
            </a:r>
            <a:r>
              <a:rPr lang="zh-TW" altLang="zh-TW" dirty="0"/>
              <a:t>設定目前文字</a:t>
            </a:r>
            <a:r>
              <a:rPr lang="zh-TW" altLang="zh-TW" dirty="0" smtClean="0"/>
              <a:t>型式</a:t>
            </a:r>
            <a:endParaRPr lang="en-US" altLang="zh-TW" dirty="0" smtClean="0"/>
          </a:p>
          <a:p>
            <a:r>
              <a:rPr lang="zh-TW" altLang="en-US" dirty="0" smtClean="0"/>
              <a:t>傳統的 </a:t>
            </a:r>
            <a:r>
              <a:rPr lang="en-US" altLang="zh-TW" dirty="0" smtClean="0"/>
              <a:t>.</a:t>
            </a:r>
            <a:r>
              <a:rPr lang="en-US" altLang="zh-TW" dirty="0" err="1" smtClean="0"/>
              <a:t>shx</a:t>
            </a:r>
            <a:r>
              <a:rPr lang="en-US" altLang="zh-TW" dirty="0" smtClean="0"/>
              <a:t> </a:t>
            </a:r>
            <a:r>
              <a:rPr lang="zh-TW" altLang="en-US" dirty="0" smtClean="0"/>
              <a:t>英文字體，</a:t>
            </a:r>
            <a:r>
              <a:rPr lang="zh-TW" altLang="en-US" dirty="0"/>
              <a:t>大字體</a:t>
            </a:r>
            <a:r>
              <a:rPr lang="en-US" altLang="zh-TW" dirty="0" smtClean="0"/>
              <a:t>.</a:t>
            </a:r>
            <a:r>
              <a:rPr lang="en-US" altLang="zh-TW" dirty="0" err="1" smtClean="0"/>
              <a:t>shx</a:t>
            </a:r>
            <a:r>
              <a:rPr lang="en-US" altLang="zh-TW" dirty="0" smtClean="0"/>
              <a:t> </a:t>
            </a:r>
            <a:r>
              <a:rPr lang="zh-TW" altLang="en-US" dirty="0" smtClean="0"/>
              <a:t>中文</a:t>
            </a:r>
            <a:endParaRPr lang="en-US" altLang="zh-TW" dirty="0" smtClean="0"/>
          </a:p>
          <a:p>
            <a:endParaRPr lang="zh-TW" altLang="zh-TW" dirty="0"/>
          </a:p>
        </p:txBody>
      </p:sp>
      <p:graphicFrame>
        <p:nvGraphicFramePr>
          <p:cNvPr id="4" name="表格 3"/>
          <p:cNvGraphicFramePr>
            <a:graphicFrameLocks noGrp="1"/>
          </p:cNvGraphicFramePr>
          <p:nvPr>
            <p:extLst>
              <p:ext uri="{D42A27DB-BD31-4B8C-83A1-F6EECF244321}">
                <p14:modId xmlns:p14="http://schemas.microsoft.com/office/powerpoint/2010/main" val="2240564682"/>
              </p:ext>
            </p:extLst>
          </p:nvPr>
        </p:nvGraphicFramePr>
        <p:xfrm>
          <a:off x="457200" y="2232660"/>
          <a:ext cx="8229600" cy="3924300"/>
        </p:xfrm>
        <a:graphic>
          <a:graphicData uri="http://schemas.openxmlformats.org/drawingml/2006/table">
            <a:tbl>
              <a:tblPr>
                <a:tableStyleId>{5C22544A-7EE6-4342-B048-85BDC9FD1C3A}</a:tableStyleId>
              </a:tblPr>
              <a:tblGrid>
                <a:gridCol w="1640695"/>
                <a:gridCol w="1796143"/>
                <a:gridCol w="4792762"/>
              </a:tblGrid>
              <a:tr h="0">
                <a:tc>
                  <a:txBody>
                    <a:bodyPr/>
                    <a:lstStyle/>
                    <a:p>
                      <a:pPr>
                        <a:spcAft>
                          <a:spcPts val="0"/>
                        </a:spcAft>
                      </a:pPr>
                      <a:r>
                        <a:rPr lang="zh-TW" sz="1800" kern="100" dirty="0">
                          <a:effectLst/>
                        </a:rPr>
                        <a:t>設定</a:t>
                      </a:r>
                      <a:endParaRPr lang="zh-TW" sz="1800" kern="100" dirty="0">
                        <a:effectLst/>
                        <a:latin typeface="Times New Roman" panose="02020603050405020304" pitchFamily="18" charset="0"/>
                        <a:ea typeface="新細明體" panose="02020500000000000000" pitchFamily="18" charset="-120"/>
                      </a:endParaRPr>
                    </a:p>
                  </a:txBody>
                  <a:tcPr marL="127000" marR="127000" marT="22860" marB="60960" anchor="ctr"/>
                </a:tc>
                <a:tc>
                  <a:txBody>
                    <a:bodyPr/>
                    <a:lstStyle/>
                    <a:p>
                      <a:pPr>
                        <a:spcAft>
                          <a:spcPts val="0"/>
                        </a:spcAft>
                      </a:pPr>
                      <a:r>
                        <a:rPr lang="zh-TW" sz="1800" kern="100">
                          <a:effectLst/>
                        </a:rPr>
                        <a:t>預設</a:t>
                      </a:r>
                      <a:endParaRPr lang="zh-TW" sz="1800" kern="100">
                        <a:effectLst/>
                        <a:latin typeface="Times New Roman" panose="02020603050405020304" pitchFamily="18" charset="0"/>
                        <a:ea typeface="新細明體" panose="02020500000000000000" pitchFamily="18" charset="-120"/>
                      </a:endParaRPr>
                    </a:p>
                  </a:txBody>
                  <a:tcPr marL="127000" marR="127000" marT="22860" marB="60960" anchor="ctr"/>
                </a:tc>
                <a:tc>
                  <a:txBody>
                    <a:bodyPr/>
                    <a:lstStyle/>
                    <a:p>
                      <a:pPr>
                        <a:spcAft>
                          <a:spcPts val="0"/>
                        </a:spcAft>
                      </a:pPr>
                      <a:r>
                        <a:rPr lang="zh-TW" sz="1800" kern="100" dirty="0">
                          <a:effectLst/>
                        </a:rPr>
                        <a:t>描述</a:t>
                      </a:r>
                      <a:endParaRPr lang="zh-TW" sz="1800" kern="100" dirty="0">
                        <a:effectLst/>
                        <a:latin typeface="Times New Roman" panose="02020603050405020304" pitchFamily="18" charset="0"/>
                        <a:ea typeface="新細明體" panose="02020500000000000000" pitchFamily="18" charset="-120"/>
                      </a:endParaRPr>
                    </a:p>
                  </a:txBody>
                  <a:tcPr marL="127000" marR="127000" marT="22860" marB="60960" anchor="ctr"/>
                </a:tc>
              </a:tr>
              <a:tr h="0">
                <a:tc>
                  <a:txBody>
                    <a:bodyPr/>
                    <a:lstStyle/>
                    <a:p>
                      <a:pPr>
                        <a:spcAft>
                          <a:spcPts val="0"/>
                        </a:spcAft>
                      </a:pPr>
                      <a:r>
                        <a:rPr lang="zh-TW" sz="1800" kern="100" dirty="0">
                          <a:effectLst/>
                        </a:rPr>
                        <a:t>型式名稱</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en-US" sz="1800" kern="100" dirty="0">
                          <a:effectLst/>
                        </a:rPr>
                        <a:t>STANDARD</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a:effectLst/>
                        </a:rPr>
                        <a:t>最多包含</a:t>
                      </a:r>
                      <a:r>
                        <a:rPr lang="en-US" sz="1800" kern="100">
                          <a:effectLst/>
                        </a:rPr>
                        <a:t> 255 </a:t>
                      </a:r>
                      <a:r>
                        <a:rPr lang="zh-TW" sz="1800" kern="100">
                          <a:effectLst/>
                        </a:rPr>
                        <a:t>個字元的名稱</a:t>
                      </a:r>
                      <a:endParaRPr lang="zh-TW" sz="1800" kern="100">
                        <a:effectLst/>
                        <a:latin typeface="Times New Roman" panose="02020603050405020304" pitchFamily="18" charset="0"/>
                        <a:ea typeface="新細明體" panose="02020500000000000000" pitchFamily="18" charset="-120"/>
                      </a:endParaRPr>
                    </a:p>
                  </a:txBody>
                  <a:tcPr marL="127000" marR="127000"/>
                </a:tc>
              </a:tr>
              <a:tr h="0">
                <a:tc>
                  <a:txBody>
                    <a:bodyPr/>
                    <a:lstStyle/>
                    <a:p>
                      <a:pPr>
                        <a:spcAft>
                          <a:spcPts val="0"/>
                        </a:spcAft>
                      </a:pPr>
                      <a:r>
                        <a:rPr lang="zh-TW" sz="1800" kern="100">
                          <a:effectLst/>
                        </a:rPr>
                        <a:t>字體名稱</a:t>
                      </a:r>
                      <a:endParaRPr lang="zh-TW" sz="1800" kern="10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en-US" sz="1800" kern="100" dirty="0" err="1">
                          <a:effectLst/>
                        </a:rPr>
                        <a:t>txt.shx</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a:effectLst/>
                        </a:rPr>
                        <a:t>與字體</a:t>
                      </a:r>
                      <a:r>
                        <a:rPr lang="en-US" sz="1800" kern="100">
                          <a:effectLst/>
                        </a:rPr>
                        <a:t> (</a:t>
                      </a:r>
                      <a:r>
                        <a:rPr lang="zh-TW" sz="1800" kern="100">
                          <a:effectLst/>
                        </a:rPr>
                        <a:t>字元型式</a:t>
                      </a:r>
                      <a:r>
                        <a:rPr lang="en-US" sz="1800" kern="100">
                          <a:effectLst/>
                        </a:rPr>
                        <a:t>) </a:t>
                      </a:r>
                      <a:r>
                        <a:rPr lang="zh-TW" sz="1800" kern="100">
                          <a:effectLst/>
                        </a:rPr>
                        <a:t>相關聯的檔案</a:t>
                      </a:r>
                      <a:endParaRPr lang="zh-TW" sz="1800" kern="100">
                        <a:effectLst/>
                        <a:latin typeface="Times New Roman" panose="02020603050405020304" pitchFamily="18" charset="0"/>
                        <a:ea typeface="新細明體" panose="02020500000000000000" pitchFamily="18" charset="-120"/>
                      </a:endParaRPr>
                    </a:p>
                  </a:txBody>
                  <a:tcPr marL="127000" marR="127000"/>
                </a:tc>
              </a:tr>
              <a:tr h="0">
                <a:tc>
                  <a:txBody>
                    <a:bodyPr/>
                    <a:lstStyle/>
                    <a:p>
                      <a:pPr>
                        <a:spcAft>
                          <a:spcPts val="0"/>
                        </a:spcAft>
                      </a:pPr>
                      <a:r>
                        <a:rPr lang="zh-TW" sz="1800" kern="100">
                          <a:effectLst/>
                        </a:rPr>
                        <a:t>大字體</a:t>
                      </a:r>
                      <a:endParaRPr lang="zh-TW" sz="1800" kern="10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dirty="0">
                          <a:effectLst/>
                        </a:rPr>
                        <a:t>無</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a:effectLst/>
                        </a:rPr>
                        <a:t>用於非</a:t>
                      </a:r>
                      <a:r>
                        <a:rPr lang="en-US" sz="1800" kern="100">
                          <a:effectLst/>
                        </a:rPr>
                        <a:t> ASCII </a:t>
                      </a:r>
                      <a:r>
                        <a:rPr lang="zh-TW" sz="1800" kern="100">
                          <a:effectLst/>
                        </a:rPr>
                        <a:t>字元集</a:t>
                      </a:r>
                      <a:r>
                        <a:rPr lang="en-US" sz="1800" kern="100">
                          <a:effectLst/>
                        </a:rPr>
                        <a:t> (</a:t>
                      </a:r>
                      <a:r>
                        <a:rPr lang="zh-TW" sz="1800" kern="100">
                          <a:effectLst/>
                        </a:rPr>
                        <a:t>例如</a:t>
                      </a:r>
                      <a:r>
                        <a:rPr lang="en-US" sz="1800" kern="100">
                          <a:effectLst/>
                        </a:rPr>
                        <a:t> Kanji) </a:t>
                      </a:r>
                      <a:r>
                        <a:rPr lang="zh-TW" sz="1800" kern="100">
                          <a:effectLst/>
                        </a:rPr>
                        <a:t>的特殊造型定義檔案</a:t>
                      </a:r>
                      <a:endParaRPr lang="zh-TW" sz="1800" kern="100">
                        <a:effectLst/>
                        <a:latin typeface="Times New Roman" panose="02020603050405020304" pitchFamily="18" charset="0"/>
                        <a:ea typeface="新細明體" panose="02020500000000000000" pitchFamily="18" charset="-120"/>
                      </a:endParaRPr>
                    </a:p>
                  </a:txBody>
                  <a:tcPr marL="127000" marR="127000"/>
                </a:tc>
              </a:tr>
              <a:tr h="0">
                <a:tc>
                  <a:txBody>
                    <a:bodyPr/>
                    <a:lstStyle/>
                    <a:p>
                      <a:pPr>
                        <a:spcAft>
                          <a:spcPts val="0"/>
                        </a:spcAft>
                      </a:pPr>
                      <a:r>
                        <a:rPr lang="zh-TW" sz="1800" kern="100" dirty="0">
                          <a:effectLst/>
                        </a:rPr>
                        <a:t>高度</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en-US" sz="1800" kern="100" dirty="0">
                          <a:effectLst/>
                        </a:rPr>
                        <a:t>0</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a:effectLst/>
                        </a:rPr>
                        <a:t>字元高度</a:t>
                      </a:r>
                      <a:endParaRPr lang="zh-TW" sz="1800" kern="100">
                        <a:effectLst/>
                        <a:latin typeface="Times New Roman" panose="02020603050405020304" pitchFamily="18" charset="0"/>
                        <a:ea typeface="新細明體" panose="02020500000000000000" pitchFamily="18" charset="-120"/>
                      </a:endParaRPr>
                    </a:p>
                  </a:txBody>
                  <a:tcPr marL="127000" marR="127000"/>
                </a:tc>
              </a:tr>
              <a:tr h="0">
                <a:tc>
                  <a:txBody>
                    <a:bodyPr/>
                    <a:lstStyle/>
                    <a:p>
                      <a:pPr>
                        <a:spcAft>
                          <a:spcPts val="0"/>
                        </a:spcAft>
                      </a:pPr>
                      <a:r>
                        <a:rPr lang="zh-TW" sz="1800" kern="100">
                          <a:effectLst/>
                        </a:rPr>
                        <a:t>寬度係數</a:t>
                      </a:r>
                      <a:endParaRPr lang="zh-TW" sz="1800" kern="10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en-US" sz="1800" kern="100" dirty="0">
                          <a:effectLst/>
                        </a:rPr>
                        <a:t>1</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a:effectLst/>
                        </a:rPr>
                        <a:t>字元的展開或壓縮</a:t>
                      </a:r>
                      <a:endParaRPr lang="zh-TW" sz="1800" kern="100">
                        <a:effectLst/>
                        <a:latin typeface="Times New Roman" panose="02020603050405020304" pitchFamily="18" charset="0"/>
                        <a:ea typeface="新細明體" panose="02020500000000000000" pitchFamily="18" charset="-120"/>
                      </a:endParaRPr>
                    </a:p>
                  </a:txBody>
                  <a:tcPr marL="127000" marR="127000"/>
                </a:tc>
              </a:tr>
              <a:tr h="0">
                <a:tc>
                  <a:txBody>
                    <a:bodyPr/>
                    <a:lstStyle/>
                    <a:p>
                      <a:pPr>
                        <a:spcAft>
                          <a:spcPts val="0"/>
                        </a:spcAft>
                      </a:pPr>
                      <a:r>
                        <a:rPr lang="zh-TW" sz="1800" kern="100">
                          <a:effectLst/>
                        </a:rPr>
                        <a:t>傾斜角度</a:t>
                      </a:r>
                      <a:endParaRPr lang="zh-TW" sz="1800" kern="10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en-US" sz="1800" kern="100" dirty="0">
                          <a:effectLst/>
                        </a:rPr>
                        <a:t>0</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a:effectLst/>
                        </a:rPr>
                        <a:t>字元的傾斜</a:t>
                      </a:r>
                      <a:endParaRPr lang="zh-TW" sz="1800" kern="100">
                        <a:effectLst/>
                        <a:latin typeface="Times New Roman" panose="02020603050405020304" pitchFamily="18" charset="0"/>
                        <a:ea typeface="新細明體" panose="02020500000000000000" pitchFamily="18" charset="-120"/>
                      </a:endParaRPr>
                    </a:p>
                  </a:txBody>
                  <a:tcPr marL="127000" marR="127000"/>
                </a:tc>
              </a:tr>
              <a:tr h="0">
                <a:tc>
                  <a:txBody>
                    <a:bodyPr/>
                    <a:lstStyle/>
                    <a:p>
                      <a:pPr>
                        <a:spcAft>
                          <a:spcPts val="0"/>
                        </a:spcAft>
                      </a:pPr>
                      <a:r>
                        <a:rPr lang="zh-TW" sz="1800" kern="100">
                          <a:effectLst/>
                        </a:rPr>
                        <a:t>左右反向</a:t>
                      </a:r>
                      <a:endParaRPr lang="zh-TW" sz="1800" kern="10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dirty="0">
                          <a:effectLst/>
                        </a:rPr>
                        <a:t>否</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dirty="0">
                          <a:effectLst/>
                        </a:rPr>
                        <a:t>左右反向文字</a:t>
                      </a:r>
                      <a:endParaRPr lang="zh-TW" sz="1800" kern="100" dirty="0">
                        <a:effectLst/>
                        <a:latin typeface="Times New Roman" panose="02020603050405020304" pitchFamily="18" charset="0"/>
                        <a:ea typeface="新細明體" panose="02020500000000000000" pitchFamily="18" charset="-120"/>
                      </a:endParaRPr>
                    </a:p>
                  </a:txBody>
                  <a:tcPr marL="127000" marR="127000"/>
                </a:tc>
              </a:tr>
              <a:tr h="0">
                <a:tc>
                  <a:txBody>
                    <a:bodyPr/>
                    <a:lstStyle/>
                    <a:p>
                      <a:pPr>
                        <a:spcAft>
                          <a:spcPts val="0"/>
                        </a:spcAft>
                      </a:pPr>
                      <a:r>
                        <a:rPr lang="zh-TW" sz="1800" kern="100">
                          <a:effectLst/>
                        </a:rPr>
                        <a:t>上下顛倒</a:t>
                      </a:r>
                      <a:endParaRPr lang="zh-TW" sz="1800" kern="10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a:effectLst/>
                        </a:rPr>
                        <a:t>否</a:t>
                      </a:r>
                      <a:endParaRPr lang="zh-TW" sz="1800" kern="10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dirty="0">
                          <a:effectLst/>
                        </a:rPr>
                        <a:t>上下顛倒文字</a:t>
                      </a:r>
                      <a:endParaRPr lang="zh-TW" sz="1800" kern="100" dirty="0">
                        <a:effectLst/>
                        <a:latin typeface="Times New Roman" panose="02020603050405020304" pitchFamily="18" charset="0"/>
                        <a:ea typeface="新細明體" panose="02020500000000000000" pitchFamily="18" charset="-120"/>
                      </a:endParaRPr>
                    </a:p>
                  </a:txBody>
                  <a:tcPr marL="127000" marR="127000"/>
                </a:tc>
              </a:tr>
              <a:tr h="0">
                <a:tc>
                  <a:txBody>
                    <a:bodyPr/>
                    <a:lstStyle/>
                    <a:p>
                      <a:pPr>
                        <a:spcAft>
                          <a:spcPts val="0"/>
                        </a:spcAft>
                      </a:pPr>
                      <a:r>
                        <a:rPr lang="zh-TW" sz="1800" kern="100">
                          <a:effectLst/>
                        </a:rPr>
                        <a:t>垂直</a:t>
                      </a:r>
                      <a:endParaRPr lang="zh-TW" sz="1800" kern="10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dirty="0">
                          <a:effectLst/>
                        </a:rPr>
                        <a:t>否</a:t>
                      </a:r>
                      <a:endParaRPr lang="zh-TW" sz="1800" kern="100" dirty="0">
                        <a:effectLst/>
                        <a:latin typeface="Times New Roman" panose="02020603050405020304" pitchFamily="18" charset="0"/>
                        <a:ea typeface="新細明體" panose="02020500000000000000" pitchFamily="18" charset="-120"/>
                      </a:endParaRPr>
                    </a:p>
                  </a:txBody>
                  <a:tcPr marL="127000" marR="127000"/>
                </a:tc>
                <a:tc>
                  <a:txBody>
                    <a:bodyPr/>
                    <a:lstStyle/>
                    <a:p>
                      <a:pPr>
                        <a:spcAft>
                          <a:spcPts val="0"/>
                        </a:spcAft>
                      </a:pPr>
                      <a:r>
                        <a:rPr lang="zh-TW" sz="1800" kern="100" dirty="0">
                          <a:effectLst/>
                        </a:rPr>
                        <a:t>垂直或水平文字</a:t>
                      </a:r>
                      <a:endParaRPr lang="zh-TW" sz="1800" kern="100" dirty="0">
                        <a:effectLst/>
                        <a:latin typeface="Times New Roman" panose="02020603050405020304" pitchFamily="18" charset="0"/>
                        <a:ea typeface="新細明體" panose="02020500000000000000" pitchFamily="18" charset="-120"/>
                      </a:endParaRPr>
                    </a:p>
                  </a:txBody>
                  <a:tcPr marL="127000" marR="127000"/>
                </a:tc>
              </a:tr>
            </a:tbl>
          </a:graphicData>
        </a:graphic>
      </p:graphicFrame>
      <p:sp>
        <p:nvSpPr>
          <p:cNvPr id="5" name="日期版面配置區 4"/>
          <p:cNvSpPr>
            <a:spLocks noGrp="1"/>
          </p:cNvSpPr>
          <p:nvPr>
            <p:ph type="dt" sz="half" idx="10"/>
          </p:nvPr>
        </p:nvSpPr>
        <p:spPr/>
        <p:txBody>
          <a:bodyPr/>
          <a:lstStyle/>
          <a:p>
            <a:fld id="{A1EBB7EF-B20F-470B-BAA4-A649C45C5A58}"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47</a:t>
            </a:fld>
            <a:endParaRPr lang="zh-TW" altLang="en-US"/>
          </a:p>
        </p:txBody>
      </p:sp>
    </p:spTree>
    <p:extLst>
      <p:ext uri="{BB962C8B-B14F-4D97-AF65-F5344CB8AC3E}">
        <p14:creationId xmlns:p14="http://schemas.microsoft.com/office/powerpoint/2010/main" val="3804976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實作：</a:t>
            </a:r>
            <a:r>
              <a:rPr lang="zh-TW" altLang="zh-TW" dirty="0" smtClean="0"/>
              <a:t>文字</a:t>
            </a:r>
            <a:endParaRPr lang="zh-TW" altLang="en-US" dirty="0"/>
          </a:p>
        </p:txBody>
      </p:sp>
      <p:sp>
        <p:nvSpPr>
          <p:cNvPr id="3" name="內容版面配置區 2"/>
          <p:cNvSpPr>
            <a:spLocks noGrp="1"/>
          </p:cNvSpPr>
          <p:nvPr>
            <p:ph sz="quarter" idx="1"/>
          </p:nvPr>
        </p:nvSpPr>
        <p:spPr>
          <a:xfrm>
            <a:off x="457200" y="1219200"/>
            <a:ext cx="3739243" cy="4937760"/>
          </a:xfrm>
        </p:spPr>
        <p:txBody>
          <a:bodyPr/>
          <a:lstStyle/>
          <a:p>
            <a:r>
              <a:rPr lang="zh-TW" altLang="zh-TW" dirty="0"/>
              <a:t>可以使用單行文字來建立單行或多行文字，</a:t>
            </a:r>
          </a:p>
          <a:p>
            <a:r>
              <a:rPr lang="zh-TW" altLang="zh-TW" dirty="0"/>
              <a:t>其中每行文字都是獨立的</a:t>
            </a:r>
            <a:r>
              <a:rPr lang="zh-TW" altLang="zh-TW" dirty="0" smtClean="0"/>
              <a:t>物件。</a:t>
            </a:r>
            <a:endParaRPr lang="zh-TW" altLang="zh-TW" dirty="0"/>
          </a:p>
          <a:p>
            <a:r>
              <a:rPr lang="zh-TW" altLang="zh-TW" dirty="0"/>
              <a:t>指令：</a:t>
            </a:r>
            <a:r>
              <a:rPr lang="en-US" altLang="zh-TW" dirty="0"/>
              <a:t>TEXT  </a:t>
            </a:r>
            <a:r>
              <a:rPr lang="zh-TW" altLang="zh-TW" dirty="0"/>
              <a:t>指令建立單行文字物件。</a:t>
            </a:r>
          </a:p>
          <a:p>
            <a:endParaRPr lang="zh-TW" altLang="en-US" dirty="0"/>
          </a:p>
        </p:txBody>
      </p:sp>
      <p:sp>
        <p:nvSpPr>
          <p:cNvPr id="4" name="日期版面配置區 3"/>
          <p:cNvSpPr>
            <a:spLocks noGrp="1"/>
          </p:cNvSpPr>
          <p:nvPr>
            <p:ph type="dt" sz="half" idx="10"/>
          </p:nvPr>
        </p:nvSpPr>
        <p:spPr/>
        <p:txBody>
          <a:bodyPr/>
          <a:lstStyle/>
          <a:p>
            <a:fld id="{80667661-7DFE-4B46-A257-DB1AED031C9F}"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48</a:t>
            </a:fld>
            <a:endParaRPr lang="zh-TW"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253" y="1181100"/>
            <a:ext cx="5198747"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4807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zh-TW" altLang="en-US" dirty="0" smtClean="0"/>
              <a:t>：多行</a:t>
            </a:r>
            <a:r>
              <a:rPr lang="zh-TW" altLang="zh-TW" dirty="0" smtClean="0"/>
              <a:t>文字</a:t>
            </a:r>
            <a:endParaRPr lang="zh-TW" altLang="en-US" dirty="0"/>
          </a:p>
        </p:txBody>
      </p:sp>
      <p:sp>
        <p:nvSpPr>
          <p:cNvPr id="3" name="內容版面配置區 2"/>
          <p:cNvSpPr>
            <a:spLocks noGrp="1"/>
          </p:cNvSpPr>
          <p:nvPr>
            <p:ph sz="quarter" idx="1"/>
          </p:nvPr>
        </p:nvSpPr>
        <p:spPr/>
        <p:txBody>
          <a:bodyPr/>
          <a:lstStyle/>
          <a:p>
            <a:r>
              <a:rPr lang="zh-TW" altLang="zh-TW" dirty="0"/>
              <a:t>指令輸入：</a:t>
            </a:r>
            <a:r>
              <a:rPr lang="en-US" altLang="zh-TW" i="1" dirty="0" err="1"/>
              <a:t>mtext</a:t>
            </a:r>
            <a:r>
              <a:rPr lang="en-US" altLang="zh-TW" i="1" dirty="0"/>
              <a:t>  </a:t>
            </a:r>
            <a:r>
              <a:rPr lang="zh-TW" altLang="zh-TW" dirty="0"/>
              <a:t>建立或修改單行或多行文字</a:t>
            </a:r>
            <a:r>
              <a:rPr lang="zh-TW" altLang="zh-TW" dirty="0" smtClean="0"/>
              <a:t>物件</a:t>
            </a:r>
            <a:endParaRPr lang="zh-TW" altLang="zh-TW" dirty="0"/>
          </a:p>
        </p:txBody>
      </p:sp>
      <p:sp>
        <p:nvSpPr>
          <p:cNvPr id="4" name="日期版面配置區 3"/>
          <p:cNvSpPr>
            <a:spLocks noGrp="1"/>
          </p:cNvSpPr>
          <p:nvPr>
            <p:ph type="dt" sz="half" idx="10"/>
          </p:nvPr>
        </p:nvSpPr>
        <p:spPr/>
        <p:txBody>
          <a:bodyPr/>
          <a:lstStyle/>
          <a:p>
            <a:fld id="{24BE75DC-C7ED-4F34-B388-0AB2AB4FA6A4}"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49</a:t>
            </a:fld>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23" y="1844674"/>
            <a:ext cx="7374007" cy="431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701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長度投影</a:t>
            </a:r>
          </a:p>
        </p:txBody>
      </p:sp>
      <p:sp>
        <p:nvSpPr>
          <p:cNvPr id="3" name="內容版面配置區 2"/>
          <p:cNvSpPr>
            <a:spLocks noGrp="1"/>
          </p:cNvSpPr>
          <p:nvPr>
            <p:ph sz="quarter" idx="1"/>
          </p:nvPr>
        </p:nvSpPr>
        <p:spPr/>
        <p:txBody>
          <a:bodyPr/>
          <a:lstStyle/>
          <a:p>
            <a:endParaRPr lang="zh-TW" altLang="en-US"/>
          </a:p>
        </p:txBody>
      </p:sp>
      <p:sp>
        <p:nvSpPr>
          <p:cNvPr id="5" name="日期版面配置區 4"/>
          <p:cNvSpPr>
            <a:spLocks noGrp="1"/>
          </p:cNvSpPr>
          <p:nvPr>
            <p:ph type="dt" sz="half" idx="10"/>
          </p:nvPr>
        </p:nvSpPr>
        <p:spPr/>
        <p:txBody>
          <a:bodyPr/>
          <a:lstStyle/>
          <a:p>
            <a:fld id="{E667E032-4184-4496-B900-72BCC71223AE}"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5</a:t>
            </a:fld>
            <a:endParaRPr lang="zh-TW" altLang="en-US"/>
          </a:p>
        </p:txBody>
      </p:sp>
      <p:pic>
        <p:nvPicPr>
          <p:cNvPr id="7" name="圖片 6"/>
          <p:cNvPicPr>
            <a:picLocks noChangeAspect="1"/>
          </p:cNvPicPr>
          <p:nvPr/>
        </p:nvPicPr>
        <p:blipFill>
          <a:blip r:embed="rId2"/>
          <a:stretch>
            <a:fillRect/>
          </a:stretch>
        </p:blipFill>
        <p:spPr>
          <a:xfrm>
            <a:off x="2055004" y="1196592"/>
            <a:ext cx="5125599" cy="5159758"/>
          </a:xfrm>
          <a:prstGeom prst="rect">
            <a:avLst/>
          </a:prstGeom>
        </p:spPr>
      </p:pic>
    </p:spTree>
    <p:extLst>
      <p:ext uri="{BB962C8B-B14F-4D97-AF65-F5344CB8AC3E}">
        <p14:creationId xmlns:p14="http://schemas.microsoft.com/office/powerpoint/2010/main" val="1496535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zh-TW" altLang="zh-TW" dirty="0" smtClean="0"/>
              <a:t>表格</a:t>
            </a:r>
            <a:endParaRPr lang="zh-TW" altLang="en-US" dirty="0"/>
          </a:p>
        </p:txBody>
      </p:sp>
      <p:sp>
        <p:nvSpPr>
          <p:cNvPr id="3" name="內容版面配置區 2"/>
          <p:cNvSpPr>
            <a:spLocks noGrp="1"/>
          </p:cNvSpPr>
          <p:nvPr>
            <p:ph sz="quarter" idx="1"/>
          </p:nvPr>
        </p:nvSpPr>
        <p:spPr/>
        <p:txBody>
          <a:bodyPr/>
          <a:lstStyle/>
          <a:p>
            <a:r>
              <a:rPr lang="zh-TW" altLang="zh-TW" sz="2000" dirty="0"/>
              <a:t>指令：</a:t>
            </a:r>
            <a:r>
              <a:rPr lang="en-US" altLang="zh-TW" sz="2000" dirty="0"/>
              <a:t>table</a:t>
            </a:r>
            <a:endParaRPr lang="zh-TW" altLang="zh-TW" sz="2000" dirty="0"/>
          </a:p>
          <a:p>
            <a:r>
              <a:rPr lang="zh-TW" altLang="zh-TW" sz="2000" dirty="0"/>
              <a:t>表格是包含列和欄中資料的物件。表格物件可從空表格或表格型式建立。也可將表格連結至</a:t>
            </a:r>
            <a:r>
              <a:rPr lang="en-US" altLang="zh-TW" sz="2000" dirty="0"/>
              <a:t> Microsoft Excel </a:t>
            </a:r>
            <a:r>
              <a:rPr lang="zh-TW" altLang="zh-TW" sz="2000" dirty="0"/>
              <a:t>工作表中的資料</a:t>
            </a:r>
            <a:r>
              <a:rPr lang="zh-TW" altLang="zh-TW" sz="2000" dirty="0" smtClean="0"/>
              <a:t>。</a:t>
            </a:r>
            <a:endParaRPr lang="en-US" altLang="zh-TW" sz="2000" dirty="0" smtClean="0"/>
          </a:p>
          <a:p>
            <a:endParaRPr lang="zh-TW" altLang="en-US" dirty="0"/>
          </a:p>
        </p:txBody>
      </p:sp>
      <p:sp>
        <p:nvSpPr>
          <p:cNvPr id="4" name="日期版面配置區 3"/>
          <p:cNvSpPr>
            <a:spLocks noGrp="1"/>
          </p:cNvSpPr>
          <p:nvPr>
            <p:ph type="dt" sz="half" idx="10"/>
          </p:nvPr>
        </p:nvSpPr>
        <p:spPr/>
        <p:txBody>
          <a:bodyPr/>
          <a:lstStyle/>
          <a:p>
            <a:fld id="{941E361D-D3F3-4824-AC20-B459D28B03AA}"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50</a:t>
            </a:fld>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45" y="2873829"/>
            <a:ext cx="8933332" cy="335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143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zh-TW" altLang="zh-TW" dirty="0"/>
              <a:t>表格</a:t>
            </a:r>
            <a:endParaRPr lang="zh-TW" altLang="en-US" dirty="0"/>
          </a:p>
        </p:txBody>
      </p:sp>
      <p:sp>
        <p:nvSpPr>
          <p:cNvPr id="3" name="內容版面配置區 2"/>
          <p:cNvSpPr>
            <a:spLocks noGrp="1"/>
          </p:cNvSpPr>
          <p:nvPr>
            <p:ph sz="quarter" idx="1"/>
          </p:nvPr>
        </p:nvSpPr>
        <p:spPr/>
        <p:txBody>
          <a:bodyPr/>
          <a:lstStyle/>
          <a:p>
            <a:r>
              <a:rPr lang="zh-TW" altLang="zh-TW" dirty="0"/>
              <a:t>當您變更表格的高度或寬度時，僅與已選取的掣點相鄰的 列 或 欄 將變更。表格將保留其高度或寬度。若要變更表格的大小，以在比例上適合您編輯的列或欄的大小，請在使用欄掣點時按</a:t>
            </a:r>
            <a:r>
              <a:rPr lang="en-US" altLang="zh-TW" dirty="0"/>
              <a:t> Ctrl</a:t>
            </a:r>
            <a:r>
              <a:rPr lang="zh-TW" altLang="zh-TW" dirty="0"/>
              <a:t>。</a:t>
            </a:r>
          </a:p>
          <a:p>
            <a:endParaRPr lang="zh-TW" altLang="en-US" dirty="0"/>
          </a:p>
        </p:txBody>
      </p:sp>
      <p:sp>
        <p:nvSpPr>
          <p:cNvPr id="4" name="日期版面配置區 3"/>
          <p:cNvSpPr>
            <a:spLocks noGrp="1"/>
          </p:cNvSpPr>
          <p:nvPr>
            <p:ph type="dt" sz="half" idx="10"/>
          </p:nvPr>
        </p:nvSpPr>
        <p:spPr/>
        <p:txBody>
          <a:bodyPr/>
          <a:lstStyle/>
          <a:p>
            <a:fld id="{DD7824F9-720F-4DC1-9174-894B8E17D07A}"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51</a:t>
            </a:fld>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735" y="2862263"/>
            <a:ext cx="6036808" cy="363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5626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實作練習</a:t>
            </a:r>
            <a:r>
              <a:rPr lang="en-US" altLang="zh-TW" dirty="0"/>
              <a:t>-</a:t>
            </a:r>
            <a:r>
              <a:rPr lang="zh-TW" altLang="en-US" dirty="0" smtClean="0"/>
              <a:t>繪製</a:t>
            </a:r>
            <a:r>
              <a:rPr lang="en-US" altLang="zh-TW" dirty="0" smtClean="0"/>
              <a:t>A4</a:t>
            </a:r>
            <a:r>
              <a:rPr lang="zh-TW" altLang="en-US" dirty="0" smtClean="0"/>
              <a:t>圖框</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52</a:t>
            </a:fld>
            <a:endParaRPr lang="zh-TW" altLang="en-US"/>
          </a:p>
        </p:txBody>
      </p:sp>
      <p:graphicFrame>
        <p:nvGraphicFramePr>
          <p:cNvPr id="8" name="物件 7"/>
          <p:cNvGraphicFramePr>
            <a:graphicFrameLocks noChangeAspect="1"/>
          </p:cNvGraphicFramePr>
          <p:nvPr>
            <p:extLst>
              <p:ext uri="{D42A27DB-BD31-4B8C-83A1-F6EECF244321}">
                <p14:modId xmlns:p14="http://schemas.microsoft.com/office/powerpoint/2010/main" val="263790172"/>
              </p:ext>
            </p:extLst>
          </p:nvPr>
        </p:nvGraphicFramePr>
        <p:xfrm>
          <a:off x="1082121" y="1143000"/>
          <a:ext cx="6979757" cy="4978393"/>
        </p:xfrm>
        <a:graphic>
          <a:graphicData uri="http://schemas.openxmlformats.org/presentationml/2006/ole">
            <mc:AlternateContent xmlns:mc="http://schemas.openxmlformats.org/markup-compatibility/2006">
              <mc:Choice xmlns:v="urn:schemas-microsoft-com:vml" Requires="v">
                <p:oleObj spid="_x0000_s3092" name="AutoCAD Drawing" r:id="rId3" imgW="5315040" imgH="3790800" progId="AutoCAD.Drawing.19">
                  <p:embed/>
                </p:oleObj>
              </mc:Choice>
              <mc:Fallback>
                <p:oleObj name="AutoCAD Drawing" r:id="rId3" imgW="5315040" imgH="3790800" progId="AutoCAD.Drawing.19">
                  <p:embed/>
                  <p:pic>
                    <p:nvPicPr>
                      <p:cNvPr id="0" name=""/>
                      <p:cNvPicPr/>
                      <p:nvPr/>
                    </p:nvPicPr>
                    <p:blipFill>
                      <a:blip r:embed="rId4"/>
                      <a:stretch>
                        <a:fillRect/>
                      </a:stretch>
                    </p:blipFill>
                    <p:spPr>
                      <a:xfrm>
                        <a:off x="1082121" y="1143000"/>
                        <a:ext cx="6979757" cy="4978393"/>
                      </a:xfrm>
                      <a:prstGeom prst="rect">
                        <a:avLst/>
                      </a:prstGeom>
                    </p:spPr>
                  </p:pic>
                </p:oleObj>
              </mc:Fallback>
            </mc:AlternateContent>
          </a:graphicData>
        </a:graphic>
      </p:graphicFrame>
    </p:spTree>
    <p:extLst>
      <p:ext uri="{BB962C8B-B14F-4D97-AF65-F5344CB8AC3E}">
        <p14:creationId xmlns:p14="http://schemas.microsoft.com/office/powerpoint/2010/main" val="28122822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實作：</a:t>
            </a:r>
            <a:r>
              <a:rPr lang="zh-TW" altLang="zh-TW" dirty="0" smtClean="0"/>
              <a:t>出</a:t>
            </a:r>
            <a:r>
              <a:rPr lang="zh-TW" altLang="zh-TW" dirty="0"/>
              <a:t>圖</a:t>
            </a:r>
            <a:endParaRPr lang="zh-TW" altLang="en-US" dirty="0"/>
          </a:p>
        </p:txBody>
      </p:sp>
      <p:sp>
        <p:nvSpPr>
          <p:cNvPr id="3" name="內容版面配置區 2"/>
          <p:cNvSpPr>
            <a:spLocks noGrp="1"/>
          </p:cNvSpPr>
          <p:nvPr>
            <p:ph sz="quarter" idx="1"/>
          </p:nvPr>
        </p:nvSpPr>
        <p:spPr/>
        <p:txBody>
          <a:bodyPr/>
          <a:lstStyle/>
          <a:p>
            <a:r>
              <a:rPr lang="zh-TW" altLang="zh-TW" dirty="0"/>
              <a:t>指令：</a:t>
            </a:r>
            <a:r>
              <a:rPr lang="en-US" altLang="zh-TW" dirty="0"/>
              <a:t>PLOT  </a:t>
            </a:r>
            <a:r>
              <a:rPr lang="zh-TW" altLang="zh-TW" dirty="0"/>
              <a:t>將圖面到繪圖機、設備、或檔案</a:t>
            </a:r>
          </a:p>
          <a:p>
            <a:r>
              <a:rPr lang="zh-TW" altLang="zh-TW" dirty="0"/>
              <a:t>如果您要列印圖面的單一配置或某一部份，請使用「出圖」對話方塊。</a:t>
            </a:r>
          </a:p>
          <a:p>
            <a:r>
              <a:rPr lang="zh-TW" altLang="zh-TW" dirty="0" smtClean="0"/>
              <a:t>若要</a:t>
            </a:r>
            <a:r>
              <a:rPr lang="zh-TW" altLang="zh-TW" dirty="0"/>
              <a:t>輸出多個圖面，請使用「發佈」對話方塊。</a:t>
            </a:r>
          </a:p>
          <a:p>
            <a:endParaRPr lang="zh-TW" altLang="en-US" dirty="0"/>
          </a:p>
        </p:txBody>
      </p:sp>
      <p:sp>
        <p:nvSpPr>
          <p:cNvPr id="4" name="日期版面配置區 3"/>
          <p:cNvSpPr>
            <a:spLocks noGrp="1"/>
          </p:cNvSpPr>
          <p:nvPr>
            <p:ph type="dt" sz="half" idx="10"/>
          </p:nvPr>
        </p:nvSpPr>
        <p:spPr/>
        <p:txBody>
          <a:bodyPr/>
          <a:lstStyle/>
          <a:p>
            <a:fld id="{B8EB2FA5-77A0-4186-9985-5803876170C4}"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53</a:t>
            </a:fld>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61" y="3657601"/>
            <a:ext cx="8709737" cy="205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6158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實作練習：出圖練習</a:t>
            </a:r>
            <a:r>
              <a:rPr lang="en-US" altLang="zh-TW" dirty="0" smtClean="0"/>
              <a:t>(</a:t>
            </a:r>
            <a:r>
              <a:rPr lang="zh-TW" altLang="en-US" dirty="0" smtClean="0"/>
              <a:t>模型空間出圖</a:t>
            </a:r>
            <a:r>
              <a:rPr lang="en-US" altLang="zh-TW" dirty="0" smtClean="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54</a:t>
            </a:fld>
            <a:endParaRPr lang="zh-TW" altLang="en-US"/>
          </a:p>
        </p:txBody>
      </p:sp>
      <p:sp>
        <p:nvSpPr>
          <p:cNvPr id="5" name="內容版面配置區 4"/>
          <p:cNvSpPr>
            <a:spLocks noGrp="1"/>
          </p:cNvSpPr>
          <p:nvPr>
            <p:ph sz="quarter" idx="1"/>
          </p:nvPr>
        </p:nvSpPr>
        <p:spPr/>
        <p:txBody>
          <a:bodyPr/>
          <a:lstStyle/>
          <a:p>
            <a:r>
              <a:rPr lang="zh-TW" altLang="en-US" dirty="0" smtClean="0"/>
              <a:t>將模型空間的圖形，出圖到印表機。</a:t>
            </a:r>
            <a:endParaRPr lang="en-US" altLang="zh-TW" dirty="0" smtClean="0"/>
          </a:p>
          <a:p>
            <a:r>
              <a:rPr lang="zh-TW" altLang="en-US" sz="1800" dirty="0" smtClean="0"/>
              <a:t>印表機：</a:t>
            </a:r>
            <a:r>
              <a:rPr lang="en-US" altLang="zh-TW" sz="1800" dirty="0"/>
              <a:t>D</a:t>
            </a:r>
            <a:r>
              <a:rPr lang="en-US" altLang="zh-TW" sz="1800" dirty="0" smtClean="0"/>
              <a:t>WG to PDF</a:t>
            </a:r>
          </a:p>
          <a:p>
            <a:r>
              <a:rPr lang="zh-TW" altLang="en-US" sz="1800" dirty="0" smtClean="0"/>
              <a:t>圖紙大小：</a:t>
            </a:r>
            <a:r>
              <a:rPr lang="en-US" altLang="zh-TW" sz="1800" dirty="0" smtClean="0"/>
              <a:t>ISO full bleed A4</a:t>
            </a:r>
          </a:p>
          <a:p>
            <a:r>
              <a:rPr lang="zh-TW" altLang="en-US" sz="1800" dirty="0" smtClean="0"/>
              <a:t>出圖範圍：視窗</a:t>
            </a:r>
            <a:endParaRPr lang="en-US" altLang="zh-TW" sz="1800" dirty="0" smtClean="0"/>
          </a:p>
          <a:p>
            <a:r>
              <a:rPr lang="zh-TW" altLang="en-US" sz="1800" dirty="0" smtClean="0"/>
              <a:t>出圖比例：</a:t>
            </a:r>
            <a:r>
              <a:rPr lang="en-US" altLang="zh-TW" sz="1800" dirty="0" smtClean="0"/>
              <a:t>1:1</a:t>
            </a:r>
          </a:p>
          <a:p>
            <a:r>
              <a:rPr lang="zh-TW" altLang="en-US" sz="1800" dirty="0" smtClean="0"/>
              <a:t>出圖型式表：</a:t>
            </a:r>
            <a:r>
              <a:rPr lang="en-US" altLang="zh-TW" sz="1800" dirty="0" err="1" smtClean="0"/>
              <a:t>acad.ctb</a:t>
            </a:r>
            <a:endParaRPr lang="en-US" altLang="zh-TW" sz="1800" dirty="0" smtClean="0"/>
          </a:p>
        </p:txBody>
      </p:sp>
      <p:pic>
        <p:nvPicPr>
          <p:cNvPr id="7" name="圖片 6"/>
          <p:cNvPicPr>
            <a:picLocks noChangeAspect="1"/>
          </p:cNvPicPr>
          <p:nvPr/>
        </p:nvPicPr>
        <p:blipFill>
          <a:blip r:embed="rId2"/>
          <a:stretch>
            <a:fillRect/>
          </a:stretch>
        </p:blipFill>
        <p:spPr>
          <a:xfrm>
            <a:off x="3014465" y="2351556"/>
            <a:ext cx="6237820" cy="4247381"/>
          </a:xfrm>
          <a:prstGeom prst="rect">
            <a:avLst/>
          </a:prstGeom>
        </p:spPr>
      </p:pic>
    </p:spTree>
    <p:extLst>
      <p:ext uri="{BB962C8B-B14F-4D97-AF65-F5344CB8AC3E}">
        <p14:creationId xmlns:p14="http://schemas.microsoft.com/office/powerpoint/2010/main" val="3517908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zh-TW" altLang="en-US" dirty="0" smtClean="0"/>
              <a:t>：圖紙空間</a:t>
            </a:r>
            <a:r>
              <a:rPr lang="en-US" altLang="zh-TW" dirty="0" smtClean="0"/>
              <a:t>(</a:t>
            </a:r>
            <a:r>
              <a:rPr lang="zh-TW" altLang="en-US" dirty="0" smtClean="0"/>
              <a:t>配置</a:t>
            </a:r>
            <a:r>
              <a:rPr lang="en-US" altLang="zh-TW" dirty="0" smtClean="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55</a:t>
            </a:fld>
            <a:endParaRPr lang="zh-TW" altLang="en-US"/>
          </a:p>
        </p:txBody>
      </p:sp>
      <p:sp>
        <p:nvSpPr>
          <p:cNvPr id="6" name="內容版面配置區 5"/>
          <p:cNvSpPr>
            <a:spLocks noGrp="1"/>
          </p:cNvSpPr>
          <p:nvPr>
            <p:ph sz="quarter" idx="1"/>
          </p:nvPr>
        </p:nvSpPr>
        <p:spPr/>
        <p:txBody>
          <a:bodyPr/>
          <a:lstStyle/>
          <a:p>
            <a:r>
              <a:rPr lang="zh-TW" altLang="en-US" sz="2800" dirty="0"/>
              <a:t>有兩種不同的工作環境，稱為「模型空間」和「圖紙空間」，您可在其中使用圖面中的物件。</a:t>
            </a:r>
          </a:p>
          <a:p>
            <a:r>
              <a:rPr lang="zh-TW" altLang="en-US" dirty="0" smtClean="0">
                <a:latin typeface="+mn-ea"/>
              </a:rPr>
              <a:t>指令：</a:t>
            </a:r>
            <a:r>
              <a:rPr lang="en-US" altLang="zh-TW" dirty="0" err="1" smtClean="0">
                <a:latin typeface="+mn-ea"/>
              </a:rPr>
              <a:t>mview</a:t>
            </a:r>
            <a:r>
              <a:rPr lang="zh-TW" altLang="en-US" dirty="0">
                <a:latin typeface="+mn-ea"/>
              </a:rPr>
              <a:t> </a:t>
            </a:r>
            <a:r>
              <a:rPr lang="zh-TW" altLang="en-US" dirty="0" smtClean="0">
                <a:latin typeface="+mn-ea"/>
              </a:rPr>
              <a:t>建立</a:t>
            </a:r>
            <a:r>
              <a:rPr lang="zh-TW" altLang="en-US" dirty="0">
                <a:latin typeface="+mn-ea"/>
              </a:rPr>
              <a:t>與控制配置視</a:t>
            </a:r>
            <a:r>
              <a:rPr lang="zh-TW" altLang="en-US" dirty="0" smtClean="0">
                <a:latin typeface="+mn-ea"/>
              </a:rPr>
              <a:t>埠</a:t>
            </a:r>
            <a:endParaRPr lang="en-US" altLang="zh-TW" dirty="0" smtClean="0">
              <a:latin typeface="+mn-ea"/>
            </a:endParaRPr>
          </a:p>
          <a:p>
            <a:endParaRPr lang="en-US" altLang="zh-TW" dirty="0" smtClean="0"/>
          </a:p>
        </p:txBody>
      </p:sp>
      <p:pic>
        <p:nvPicPr>
          <p:cNvPr id="8" name="圖片 7"/>
          <p:cNvPicPr>
            <a:picLocks noChangeAspect="1"/>
          </p:cNvPicPr>
          <p:nvPr/>
        </p:nvPicPr>
        <p:blipFill rotWithShape="1">
          <a:blip r:embed="rId3"/>
          <a:srcRect l="31474" t="31382" r="45219" b="11636"/>
          <a:stretch/>
        </p:blipFill>
        <p:spPr>
          <a:xfrm>
            <a:off x="3065045" y="2628565"/>
            <a:ext cx="2517608" cy="4346639"/>
          </a:xfrm>
          <a:prstGeom prst="rect">
            <a:avLst/>
          </a:prstGeom>
        </p:spPr>
      </p:pic>
    </p:spTree>
    <p:extLst>
      <p:ext uri="{BB962C8B-B14F-4D97-AF65-F5344CB8AC3E}">
        <p14:creationId xmlns:p14="http://schemas.microsoft.com/office/powerpoint/2010/main" val="24956729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zh-TW" altLang="zh-TW" dirty="0" smtClean="0"/>
              <a:t>配置</a:t>
            </a:r>
            <a:r>
              <a:rPr lang="zh-TW" altLang="zh-TW" dirty="0"/>
              <a:t>出</a:t>
            </a:r>
            <a:r>
              <a:rPr lang="zh-TW" altLang="zh-TW" dirty="0" smtClean="0"/>
              <a:t>圖</a:t>
            </a:r>
            <a:endParaRPr lang="zh-TW" altLang="zh-TW" dirty="0"/>
          </a:p>
        </p:txBody>
      </p:sp>
      <p:sp>
        <p:nvSpPr>
          <p:cNvPr id="3" name="內容版面配置區 2"/>
          <p:cNvSpPr>
            <a:spLocks noGrp="1"/>
          </p:cNvSpPr>
          <p:nvPr>
            <p:ph sz="quarter" idx="1"/>
          </p:nvPr>
        </p:nvSpPr>
        <p:spPr>
          <a:xfrm>
            <a:off x="445168" y="1219200"/>
            <a:ext cx="8229600" cy="4937760"/>
          </a:xfrm>
        </p:spPr>
        <p:txBody>
          <a:bodyPr>
            <a:normAutofit fontScale="77500" lnSpcReduction="20000"/>
          </a:bodyPr>
          <a:lstStyle/>
          <a:p>
            <a:r>
              <a:rPr lang="zh-TW" altLang="zh-TW" dirty="0" smtClean="0">
                <a:latin typeface="Arial Unicode MS" panose="020B0604020202020204" pitchFamily="34" charset="-120"/>
                <a:ea typeface="微軟正黑體" panose="020B0604030504040204" pitchFamily="34" charset="-120"/>
              </a:rPr>
              <a:t>在</a:t>
            </a:r>
            <a:r>
              <a:rPr lang="zh-TW" altLang="zh-TW" dirty="0">
                <a:latin typeface="Arial Unicode MS" panose="020B0604020202020204" pitchFamily="34" charset="-120"/>
                <a:ea typeface="微軟正黑體" panose="020B0604030504040204" pitchFamily="34" charset="-120"/>
              </a:rPr>
              <a:t>圖面視窗的底端，有一個「模型」頁籤以及一個或多個配置頁籤</a:t>
            </a:r>
            <a:r>
              <a:rPr lang="zh-TW" altLang="zh-TW" dirty="0" smtClean="0">
                <a:latin typeface="Arial Unicode MS" panose="020B0604020202020204" pitchFamily="34" charset="-120"/>
                <a:ea typeface="微軟正黑體" panose="020B0604030504040204" pitchFamily="34" charset="-120"/>
              </a:rPr>
              <a:t>。</a:t>
            </a:r>
            <a:endParaRPr lang="zh-TW" altLang="zh-TW" dirty="0">
              <a:latin typeface="Arial Unicode MS" panose="020B0604020202020204" pitchFamily="34" charset="-120"/>
              <a:ea typeface="微軟正黑體" panose="020B0604030504040204" pitchFamily="34" charset="-120"/>
            </a:endParaRPr>
          </a:p>
          <a:p>
            <a:r>
              <a:rPr lang="zh-TW" altLang="en-US" dirty="0" smtClean="0">
                <a:latin typeface="Arial Unicode MS" panose="020B0604020202020204" pitchFamily="34" charset="-120"/>
                <a:ea typeface="微軟正黑體" panose="020B0604030504040204" pitchFamily="34" charset="-120"/>
              </a:rPr>
              <a:t>配置圖設定流程：</a:t>
            </a:r>
            <a:r>
              <a:rPr lang="zh-TW" altLang="zh-TW" dirty="0" smtClean="0">
                <a:latin typeface="Arial Unicode MS" panose="020B0604020202020204" pitchFamily="34" charset="-120"/>
                <a:ea typeface="微軟正黑體" panose="020B0604030504040204" pitchFamily="34" charset="-120"/>
              </a:rPr>
              <a:t>當</a:t>
            </a:r>
            <a:r>
              <a:rPr lang="zh-TW" altLang="zh-TW" dirty="0">
                <a:latin typeface="Arial Unicode MS" panose="020B0604020202020204" pitchFamily="34" charset="-120"/>
                <a:ea typeface="微軟正黑體" panose="020B0604030504040204" pitchFamily="34" charset="-120"/>
              </a:rPr>
              <a:t>您準備一個配置時，通常要逐步執行下列程序</a:t>
            </a:r>
            <a:r>
              <a:rPr lang="en-US" altLang="zh-TW" dirty="0">
                <a:latin typeface="Arial Unicode MS" panose="020B0604020202020204" pitchFamily="34" charset="-120"/>
                <a:ea typeface="微軟正黑體" panose="020B0604030504040204" pitchFamily="34" charset="-120"/>
              </a:rPr>
              <a:t>: </a:t>
            </a:r>
            <a:endParaRPr lang="zh-TW" altLang="zh-TW" dirty="0">
              <a:latin typeface="Arial Unicode MS" panose="020B0604020202020204" pitchFamily="34" charset="-120"/>
              <a:ea typeface="微軟正黑體" panose="020B0604030504040204" pitchFamily="34" charset="-120"/>
            </a:endParaRPr>
          </a:p>
          <a:p>
            <a:r>
              <a:rPr lang="en-US" altLang="zh-TW" dirty="0">
                <a:latin typeface="Arial Unicode MS" panose="020B0604020202020204" pitchFamily="34" charset="-120"/>
                <a:ea typeface="微軟正黑體" panose="020B0604030504040204" pitchFamily="34" charset="-120"/>
              </a:rPr>
              <a:t>1.</a:t>
            </a:r>
            <a:r>
              <a:rPr lang="zh-TW" altLang="zh-TW" dirty="0">
                <a:latin typeface="Arial Unicode MS" panose="020B0604020202020204" pitchFamily="34" charset="-120"/>
                <a:ea typeface="微軟正黑體" panose="020B0604030504040204" pitchFamily="34" charset="-120"/>
              </a:rPr>
              <a:t>在「模型」頁籤上，建立主旨的模型。</a:t>
            </a:r>
            <a:r>
              <a:rPr lang="en-US" altLang="zh-TW" dirty="0">
                <a:latin typeface="Arial Unicode MS" panose="020B0604020202020204" pitchFamily="34" charset="-120"/>
                <a:ea typeface="微軟正黑體" panose="020B0604030504040204" pitchFamily="34" charset="-120"/>
              </a:rPr>
              <a:t> </a:t>
            </a:r>
            <a:endParaRPr lang="zh-TW" altLang="zh-TW" dirty="0">
              <a:latin typeface="Arial Unicode MS" panose="020B0604020202020204" pitchFamily="34" charset="-120"/>
              <a:ea typeface="微軟正黑體" panose="020B0604030504040204" pitchFamily="34" charset="-120"/>
            </a:endParaRPr>
          </a:p>
          <a:p>
            <a:r>
              <a:rPr lang="en-US" altLang="zh-TW" dirty="0">
                <a:latin typeface="Arial Unicode MS" panose="020B0604020202020204" pitchFamily="34" charset="-120"/>
                <a:ea typeface="微軟正黑體" panose="020B0604030504040204" pitchFamily="34" charset="-120"/>
              </a:rPr>
              <a:t>2.</a:t>
            </a:r>
            <a:r>
              <a:rPr lang="zh-TW" altLang="zh-TW" dirty="0">
                <a:latin typeface="Arial Unicode MS" panose="020B0604020202020204" pitchFamily="34" charset="-120"/>
                <a:ea typeface="微軟正黑體" panose="020B0604030504040204" pitchFamily="34" charset="-120"/>
              </a:rPr>
              <a:t>按一下某個配置頁籤。</a:t>
            </a:r>
            <a:r>
              <a:rPr lang="en-US" altLang="zh-TW" dirty="0">
                <a:latin typeface="Arial Unicode MS" panose="020B0604020202020204" pitchFamily="34" charset="-120"/>
                <a:ea typeface="微軟正黑體" panose="020B0604030504040204" pitchFamily="34" charset="-120"/>
              </a:rPr>
              <a:t> </a:t>
            </a:r>
            <a:endParaRPr lang="zh-TW" altLang="zh-TW" dirty="0">
              <a:latin typeface="Arial Unicode MS" panose="020B0604020202020204" pitchFamily="34" charset="-120"/>
              <a:ea typeface="微軟正黑體" panose="020B0604030504040204" pitchFamily="34" charset="-120"/>
            </a:endParaRPr>
          </a:p>
          <a:p>
            <a:r>
              <a:rPr lang="en-US" altLang="zh-TW" dirty="0">
                <a:latin typeface="Arial Unicode MS" panose="020B0604020202020204" pitchFamily="34" charset="-120"/>
                <a:ea typeface="微軟正黑體" panose="020B0604030504040204" pitchFamily="34" charset="-120"/>
              </a:rPr>
              <a:t>3.</a:t>
            </a:r>
            <a:r>
              <a:rPr lang="zh-TW" altLang="zh-TW" dirty="0">
                <a:latin typeface="Arial Unicode MS" panose="020B0604020202020204" pitchFamily="34" charset="-120"/>
                <a:ea typeface="微軟正黑體" panose="020B0604030504040204" pitchFamily="34" charset="-120"/>
              </a:rPr>
              <a:t>指定配置頁面設置，例如出圖設備、圖紙大小、出圖範圍、出圖比例與圖面方位。</a:t>
            </a:r>
            <a:r>
              <a:rPr lang="en-US" altLang="zh-TW" dirty="0">
                <a:latin typeface="Arial Unicode MS" panose="020B0604020202020204" pitchFamily="34" charset="-120"/>
                <a:ea typeface="微軟正黑體" panose="020B0604030504040204" pitchFamily="34" charset="-120"/>
              </a:rPr>
              <a:t> </a:t>
            </a:r>
            <a:endParaRPr lang="zh-TW" altLang="zh-TW" dirty="0">
              <a:latin typeface="Arial Unicode MS" panose="020B0604020202020204" pitchFamily="34" charset="-120"/>
              <a:ea typeface="微軟正黑體" panose="020B0604030504040204" pitchFamily="34" charset="-120"/>
            </a:endParaRPr>
          </a:p>
          <a:p>
            <a:r>
              <a:rPr lang="en-US" altLang="zh-TW" strike="dblStrike" dirty="0">
                <a:latin typeface="Arial Unicode MS" panose="020B0604020202020204" pitchFamily="34" charset="-120"/>
                <a:ea typeface="微軟正黑體" panose="020B0604030504040204" pitchFamily="34" charset="-120"/>
              </a:rPr>
              <a:t>4.</a:t>
            </a:r>
            <a:r>
              <a:rPr lang="zh-TW" altLang="zh-TW" strike="dblStrike" dirty="0" smtClean="0">
                <a:latin typeface="Arial Unicode MS" panose="020B0604020202020204" pitchFamily="34" charset="-120"/>
                <a:ea typeface="微軟正黑體" panose="020B0604030504040204" pitchFamily="34" charset="-120"/>
              </a:rPr>
              <a:t>將</a:t>
            </a:r>
            <a:r>
              <a:rPr lang="zh-TW" altLang="en-US" strike="dblStrike" dirty="0" smtClean="0">
                <a:latin typeface="Arial Unicode MS" panose="020B0604020202020204" pitchFamily="34" charset="-120"/>
                <a:ea typeface="微軟正黑體" panose="020B0604030504040204" pitchFamily="34" charset="-120"/>
              </a:rPr>
              <a:t>圖</a:t>
            </a:r>
            <a:r>
              <a:rPr lang="zh-TW" altLang="zh-TW" strike="dblStrike" dirty="0" smtClean="0">
                <a:latin typeface="Arial Unicode MS" panose="020B0604020202020204" pitchFamily="34" charset="-120"/>
                <a:ea typeface="微軟正黑體" panose="020B0604030504040204" pitchFamily="34" charset="-120"/>
              </a:rPr>
              <a:t>框</a:t>
            </a:r>
            <a:r>
              <a:rPr lang="zh-TW" altLang="zh-TW" strike="dblStrike" dirty="0">
                <a:latin typeface="Arial Unicode MS" panose="020B0604020202020204" pitchFamily="34" charset="-120"/>
                <a:ea typeface="微軟正黑體" panose="020B0604030504040204" pitchFamily="34" charset="-120"/>
              </a:rPr>
              <a:t>插入配置</a:t>
            </a:r>
            <a:r>
              <a:rPr lang="zh-TW" altLang="zh-TW" strike="dblStrike" dirty="0" smtClean="0">
                <a:latin typeface="Arial Unicode MS" panose="020B0604020202020204" pitchFamily="34" charset="-120"/>
                <a:ea typeface="微軟正黑體" panose="020B0604030504040204" pitchFamily="34" charset="-120"/>
              </a:rPr>
              <a:t>中</a:t>
            </a:r>
            <a:r>
              <a:rPr lang="en-US" altLang="zh-TW" strike="dblStrike" dirty="0" smtClean="0">
                <a:latin typeface="Arial Unicode MS" panose="020B0604020202020204" pitchFamily="34" charset="-120"/>
                <a:ea typeface="微軟正黑體" panose="020B0604030504040204" pitchFamily="34" charset="-120"/>
              </a:rPr>
              <a:t> (</a:t>
            </a:r>
            <a:r>
              <a:rPr lang="zh-TW" altLang="zh-TW" strike="dblStrike" dirty="0" smtClean="0">
                <a:latin typeface="Arial Unicode MS" panose="020B0604020202020204" pitchFamily="34" charset="-120"/>
                <a:ea typeface="微軟正黑體" panose="020B0604030504040204" pitchFamily="34" charset="-120"/>
              </a:rPr>
              <a:t>除非使用已包含</a:t>
            </a:r>
            <a:r>
              <a:rPr lang="zh-TW" altLang="en-US" strike="dblStrike" dirty="0">
                <a:latin typeface="Arial Unicode MS" panose="020B0604020202020204" pitchFamily="34" charset="-120"/>
                <a:ea typeface="微軟正黑體" panose="020B0604030504040204" pitchFamily="34" charset="-120"/>
              </a:rPr>
              <a:t>圖</a:t>
            </a:r>
            <a:r>
              <a:rPr lang="zh-TW" altLang="zh-TW" strike="dblStrike" dirty="0">
                <a:latin typeface="Arial Unicode MS" panose="020B0604020202020204" pitchFamily="34" charset="-120"/>
                <a:ea typeface="微軟正黑體" panose="020B0604030504040204" pitchFamily="34" charset="-120"/>
              </a:rPr>
              <a:t>框的</a:t>
            </a:r>
            <a:r>
              <a:rPr lang="zh-TW" altLang="zh-TW" strike="dblStrike" dirty="0" smtClean="0">
                <a:latin typeface="Arial Unicode MS" panose="020B0604020202020204" pitchFamily="34" charset="-120"/>
                <a:ea typeface="微軟正黑體" panose="020B0604030504040204" pitchFamily="34" charset="-120"/>
              </a:rPr>
              <a:t>圖面</a:t>
            </a:r>
            <a:r>
              <a:rPr lang="en-US" altLang="zh-TW" strike="dblStrike" dirty="0" smtClean="0">
                <a:latin typeface="Arial Unicode MS" panose="020B0604020202020204" pitchFamily="34" charset="-120"/>
                <a:ea typeface="微軟正黑體" panose="020B0604030504040204" pitchFamily="34" charset="-120"/>
              </a:rPr>
              <a:t>)</a:t>
            </a:r>
            <a:r>
              <a:rPr lang="zh-TW" altLang="zh-TW" strike="dblStrike" dirty="0" smtClean="0">
                <a:latin typeface="Arial Unicode MS" panose="020B0604020202020204" pitchFamily="34" charset="-120"/>
                <a:ea typeface="微軟正黑體" panose="020B0604030504040204" pitchFamily="34" charset="-120"/>
              </a:rPr>
              <a:t>。</a:t>
            </a:r>
            <a:r>
              <a:rPr lang="en-US" altLang="zh-TW" strike="dblStrike" dirty="0" smtClean="0">
                <a:latin typeface="Arial Unicode MS" panose="020B0604020202020204" pitchFamily="34" charset="-120"/>
                <a:ea typeface="微軟正黑體" panose="020B0604030504040204" pitchFamily="34" charset="-120"/>
              </a:rPr>
              <a:t> </a:t>
            </a:r>
            <a:endParaRPr lang="zh-TW" altLang="zh-TW" strike="dblStrike" dirty="0">
              <a:latin typeface="Arial Unicode MS" panose="020B0604020202020204" pitchFamily="34" charset="-120"/>
              <a:ea typeface="微軟正黑體" panose="020B0604030504040204" pitchFamily="34" charset="-120"/>
            </a:endParaRPr>
          </a:p>
          <a:p>
            <a:r>
              <a:rPr lang="en-US" altLang="zh-TW" dirty="0">
                <a:latin typeface="Arial Unicode MS" panose="020B0604020202020204" pitchFamily="34" charset="-120"/>
                <a:ea typeface="微軟正黑體" panose="020B0604030504040204" pitchFamily="34" charset="-120"/>
              </a:rPr>
              <a:t>5.</a:t>
            </a:r>
            <a:r>
              <a:rPr lang="zh-TW" altLang="zh-TW" dirty="0">
                <a:latin typeface="Arial Unicode MS" panose="020B0604020202020204" pitchFamily="34" charset="-120"/>
                <a:ea typeface="微軟正黑體" panose="020B0604030504040204" pitchFamily="34" charset="-120"/>
              </a:rPr>
              <a:t>建立要用於配置視埠的新圖層。</a:t>
            </a:r>
            <a:r>
              <a:rPr lang="en-US" altLang="zh-TW" dirty="0">
                <a:latin typeface="Arial Unicode MS" panose="020B0604020202020204" pitchFamily="34" charset="-120"/>
                <a:ea typeface="微軟正黑體" panose="020B0604030504040204" pitchFamily="34" charset="-120"/>
              </a:rPr>
              <a:t> </a:t>
            </a:r>
            <a:r>
              <a:rPr lang="en-US" altLang="zh-TW" dirty="0" smtClean="0">
                <a:latin typeface="Arial Unicode MS" panose="020B0604020202020204" pitchFamily="34" charset="-120"/>
                <a:ea typeface="微軟正黑體" panose="020B0604030504040204" pitchFamily="34" charset="-120"/>
              </a:rPr>
              <a:t>(</a:t>
            </a:r>
            <a:r>
              <a:rPr lang="en-US" altLang="zh-TW" dirty="0" err="1" smtClean="0">
                <a:latin typeface="Arial Unicode MS" panose="020B0604020202020204" pitchFamily="34" charset="-120"/>
                <a:ea typeface="微軟正黑體" panose="020B0604030504040204" pitchFamily="34" charset="-120"/>
              </a:rPr>
              <a:t>mview</a:t>
            </a:r>
            <a:r>
              <a:rPr lang="en-US" altLang="zh-TW" dirty="0" smtClean="0">
                <a:latin typeface="Arial Unicode MS" panose="020B0604020202020204" pitchFamily="34" charset="-120"/>
                <a:ea typeface="微軟正黑體" panose="020B0604030504040204" pitchFamily="34" charset="-120"/>
              </a:rPr>
              <a:t>)</a:t>
            </a:r>
            <a:endParaRPr lang="zh-TW" altLang="zh-TW" dirty="0">
              <a:latin typeface="Arial Unicode MS" panose="020B0604020202020204" pitchFamily="34" charset="-120"/>
              <a:ea typeface="微軟正黑體" panose="020B0604030504040204" pitchFamily="34" charset="-120"/>
            </a:endParaRPr>
          </a:p>
          <a:p>
            <a:r>
              <a:rPr lang="en-US" altLang="zh-TW" dirty="0">
                <a:latin typeface="Arial Unicode MS" panose="020B0604020202020204" pitchFamily="34" charset="-120"/>
                <a:ea typeface="微軟正黑體" panose="020B0604030504040204" pitchFamily="34" charset="-120"/>
              </a:rPr>
              <a:t>6.</a:t>
            </a:r>
            <a:r>
              <a:rPr lang="zh-TW" altLang="zh-TW" dirty="0">
                <a:latin typeface="Arial Unicode MS" panose="020B0604020202020204" pitchFamily="34" charset="-120"/>
                <a:ea typeface="微軟正黑體" panose="020B0604030504040204" pitchFamily="34" charset="-120"/>
              </a:rPr>
              <a:t>建立配置視埠並將其放置在配置中。</a:t>
            </a:r>
            <a:r>
              <a:rPr lang="en-US" altLang="zh-TW" dirty="0">
                <a:latin typeface="Arial Unicode MS" panose="020B0604020202020204" pitchFamily="34" charset="-120"/>
                <a:ea typeface="微軟正黑體" panose="020B0604030504040204" pitchFamily="34" charset="-120"/>
              </a:rPr>
              <a:t> </a:t>
            </a:r>
            <a:endParaRPr lang="zh-TW" altLang="zh-TW" dirty="0">
              <a:latin typeface="Arial Unicode MS" panose="020B0604020202020204" pitchFamily="34" charset="-120"/>
              <a:ea typeface="微軟正黑體" panose="020B0604030504040204" pitchFamily="34" charset="-120"/>
            </a:endParaRPr>
          </a:p>
          <a:p>
            <a:r>
              <a:rPr lang="en-US" altLang="zh-TW" dirty="0">
                <a:latin typeface="Arial Unicode MS" panose="020B0604020202020204" pitchFamily="34" charset="-120"/>
                <a:ea typeface="微軟正黑體" panose="020B0604030504040204" pitchFamily="34" charset="-120"/>
              </a:rPr>
              <a:t>7.</a:t>
            </a:r>
            <a:r>
              <a:rPr lang="zh-TW" altLang="zh-TW" dirty="0">
                <a:latin typeface="Arial Unicode MS" panose="020B0604020202020204" pitchFamily="34" charset="-120"/>
                <a:ea typeface="微軟正黑體" panose="020B0604030504040204" pitchFamily="34" charset="-120"/>
              </a:rPr>
              <a:t>設定每個配置視埠中視圖的方位、比例與圖層可見性。</a:t>
            </a:r>
            <a:r>
              <a:rPr lang="en-US" altLang="zh-TW" dirty="0">
                <a:latin typeface="Arial Unicode MS" panose="020B0604020202020204" pitchFamily="34" charset="-120"/>
                <a:ea typeface="微軟正黑體" panose="020B0604030504040204" pitchFamily="34" charset="-120"/>
              </a:rPr>
              <a:t> </a:t>
            </a:r>
            <a:endParaRPr lang="zh-TW" altLang="zh-TW" dirty="0">
              <a:latin typeface="Arial Unicode MS" panose="020B0604020202020204" pitchFamily="34" charset="-120"/>
              <a:ea typeface="微軟正黑體" panose="020B0604030504040204" pitchFamily="34" charset="-120"/>
            </a:endParaRPr>
          </a:p>
          <a:p>
            <a:r>
              <a:rPr lang="en-US" altLang="zh-TW" strike="dblStrike" dirty="0">
                <a:latin typeface="Arial Unicode MS" panose="020B0604020202020204" pitchFamily="34" charset="-120"/>
                <a:ea typeface="微軟正黑體" panose="020B0604030504040204" pitchFamily="34" charset="-120"/>
              </a:rPr>
              <a:t>8.</a:t>
            </a:r>
            <a:r>
              <a:rPr lang="zh-TW" altLang="zh-TW" strike="dblStrike" dirty="0">
                <a:latin typeface="Arial Unicode MS" panose="020B0604020202020204" pitchFamily="34" charset="-120"/>
                <a:ea typeface="微軟正黑體" panose="020B0604030504040204" pitchFamily="34" charset="-120"/>
              </a:rPr>
              <a:t>依需要在配置中加入標註與註解。</a:t>
            </a:r>
            <a:r>
              <a:rPr lang="en-US" altLang="zh-TW" strike="dblStrike" dirty="0">
                <a:latin typeface="Arial Unicode MS" panose="020B0604020202020204" pitchFamily="34" charset="-120"/>
                <a:ea typeface="微軟正黑體" panose="020B0604030504040204" pitchFamily="34" charset="-120"/>
              </a:rPr>
              <a:t> </a:t>
            </a:r>
            <a:endParaRPr lang="zh-TW" altLang="zh-TW" strike="dblStrike" dirty="0">
              <a:latin typeface="Arial Unicode MS" panose="020B0604020202020204" pitchFamily="34" charset="-120"/>
              <a:ea typeface="微軟正黑體" panose="020B0604030504040204" pitchFamily="34" charset="-120"/>
            </a:endParaRPr>
          </a:p>
          <a:p>
            <a:r>
              <a:rPr lang="en-US" altLang="zh-TW" dirty="0">
                <a:latin typeface="Arial Unicode MS" panose="020B0604020202020204" pitchFamily="34" charset="-120"/>
                <a:ea typeface="微軟正黑體" panose="020B0604030504040204" pitchFamily="34" charset="-120"/>
              </a:rPr>
              <a:t>9.</a:t>
            </a:r>
            <a:r>
              <a:rPr lang="zh-TW" altLang="zh-TW" dirty="0">
                <a:latin typeface="Arial Unicode MS" panose="020B0604020202020204" pitchFamily="34" charset="-120"/>
                <a:ea typeface="微軟正黑體" panose="020B0604030504040204" pitchFamily="34" charset="-120"/>
              </a:rPr>
              <a:t>關閉包含配置視埠的圖層。</a:t>
            </a:r>
            <a:r>
              <a:rPr lang="en-US" altLang="zh-TW" dirty="0">
                <a:latin typeface="Arial Unicode MS" panose="020B0604020202020204" pitchFamily="34" charset="-120"/>
                <a:ea typeface="微軟正黑體" panose="020B0604030504040204" pitchFamily="34" charset="-120"/>
              </a:rPr>
              <a:t> </a:t>
            </a:r>
            <a:endParaRPr lang="zh-TW" altLang="zh-TW" dirty="0">
              <a:latin typeface="Arial Unicode MS" panose="020B0604020202020204" pitchFamily="34" charset="-120"/>
              <a:ea typeface="微軟正黑體" panose="020B0604030504040204" pitchFamily="34" charset="-120"/>
            </a:endParaRPr>
          </a:p>
          <a:p>
            <a:r>
              <a:rPr lang="en-US" altLang="zh-TW" dirty="0">
                <a:latin typeface="Arial Unicode MS" panose="020B0604020202020204" pitchFamily="34" charset="-120"/>
                <a:ea typeface="微軟正黑體" panose="020B0604030504040204" pitchFamily="34" charset="-120"/>
              </a:rPr>
              <a:t>10</a:t>
            </a:r>
            <a:r>
              <a:rPr lang="en-US" altLang="zh-TW" dirty="0" smtClean="0">
                <a:latin typeface="Arial Unicode MS" panose="020B0604020202020204" pitchFamily="34" charset="-120"/>
                <a:ea typeface="微軟正黑體" panose="020B0604030504040204" pitchFamily="34" charset="-120"/>
              </a:rPr>
              <a:t>.</a:t>
            </a:r>
            <a:r>
              <a:rPr lang="zh-TW" altLang="en-US" dirty="0" smtClean="0">
                <a:latin typeface="Arial Unicode MS" panose="020B0604020202020204" pitchFamily="34" charset="-120"/>
                <a:ea typeface="微軟正黑體" panose="020B0604030504040204" pitchFamily="34" charset="-120"/>
              </a:rPr>
              <a:t>將</a:t>
            </a:r>
            <a:r>
              <a:rPr lang="zh-TW" altLang="zh-TW" dirty="0" smtClean="0">
                <a:latin typeface="Arial Unicode MS" panose="020B0604020202020204" pitchFamily="34" charset="-120"/>
                <a:ea typeface="微軟正黑體" panose="020B0604030504040204" pitchFamily="34" charset="-120"/>
              </a:rPr>
              <a:t>配置</a:t>
            </a:r>
            <a:r>
              <a:rPr lang="zh-TW" altLang="en-US" dirty="0" smtClean="0">
                <a:latin typeface="Arial Unicode MS" panose="020B0604020202020204" pitchFamily="34" charset="-120"/>
                <a:ea typeface="微軟正黑體" panose="020B0604030504040204" pitchFamily="34" charset="-120"/>
              </a:rPr>
              <a:t>好的圖面輸出</a:t>
            </a:r>
            <a:r>
              <a:rPr lang="zh-TW" altLang="zh-TW" dirty="0" smtClean="0">
                <a:latin typeface="Arial Unicode MS" panose="020B0604020202020204" pitchFamily="34" charset="-120"/>
                <a:ea typeface="微軟正黑體" panose="020B0604030504040204" pitchFamily="34" charset="-120"/>
              </a:rPr>
              <a:t>出</a:t>
            </a:r>
            <a:r>
              <a:rPr lang="zh-TW" altLang="zh-TW" dirty="0">
                <a:latin typeface="Arial Unicode MS" panose="020B0604020202020204" pitchFamily="34" charset="-120"/>
                <a:ea typeface="微軟正黑體" panose="020B0604030504040204" pitchFamily="34" charset="-120"/>
              </a:rPr>
              <a:t>圖。</a:t>
            </a:r>
          </a:p>
        </p:txBody>
      </p:sp>
      <p:sp>
        <p:nvSpPr>
          <p:cNvPr id="4" name="日期版面配置區 3"/>
          <p:cNvSpPr>
            <a:spLocks noGrp="1"/>
          </p:cNvSpPr>
          <p:nvPr>
            <p:ph type="dt" sz="half" idx="10"/>
          </p:nvPr>
        </p:nvSpPr>
        <p:spPr/>
        <p:txBody>
          <a:bodyPr/>
          <a:lstStyle/>
          <a:p>
            <a:fld id="{8F939B69-449C-44C5-8F2A-2BBA50124F0C}"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56</a:t>
            </a:fld>
            <a:endParaRPr lang="zh-TW" altLang="en-US"/>
          </a:p>
        </p:txBody>
      </p:sp>
    </p:spTree>
    <p:extLst>
      <p:ext uri="{BB962C8B-B14F-4D97-AF65-F5344CB8AC3E}">
        <p14:creationId xmlns:p14="http://schemas.microsoft.com/office/powerpoint/2010/main" val="8825623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2995863" y="2016459"/>
            <a:ext cx="6086222" cy="4339891"/>
          </a:xfrm>
          <a:prstGeom prst="rect">
            <a:avLst/>
          </a:prstGeom>
        </p:spPr>
      </p:pic>
      <p:sp>
        <p:nvSpPr>
          <p:cNvPr id="2" name="標題 1"/>
          <p:cNvSpPr>
            <a:spLocks noGrp="1"/>
          </p:cNvSpPr>
          <p:nvPr>
            <p:ph type="title"/>
          </p:nvPr>
        </p:nvSpPr>
        <p:spPr/>
        <p:txBody>
          <a:bodyPr/>
          <a:lstStyle/>
          <a:p>
            <a:r>
              <a:rPr lang="zh-TW" altLang="en-US" dirty="0"/>
              <a:t>實作：</a:t>
            </a:r>
            <a:r>
              <a:rPr lang="zh-TW" altLang="zh-TW" dirty="0"/>
              <a:t>配置出</a:t>
            </a:r>
            <a:r>
              <a:rPr lang="zh-TW" altLang="zh-TW" dirty="0" smtClean="0"/>
              <a:t>圖</a:t>
            </a:r>
            <a:r>
              <a:rPr lang="en-US" altLang="zh-TW" dirty="0" smtClean="0"/>
              <a:t>(</a:t>
            </a:r>
            <a:r>
              <a:rPr lang="zh-TW" altLang="en-US" dirty="0" smtClean="0"/>
              <a:t>圖紙空間出圖</a:t>
            </a:r>
            <a:r>
              <a:rPr lang="en-US" altLang="zh-TW" dirty="0" smtClean="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57</a:t>
            </a:fld>
            <a:endParaRPr lang="zh-TW" altLang="en-US"/>
          </a:p>
        </p:txBody>
      </p:sp>
      <p:sp>
        <p:nvSpPr>
          <p:cNvPr id="5" name="內容版面配置區 4"/>
          <p:cNvSpPr>
            <a:spLocks noGrp="1"/>
          </p:cNvSpPr>
          <p:nvPr>
            <p:ph sz="quarter" idx="1"/>
          </p:nvPr>
        </p:nvSpPr>
        <p:spPr>
          <a:xfrm>
            <a:off x="457200" y="1219200"/>
            <a:ext cx="5077326" cy="3088105"/>
          </a:xfrm>
        </p:spPr>
        <p:txBody>
          <a:bodyPr>
            <a:normAutofit/>
          </a:bodyPr>
          <a:lstStyle/>
          <a:p>
            <a:r>
              <a:rPr lang="zh-TW" altLang="en-US" sz="1800" dirty="0" smtClean="0"/>
              <a:t>印表機選：</a:t>
            </a:r>
            <a:r>
              <a:rPr lang="en-US" altLang="zh-TW" sz="1800" dirty="0" smtClean="0"/>
              <a:t>DWG TO PDF. Pc3</a:t>
            </a:r>
          </a:p>
          <a:p>
            <a:r>
              <a:rPr lang="zh-TW" altLang="en-US" sz="1800" dirty="0" smtClean="0"/>
              <a:t>圖紙：</a:t>
            </a:r>
            <a:r>
              <a:rPr lang="en-US" altLang="zh-TW" sz="1800" dirty="0" smtClean="0"/>
              <a:t>ISO full bleed A4(210*297)</a:t>
            </a:r>
          </a:p>
          <a:p>
            <a:r>
              <a:rPr lang="zh-TW" altLang="en-US" sz="1800" dirty="0" smtClean="0"/>
              <a:t>出圖內容：配置</a:t>
            </a:r>
            <a:endParaRPr lang="en-US" altLang="zh-TW" sz="1800" dirty="0" smtClean="0"/>
          </a:p>
          <a:p>
            <a:r>
              <a:rPr lang="zh-TW" altLang="en-US" sz="1800" dirty="0" smtClean="0"/>
              <a:t>出圖比例：</a:t>
            </a:r>
            <a:r>
              <a:rPr lang="en-US" altLang="zh-TW" sz="1800" dirty="0" smtClean="0"/>
              <a:t>1:1</a:t>
            </a:r>
          </a:p>
          <a:p>
            <a:r>
              <a:rPr lang="zh-TW" altLang="en-US" sz="1800" dirty="0" smtClean="0"/>
              <a:t>出圖形式表：</a:t>
            </a:r>
            <a:r>
              <a:rPr lang="en-US" altLang="zh-TW" sz="1800" dirty="0" err="1" smtClean="0"/>
              <a:t>acad.ctb</a:t>
            </a:r>
            <a:endParaRPr lang="en-US" altLang="zh-TW" sz="1800" dirty="0" smtClean="0"/>
          </a:p>
        </p:txBody>
      </p:sp>
    </p:spTree>
    <p:extLst>
      <p:ext uri="{BB962C8B-B14F-4D97-AF65-F5344CB8AC3E}">
        <p14:creationId xmlns:p14="http://schemas.microsoft.com/office/powerpoint/2010/main" val="22704969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實作練習：出圖練習</a:t>
            </a:r>
            <a:r>
              <a:rPr lang="en-US" altLang="zh-TW" dirty="0"/>
              <a:t>(</a:t>
            </a:r>
            <a:r>
              <a:rPr lang="zh-TW" altLang="en-US" dirty="0"/>
              <a:t>模型空間出圖</a:t>
            </a:r>
            <a:r>
              <a:rPr lang="en-US" altLang="zh-TW" dirty="0"/>
              <a:t>)</a:t>
            </a:r>
            <a:endParaRPr lang="zh-TW" altLang="en-US" dirty="0"/>
          </a:p>
        </p:txBody>
      </p:sp>
      <p:sp>
        <p:nvSpPr>
          <p:cNvPr id="3" name="內容版面配置區 2"/>
          <p:cNvSpPr>
            <a:spLocks noGrp="1"/>
          </p:cNvSpPr>
          <p:nvPr>
            <p:ph sz="quarter" idx="1"/>
          </p:nvPr>
        </p:nvSpPr>
        <p:spPr/>
        <p:txBody>
          <a:bodyPr/>
          <a:lstStyle/>
          <a:p>
            <a:pPr lvl="0"/>
            <a:r>
              <a:rPr lang="zh-TW" altLang="zh-TW" dirty="0"/>
              <a:t>先繪製</a:t>
            </a:r>
            <a:r>
              <a:rPr lang="zh-TW" altLang="zh-TW" dirty="0" smtClean="0"/>
              <a:t>圖</a:t>
            </a:r>
            <a:r>
              <a:rPr lang="zh-TW" altLang="en-US" dirty="0" smtClean="0"/>
              <a:t>框</a:t>
            </a:r>
            <a:r>
              <a:rPr lang="zh-TW" altLang="zh-TW" dirty="0" smtClean="0"/>
              <a:t>、</a:t>
            </a:r>
            <a:r>
              <a:rPr lang="zh-TW" altLang="zh-TW" dirty="0"/>
              <a:t>表格及</a:t>
            </a:r>
            <a:r>
              <a:rPr lang="zh-TW" altLang="zh-TW" dirty="0" smtClean="0"/>
              <a:t>文字</a:t>
            </a:r>
            <a:endParaRPr lang="en-US" altLang="zh-TW" dirty="0"/>
          </a:p>
          <a:p>
            <a:pPr lvl="0"/>
            <a:r>
              <a:rPr lang="zh-TW" altLang="zh-TW" dirty="0" smtClean="0"/>
              <a:t>使用</a:t>
            </a:r>
            <a:r>
              <a:rPr lang="zh-TW" altLang="zh-TW" dirty="0"/>
              <a:t>配置</a:t>
            </a:r>
            <a:r>
              <a:rPr lang="zh-TW" altLang="zh-TW" dirty="0" smtClean="0"/>
              <a:t>建立</a:t>
            </a:r>
            <a:r>
              <a:rPr lang="en-US" altLang="zh-TW" dirty="0" smtClean="0"/>
              <a:t> A4 </a:t>
            </a:r>
            <a:r>
              <a:rPr lang="zh-TW" altLang="zh-TW" dirty="0" smtClean="0"/>
              <a:t>版面</a:t>
            </a:r>
            <a:r>
              <a:rPr lang="en-US" altLang="zh-TW" dirty="0" smtClean="0"/>
              <a:t> </a:t>
            </a:r>
            <a:r>
              <a:rPr lang="zh-TW" altLang="en-US" dirty="0" smtClean="0"/>
              <a:t>，印表機選擇 </a:t>
            </a:r>
            <a:r>
              <a:rPr lang="en-US" altLang="zh-TW" dirty="0" smtClean="0"/>
              <a:t>DWG To PDF</a:t>
            </a:r>
          </a:p>
          <a:p>
            <a:pPr lvl="0"/>
            <a:r>
              <a:rPr lang="zh-TW" altLang="zh-TW" dirty="0" smtClean="0"/>
              <a:t>建立</a:t>
            </a:r>
            <a:r>
              <a:rPr lang="en-US" altLang="zh-TW" dirty="0" smtClean="0"/>
              <a:t> 2 </a:t>
            </a:r>
            <a:r>
              <a:rPr lang="zh-TW" altLang="zh-TW" dirty="0" smtClean="0"/>
              <a:t>視景</a:t>
            </a:r>
            <a:r>
              <a:rPr lang="zh-TW" altLang="en-US" dirty="0" smtClean="0"/>
              <a:t>顯示圖。</a:t>
            </a:r>
            <a:endParaRPr lang="zh-TW" altLang="zh-TW" dirty="0"/>
          </a:p>
          <a:p>
            <a:pPr lvl="0"/>
            <a:r>
              <a:rPr lang="zh-TW" altLang="zh-TW" dirty="0" smtClean="0"/>
              <a:t>在</a:t>
            </a:r>
            <a:r>
              <a:rPr lang="zh-TW" altLang="en-US" dirty="0" smtClean="0"/>
              <a:t>模型</a:t>
            </a:r>
            <a:r>
              <a:rPr lang="zh-TW" altLang="zh-TW" dirty="0" smtClean="0"/>
              <a:t>空間</a:t>
            </a:r>
            <a:r>
              <a:rPr lang="zh-TW" altLang="zh-TW" dirty="0"/>
              <a:t>標註</a:t>
            </a:r>
            <a:r>
              <a:rPr lang="zh-TW" altLang="zh-TW" dirty="0" smtClean="0"/>
              <a:t>尺寸</a:t>
            </a:r>
            <a:r>
              <a:rPr lang="zh-TW" altLang="en-US" dirty="0" smtClean="0"/>
              <a:t>，並調整到適合的文字比例。</a:t>
            </a:r>
            <a:endParaRPr lang="zh-TW" altLang="zh-TW" dirty="0"/>
          </a:p>
          <a:p>
            <a:pPr lvl="0"/>
            <a:r>
              <a:rPr lang="zh-TW" altLang="zh-TW" dirty="0"/>
              <a:t>出</a:t>
            </a:r>
            <a:r>
              <a:rPr lang="zh-TW" altLang="zh-TW" dirty="0" smtClean="0"/>
              <a:t>圖</a:t>
            </a:r>
            <a:r>
              <a:rPr lang="zh-TW" altLang="en-US" dirty="0" smtClean="0"/>
              <a:t>成為 </a:t>
            </a:r>
            <a:r>
              <a:rPr lang="en-US" altLang="zh-TW" dirty="0" smtClean="0"/>
              <a:t>PDF </a:t>
            </a:r>
            <a:r>
              <a:rPr lang="zh-TW" altLang="en-US" dirty="0" smtClean="0"/>
              <a:t>檔案</a:t>
            </a:r>
            <a:endParaRPr lang="zh-TW" altLang="zh-TW" dirty="0"/>
          </a:p>
          <a:p>
            <a:endParaRPr lang="zh-TW" altLang="en-US" dirty="0"/>
          </a:p>
        </p:txBody>
      </p:sp>
      <p:sp>
        <p:nvSpPr>
          <p:cNvPr id="4" name="日期版面配置區 3"/>
          <p:cNvSpPr>
            <a:spLocks noGrp="1"/>
          </p:cNvSpPr>
          <p:nvPr>
            <p:ph type="dt" sz="half" idx="10"/>
          </p:nvPr>
        </p:nvSpPr>
        <p:spPr/>
        <p:txBody>
          <a:bodyPr/>
          <a:lstStyle/>
          <a:p>
            <a:fld id="{26585F6C-CE36-4442-9683-ECCB2FAEB59A}"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58</a:t>
            </a:fld>
            <a:endParaRPr lang="zh-TW" altLang="en-US"/>
          </a:p>
        </p:txBody>
      </p:sp>
    </p:spTree>
    <p:extLst>
      <p:ext uri="{BB962C8B-B14F-4D97-AF65-F5344CB8AC3E}">
        <p14:creationId xmlns:p14="http://schemas.microsoft.com/office/powerpoint/2010/main" val="18494947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實作練習：出圖練習</a:t>
            </a:r>
            <a:r>
              <a:rPr lang="en-US" altLang="zh-TW" dirty="0"/>
              <a:t>(</a:t>
            </a:r>
            <a:r>
              <a:rPr lang="zh-TW" altLang="en-US" dirty="0"/>
              <a:t>模型空間出圖</a:t>
            </a:r>
            <a:r>
              <a:rPr lang="en-US" altLang="zh-TW" dirty="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59</a:t>
            </a:fld>
            <a:endParaRPr lang="zh-TW" altLang="en-US"/>
          </a:p>
        </p:txBody>
      </p:sp>
      <p:sp>
        <p:nvSpPr>
          <p:cNvPr id="5" name="內容版面配置區 4"/>
          <p:cNvSpPr>
            <a:spLocks noGrp="1"/>
          </p:cNvSpPr>
          <p:nvPr>
            <p:ph sz="quarter" idx="1"/>
          </p:nvPr>
        </p:nvSpPr>
        <p:spPr/>
        <p:txBody>
          <a:bodyPr/>
          <a:lstStyle/>
          <a:p>
            <a:r>
              <a:rPr lang="zh-TW" altLang="en-US" dirty="0" smtClean="0"/>
              <a:t>請從教師提供的練習檔案中，抓取這些</a:t>
            </a:r>
            <a:r>
              <a:rPr lang="zh-TW" altLang="en-US" dirty="0"/>
              <a:t>模型</a:t>
            </a:r>
            <a:r>
              <a:rPr lang="zh-TW" altLang="en-US" dirty="0" smtClean="0"/>
              <a:t>或重新繪製這些模型。</a:t>
            </a:r>
            <a:endParaRPr lang="zh-TW" altLang="en-US" dirty="0"/>
          </a:p>
        </p:txBody>
      </p:sp>
      <p:graphicFrame>
        <p:nvGraphicFramePr>
          <p:cNvPr id="6" name="物件 5"/>
          <p:cNvGraphicFramePr>
            <a:graphicFrameLocks noChangeAspect="1"/>
          </p:cNvGraphicFramePr>
          <p:nvPr>
            <p:extLst>
              <p:ext uri="{D42A27DB-BD31-4B8C-83A1-F6EECF244321}">
                <p14:modId xmlns:p14="http://schemas.microsoft.com/office/powerpoint/2010/main" val="1971467871"/>
              </p:ext>
            </p:extLst>
          </p:nvPr>
        </p:nvGraphicFramePr>
        <p:xfrm>
          <a:off x="2165684" y="1913026"/>
          <a:ext cx="6060900" cy="4323008"/>
        </p:xfrm>
        <a:graphic>
          <a:graphicData uri="http://schemas.openxmlformats.org/presentationml/2006/ole">
            <mc:AlternateContent xmlns:mc="http://schemas.openxmlformats.org/markup-compatibility/2006">
              <mc:Choice xmlns:v="urn:schemas-microsoft-com:vml" Requires="v">
                <p:oleObj spid="_x0000_s2095" name="AutoCAD Drawing" r:id="rId3" imgW="5315040" imgH="3790800" progId="AutoCAD.Drawing.19">
                  <p:embed/>
                </p:oleObj>
              </mc:Choice>
              <mc:Fallback>
                <p:oleObj name="AutoCAD Drawing" r:id="rId3" imgW="5315040" imgH="3790800" progId="AutoCAD.Drawing.19">
                  <p:embed/>
                  <p:pic>
                    <p:nvPicPr>
                      <p:cNvPr id="0" name=""/>
                      <p:cNvPicPr/>
                      <p:nvPr/>
                    </p:nvPicPr>
                    <p:blipFill>
                      <a:blip r:embed="rId4"/>
                      <a:stretch>
                        <a:fillRect/>
                      </a:stretch>
                    </p:blipFill>
                    <p:spPr>
                      <a:xfrm>
                        <a:off x="2165684" y="1913026"/>
                        <a:ext cx="6060900" cy="4323008"/>
                      </a:xfrm>
                      <a:prstGeom prst="rect">
                        <a:avLst/>
                      </a:prstGeom>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716431954"/>
              </p:ext>
            </p:extLst>
          </p:nvPr>
        </p:nvGraphicFramePr>
        <p:xfrm>
          <a:off x="5426241" y="2479271"/>
          <a:ext cx="2253433" cy="1607287"/>
        </p:xfrm>
        <a:graphic>
          <a:graphicData uri="http://schemas.openxmlformats.org/presentationml/2006/ole">
            <mc:AlternateContent xmlns:mc="http://schemas.openxmlformats.org/markup-compatibility/2006">
              <mc:Choice xmlns:v="urn:schemas-microsoft-com:vml" Requires="v">
                <p:oleObj spid="_x0000_s2096" name="AutoCAD Drawing" r:id="rId5" imgW="5315040" imgH="3790800" progId="AutoCAD.Drawing.19">
                  <p:embed/>
                </p:oleObj>
              </mc:Choice>
              <mc:Fallback>
                <p:oleObj name="AutoCAD Drawing" r:id="rId5" imgW="5315040" imgH="3790800" progId="AutoCAD.Drawing.19">
                  <p:embed/>
                  <p:pic>
                    <p:nvPicPr>
                      <p:cNvPr id="0" name=""/>
                      <p:cNvPicPr/>
                      <p:nvPr/>
                    </p:nvPicPr>
                    <p:blipFill>
                      <a:blip r:embed="rId6"/>
                      <a:stretch>
                        <a:fillRect/>
                      </a:stretch>
                    </p:blipFill>
                    <p:spPr>
                      <a:xfrm>
                        <a:off x="5426241" y="2479271"/>
                        <a:ext cx="2253433" cy="1607287"/>
                      </a:xfrm>
                      <a:prstGeom prst="rect">
                        <a:avLst/>
                      </a:prstGeom>
                    </p:spPr>
                  </p:pic>
                </p:oleObj>
              </mc:Fallback>
            </mc:AlternateContent>
          </a:graphicData>
        </a:graphic>
      </p:graphicFrame>
    </p:spTree>
    <p:extLst>
      <p:ext uri="{BB962C8B-B14F-4D97-AF65-F5344CB8AC3E}">
        <p14:creationId xmlns:p14="http://schemas.microsoft.com/office/powerpoint/2010/main" val="1648401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長度投影</a:t>
            </a:r>
          </a:p>
        </p:txBody>
      </p:sp>
      <p:sp>
        <p:nvSpPr>
          <p:cNvPr id="3" name="內容版面配置區 2"/>
          <p:cNvSpPr>
            <a:spLocks noGrp="1"/>
          </p:cNvSpPr>
          <p:nvPr>
            <p:ph sz="quarter" idx="1"/>
          </p:nvPr>
        </p:nvSpPr>
        <p:spPr/>
        <p:txBody>
          <a:bodyPr/>
          <a:lstStyle/>
          <a:p>
            <a:endParaRPr lang="en-US" altLang="zh-TW" dirty="0" smtClean="0"/>
          </a:p>
        </p:txBody>
      </p:sp>
      <p:sp>
        <p:nvSpPr>
          <p:cNvPr id="5" name="日期版面配置區 4"/>
          <p:cNvSpPr>
            <a:spLocks noGrp="1"/>
          </p:cNvSpPr>
          <p:nvPr>
            <p:ph type="dt" sz="half" idx="10"/>
          </p:nvPr>
        </p:nvSpPr>
        <p:spPr/>
        <p:txBody>
          <a:bodyPr/>
          <a:lstStyle/>
          <a:p>
            <a:fld id="{5A4D97CE-6335-4BA4-81A3-DE37F3A361F8}"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6</a:t>
            </a:fld>
            <a:endParaRPr lang="zh-TW" altLang="en-US"/>
          </a:p>
        </p:txBody>
      </p:sp>
      <p:pic>
        <p:nvPicPr>
          <p:cNvPr id="7" name="圖片 6"/>
          <p:cNvPicPr>
            <a:picLocks noChangeAspect="1"/>
          </p:cNvPicPr>
          <p:nvPr/>
        </p:nvPicPr>
        <p:blipFill>
          <a:blip r:embed="rId2"/>
          <a:stretch>
            <a:fillRect/>
          </a:stretch>
        </p:blipFill>
        <p:spPr>
          <a:xfrm>
            <a:off x="1943100" y="1143000"/>
            <a:ext cx="5370976" cy="4883821"/>
          </a:xfrm>
          <a:prstGeom prst="rect">
            <a:avLst/>
          </a:prstGeom>
        </p:spPr>
      </p:pic>
    </p:spTree>
    <p:extLst>
      <p:ext uri="{BB962C8B-B14F-4D97-AF65-F5344CB8AC3E}">
        <p14:creationId xmlns:p14="http://schemas.microsoft.com/office/powerpoint/2010/main" val="21010219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實作練習：出圖練習</a:t>
            </a:r>
            <a:r>
              <a:rPr lang="en-US" altLang="zh-TW" dirty="0"/>
              <a:t>(</a:t>
            </a:r>
            <a:r>
              <a:rPr lang="zh-TW" altLang="en-US" dirty="0"/>
              <a:t>模型空間出圖</a:t>
            </a:r>
            <a:r>
              <a:rPr lang="en-US" altLang="zh-TW" dirty="0"/>
              <a:t>)</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60</a:t>
            </a:fld>
            <a:endParaRPr lang="zh-TW" altLang="en-US"/>
          </a:p>
        </p:txBody>
      </p:sp>
      <p:sp>
        <p:nvSpPr>
          <p:cNvPr id="5" name="內容版面配置區 4"/>
          <p:cNvSpPr>
            <a:spLocks noGrp="1"/>
          </p:cNvSpPr>
          <p:nvPr>
            <p:ph sz="quarter" idx="1"/>
          </p:nvPr>
        </p:nvSpPr>
        <p:spPr/>
        <p:txBody>
          <a:bodyPr/>
          <a:lstStyle/>
          <a:p>
            <a:r>
              <a:rPr lang="zh-TW" altLang="en-US" dirty="0" smtClean="0"/>
              <a:t>請完成圖面標註並將完稿輸出成為一個 </a:t>
            </a:r>
            <a:r>
              <a:rPr lang="en-US" altLang="zh-TW" dirty="0" smtClean="0"/>
              <a:t>PDF </a:t>
            </a:r>
            <a:r>
              <a:rPr lang="zh-TW" altLang="en-US" dirty="0" smtClean="0"/>
              <a:t>檔案。</a:t>
            </a:r>
            <a:endParaRPr lang="zh-TW" altLang="en-US" dirty="0"/>
          </a:p>
        </p:txBody>
      </p:sp>
      <p:pic>
        <p:nvPicPr>
          <p:cNvPr id="6" name="圖片 5"/>
          <p:cNvPicPr>
            <a:picLocks noChangeAspect="1"/>
          </p:cNvPicPr>
          <p:nvPr/>
        </p:nvPicPr>
        <p:blipFill rotWithShape="1">
          <a:blip r:embed="rId2"/>
          <a:srcRect l="31678" t="18056" r="13163" b="25278"/>
          <a:stretch/>
        </p:blipFill>
        <p:spPr>
          <a:xfrm>
            <a:off x="1460353" y="1816631"/>
            <a:ext cx="6084971" cy="4340329"/>
          </a:xfrm>
          <a:prstGeom prst="rect">
            <a:avLst/>
          </a:prstGeom>
        </p:spPr>
      </p:pic>
    </p:spTree>
    <p:extLst>
      <p:ext uri="{BB962C8B-B14F-4D97-AF65-F5344CB8AC3E}">
        <p14:creationId xmlns:p14="http://schemas.microsoft.com/office/powerpoint/2010/main" val="2982032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a:t>
            </a:r>
            <a:endParaRPr lang="zh-TW" altLang="en-US" dirty="0"/>
          </a:p>
        </p:txBody>
      </p:sp>
      <p:sp>
        <p:nvSpPr>
          <p:cNvPr id="3" name="內容版面配置區 2"/>
          <p:cNvSpPr>
            <a:spLocks noGrp="1"/>
          </p:cNvSpPr>
          <p:nvPr>
            <p:ph sz="quarter" idx="1"/>
          </p:nvPr>
        </p:nvSpPr>
        <p:spPr/>
        <p:txBody>
          <a:bodyPr/>
          <a:lstStyle/>
          <a:p>
            <a:pPr lvl="0"/>
            <a:r>
              <a:rPr lang="en-US" altLang="zh-TW" dirty="0" smtClean="0"/>
              <a:t>1.</a:t>
            </a:r>
            <a:r>
              <a:rPr lang="zh-TW" altLang="en-US" dirty="0" smtClean="0"/>
              <a:t>請設計一個屬於你的</a:t>
            </a:r>
            <a:r>
              <a:rPr lang="zh-TW" altLang="zh-TW" dirty="0" smtClean="0"/>
              <a:t>圖</a:t>
            </a:r>
            <a:r>
              <a:rPr lang="zh-TW" altLang="en-US" dirty="0" smtClean="0"/>
              <a:t>框</a:t>
            </a:r>
            <a:endParaRPr lang="en-US" altLang="zh-TW" dirty="0"/>
          </a:p>
          <a:p>
            <a:pPr lvl="0"/>
            <a:r>
              <a:rPr lang="en-US" altLang="zh-TW" dirty="0" smtClean="0"/>
              <a:t>2.</a:t>
            </a:r>
            <a:r>
              <a:rPr lang="zh-TW" altLang="zh-TW" dirty="0" smtClean="0"/>
              <a:t>使用</a:t>
            </a:r>
            <a:r>
              <a:rPr lang="zh-TW" altLang="zh-TW" dirty="0"/>
              <a:t>配置建立</a:t>
            </a:r>
            <a:r>
              <a:rPr lang="en-US" altLang="zh-TW" dirty="0"/>
              <a:t> A4 </a:t>
            </a:r>
            <a:r>
              <a:rPr lang="zh-TW" altLang="zh-TW" dirty="0"/>
              <a:t>版面</a:t>
            </a:r>
            <a:r>
              <a:rPr lang="en-US" altLang="zh-TW" dirty="0"/>
              <a:t> </a:t>
            </a:r>
            <a:r>
              <a:rPr lang="zh-TW" altLang="en-US" dirty="0"/>
              <a:t>，印表機選擇 </a:t>
            </a:r>
            <a:r>
              <a:rPr lang="en-US" altLang="zh-TW" dirty="0"/>
              <a:t>DWG To </a:t>
            </a:r>
            <a:r>
              <a:rPr lang="en-US" altLang="zh-TW" dirty="0" smtClean="0"/>
              <a:t>PDF</a:t>
            </a:r>
          </a:p>
          <a:p>
            <a:pPr lvl="0"/>
            <a:r>
              <a:rPr lang="en-US" altLang="zh-TW" dirty="0" smtClean="0"/>
              <a:t>3.</a:t>
            </a:r>
            <a:r>
              <a:rPr lang="zh-TW" altLang="en-US" dirty="0" smtClean="0"/>
              <a:t>繪製一個圖形物件</a:t>
            </a:r>
            <a:endParaRPr lang="en-US" altLang="zh-TW" dirty="0" smtClean="0"/>
          </a:p>
          <a:p>
            <a:r>
              <a:rPr lang="en-US" altLang="zh-TW" dirty="0" smtClean="0"/>
              <a:t>4.</a:t>
            </a:r>
            <a:r>
              <a:rPr lang="zh-TW" altLang="zh-TW" dirty="0" smtClean="0"/>
              <a:t>在</a:t>
            </a:r>
            <a:r>
              <a:rPr lang="zh-TW" altLang="en-US" dirty="0"/>
              <a:t>模型</a:t>
            </a:r>
            <a:r>
              <a:rPr lang="zh-TW" altLang="en-US" dirty="0" smtClean="0"/>
              <a:t>空間</a:t>
            </a:r>
            <a:r>
              <a:rPr lang="zh-TW" altLang="zh-TW" dirty="0" smtClean="0"/>
              <a:t>標</a:t>
            </a:r>
            <a:r>
              <a:rPr lang="zh-TW" altLang="zh-TW" dirty="0"/>
              <a:t>註</a:t>
            </a:r>
            <a:r>
              <a:rPr lang="zh-TW" altLang="zh-TW" dirty="0" smtClean="0"/>
              <a:t>尺寸</a:t>
            </a:r>
            <a:r>
              <a:rPr lang="zh-TW" altLang="en-US" dirty="0" smtClean="0"/>
              <a:t>、及標題圖框</a:t>
            </a:r>
            <a:endParaRPr lang="en-US" altLang="zh-TW" dirty="0"/>
          </a:p>
          <a:p>
            <a:r>
              <a:rPr lang="en-US" altLang="zh-TW" dirty="0" smtClean="0"/>
              <a:t>5.</a:t>
            </a:r>
            <a:r>
              <a:rPr lang="zh-TW" altLang="en-US" dirty="0" smtClean="0"/>
              <a:t>使用配置出圖，</a:t>
            </a:r>
            <a:r>
              <a:rPr lang="zh-TW" altLang="zh-TW" dirty="0" smtClean="0"/>
              <a:t>建立</a:t>
            </a:r>
            <a:r>
              <a:rPr lang="en-US" altLang="zh-TW" dirty="0" smtClean="0"/>
              <a:t> 1 </a:t>
            </a:r>
            <a:r>
              <a:rPr lang="zh-TW" altLang="en-US" dirty="0"/>
              <a:t>個視</a:t>
            </a:r>
            <a:r>
              <a:rPr lang="zh-TW" altLang="en-US" dirty="0" smtClean="0"/>
              <a:t>埠顯示圖形。</a:t>
            </a:r>
            <a:endParaRPr lang="zh-TW" altLang="zh-TW" dirty="0"/>
          </a:p>
          <a:p>
            <a:pPr lvl="0"/>
            <a:r>
              <a:rPr lang="en-US" altLang="zh-TW" dirty="0" smtClean="0"/>
              <a:t>6.</a:t>
            </a:r>
            <a:r>
              <a:rPr lang="zh-TW" altLang="zh-TW" dirty="0" smtClean="0"/>
              <a:t>出</a:t>
            </a:r>
            <a:r>
              <a:rPr lang="zh-TW" altLang="zh-TW" dirty="0"/>
              <a:t>圖</a:t>
            </a:r>
            <a:r>
              <a:rPr lang="zh-TW" altLang="en-US" dirty="0"/>
              <a:t>成為 </a:t>
            </a:r>
            <a:r>
              <a:rPr lang="en-US" altLang="zh-TW" dirty="0"/>
              <a:t>PDF </a:t>
            </a:r>
            <a:r>
              <a:rPr lang="zh-TW" altLang="en-US" dirty="0"/>
              <a:t>檔案</a:t>
            </a:r>
            <a:endParaRPr lang="zh-TW" altLang="zh-TW" dirty="0"/>
          </a:p>
        </p:txBody>
      </p:sp>
      <p:sp>
        <p:nvSpPr>
          <p:cNvPr id="4" name="日期版面配置區 3"/>
          <p:cNvSpPr>
            <a:spLocks noGrp="1"/>
          </p:cNvSpPr>
          <p:nvPr>
            <p:ph type="dt" sz="half" idx="10"/>
          </p:nvPr>
        </p:nvSpPr>
        <p:spPr/>
        <p:txBody>
          <a:bodyPr/>
          <a:lstStyle/>
          <a:p>
            <a:fld id="{C412910F-CF3D-4C92-BE66-E34AAC186D98}"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61</a:t>
            </a:fld>
            <a:endParaRPr lang="zh-TW" altLang="en-US"/>
          </a:p>
        </p:txBody>
      </p:sp>
    </p:spTree>
    <p:extLst>
      <p:ext uri="{BB962C8B-B14F-4D97-AF65-F5344CB8AC3E}">
        <p14:creationId xmlns:p14="http://schemas.microsoft.com/office/powerpoint/2010/main" val="26152510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90600"/>
          </a:xfrm>
        </p:spPr>
        <p:txBody>
          <a:bodyPr>
            <a:normAutofit/>
          </a:bodyPr>
          <a:lstStyle/>
          <a:p>
            <a:pPr lvl="0"/>
            <a:r>
              <a:rPr lang="zh-TW" altLang="en-US" dirty="0" smtClean="0"/>
              <a:t>作業</a:t>
            </a:r>
            <a:r>
              <a:rPr lang="zh-TW" altLang="zh-TW" dirty="0" smtClean="0"/>
              <a:t>：</a:t>
            </a:r>
            <a:r>
              <a:rPr lang="zh-TW" altLang="en-US" dirty="0"/>
              <a:t>設計一個屬於你的</a:t>
            </a:r>
            <a:r>
              <a:rPr lang="zh-TW" altLang="zh-TW" dirty="0"/>
              <a:t>圖</a:t>
            </a:r>
            <a:r>
              <a:rPr lang="zh-TW" altLang="en-US" dirty="0" smtClean="0"/>
              <a:t>框</a:t>
            </a:r>
            <a:endParaRPr lang="zh-TW" altLang="en-US" dirty="0"/>
          </a:p>
        </p:txBody>
      </p:sp>
      <p:sp>
        <p:nvSpPr>
          <p:cNvPr id="3" name="內容版面配置區 2"/>
          <p:cNvSpPr>
            <a:spLocks noGrp="1"/>
          </p:cNvSpPr>
          <p:nvPr>
            <p:ph sz="quarter" idx="1"/>
          </p:nvPr>
        </p:nvSpPr>
        <p:spPr/>
        <p:txBody>
          <a:bodyPr/>
          <a:lstStyle/>
          <a:p>
            <a:r>
              <a:rPr lang="zh-TW" altLang="en-US" sz="1400" dirty="0" smtClean="0"/>
              <a:t>範例：</a:t>
            </a:r>
            <a:endParaRPr lang="zh-TW" altLang="en-US" dirty="0"/>
          </a:p>
        </p:txBody>
      </p:sp>
      <p:sp>
        <p:nvSpPr>
          <p:cNvPr id="4" name="日期版面配置區 3"/>
          <p:cNvSpPr>
            <a:spLocks noGrp="1"/>
          </p:cNvSpPr>
          <p:nvPr>
            <p:ph type="dt" sz="half" idx="10"/>
          </p:nvPr>
        </p:nvSpPr>
        <p:spPr/>
        <p:txBody>
          <a:bodyPr/>
          <a:lstStyle/>
          <a:p>
            <a:fld id="{F4072B9D-4D91-4442-B982-BD86D4A7FA2B}"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62</a:t>
            </a:fld>
            <a:endParaRPr lang="zh-TW" altLang="en-US"/>
          </a:p>
        </p:txBody>
      </p:sp>
      <p:grpSp>
        <p:nvGrpSpPr>
          <p:cNvPr id="9" name="群組 8"/>
          <p:cNvGrpSpPr/>
          <p:nvPr/>
        </p:nvGrpSpPr>
        <p:grpSpPr>
          <a:xfrm>
            <a:off x="1348101" y="1219200"/>
            <a:ext cx="7603393" cy="5502910"/>
            <a:chOff x="1348102" y="1219200"/>
            <a:chExt cx="7338698" cy="5238395"/>
          </a:xfrm>
        </p:grpSpPr>
        <p:pic>
          <p:nvPicPr>
            <p:cNvPr id="6" name="圖片 5"/>
            <p:cNvPicPr>
              <a:picLocks noChangeAspect="1"/>
            </p:cNvPicPr>
            <p:nvPr/>
          </p:nvPicPr>
          <p:blipFill>
            <a:blip r:embed="rId2"/>
            <a:stretch>
              <a:fillRect/>
            </a:stretch>
          </p:blipFill>
          <p:spPr>
            <a:xfrm>
              <a:off x="1348102" y="1219200"/>
              <a:ext cx="7338698" cy="5238395"/>
            </a:xfrm>
            <a:prstGeom prst="rect">
              <a:avLst/>
            </a:prstGeom>
          </p:spPr>
        </p:pic>
        <p:sp>
          <p:nvSpPr>
            <p:cNvPr id="7" name="矩形 6"/>
            <p:cNvSpPr/>
            <p:nvPr/>
          </p:nvSpPr>
          <p:spPr>
            <a:xfrm>
              <a:off x="1766119" y="6027536"/>
              <a:ext cx="868287" cy="302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LOGO</a:t>
              </a:r>
            </a:p>
          </p:txBody>
        </p:sp>
        <p:sp>
          <p:nvSpPr>
            <p:cNvPr id="8" name="矩形 7"/>
            <p:cNvSpPr/>
            <p:nvPr/>
          </p:nvSpPr>
          <p:spPr>
            <a:xfrm>
              <a:off x="3052423" y="5972981"/>
              <a:ext cx="868287" cy="41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solidFill>
                    <a:schemeClr val="tx1"/>
                  </a:solidFill>
                </a:rPr>
                <a:t>連絡資訊</a:t>
              </a:r>
              <a:endParaRPr lang="zh-TW" altLang="en-US" sz="1200" dirty="0">
                <a:solidFill>
                  <a:schemeClr val="tx1"/>
                </a:solidFill>
              </a:endParaRPr>
            </a:p>
          </p:txBody>
        </p:sp>
      </p:grpSp>
    </p:spTree>
    <p:extLst>
      <p:ext uri="{BB962C8B-B14F-4D97-AF65-F5344CB8AC3E}">
        <p14:creationId xmlns:p14="http://schemas.microsoft.com/office/powerpoint/2010/main" val="22018672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作業：繪製或使用現成圖塊</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63</a:t>
            </a:fld>
            <a:endParaRPr lang="zh-TW" altLang="en-US"/>
          </a:p>
        </p:txBody>
      </p:sp>
      <p:sp>
        <p:nvSpPr>
          <p:cNvPr id="8" name="內容版面配置區 7"/>
          <p:cNvSpPr>
            <a:spLocks noGrp="1"/>
          </p:cNvSpPr>
          <p:nvPr>
            <p:ph sz="quarter" idx="1"/>
          </p:nvPr>
        </p:nvSpPr>
        <p:spPr>
          <a:xfrm>
            <a:off x="540459" y="1243263"/>
            <a:ext cx="8229600" cy="4937760"/>
          </a:xfrm>
        </p:spPr>
        <p:txBody>
          <a:bodyPr>
            <a:normAutofit/>
          </a:bodyPr>
          <a:lstStyle/>
          <a:p>
            <a:r>
              <a:rPr lang="zh-TW" altLang="en-US" sz="2000" dirty="0" smtClean="0"/>
              <a:t>範例：一個辦公室的空間規劃，可使用</a:t>
            </a:r>
            <a:r>
              <a:rPr lang="zh-TW" altLang="en-US" sz="2000" smtClean="0"/>
              <a:t>現成</a:t>
            </a:r>
            <a:r>
              <a:rPr lang="zh-TW" altLang="en-US" sz="2000" smtClean="0"/>
              <a:t>圖塊規劃</a:t>
            </a:r>
            <a:r>
              <a:rPr lang="zh-TW" altLang="en-US" sz="2000" dirty="0" smtClean="0"/>
              <a:t>出你想要的空間。</a:t>
            </a:r>
            <a:endParaRPr lang="zh-TW" altLang="en-US" sz="2000" dirty="0"/>
          </a:p>
        </p:txBody>
      </p:sp>
      <p:pic>
        <p:nvPicPr>
          <p:cNvPr id="11" name="圖片 10"/>
          <p:cNvPicPr>
            <a:picLocks noChangeAspect="1"/>
          </p:cNvPicPr>
          <p:nvPr/>
        </p:nvPicPr>
        <p:blipFill>
          <a:blip r:embed="rId2"/>
          <a:stretch>
            <a:fillRect/>
          </a:stretch>
        </p:blipFill>
        <p:spPr>
          <a:xfrm>
            <a:off x="4546594" y="3422648"/>
            <a:ext cx="50811" cy="12703"/>
          </a:xfrm>
          <a:prstGeom prst="rect">
            <a:avLst/>
          </a:prstGeom>
        </p:spPr>
      </p:pic>
      <p:pic>
        <p:nvPicPr>
          <p:cNvPr id="12" name="圖片 11"/>
          <p:cNvPicPr>
            <a:picLocks noChangeAspect="1"/>
          </p:cNvPicPr>
          <p:nvPr/>
        </p:nvPicPr>
        <p:blipFill>
          <a:blip r:embed="rId3"/>
          <a:stretch>
            <a:fillRect/>
          </a:stretch>
        </p:blipFill>
        <p:spPr>
          <a:xfrm>
            <a:off x="2105526" y="1841899"/>
            <a:ext cx="6243978" cy="4880211"/>
          </a:xfrm>
          <a:prstGeom prst="rect">
            <a:avLst/>
          </a:prstGeom>
        </p:spPr>
      </p:pic>
    </p:spTree>
    <p:extLst>
      <p:ext uri="{BB962C8B-B14F-4D97-AF65-F5344CB8AC3E}">
        <p14:creationId xmlns:p14="http://schemas.microsoft.com/office/powerpoint/2010/main" val="36953670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作業：加上圖框並出圖</a:t>
            </a:r>
            <a:endParaRPr lang="zh-TW" altLang="en-US" dirty="0"/>
          </a:p>
        </p:txBody>
      </p:sp>
      <p:sp>
        <p:nvSpPr>
          <p:cNvPr id="3" name="日期版面配置區 2"/>
          <p:cNvSpPr>
            <a:spLocks noGrp="1"/>
          </p:cNvSpPr>
          <p:nvPr>
            <p:ph type="dt" sz="half" idx="10"/>
          </p:nvPr>
        </p:nvSpPr>
        <p:spPr/>
        <p:txBody>
          <a:bodyPr/>
          <a:lstStyle/>
          <a:p>
            <a:fld id="{69DEC13E-6472-4214-ADEF-06231806BB66}" type="datetime1">
              <a:rPr lang="zh-TW" altLang="en-US" smtClean="0"/>
              <a:t>2014/6/19</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64</a:t>
            </a:fld>
            <a:endParaRPr lang="zh-TW" altLang="en-US"/>
          </a:p>
        </p:txBody>
      </p:sp>
      <p:sp>
        <p:nvSpPr>
          <p:cNvPr id="5" name="內容版面配置區 4"/>
          <p:cNvSpPr>
            <a:spLocks noGrp="1"/>
          </p:cNvSpPr>
          <p:nvPr>
            <p:ph sz="quarter"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703847" y="1143000"/>
            <a:ext cx="7736305" cy="5325359"/>
          </a:xfrm>
          <a:prstGeom prst="rect">
            <a:avLst/>
          </a:prstGeom>
        </p:spPr>
      </p:pic>
      <p:sp>
        <p:nvSpPr>
          <p:cNvPr id="7" name="圓角矩形 6"/>
          <p:cNvSpPr/>
          <p:nvPr/>
        </p:nvSpPr>
        <p:spPr>
          <a:xfrm rot="20701210">
            <a:off x="1225566" y="1660085"/>
            <a:ext cx="1113897" cy="525714"/>
          </a:xfrm>
          <a:prstGeom prst="roundRect">
            <a:avLst/>
          </a:prstGeom>
          <a:ln>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zh-TW" altLang="en-US" sz="2400" b="1" dirty="0" smtClean="0">
                <a:solidFill>
                  <a:srgbClr val="FF0000"/>
                </a:solidFill>
                <a:effectLst>
                  <a:outerShdw blurRad="38100" dist="38100" dir="2700000" algn="tl">
                    <a:srgbClr val="000000">
                      <a:alpha val="43137"/>
                    </a:srgbClr>
                  </a:outerShdw>
                </a:effectLst>
                <a:latin typeface="+mn-ea"/>
              </a:rPr>
              <a:t>完稿</a:t>
            </a:r>
            <a:endParaRPr lang="zh-TW" altLang="en-US" sz="2400" b="1" dirty="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7747075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感謝與參考</a:t>
            </a:r>
            <a:endParaRPr lang="zh-TW" altLang="en-US" dirty="0"/>
          </a:p>
        </p:txBody>
      </p:sp>
      <p:sp>
        <p:nvSpPr>
          <p:cNvPr id="3" name="內容版面配置區 2"/>
          <p:cNvSpPr>
            <a:spLocks noGrp="1"/>
          </p:cNvSpPr>
          <p:nvPr>
            <p:ph sz="quarter" idx="1"/>
          </p:nvPr>
        </p:nvSpPr>
        <p:spPr/>
        <p:txBody>
          <a:bodyPr/>
          <a:lstStyle/>
          <a:p>
            <a:r>
              <a:rPr lang="zh-TW" altLang="en-US" dirty="0" smtClean="0"/>
              <a:t>參考資料：</a:t>
            </a:r>
            <a:endParaRPr lang="en-US" altLang="zh-TW" dirty="0" smtClean="0"/>
          </a:p>
          <a:p>
            <a:r>
              <a:rPr lang="en-US" altLang="zh-TW" dirty="0">
                <a:hlinkClick r:id="rId2"/>
              </a:rPr>
              <a:t>https://</a:t>
            </a:r>
            <a:r>
              <a:rPr lang="en-US" altLang="zh-TW" dirty="0" smtClean="0">
                <a:hlinkClick r:id="rId2"/>
              </a:rPr>
              <a:t>class.coursera.org/graph-001/wiki/syllabus</a:t>
            </a:r>
            <a:endParaRPr lang="en-US" altLang="zh-TW" dirty="0" smtClean="0"/>
          </a:p>
          <a:p>
            <a:r>
              <a:rPr lang="en-US" altLang="zh-TW" dirty="0">
                <a:hlinkClick r:id="rId3"/>
              </a:rPr>
              <a:t>http://</a:t>
            </a:r>
            <a:r>
              <a:rPr lang="en-US" altLang="zh-TW" dirty="0" smtClean="0">
                <a:hlinkClick r:id="rId3"/>
              </a:rPr>
              <a:t>www.books.com.tw/products/0010592911</a:t>
            </a:r>
            <a:endParaRPr lang="en-US" altLang="zh-TW" dirty="0" smtClean="0"/>
          </a:p>
          <a:p>
            <a:r>
              <a:rPr lang="en-US" altLang="zh-TW" dirty="0" smtClean="0"/>
              <a:t>AutoCAD HELP</a:t>
            </a:r>
          </a:p>
          <a:p>
            <a:r>
              <a:rPr lang="zh-TW" altLang="en-US" dirty="0" smtClean="0"/>
              <a:t>公共工程製圖手冊</a:t>
            </a:r>
            <a:endParaRPr lang="en-US" altLang="zh-TW" dirty="0" smtClean="0"/>
          </a:p>
          <a:p>
            <a:endParaRPr lang="en-US" altLang="zh-TW" dirty="0" smtClean="0"/>
          </a:p>
          <a:p>
            <a:endParaRPr lang="zh-TW" altLang="en-US" dirty="0"/>
          </a:p>
        </p:txBody>
      </p:sp>
      <p:sp>
        <p:nvSpPr>
          <p:cNvPr id="4" name="日期版面配置區 3"/>
          <p:cNvSpPr>
            <a:spLocks noGrp="1"/>
          </p:cNvSpPr>
          <p:nvPr>
            <p:ph type="dt" sz="half" idx="10"/>
          </p:nvPr>
        </p:nvSpPr>
        <p:spPr/>
        <p:txBody>
          <a:bodyPr/>
          <a:lstStyle/>
          <a:p>
            <a:fld id="{D0D6656E-4BD4-4704-A471-67925BA837C3}" type="datetime1">
              <a:rPr lang="zh-TW" altLang="en-US" smtClean="0"/>
              <a:t>2014/6/19</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65</a:t>
            </a:fld>
            <a:endParaRPr lang="zh-TW" altLang="en-US"/>
          </a:p>
        </p:txBody>
      </p:sp>
    </p:spTree>
    <p:extLst>
      <p:ext uri="{BB962C8B-B14F-4D97-AF65-F5344CB8AC3E}">
        <p14:creationId xmlns:p14="http://schemas.microsoft.com/office/powerpoint/2010/main" val="4051128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角度投影</a:t>
            </a:r>
            <a:r>
              <a:rPr lang="en-US" altLang="zh-TW" dirty="0"/>
              <a:t>—</a:t>
            </a:r>
            <a:r>
              <a:rPr lang="zh-TW" altLang="en-US" dirty="0"/>
              <a:t>平面與投影面成平行</a:t>
            </a:r>
          </a:p>
        </p:txBody>
      </p:sp>
      <p:sp>
        <p:nvSpPr>
          <p:cNvPr id="3" name="內容版面配置區 2"/>
          <p:cNvSpPr>
            <a:spLocks noGrp="1"/>
          </p:cNvSpPr>
          <p:nvPr>
            <p:ph sz="quarter" idx="1"/>
          </p:nvPr>
        </p:nvSpPr>
        <p:spPr/>
        <p:txBody>
          <a:bodyPr/>
          <a:lstStyle/>
          <a:p>
            <a:endParaRPr lang="zh-TW" altLang="en-US"/>
          </a:p>
        </p:txBody>
      </p:sp>
      <p:sp>
        <p:nvSpPr>
          <p:cNvPr id="5" name="日期版面配置區 4"/>
          <p:cNvSpPr>
            <a:spLocks noGrp="1"/>
          </p:cNvSpPr>
          <p:nvPr>
            <p:ph type="dt" sz="half" idx="10"/>
          </p:nvPr>
        </p:nvSpPr>
        <p:spPr/>
        <p:txBody>
          <a:bodyPr/>
          <a:lstStyle/>
          <a:p>
            <a:fld id="{23996E75-ED2B-4F14-8E8C-CD04630A2D85}"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7</a:t>
            </a:fld>
            <a:endParaRPr lang="zh-TW" altLang="en-US"/>
          </a:p>
        </p:txBody>
      </p:sp>
      <p:pic>
        <p:nvPicPr>
          <p:cNvPr id="7" name="圖片 6"/>
          <p:cNvPicPr>
            <a:picLocks noChangeAspect="1"/>
          </p:cNvPicPr>
          <p:nvPr/>
        </p:nvPicPr>
        <p:blipFill>
          <a:blip r:embed="rId2"/>
          <a:stretch>
            <a:fillRect/>
          </a:stretch>
        </p:blipFill>
        <p:spPr>
          <a:xfrm>
            <a:off x="405487" y="1249693"/>
            <a:ext cx="8333026" cy="5106657"/>
          </a:xfrm>
          <a:prstGeom prst="rect">
            <a:avLst/>
          </a:prstGeom>
        </p:spPr>
      </p:pic>
    </p:spTree>
    <p:extLst>
      <p:ext uri="{BB962C8B-B14F-4D97-AF65-F5344CB8AC3E}">
        <p14:creationId xmlns:p14="http://schemas.microsoft.com/office/powerpoint/2010/main" val="4056203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角度投影</a:t>
            </a:r>
            <a:r>
              <a:rPr lang="en-US" altLang="zh-TW" dirty="0"/>
              <a:t>—</a:t>
            </a:r>
            <a:r>
              <a:rPr lang="zh-TW" altLang="en-US" dirty="0"/>
              <a:t>傾斜平面投影</a:t>
            </a:r>
          </a:p>
        </p:txBody>
      </p:sp>
      <p:sp>
        <p:nvSpPr>
          <p:cNvPr id="3" name="內容版面配置區 2"/>
          <p:cNvSpPr>
            <a:spLocks noGrp="1"/>
          </p:cNvSpPr>
          <p:nvPr>
            <p:ph sz="quarter" idx="1"/>
          </p:nvPr>
        </p:nvSpPr>
        <p:spPr/>
        <p:txBody>
          <a:bodyPr/>
          <a:lstStyle/>
          <a:p>
            <a:endParaRPr lang="zh-TW" altLang="en-US"/>
          </a:p>
        </p:txBody>
      </p:sp>
      <p:sp>
        <p:nvSpPr>
          <p:cNvPr id="5" name="日期版面配置區 4"/>
          <p:cNvSpPr>
            <a:spLocks noGrp="1"/>
          </p:cNvSpPr>
          <p:nvPr>
            <p:ph type="dt" sz="half" idx="10"/>
          </p:nvPr>
        </p:nvSpPr>
        <p:spPr/>
        <p:txBody>
          <a:bodyPr/>
          <a:lstStyle/>
          <a:p>
            <a:fld id="{C903E720-1B97-467E-83A0-32EA28E06FAD}" type="datetime1">
              <a:rPr lang="zh-TW" altLang="en-US" smtClean="0"/>
              <a:t>2014/6/19</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8</a:t>
            </a:fld>
            <a:endParaRPr lang="zh-TW" altLang="en-US"/>
          </a:p>
        </p:txBody>
      </p:sp>
      <p:pic>
        <p:nvPicPr>
          <p:cNvPr id="7" name="圖片 6"/>
          <p:cNvPicPr>
            <a:picLocks noChangeAspect="1"/>
          </p:cNvPicPr>
          <p:nvPr/>
        </p:nvPicPr>
        <p:blipFill>
          <a:blip r:embed="rId2"/>
          <a:stretch>
            <a:fillRect/>
          </a:stretch>
        </p:blipFill>
        <p:spPr>
          <a:xfrm>
            <a:off x="457200" y="1219200"/>
            <a:ext cx="8231404" cy="5043141"/>
          </a:xfrm>
          <a:prstGeom prst="rect">
            <a:avLst/>
          </a:prstGeom>
        </p:spPr>
      </p:pic>
    </p:spTree>
    <p:extLst>
      <p:ext uri="{BB962C8B-B14F-4D97-AF65-F5344CB8AC3E}">
        <p14:creationId xmlns:p14="http://schemas.microsoft.com/office/powerpoint/2010/main" val="3100962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角度投影</a:t>
            </a:r>
            <a:r>
              <a:rPr lang="en-US" altLang="zh-TW" dirty="0"/>
              <a:t>—</a:t>
            </a:r>
            <a:r>
              <a:rPr lang="zh-TW" altLang="en-US" dirty="0"/>
              <a:t>傾斜平面投影</a:t>
            </a:r>
          </a:p>
        </p:txBody>
      </p:sp>
      <p:sp>
        <p:nvSpPr>
          <p:cNvPr id="3" name="內容版面配置區 2"/>
          <p:cNvSpPr>
            <a:spLocks noGrp="1"/>
          </p:cNvSpPr>
          <p:nvPr>
            <p:ph sz="quarter" idx="1"/>
          </p:nvPr>
        </p:nvSpPr>
        <p:spPr/>
        <p:txBody>
          <a:bodyPr/>
          <a:lstStyle/>
          <a:p>
            <a:endParaRPr lang="zh-TW" altLang="en-US"/>
          </a:p>
        </p:txBody>
      </p:sp>
      <p:sp>
        <p:nvSpPr>
          <p:cNvPr id="8" name="日期版面配置區 7"/>
          <p:cNvSpPr>
            <a:spLocks noGrp="1"/>
          </p:cNvSpPr>
          <p:nvPr>
            <p:ph type="dt" sz="half" idx="10"/>
          </p:nvPr>
        </p:nvSpPr>
        <p:spPr/>
        <p:txBody>
          <a:bodyPr/>
          <a:lstStyle/>
          <a:p>
            <a:fld id="{F174D7A6-3FEB-46AA-B8AC-887A323D215B}" type="datetime1">
              <a:rPr lang="zh-TW" altLang="en-US" smtClean="0"/>
              <a:t>2014/6/19</a:t>
            </a:fld>
            <a:endParaRPr lang="zh-TW" altLang="en-US"/>
          </a:p>
        </p:txBody>
      </p:sp>
      <p:sp>
        <p:nvSpPr>
          <p:cNvPr id="9" name="投影片編號版面配置區 8"/>
          <p:cNvSpPr>
            <a:spLocks noGrp="1"/>
          </p:cNvSpPr>
          <p:nvPr>
            <p:ph type="sldNum" sz="quarter" idx="12"/>
          </p:nvPr>
        </p:nvSpPr>
        <p:spPr/>
        <p:txBody>
          <a:bodyPr/>
          <a:lstStyle/>
          <a:p>
            <a:fld id="{FEC3D07E-9712-4B84-B8B8-796271BF80B6}" type="slidenum">
              <a:rPr lang="zh-TW" altLang="en-US" smtClean="0"/>
              <a:pPr/>
              <a:t>9</a:t>
            </a:fld>
            <a:endParaRPr lang="zh-TW" altLang="en-US"/>
          </a:p>
        </p:txBody>
      </p:sp>
      <p:pic>
        <p:nvPicPr>
          <p:cNvPr id="10" name="圖片 9"/>
          <p:cNvPicPr>
            <a:picLocks noChangeAspect="1"/>
          </p:cNvPicPr>
          <p:nvPr/>
        </p:nvPicPr>
        <p:blipFill>
          <a:blip r:embed="rId2"/>
          <a:stretch>
            <a:fillRect/>
          </a:stretch>
        </p:blipFill>
        <p:spPr>
          <a:xfrm>
            <a:off x="457200" y="1166791"/>
            <a:ext cx="8531352" cy="5089864"/>
          </a:xfrm>
          <a:prstGeom prst="rect">
            <a:avLst/>
          </a:prstGeom>
        </p:spPr>
      </p:pic>
    </p:spTree>
    <p:extLst>
      <p:ext uri="{BB962C8B-B14F-4D97-AF65-F5344CB8AC3E}">
        <p14:creationId xmlns:p14="http://schemas.microsoft.com/office/powerpoint/2010/main" val="1468215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tchang">
      <a:majorFont>
        <a:latin typeface="Times New Roman"/>
        <a:ea typeface="微軟正黑體"/>
        <a:cs typeface=""/>
      </a:majorFont>
      <a:minorFont>
        <a:latin typeface="Times New Roman"/>
        <a:ea typeface="微軟正黑體"/>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2134</TotalTime>
  <Words>2060</Words>
  <Application>Microsoft Office PowerPoint</Application>
  <PresentationFormat>如螢幕大小 (4:3)</PresentationFormat>
  <Paragraphs>354</Paragraphs>
  <Slides>65</Slides>
  <Notes>5</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65</vt:i4>
      </vt:variant>
    </vt:vector>
  </HeadingPairs>
  <TitlesOfParts>
    <vt:vector size="74" baseType="lpstr">
      <vt:lpstr>Arial Unicode MS</vt:lpstr>
      <vt:lpstr>微軟正黑體</vt:lpstr>
      <vt:lpstr>新細明體</vt:lpstr>
      <vt:lpstr>Calibri</vt:lpstr>
      <vt:lpstr>Times New Roman</vt:lpstr>
      <vt:lpstr>Wingdings</vt:lpstr>
      <vt:lpstr>Wingdings 3</vt:lpstr>
      <vt:lpstr>Origin</vt:lpstr>
      <vt:lpstr>AutoCAD Drawing</vt:lpstr>
      <vt:lpstr>AutoCAD 2D 入門(4)</vt:lpstr>
      <vt:lpstr>課程大綱</vt:lpstr>
      <vt:lpstr>概念：投影</vt:lpstr>
      <vt:lpstr>長度投影</vt:lpstr>
      <vt:lpstr>長度投影</vt:lpstr>
      <vt:lpstr>長度投影</vt:lpstr>
      <vt:lpstr>角度投影—平面與投影面成平行</vt:lpstr>
      <vt:lpstr>角度投影—傾斜平面投影</vt:lpstr>
      <vt:lpstr>角度投影—傾斜平面投影</vt:lpstr>
      <vt:lpstr>三種投影面</vt:lpstr>
      <vt:lpstr>正投影面</vt:lpstr>
      <vt:lpstr>斜投影面</vt:lpstr>
      <vt:lpstr>側斜投影面</vt:lpstr>
      <vt:lpstr>線段投影</vt:lpstr>
      <vt:lpstr>概念：尺寸標注</vt:lpstr>
      <vt:lpstr>標註技術：物體輪廓邊線</vt:lpstr>
      <vt:lpstr>標註技術：隱藏線</vt:lpstr>
      <vt:lpstr>標註技術：中心線</vt:lpstr>
      <vt:lpstr>標註技術：較複雜邊線</vt:lpstr>
      <vt:lpstr>標註技術：小尺寸</vt:lpstr>
      <vt:lpstr>標註技術：角度</vt:lpstr>
      <vt:lpstr>標註技術：表達物體斜率</vt:lpstr>
      <vt:lpstr>標註技術：弧度(a)</vt:lpstr>
      <vt:lpstr>標註技術：位置及手法</vt:lpstr>
      <vt:lpstr>標註位置</vt:lpstr>
      <vt:lpstr>標註位置</vt:lpstr>
      <vt:lpstr>標註位置</vt:lpstr>
      <vt:lpstr>標註位置</vt:lpstr>
      <vt:lpstr>標註選擇</vt:lpstr>
      <vt:lpstr>標註選擇</vt:lpstr>
      <vt:lpstr>標註選擇</vt:lpstr>
      <vt:lpstr>尺寸標註</vt:lpstr>
      <vt:lpstr>概念：圖框與標題欄</vt:lpstr>
      <vt:lpstr>標題欄的內容</vt:lpstr>
      <vt:lpstr>標題欄(1/2)</vt:lpstr>
      <vt:lpstr>標題欄(2/2)</vt:lpstr>
      <vt:lpstr>圖紙的折疊法(1/4)</vt:lpstr>
      <vt:lpstr>圖紙的折疊法(2/4)</vt:lpstr>
      <vt:lpstr>圖紙的折疊法(3/4)</vt:lpstr>
      <vt:lpstr>圖紙的折疊法(4/4)</vt:lpstr>
      <vt:lpstr>圖紙的裝訂</vt:lpstr>
      <vt:lpstr>圖紙長邊的裝訂</vt:lpstr>
      <vt:lpstr>圖紙中央裝訂</vt:lpstr>
      <vt:lpstr>範例：公共工程製圖手冊</vt:lpstr>
      <vt:lpstr>實作：剖面線(填充線)</vt:lpstr>
      <vt:lpstr>實作練習：面積計算及用剖面線標注</vt:lpstr>
      <vt:lpstr>實作：文字形式</vt:lpstr>
      <vt:lpstr>實作：文字</vt:lpstr>
      <vt:lpstr>實作：多行文字</vt:lpstr>
      <vt:lpstr>實作：表格</vt:lpstr>
      <vt:lpstr>實作：表格</vt:lpstr>
      <vt:lpstr>實作練習-繪製A4圖框</vt:lpstr>
      <vt:lpstr>實作：出圖</vt:lpstr>
      <vt:lpstr>實作練習：出圖練習(模型空間出圖)</vt:lpstr>
      <vt:lpstr>實作：圖紙空間(配置)</vt:lpstr>
      <vt:lpstr>實作：配置出圖</vt:lpstr>
      <vt:lpstr>實作：配置出圖(圖紙空間出圖)</vt:lpstr>
      <vt:lpstr>實作練習：出圖練習(模型空間出圖)</vt:lpstr>
      <vt:lpstr>實作練習：出圖練習(模型空間出圖)</vt:lpstr>
      <vt:lpstr>實作練習：出圖練習(模型空間出圖)</vt:lpstr>
      <vt:lpstr>作業</vt:lpstr>
      <vt:lpstr>作業：設計一個屬於你的圖框</vt:lpstr>
      <vt:lpstr>作業：繪製或使用現成圖塊</vt:lpstr>
      <vt:lpstr>作業：加上圖框並出圖</vt:lpstr>
      <vt:lpstr>感謝與參考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mtchang</dc:creator>
  <cp:lastModifiedBy>mtchang</cp:lastModifiedBy>
  <cp:revision>154</cp:revision>
  <dcterms:created xsi:type="dcterms:W3CDTF">2014-04-18T15:22:41Z</dcterms:created>
  <dcterms:modified xsi:type="dcterms:W3CDTF">2014-06-18T23:15:15Z</dcterms:modified>
</cp:coreProperties>
</file>