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9"/>
  </p:notesMasterIdLst>
  <p:sldIdLst>
    <p:sldId id="256" r:id="rId2"/>
    <p:sldId id="258" r:id="rId3"/>
    <p:sldId id="257" r:id="rId4"/>
    <p:sldId id="259" r:id="rId5"/>
    <p:sldId id="260" r:id="rId6"/>
    <p:sldId id="262"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75224" autoAdjust="0"/>
  </p:normalViewPr>
  <p:slideViewPr>
    <p:cSldViewPr snapToGrid="0">
      <p:cViewPr varScale="1">
        <p:scale>
          <a:sx n="56" d="100"/>
          <a:sy n="56" d="100"/>
        </p:scale>
        <p:origin x="129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1363E6-184B-4E5F-BFCC-68C88E4BF296}" type="datetimeFigureOut">
              <a:rPr lang="en-US" smtClean="0"/>
              <a:t>5/13/2016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D478D8-D3E8-45D7-819A-1AB803E1BBA9}" type="slidenum">
              <a:rPr lang="en-US" smtClean="0"/>
              <a:t>‹#›</a:t>
            </a:fld>
            <a:endParaRPr lang="en-US"/>
          </a:p>
        </p:txBody>
      </p:sp>
    </p:spTree>
    <p:extLst>
      <p:ext uri="{BB962C8B-B14F-4D97-AF65-F5344CB8AC3E}">
        <p14:creationId xmlns:p14="http://schemas.microsoft.com/office/powerpoint/2010/main" val="9931602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table is pretty clear,</a:t>
            </a:r>
            <a:r>
              <a:rPr lang="en-US" baseline="0" dirty="0" smtClean="0"/>
              <a:t> and you can see all the information and it would be pretty fast for you to scan it and find: 1) all the songs released in 2007 or 2) all the songs that are hip-hop and written by </a:t>
            </a:r>
            <a:r>
              <a:rPr lang="en-US" baseline="0" dirty="0" err="1" smtClean="0"/>
              <a:t>macklemore</a:t>
            </a:r>
            <a:endParaRPr lang="en-US" baseline="0" dirty="0" smtClean="0"/>
          </a:p>
          <a:p>
            <a:r>
              <a:rPr lang="en-US" baseline="0" dirty="0" smtClean="0"/>
              <a:t>Now imagine there are 100 songs in this table.   You could use the find function and still pretty easily see all the songs released in 2007, but going through and looking at all the hip-hop songs, and then checking to see if there were written by Macklemore, would be a pain.</a:t>
            </a:r>
          </a:p>
          <a:p>
            <a:r>
              <a:rPr lang="en-US" baseline="0" dirty="0" smtClean="0"/>
              <a:t>Now imagine there are 2 million songs in the table.  At this point even using the find function for all the songs in 2007 might start to tax your computer.  </a:t>
            </a:r>
            <a:endParaRPr lang="en-US" dirty="0"/>
          </a:p>
        </p:txBody>
      </p:sp>
      <p:sp>
        <p:nvSpPr>
          <p:cNvPr id="4" name="Slide Number Placeholder 3"/>
          <p:cNvSpPr>
            <a:spLocks noGrp="1"/>
          </p:cNvSpPr>
          <p:nvPr>
            <p:ph type="sldNum" sz="quarter" idx="10"/>
          </p:nvPr>
        </p:nvSpPr>
        <p:spPr/>
        <p:txBody>
          <a:bodyPr/>
          <a:lstStyle/>
          <a:p>
            <a:fld id="{ACD478D8-D3E8-45D7-819A-1AB803E1BBA9}" type="slidenum">
              <a:rPr lang="en-US" smtClean="0"/>
              <a:t>3</a:t>
            </a:fld>
            <a:endParaRPr lang="en-US"/>
          </a:p>
        </p:txBody>
      </p:sp>
    </p:spTree>
    <p:extLst>
      <p:ext uri="{BB962C8B-B14F-4D97-AF65-F5344CB8AC3E}">
        <p14:creationId xmlns:p14="http://schemas.microsoft.com/office/powerpoint/2010/main" val="29813739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Relational</a:t>
            </a:r>
            <a:r>
              <a:rPr lang="en-US" baseline="0" dirty="0" smtClean="0"/>
              <a:t> databases work by actually splitting up the data into individual tables.  And instead of one table referencing a lot of different data, you have a lot of different tables that reference each other.    </a:t>
            </a:r>
            <a:endParaRPr lang="en-US" dirty="0"/>
          </a:p>
        </p:txBody>
      </p:sp>
      <p:sp>
        <p:nvSpPr>
          <p:cNvPr id="4" name="Slide Number Placeholder 3"/>
          <p:cNvSpPr>
            <a:spLocks noGrp="1"/>
          </p:cNvSpPr>
          <p:nvPr>
            <p:ph type="sldNum" sz="quarter" idx="10"/>
          </p:nvPr>
        </p:nvSpPr>
        <p:spPr/>
        <p:txBody>
          <a:bodyPr/>
          <a:lstStyle/>
          <a:p>
            <a:fld id="{ACD478D8-D3E8-45D7-819A-1AB803E1BBA9}" type="slidenum">
              <a:rPr lang="en-US" smtClean="0"/>
              <a:t>4</a:t>
            </a:fld>
            <a:endParaRPr lang="en-US"/>
          </a:p>
        </p:txBody>
      </p:sp>
    </p:spTree>
    <p:extLst>
      <p:ext uri="{BB962C8B-B14F-4D97-AF65-F5344CB8AC3E}">
        <p14:creationId xmlns:p14="http://schemas.microsoft.com/office/powerpoint/2010/main" val="3781923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 see that each table has an ID</a:t>
            </a:r>
            <a:r>
              <a:rPr lang="en-US" baseline="0" dirty="0" smtClean="0"/>
              <a:t> number, that number is unique, and is called the PRIMARY KEY.   That ID number is how the database program will search for that information.  Just like the find function we talked about earlier, but because it’s a number not a string, the database program can find it faster, using less resources, and it can also use Math.  I’m not going to talk about how a database program actually does this, first I don’t understand it completely myself, but also we don’t really need to know how it works in order to utilize it.</a:t>
            </a:r>
          </a:p>
          <a:p>
            <a:r>
              <a:rPr lang="en-US" baseline="0" dirty="0" smtClean="0"/>
              <a:t>You might have also noticed, how when you use this system you don’t need to re-enter information.  In the excel table, I had to write the same album name, artist, and genre many different times, but here you can just use the number.  For this beginning class, we are going to physically type in the number, but know that all of that data input, and perhaps more importantly data updates is </a:t>
            </a:r>
            <a:r>
              <a:rPr lang="en-US" baseline="0" dirty="0" err="1" smtClean="0"/>
              <a:t>usally</a:t>
            </a:r>
            <a:r>
              <a:rPr lang="en-US" baseline="0" dirty="0" smtClean="0"/>
              <a:t> handled automatically by some other program.  PHP is really common when you are talking about website databases, python or R can be used when you are doing “Big Data Analysis”, probably every language has the ability to interface with databases, which is why we are not going to focus on that for this class.  </a:t>
            </a:r>
            <a:endParaRPr lang="en-US" dirty="0"/>
          </a:p>
        </p:txBody>
      </p:sp>
      <p:sp>
        <p:nvSpPr>
          <p:cNvPr id="4" name="Slide Number Placeholder 3"/>
          <p:cNvSpPr>
            <a:spLocks noGrp="1"/>
          </p:cNvSpPr>
          <p:nvPr>
            <p:ph type="sldNum" sz="quarter" idx="10"/>
          </p:nvPr>
        </p:nvSpPr>
        <p:spPr/>
        <p:txBody>
          <a:bodyPr/>
          <a:lstStyle/>
          <a:p>
            <a:fld id="{ACD478D8-D3E8-45D7-819A-1AB803E1BBA9}" type="slidenum">
              <a:rPr lang="en-US" smtClean="0"/>
              <a:t>5</a:t>
            </a:fld>
            <a:endParaRPr lang="en-US"/>
          </a:p>
        </p:txBody>
      </p:sp>
    </p:spTree>
    <p:extLst>
      <p:ext uri="{BB962C8B-B14F-4D97-AF65-F5344CB8AC3E}">
        <p14:creationId xmlns:p14="http://schemas.microsoft.com/office/powerpoint/2010/main" val="5417827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think databases are awesome, and so do a lot of other people (like every big business</a:t>
            </a:r>
            <a:r>
              <a:rPr lang="en-US" baseline="0" dirty="0" smtClean="0"/>
              <a:t> in existence).  But they do have their downsides.  1) you need to plan your database out first,  you need to figure out all the tables and how they are going to connect BEFORE you put any data in.  Adding tables and subtracting tables as you go is possible, but a lot of work and you run the risk of making the whole thing unstable.   There are other downsides, and if you are interested in that you can go to this website, which gives a pretty good point by point comparison. http://dataconomy.com/sql-vs-nosql-need-know/</a:t>
            </a:r>
          </a:p>
          <a:p>
            <a:r>
              <a:rPr lang="en-US" baseline="0" dirty="0" smtClean="0"/>
              <a:t> </a:t>
            </a:r>
          </a:p>
          <a:p>
            <a:r>
              <a:rPr lang="en-US" baseline="0" dirty="0" smtClean="0"/>
              <a:t>However, because </a:t>
            </a:r>
            <a:r>
              <a:rPr lang="en-US" baseline="0" dirty="0" err="1" smtClean="0"/>
              <a:t>RDBs</a:t>
            </a:r>
            <a:r>
              <a:rPr lang="en-US" baseline="0" dirty="0" smtClean="0"/>
              <a:t> are so popular  there are industry standards.  Such as everybody(</a:t>
            </a:r>
            <a:r>
              <a:rPr lang="en-US" baseline="0" dirty="0" err="1" smtClean="0"/>
              <a:t>Oriacle</a:t>
            </a:r>
            <a:r>
              <a:rPr lang="en-US" baseline="0" dirty="0" smtClean="0"/>
              <a:t>, MySQL, SQLite) all use SQL to talk to the database.  </a:t>
            </a:r>
            <a:endParaRPr lang="en-US" dirty="0"/>
          </a:p>
        </p:txBody>
      </p:sp>
      <p:sp>
        <p:nvSpPr>
          <p:cNvPr id="4" name="Slide Number Placeholder 3"/>
          <p:cNvSpPr>
            <a:spLocks noGrp="1"/>
          </p:cNvSpPr>
          <p:nvPr>
            <p:ph type="sldNum" sz="quarter" idx="10"/>
          </p:nvPr>
        </p:nvSpPr>
        <p:spPr/>
        <p:txBody>
          <a:bodyPr/>
          <a:lstStyle/>
          <a:p>
            <a:fld id="{ACD478D8-D3E8-45D7-819A-1AB803E1BBA9}" type="slidenum">
              <a:rPr lang="en-US" smtClean="0"/>
              <a:t>6</a:t>
            </a:fld>
            <a:endParaRPr lang="en-US"/>
          </a:p>
        </p:txBody>
      </p:sp>
    </p:spTree>
    <p:extLst>
      <p:ext uri="{BB962C8B-B14F-4D97-AF65-F5344CB8AC3E}">
        <p14:creationId xmlns:p14="http://schemas.microsoft.com/office/powerpoint/2010/main" val="18791722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a:t>
            </a:r>
            <a:r>
              <a:rPr lang="en-US" baseline="0" dirty="0" smtClean="0"/>
              <a:t> that you have a brief overlook of how databases work, and why you might </a:t>
            </a:r>
            <a:endParaRPr lang="en-US" dirty="0"/>
          </a:p>
        </p:txBody>
      </p:sp>
      <p:sp>
        <p:nvSpPr>
          <p:cNvPr id="4" name="Slide Number Placeholder 3"/>
          <p:cNvSpPr>
            <a:spLocks noGrp="1"/>
          </p:cNvSpPr>
          <p:nvPr>
            <p:ph type="sldNum" sz="quarter" idx="10"/>
          </p:nvPr>
        </p:nvSpPr>
        <p:spPr/>
        <p:txBody>
          <a:bodyPr/>
          <a:lstStyle/>
          <a:p>
            <a:fld id="{ACD478D8-D3E8-45D7-819A-1AB803E1BBA9}" type="slidenum">
              <a:rPr lang="en-US" smtClean="0"/>
              <a:t>7</a:t>
            </a:fld>
            <a:endParaRPr lang="en-US"/>
          </a:p>
        </p:txBody>
      </p:sp>
    </p:spTree>
    <p:extLst>
      <p:ext uri="{BB962C8B-B14F-4D97-AF65-F5344CB8AC3E}">
        <p14:creationId xmlns:p14="http://schemas.microsoft.com/office/powerpoint/2010/main" val="15542796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5/13/2016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smtClean="0"/>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smtClean="0"/>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5/13/2016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smtClean="0"/>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5/13/2016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smtClean="0"/>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smtClean="0"/>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5/13/2016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5/13/2016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5/13/2016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5/13/2016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5/13/2016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5/13/2016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5/13/2016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5/13/2016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5/13/2016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5/13/2016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smtClean="0"/>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smtClean="0"/>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5/13/2016</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5/13/2016</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Beginning Database and SQL</a:t>
            </a:r>
          </a:p>
        </p:txBody>
      </p:sp>
      <p:sp>
        <p:nvSpPr>
          <p:cNvPr id="3" name="Subtitle 2"/>
          <p:cNvSpPr>
            <a:spLocks noGrp="1"/>
          </p:cNvSpPr>
          <p:nvPr>
            <p:ph type="subTitle" idx="1"/>
          </p:nvPr>
        </p:nvSpPr>
        <p:spPr>
          <a:xfrm>
            <a:off x="810001" y="5280847"/>
            <a:ext cx="10572000" cy="1287378"/>
          </a:xfrm>
        </p:spPr>
        <p:txBody>
          <a:bodyPr>
            <a:normAutofit/>
          </a:bodyPr>
          <a:lstStyle/>
          <a:p>
            <a:r>
              <a:rPr lang="en-US" dirty="0" smtClean="0"/>
              <a:t>Instructors:</a:t>
            </a:r>
          </a:p>
          <a:p>
            <a:r>
              <a:rPr lang="en-US" dirty="0" smtClean="0"/>
              <a:t>Anne Regel</a:t>
            </a:r>
          </a:p>
          <a:p>
            <a:r>
              <a:rPr lang="en-US" dirty="0" smtClean="0"/>
              <a:t>Sharon Siegel</a:t>
            </a:r>
            <a:endParaRPr lang="en-US" dirty="0"/>
          </a:p>
        </p:txBody>
      </p:sp>
    </p:spTree>
    <p:extLst>
      <p:ext uri="{BB962C8B-B14F-4D97-AF65-F5344CB8AC3E}">
        <p14:creationId xmlns:p14="http://schemas.microsoft.com/office/powerpoint/2010/main" val="3148625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Welcome</a:t>
            </a:r>
          </a:p>
        </p:txBody>
      </p:sp>
      <p:sp>
        <p:nvSpPr>
          <p:cNvPr id="3" name="Content Placeholder 2"/>
          <p:cNvSpPr>
            <a:spLocks noGrp="1"/>
          </p:cNvSpPr>
          <p:nvPr>
            <p:ph idx="1"/>
          </p:nvPr>
        </p:nvSpPr>
        <p:spPr>
          <a:xfrm>
            <a:off x="818712" y="2222287"/>
            <a:ext cx="10554574" cy="4436090"/>
          </a:xfrm>
        </p:spPr>
        <p:txBody>
          <a:bodyPr>
            <a:normAutofit fontScale="85000" lnSpcReduction="20000"/>
          </a:bodyPr>
          <a:lstStyle/>
          <a:p>
            <a:pPr marL="0" indent="0" fontAlgn="base">
              <a:buNone/>
            </a:pPr>
            <a:r>
              <a:rPr lang="en-US" sz="3600" dirty="0"/>
              <a:t>Girl Develop It is here to provide affordable and accessible programs to learn software through mentorship and hands-on instruction.</a:t>
            </a:r>
          </a:p>
          <a:p>
            <a:pPr marL="0" indent="0" fontAlgn="base">
              <a:buNone/>
            </a:pPr>
            <a:endParaRPr lang="en-US" sz="3600" dirty="0"/>
          </a:p>
          <a:p>
            <a:pPr marL="0" indent="0" fontAlgn="base">
              <a:buNone/>
            </a:pPr>
            <a:r>
              <a:rPr lang="en-US" sz="3600" dirty="0"/>
              <a:t>Some "rules"</a:t>
            </a:r>
          </a:p>
          <a:p>
            <a:pPr lvl="1" fontAlgn="base"/>
            <a:r>
              <a:rPr lang="en-US" sz="3200" dirty="0"/>
              <a:t>We are here for you!</a:t>
            </a:r>
          </a:p>
          <a:p>
            <a:pPr lvl="1" fontAlgn="base"/>
            <a:r>
              <a:rPr lang="en-US" sz="3200" dirty="0"/>
              <a:t>Every question is important</a:t>
            </a:r>
          </a:p>
          <a:p>
            <a:pPr lvl="1" fontAlgn="base"/>
            <a:r>
              <a:rPr lang="en-US" sz="3200" dirty="0"/>
              <a:t>Help each other</a:t>
            </a:r>
          </a:p>
          <a:p>
            <a:pPr lvl="1" fontAlgn="base"/>
            <a:r>
              <a:rPr lang="en-US" sz="3200" dirty="0"/>
              <a:t>Have fun</a:t>
            </a:r>
          </a:p>
        </p:txBody>
      </p:sp>
    </p:spTree>
    <p:extLst>
      <p:ext uri="{BB962C8B-B14F-4D97-AF65-F5344CB8AC3E}">
        <p14:creationId xmlns:p14="http://schemas.microsoft.com/office/powerpoint/2010/main" val="26495343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Non-Database Data</a:t>
            </a:r>
            <a:endParaRPr lang="en-US" dirty="0"/>
          </a:p>
        </p:txBody>
      </p:sp>
      <p:sp>
        <p:nvSpPr>
          <p:cNvPr id="3" name="Content Placeholder 2"/>
          <p:cNvSpPr>
            <a:spLocks noGrp="1"/>
          </p:cNvSpPr>
          <p:nvPr>
            <p:ph idx="1"/>
          </p:nvPr>
        </p:nvSpPr>
        <p:spPr>
          <a:xfrm>
            <a:off x="250442" y="2753923"/>
            <a:ext cx="3441664" cy="3636511"/>
          </a:xfrm>
        </p:spPr>
        <p:txBody>
          <a:bodyPr/>
          <a:lstStyle/>
          <a:p>
            <a:r>
              <a:rPr lang="en-US" sz="2800" dirty="0" smtClean="0"/>
              <a:t> Most data was </a:t>
            </a:r>
          </a:p>
          <a:p>
            <a:pPr marL="0" indent="0">
              <a:buNone/>
            </a:pPr>
            <a:r>
              <a:rPr lang="en-US" sz="2800" dirty="0"/>
              <a:t> </a:t>
            </a:r>
            <a:r>
              <a:rPr lang="en-US" sz="2800" dirty="0" smtClean="0"/>
              <a:t>    </a:t>
            </a:r>
            <a:r>
              <a:rPr lang="en-US" sz="2800" dirty="0" smtClean="0"/>
              <a:t>a </a:t>
            </a:r>
            <a:endParaRPr lang="en-US" sz="2800" dirty="0" smtClean="0"/>
          </a:p>
          <a:p>
            <a:pPr marL="0" indent="0">
              <a:buNone/>
            </a:pPr>
            <a:endParaRPr lang="en-US" sz="2000" dirty="0" smtClean="0"/>
          </a:p>
        </p:txBody>
      </p:sp>
    </p:spTree>
    <p:extLst>
      <p:ext uri="{BB962C8B-B14F-4D97-AF65-F5344CB8AC3E}">
        <p14:creationId xmlns:p14="http://schemas.microsoft.com/office/powerpoint/2010/main" val="11223626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Relational Database Way</a:t>
            </a:r>
            <a:endParaRPr lang="en-US" dirty="0"/>
          </a:p>
        </p:txBody>
      </p:sp>
      <p:sp>
        <p:nvSpPr>
          <p:cNvPr id="5" name="Content Placeholder 2"/>
          <p:cNvSpPr>
            <a:spLocks noGrp="1"/>
          </p:cNvSpPr>
          <p:nvPr>
            <p:ph idx="1"/>
          </p:nvPr>
        </p:nvSpPr>
        <p:spPr>
          <a:xfrm>
            <a:off x="250442" y="2753923"/>
            <a:ext cx="3441664" cy="3636511"/>
          </a:xfrm>
        </p:spPr>
        <p:txBody>
          <a:bodyPr/>
          <a:lstStyle/>
          <a:p>
            <a:r>
              <a:rPr lang="en-US" sz="2800" dirty="0" smtClean="0"/>
              <a:t> This is the same data, but organized using a relational database</a:t>
            </a:r>
          </a:p>
          <a:p>
            <a:pPr marL="0" indent="0">
              <a:buNone/>
            </a:pPr>
            <a:endParaRPr lang="en-US" sz="2000" dirty="0" smtClean="0"/>
          </a:p>
        </p:txBody>
      </p:sp>
    </p:spTree>
    <p:extLst>
      <p:ext uri="{BB962C8B-B14F-4D97-AF65-F5344CB8AC3E}">
        <p14:creationId xmlns:p14="http://schemas.microsoft.com/office/powerpoint/2010/main" val="8633472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Closer Look</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8007162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Fair and Balanced</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743965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4234060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F03B5E"/>
      </a:accent1>
      <a:accent2>
        <a:srgbClr val="DC6FEC"/>
      </a:accent2>
      <a:accent3>
        <a:srgbClr val="60B1F2"/>
      </a:accent3>
      <a:accent4>
        <a:srgbClr val="6AD5BB"/>
      </a:accent4>
      <a:accent5>
        <a:srgbClr val="E8AB4E"/>
      </a:accent5>
      <a:accent6>
        <a:srgbClr val="F56447"/>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ACECE1E4-636E-48DB-87ED-4A76DC93378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TM03457503[[fn=Quotable]]</Template>
  <TotalTime>126</TotalTime>
  <Words>686</Words>
  <Application>Microsoft Office PowerPoint</Application>
  <PresentationFormat>Widescreen</PresentationFormat>
  <Paragraphs>35</Paragraphs>
  <Slides>7</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Calibri</vt:lpstr>
      <vt:lpstr>Century Gothic</vt:lpstr>
      <vt:lpstr>Wingdings 2</vt:lpstr>
      <vt:lpstr>Quotable</vt:lpstr>
      <vt:lpstr>Beginning Database and SQL</vt:lpstr>
      <vt:lpstr>Welcome</vt:lpstr>
      <vt:lpstr>Non-Database Data</vt:lpstr>
      <vt:lpstr>The Relational Database Way</vt:lpstr>
      <vt:lpstr>A Closer Look</vt:lpstr>
      <vt:lpstr>Fair and Balanced</vt:lpstr>
      <vt:lpstr>SQL</vt:lpstr>
    </vt:vector>
  </TitlesOfParts>
  <Company>Toshiba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MySQL:  harness the power of databases</dc:title>
  <dc:creator>Regel</dc:creator>
  <cp:lastModifiedBy>Regel</cp:lastModifiedBy>
  <cp:revision>14</cp:revision>
  <dcterms:created xsi:type="dcterms:W3CDTF">2016-04-18T18:12:55Z</dcterms:created>
  <dcterms:modified xsi:type="dcterms:W3CDTF">2016-05-13T16:37:09Z</dcterms:modified>
</cp:coreProperties>
</file>