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58" r:id="rId3"/>
    <p:sldId id="280" r:id="rId4"/>
    <p:sldId id="257" r:id="rId5"/>
    <p:sldId id="259" r:id="rId6"/>
    <p:sldId id="260" r:id="rId7"/>
    <p:sldId id="281" r:id="rId8"/>
    <p:sldId id="262" r:id="rId9"/>
    <p:sldId id="261" r:id="rId10"/>
    <p:sldId id="282" r:id="rId11"/>
    <p:sldId id="283" r:id="rId12"/>
    <p:sldId id="284" r:id="rId13"/>
    <p:sldId id="285" r:id="rId14"/>
    <p:sldId id="263" r:id="rId15"/>
    <p:sldId id="268" r:id="rId16"/>
    <p:sldId id="264" r:id="rId17"/>
    <p:sldId id="265" r:id="rId18"/>
    <p:sldId id="266" r:id="rId19"/>
    <p:sldId id="269" r:id="rId20"/>
    <p:sldId id="272" r:id="rId21"/>
    <p:sldId id="273" r:id="rId22"/>
    <p:sldId id="274" r:id="rId23"/>
    <p:sldId id="275" r:id="rId24"/>
    <p:sldId id="276" r:id="rId25"/>
    <p:sldId id="277" r:id="rId26"/>
    <p:sldId id="278" r:id="rId27"/>
    <p:sldId id="27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5224" autoAdjust="0"/>
  </p:normalViewPr>
  <p:slideViewPr>
    <p:cSldViewPr snapToGrid="0">
      <p:cViewPr varScale="1">
        <p:scale>
          <a:sx n="56" d="100"/>
          <a:sy n="56" d="100"/>
        </p:scale>
        <p:origin x="12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1363E6-184B-4E5F-BFCC-68C88E4BF296}" type="datetimeFigureOut">
              <a:rPr lang="en-US" smtClean="0"/>
              <a:t>5/13/2016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D478D8-D3E8-45D7-819A-1AB803E1BBA9}" type="slidenum">
              <a:rPr lang="en-US" smtClean="0"/>
              <a:t>‹#›</a:t>
            </a:fld>
            <a:endParaRPr lang="en-US"/>
          </a:p>
        </p:txBody>
      </p:sp>
    </p:spTree>
    <p:extLst>
      <p:ext uri="{BB962C8B-B14F-4D97-AF65-F5344CB8AC3E}">
        <p14:creationId xmlns:p14="http://schemas.microsoft.com/office/powerpoint/2010/main" val="993160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would also like to thank</a:t>
            </a:r>
            <a:r>
              <a:rPr lang="en-US" baseline="0" dirty="0" smtClean="0"/>
              <a:t> Digital Workshop for Donating this great space to us.  If you would like a snack, they have some for sale in the back.  The coffee is free.</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2</a:t>
            </a:fld>
            <a:endParaRPr lang="en-US"/>
          </a:p>
        </p:txBody>
      </p:sp>
    </p:spTree>
    <p:extLst>
      <p:ext uri="{BB962C8B-B14F-4D97-AF65-F5344CB8AC3E}">
        <p14:creationId xmlns:p14="http://schemas.microsoft.com/office/powerpoint/2010/main" val="653689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this class, the big one is no server. </a:t>
            </a:r>
          </a:p>
          <a:p>
            <a:r>
              <a:rPr lang="en-US" dirty="0" smtClean="0"/>
              <a:t>Also,</a:t>
            </a:r>
            <a:r>
              <a:rPr lang="en-US" baseline="0" dirty="0" smtClean="0"/>
              <a:t> it’s really small so no matter what condition your laptop is in you can still run SQLite</a:t>
            </a:r>
          </a:p>
          <a:p>
            <a:r>
              <a:rPr lang="en-US" baseline="0" dirty="0" smtClean="0"/>
              <a:t>Python has a great library for it</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12</a:t>
            </a:fld>
            <a:endParaRPr lang="en-US"/>
          </a:p>
        </p:txBody>
      </p:sp>
    </p:spTree>
    <p:extLst>
      <p:ext uri="{BB962C8B-B14F-4D97-AF65-F5344CB8AC3E}">
        <p14:creationId xmlns:p14="http://schemas.microsoft.com/office/powerpoint/2010/main" val="3974166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acronym</a:t>
            </a:r>
            <a:r>
              <a:rPr lang="en-US" baseline="0" dirty="0" smtClean="0"/>
              <a:t> stands for create, retrieve, update, and delete</a:t>
            </a:r>
          </a:p>
          <a:p>
            <a:r>
              <a:rPr lang="en-US" baseline="0" dirty="0" smtClean="0"/>
              <a:t>Which are the core functions of SQL</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13</a:t>
            </a:fld>
            <a:endParaRPr lang="en-US"/>
          </a:p>
        </p:txBody>
      </p:sp>
    </p:spTree>
    <p:extLst>
      <p:ext uri="{BB962C8B-B14F-4D97-AF65-F5344CB8AC3E}">
        <p14:creationId xmlns:p14="http://schemas.microsoft.com/office/powerpoint/2010/main" val="2213049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create</a:t>
            </a:r>
            <a:r>
              <a:rPr lang="en-US" baseline="0" dirty="0" smtClean="0"/>
              <a:t> three tables.  This is the generic create table function.  The purple color indicates information you are providing, and the black is actual SQL commands.  So we are going to create three tables  song, artist and  genre.  Remember that each table needs to have a Primary Key, so I like to always do the first column name as id.  * as a side note columns are commonly called “fields” .  </a:t>
            </a:r>
          </a:p>
          <a:p>
            <a:r>
              <a:rPr lang="en-US" baseline="0" dirty="0" smtClean="0"/>
              <a:t>Anyone familiar with Java won’t be surprised that you have to tell SQL what kind of information (datatype) you are going to put into your column/field.  Here is a list of common data types.  These are just a few of the data types that we will be using, there are a ton more that you can find pretty easily on the internet</a:t>
            </a:r>
          </a:p>
        </p:txBody>
      </p:sp>
      <p:sp>
        <p:nvSpPr>
          <p:cNvPr id="4" name="Slide Number Placeholder 3"/>
          <p:cNvSpPr>
            <a:spLocks noGrp="1"/>
          </p:cNvSpPr>
          <p:nvPr>
            <p:ph type="sldNum" sz="quarter" idx="10"/>
          </p:nvPr>
        </p:nvSpPr>
        <p:spPr/>
        <p:txBody>
          <a:bodyPr/>
          <a:lstStyle/>
          <a:p>
            <a:fld id="{ACD478D8-D3E8-45D7-819A-1AB803E1BBA9}" type="slidenum">
              <a:rPr lang="en-US" smtClean="0"/>
              <a:t>14</a:t>
            </a:fld>
            <a:endParaRPr lang="en-US"/>
          </a:p>
        </p:txBody>
      </p:sp>
    </p:spTree>
    <p:extLst>
      <p:ext uri="{BB962C8B-B14F-4D97-AF65-F5344CB8AC3E}">
        <p14:creationId xmlns:p14="http://schemas.microsoft.com/office/powerpoint/2010/main" val="1236710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select</a:t>
            </a:r>
            <a:r>
              <a:rPr lang="en-US" baseline="0" dirty="0" smtClean="0"/>
              <a:t> the whole table</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16</a:t>
            </a:fld>
            <a:endParaRPr lang="en-US"/>
          </a:p>
        </p:txBody>
      </p:sp>
    </p:spTree>
    <p:extLst>
      <p:ext uri="{BB962C8B-B14F-4D97-AF65-F5344CB8AC3E}">
        <p14:creationId xmlns:p14="http://schemas.microsoft.com/office/powerpoint/2010/main" val="538959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lets say there was a mistake in one of the entries.  This is how we delete </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18</a:t>
            </a:fld>
            <a:endParaRPr lang="en-US"/>
          </a:p>
        </p:txBody>
      </p:sp>
    </p:spTree>
    <p:extLst>
      <p:ext uri="{BB962C8B-B14F-4D97-AF65-F5344CB8AC3E}">
        <p14:creationId xmlns:p14="http://schemas.microsoft.com/office/powerpoint/2010/main" val="15777806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Join function isn’t part of CRUD, but it is how you query</a:t>
            </a:r>
            <a:r>
              <a:rPr lang="en-US" baseline="0" dirty="0" smtClean="0"/>
              <a:t> multiple tables, which in my opinion is the whole point of </a:t>
            </a:r>
            <a:r>
              <a:rPr lang="en-US" baseline="0" dirty="0" err="1" smtClean="0"/>
              <a:t>RDMS</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19</a:t>
            </a:fld>
            <a:endParaRPr lang="en-US"/>
          </a:p>
        </p:txBody>
      </p:sp>
    </p:spTree>
    <p:extLst>
      <p:ext uri="{BB962C8B-B14F-4D97-AF65-F5344CB8AC3E}">
        <p14:creationId xmlns:p14="http://schemas.microsoft.com/office/powerpoint/2010/main" val="24791882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10 min break here. </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20</a:t>
            </a:fld>
            <a:endParaRPr lang="en-US"/>
          </a:p>
        </p:txBody>
      </p:sp>
    </p:spTree>
    <p:extLst>
      <p:ext uri="{BB962C8B-B14F-4D97-AF65-F5344CB8AC3E}">
        <p14:creationId xmlns:p14="http://schemas.microsoft.com/office/powerpoint/2010/main" val="1048633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step,</a:t>
            </a:r>
            <a:r>
              <a:rPr lang="en-US" baseline="0" dirty="0" smtClean="0"/>
              <a:t> and arguably the most important step, </a:t>
            </a:r>
            <a:r>
              <a:rPr lang="en-US" dirty="0" smtClean="0"/>
              <a:t> in creating a database is planning.</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22</a:t>
            </a:fld>
            <a:endParaRPr lang="en-US"/>
          </a:p>
        </p:txBody>
      </p:sp>
    </p:spTree>
    <p:extLst>
      <p:ext uri="{BB962C8B-B14F-4D97-AF65-F5344CB8AC3E}">
        <p14:creationId xmlns:p14="http://schemas.microsoft.com/office/powerpoint/2010/main" val="2318525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going to do this on the white</a:t>
            </a:r>
            <a:r>
              <a:rPr lang="en-US" baseline="0" dirty="0" smtClean="0"/>
              <a:t> board, because there is no right answer, and ultimately what information you want to manage depends on what you are going to be using it for.  I’ve prepared slides on what I think it should look like, but feel free to personalize at this point.</a:t>
            </a:r>
          </a:p>
          <a:p>
            <a:r>
              <a:rPr lang="en-US" baseline="0" dirty="0" smtClean="0"/>
              <a:t>For my example I am going to say that I am a business that offers 2 services.  Service A and Service B.</a:t>
            </a:r>
          </a:p>
          <a:p>
            <a:r>
              <a:rPr lang="en-US" baseline="0" dirty="0" smtClean="0"/>
              <a:t>And I have clients that are part of larger companies.</a:t>
            </a:r>
          </a:p>
          <a:p>
            <a:endParaRPr lang="en-US" baseline="0" dirty="0" smtClean="0"/>
          </a:p>
          <a:p>
            <a:pPr marL="171450" indent="-171450">
              <a:buFont typeface="Arial" panose="020B0604020202020204" pitchFamily="34" charset="0"/>
              <a:buChar char="•"/>
            </a:pPr>
            <a:r>
              <a:rPr lang="en-US" baseline="0" dirty="0" smtClean="0"/>
              <a:t>Before we start, a good indicator if something should be it’s own table is if we have to repeat that information.  A well designed database should not have any redundancy.</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endParaRPr lang="en-US" baseline="0" dirty="0" smtClean="0"/>
          </a:p>
          <a:p>
            <a:endParaRPr lang="en-US" baseline="0" dirty="0" smtClean="0"/>
          </a:p>
          <a:p>
            <a:endParaRPr lang="en-US" baseline="0" dirty="0" smtClean="0"/>
          </a:p>
          <a:p>
            <a:endParaRPr lang="en-US" baseline="0" dirty="0" smtClean="0"/>
          </a:p>
          <a:p>
            <a:r>
              <a:rPr lang="en-US" baseline="0" dirty="0" smtClean="0"/>
              <a:t>Since this is a client information database, let’s start with Client information table.</a:t>
            </a:r>
          </a:p>
          <a:p>
            <a:r>
              <a:rPr lang="en-US" baseline="0" dirty="0" smtClean="0"/>
              <a:t>Automatically, I add the Primary Key id.  * this doesn’t have to be called id, there are quite a few “best practices scheme” and ultimately you just want to be consistent</a:t>
            </a:r>
          </a:p>
          <a:p>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23</a:t>
            </a:fld>
            <a:endParaRPr lang="en-US"/>
          </a:p>
        </p:txBody>
      </p:sp>
    </p:spTree>
    <p:extLst>
      <p:ext uri="{BB962C8B-B14F-4D97-AF65-F5344CB8AC3E}">
        <p14:creationId xmlns:p14="http://schemas.microsoft.com/office/powerpoint/2010/main" val="4219943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using what we learned earlier create these four tables</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24</a:t>
            </a:fld>
            <a:endParaRPr lang="en-US"/>
          </a:p>
        </p:txBody>
      </p:sp>
    </p:spTree>
    <p:extLst>
      <p:ext uri="{BB962C8B-B14F-4D97-AF65-F5344CB8AC3E}">
        <p14:creationId xmlns:p14="http://schemas.microsoft.com/office/powerpoint/2010/main" val="1941331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RDBMS is a common acronym</a:t>
            </a:r>
            <a:r>
              <a:rPr lang="en-US" baseline="0" dirty="0" smtClean="0"/>
              <a:t> for relational database management system</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3</a:t>
            </a:fld>
            <a:endParaRPr lang="en-US"/>
          </a:p>
        </p:txBody>
      </p:sp>
    </p:spTree>
    <p:extLst>
      <p:ext uri="{BB962C8B-B14F-4D97-AF65-F5344CB8AC3E}">
        <p14:creationId xmlns:p14="http://schemas.microsoft.com/office/powerpoint/2010/main" val="2016463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just to practice the</a:t>
            </a:r>
            <a:r>
              <a:rPr lang="en-US" baseline="0" dirty="0" smtClean="0"/>
              <a:t> different ways of getting information,  I suggest doing the Client information last, because you need to know the Foreign Keys.  The command stays, so you can also only change the name.  You really only need a few rows for company and client information.  </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25</a:t>
            </a:fld>
            <a:endParaRPr lang="en-US"/>
          </a:p>
        </p:txBody>
      </p:sp>
    </p:spTree>
    <p:extLst>
      <p:ext uri="{BB962C8B-B14F-4D97-AF65-F5344CB8AC3E}">
        <p14:creationId xmlns:p14="http://schemas.microsoft.com/office/powerpoint/2010/main" val="1953823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not a relational database, </a:t>
            </a:r>
          </a:p>
          <a:p>
            <a:endParaRPr lang="en-US" dirty="0" smtClean="0"/>
          </a:p>
          <a:p>
            <a:r>
              <a:rPr lang="en-US" dirty="0" smtClean="0"/>
              <a:t>This </a:t>
            </a:r>
            <a:r>
              <a:rPr lang="en-US" dirty="0" smtClean="0"/>
              <a:t>table is pretty clear,</a:t>
            </a:r>
            <a:r>
              <a:rPr lang="en-US" baseline="0" dirty="0" smtClean="0"/>
              <a:t> and you can see all the information and it would be pretty fast for you to scan it and find: 1) all the songs released in 2007 or 2) all the songs that are </a:t>
            </a:r>
            <a:r>
              <a:rPr lang="en-US" baseline="0" dirty="0" smtClean="0"/>
              <a:t>for kids and written by </a:t>
            </a:r>
            <a:r>
              <a:rPr lang="en-US" baseline="0" dirty="0" err="1" smtClean="0"/>
              <a:t>KidzBob</a:t>
            </a:r>
            <a:endParaRPr lang="en-US" baseline="0" dirty="0" smtClean="0"/>
          </a:p>
          <a:p>
            <a:r>
              <a:rPr lang="en-US" baseline="0" dirty="0" smtClean="0"/>
              <a:t>Now imagine there are 100 songs in this table.   You could use the find function and </a:t>
            </a:r>
            <a:r>
              <a:rPr lang="en-US" baseline="0" dirty="0" smtClean="0"/>
              <a:t>easily </a:t>
            </a:r>
            <a:r>
              <a:rPr lang="en-US" baseline="0" dirty="0" smtClean="0"/>
              <a:t>see all the songs released in </a:t>
            </a:r>
            <a:r>
              <a:rPr lang="en-US" baseline="0" dirty="0" smtClean="0"/>
              <a:t>2015, </a:t>
            </a:r>
            <a:r>
              <a:rPr lang="en-US" baseline="0" dirty="0" smtClean="0"/>
              <a:t>but going through and looking at all the </a:t>
            </a:r>
            <a:r>
              <a:rPr lang="en-US" baseline="0" dirty="0" smtClean="0"/>
              <a:t>hip-hop </a:t>
            </a:r>
            <a:r>
              <a:rPr lang="en-US" baseline="0" dirty="0" smtClean="0"/>
              <a:t>songs, and then checking to see if there were written by Macklemore, would be a pain.</a:t>
            </a:r>
          </a:p>
          <a:p>
            <a:r>
              <a:rPr lang="en-US" baseline="0" dirty="0" smtClean="0"/>
              <a:t>Now imagine there are 2 million songs in the table.  At this point even using the find function for all the songs in 2007 might start to tax your computer.  </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4</a:t>
            </a:fld>
            <a:endParaRPr lang="en-US"/>
          </a:p>
        </p:txBody>
      </p:sp>
    </p:spTree>
    <p:extLst>
      <p:ext uri="{BB962C8B-B14F-4D97-AF65-F5344CB8AC3E}">
        <p14:creationId xmlns:p14="http://schemas.microsoft.com/office/powerpoint/2010/main" val="2981373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Relational</a:t>
            </a:r>
            <a:r>
              <a:rPr lang="en-US" baseline="0" dirty="0" smtClean="0"/>
              <a:t> databases work by actually splitting up the data into individual tables.  And instead of one table referencing a lot of different data, you have a lot of different tables that reference each other. </a:t>
            </a:r>
            <a:r>
              <a:rPr lang="en-US" baseline="0" dirty="0" smtClean="0"/>
              <a:t>  For a little bit of data, this is a lot of work for nothing.  But for a LOT of data, this system eliminates redundancy (you only need to type Prince once, for all the songs he’s done.  And because they are related by numbers, the database system can find things very fast, and also give very detailed and complicated search results FAST.</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5</a:t>
            </a:fld>
            <a:endParaRPr lang="en-US"/>
          </a:p>
        </p:txBody>
      </p:sp>
    </p:spTree>
    <p:extLst>
      <p:ext uri="{BB962C8B-B14F-4D97-AF65-F5344CB8AC3E}">
        <p14:creationId xmlns:p14="http://schemas.microsoft.com/office/powerpoint/2010/main" val="378192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see that each table has an ID</a:t>
            </a:r>
            <a:r>
              <a:rPr lang="en-US" baseline="0" dirty="0" smtClean="0"/>
              <a:t> number, that number is unique, and is called the PRIMARY KEY.   That ID number is how the database program will search for that information.  Just like the find function we talked about earlier, but because it’s a number not a string, the database program can find it faster, using less resources, and it can also use Math.  I’m not going to talk about how a database program actually does this, first I don’t understand it completely myself, but also we don’t really need to know how it works in order to utilize it.</a:t>
            </a:r>
          </a:p>
          <a:p>
            <a:r>
              <a:rPr lang="en-US" baseline="0" dirty="0" smtClean="0"/>
              <a:t>You might have also noticed, how when you use this system you don’t need to re-enter information.  In the excel table, I had to write the same album name, artist, and genre many different times, but here you can just use the number.  For this beginning class, we are going to physically type in the number, but know that all of that data input, and perhaps more importantly data updates is </a:t>
            </a:r>
            <a:r>
              <a:rPr lang="en-US" baseline="0" dirty="0" err="1" smtClean="0"/>
              <a:t>usally</a:t>
            </a:r>
            <a:r>
              <a:rPr lang="en-US" baseline="0" dirty="0" smtClean="0"/>
              <a:t> handled automatically by some other program.  PHP is really common when you are talking about website databases, python or R can be used when you are doing “Big Data Analysis”, probably every language has the ability to interface with databases, which is why we are not going to focus on that for this class.  </a:t>
            </a:r>
            <a:endParaRPr lang="en-US" baseline="0" dirty="0" smtClean="0"/>
          </a:p>
          <a:p>
            <a:endParaRPr lang="en-US" baseline="0" dirty="0" smtClean="0"/>
          </a:p>
          <a:p>
            <a:r>
              <a:rPr lang="en-US" baseline="0" dirty="0" smtClean="0"/>
              <a:t>Foreign keys are the ID number for other tables, this is the relationship part of a </a:t>
            </a:r>
            <a:r>
              <a:rPr lang="en-US" baseline="0" dirty="0" err="1" smtClean="0"/>
              <a:t>RDB</a:t>
            </a:r>
            <a:r>
              <a:rPr lang="en-US" baseline="0" dirty="0" smtClean="0"/>
              <a:t>.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6</a:t>
            </a:fld>
            <a:endParaRPr lang="en-US"/>
          </a:p>
        </p:txBody>
      </p:sp>
    </p:spTree>
    <p:extLst>
      <p:ext uri="{BB962C8B-B14F-4D97-AF65-F5344CB8AC3E}">
        <p14:creationId xmlns:p14="http://schemas.microsoft.com/office/powerpoint/2010/main" val="541782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what the tables looks like with some data filled in.</a:t>
            </a:r>
          </a:p>
          <a:p>
            <a:r>
              <a:rPr lang="en-US" dirty="0" smtClean="0"/>
              <a:t>You can see each</a:t>
            </a:r>
            <a:r>
              <a:rPr lang="en-US" baseline="0" dirty="0" smtClean="0"/>
              <a:t> table has a Primary Key, and at least one field/column</a:t>
            </a:r>
          </a:p>
          <a:p>
            <a:r>
              <a:rPr lang="en-US" baseline="0" dirty="0" smtClean="0"/>
              <a:t>You can also see that the Album table has a Foreign Key that connects the Album and the Artist table.</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7</a:t>
            </a:fld>
            <a:endParaRPr lang="en-US"/>
          </a:p>
        </p:txBody>
      </p:sp>
    </p:spTree>
    <p:extLst>
      <p:ext uri="{BB962C8B-B14F-4D97-AF65-F5344CB8AC3E}">
        <p14:creationId xmlns:p14="http://schemas.microsoft.com/office/powerpoint/2010/main" val="77176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think databases are awesome, and so do a lot of other people (like every big business</a:t>
            </a:r>
            <a:r>
              <a:rPr lang="en-US" baseline="0" dirty="0" smtClean="0"/>
              <a:t> in existence</a:t>
            </a:r>
            <a:r>
              <a:rPr lang="en-US" baseline="0" dirty="0" smtClean="0"/>
              <a:t>), but they are not the only game in town.  Downsides:  </a:t>
            </a:r>
            <a:r>
              <a:rPr lang="en-US" baseline="0" dirty="0" smtClean="0"/>
              <a:t>1) you need to plan your database out first,  you need to figure out all the tables and how they are going to connect BEFORE you put any data in.  Adding tables and subtracting tables as you go is possible, but a lot of work and you run the risk of making the whole thing unstable.   There are other downsides, and if you are interested in that you can go to this website, which gives a pretty good point by point comparison. http://dataconomy.com/sql-vs-nosql-need-know/</a:t>
            </a:r>
          </a:p>
          <a:p>
            <a:r>
              <a:rPr lang="en-US" baseline="0" dirty="0" smtClean="0"/>
              <a:t> </a:t>
            </a:r>
          </a:p>
          <a:p>
            <a:r>
              <a:rPr lang="en-US" baseline="0" dirty="0" smtClean="0"/>
              <a:t>However, because </a:t>
            </a:r>
            <a:r>
              <a:rPr lang="en-US" baseline="0" dirty="0" err="1" smtClean="0"/>
              <a:t>RDBs</a:t>
            </a:r>
            <a:r>
              <a:rPr lang="en-US" baseline="0" dirty="0" smtClean="0"/>
              <a:t> are so popular  there are industry standards.  Such as everybody(</a:t>
            </a:r>
            <a:r>
              <a:rPr lang="en-US" baseline="0" dirty="0" err="1" smtClean="0"/>
              <a:t>Oriacle</a:t>
            </a:r>
            <a:r>
              <a:rPr lang="en-US" baseline="0" dirty="0" smtClean="0"/>
              <a:t>, MySQL, SQLite) all use SQL to talk to the database.  </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8</a:t>
            </a:fld>
            <a:endParaRPr lang="en-US"/>
          </a:p>
        </p:txBody>
      </p:sp>
    </p:spTree>
    <p:extLst>
      <p:ext uri="{BB962C8B-B14F-4D97-AF65-F5344CB8AC3E}">
        <p14:creationId xmlns:p14="http://schemas.microsoft.com/office/powerpoint/2010/main" val="1879172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you have a brief overlook of how databases work, and why you might want to use them.  Let’s get into SQL.  SQL stands for </a:t>
            </a:r>
            <a:r>
              <a:rPr lang="en-US" sz="1200" b="0" i="0" kern="1200" dirty="0" smtClean="0">
                <a:solidFill>
                  <a:schemeClr val="tx1"/>
                </a:solidFill>
                <a:effectLst/>
                <a:latin typeface="+mn-lt"/>
                <a:ea typeface="+mn-ea"/>
                <a:cs typeface="+mn-cs"/>
              </a:rPr>
              <a:t>Structured Query Language</a:t>
            </a:r>
            <a:r>
              <a:rPr lang="en-US" baseline="0" dirty="0" smtClean="0"/>
              <a:t>   As I’ve said SQL is industry standard so the main functions CRUD should work for any </a:t>
            </a:r>
            <a:r>
              <a:rPr lang="en-US" baseline="0" dirty="0" err="1" smtClean="0"/>
              <a:t>RDMS</a:t>
            </a:r>
            <a:r>
              <a:rPr lang="en-US" baseline="0" dirty="0" smtClean="0"/>
              <a:t>, however companies like to be clever so some of the other more complex commands like JOIN (we will go over later) have some variation system to system.</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9</a:t>
            </a:fld>
            <a:endParaRPr lang="en-US"/>
          </a:p>
        </p:txBody>
      </p:sp>
    </p:spTree>
    <p:extLst>
      <p:ext uri="{BB962C8B-B14F-4D97-AF65-F5344CB8AC3E}">
        <p14:creationId xmlns:p14="http://schemas.microsoft.com/office/powerpoint/2010/main" val="1554279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you have a brief overlook of how databases work, and why you might want to use them.  Let’s get into SQL.  SQL stands for </a:t>
            </a:r>
            <a:r>
              <a:rPr lang="en-US" sz="1200" b="0" i="0" kern="1200" dirty="0" smtClean="0">
                <a:solidFill>
                  <a:schemeClr val="tx1"/>
                </a:solidFill>
                <a:effectLst/>
                <a:latin typeface="+mn-lt"/>
                <a:ea typeface="+mn-ea"/>
                <a:cs typeface="+mn-cs"/>
              </a:rPr>
              <a:t>Structured Query </a:t>
            </a:r>
            <a:r>
              <a:rPr lang="en-US" sz="1200" b="0" i="0" kern="1200" dirty="0" smtClean="0">
                <a:solidFill>
                  <a:schemeClr val="tx1"/>
                </a:solidFill>
                <a:effectLst/>
                <a:latin typeface="+mn-lt"/>
                <a:ea typeface="+mn-ea"/>
                <a:cs typeface="+mn-cs"/>
              </a:rPr>
              <a:t>Language.  We</a:t>
            </a:r>
            <a:r>
              <a:rPr lang="en-US" sz="1200" b="0" i="0" kern="1200" baseline="0" dirty="0" smtClean="0">
                <a:solidFill>
                  <a:schemeClr val="tx1"/>
                </a:solidFill>
                <a:effectLst/>
                <a:latin typeface="+mn-lt"/>
                <a:ea typeface="+mn-ea"/>
                <a:cs typeface="+mn-cs"/>
              </a:rPr>
              <a:t> are not going into the last two items, but I wanted to make you aware of them.</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10</a:t>
            </a:fld>
            <a:endParaRPr lang="en-US"/>
          </a:p>
        </p:txBody>
      </p:sp>
    </p:spTree>
    <p:extLst>
      <p:ext uri="{BB962C8B-B14F-4D97-AF65-F5344CB8AC3E}">
        <p14:creationId xmlns:p14="http://schemas.microsoft.com/office/powerpoint/2010/main" val="3758900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5/13/2016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5/13/2016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5/13/2016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5/13/2016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5/13/2016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5/13/2016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5/13/2016</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5/13/2016</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package" Target="../embeddings/Microsoft_Excel_Worksheet1.xlsx"/></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Beginning Database and SQL</a:t>
            </a:r>
          </a:p>
        </p:txBody>
      </p:sp>
      <p:sp>
        <p:nvSpPr>
          <p:cNvPr id="3" name="Subtitle 2"/>
          <p:cNvSpPr>
            <a:spLocks noGrp="1"/>
          </p:cNvSpPr>
          <p:nvPr>
            <p:ph type="subTitle" idx="1"/>
          </p:nvPr>
        </p:nvSpPr>
        <p:spPr>
          <a:xfrm>
            <a:off x="810001" y="5280847"/>
            <a:ext cx="10572000" cy="1287378"/>
          </a:xfrm>
        </p:spPr>
        <p:txBody>
          <a:bodyPr>
            <a:normAutofit/>
          </a:bodyPr>
          <a:lstStyle/>
          <a:p>
            <a:r>
              <a:rPr lang="en-US" dirty="0" smtClean="0"/>
              <a:t>Instructors:</a:t>
            </a:r>
          </a:p>
          <a:p>
            <a:r>
              <a:rPr lang="en-US" dirty="0" smtClean="0"/>
              <a:t>Anne Regel</a:t>
            </a:r>
          </a:p>
          <a:p>
            <a:r>
              <a:rPr lang="en-US" dirty="0" smtClean="0"/>
              <a:t>Sharon Siegel</a:t>
            </a:r>
            <a:endParaRPr lang="en-US" dirty="0"/>
          </a:p>
        </p:txBody>
      </p:sp>
    </p:spTree>
    <p:extLst>
      <p:ext uri="{BB962C8B-B14F-4D97-AF65-F5344CB8AC3E}">
        <p14:creationId xmlns:p14="http://schemas.microsoft.com/office/powerpoint/2010/main" val="3148625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a:t>
            </a:r>
            <a:endParaRPr lang="en-US" dirty="0"/>
          </a:p>
        </p:txBody>
      </p:sp>
      <p:sp>
        <p:nvSpPr>
          <p:cNvPr id="3" name="Content Placeholder 2"/>
          <p:cNvSpPr>
            <a:spLocks noGrp="1"/>
          </p:cNvSpPr>
          <p:nvPr>
            <p:ph idx="1"/>
          </p:nvPr>
        </p:nvSpPr>
        <p:spPr>
          <a:xfrm>
            <a:off x="818712" y="2222287"/>
            <a:ext cx="10554574" cy="4407113"/>
          </a:xfrm>
        </p:spPr>
        <p:txBody>
          <a:bodyPr>
            <a:normAutofit/>
          </a:bodyPr>
          <a:lstStyle/>
          <a:p>
            <a:r>
              <a:rPr lang="en-US" dirty="0"/>
              <a:t>Execute queries against a database and retrieve information from a </a:t>
            </a:r>
            <a:r>
              <a:rPr lang="en-US" dirty="0" smtClean="0"/>
              <a:t>database</a:t>
            </a:r>
          </a:p>
          <a:p>
            <a:endParaRPr lang="en-US" dirty="0"/>
          </a:p>
          <a:p>
            <a:r>
              <a:rPr lang="en-US" dirty="0" smtClean="0"/>
              <a:t>Create </a:t>
            </a:r>
            <a:r>
              <a:rPr lang="en-US" dirty="0"/>
              <a:t>a new database and create tables in that database</a:t>
            </a:r>
          </a:p>
          <a:p>
            <a:endParaRPr lang="en-US" dirty="0" smtClean="0"/>
          </a:p>
          <a:p>
            <a:r>
              <a:rPr lang="en-US" dirty="0" smtClean="0"/>
              <a:t>Insert</a:t>
            </a:r>
            <a:r>
              <a:rPr lang="en-US" dirty="0"/>
              <a:t>, update and delete records</a:t>
            </a:r>
          </a:p>
          <a:p>
            <a:endParaRPr lang="en-US" dirty="0" smtClean="0">
              <a:solidFill>
                <a:srgbClr val="FF0000"/>
              </a:solidFill>
            </a:endParaRPr>
          </a:p>
          <a:p>
            <a:r>
              <a:rPr lang="en-US" dirty="0" smtClean="0">
                <a:solidFill>
                  <a:srgbClr val="FF0000"/>
                </a:solidFill>
              </a:rPr>
              <a:t>Create </a:t>
            </a:r>
            <a:r>
              <a:rPr lang="en-US" dirty="0">
                <a:solidFill>
                  <a:srgbClr val="FF0000"/>
                </a:solidFill>
              </a:rPr>
              <a:t>stored procedures and views</a:t>
            </a:r>
          </a:p>
          <a:p>
            <a:endParaRPr lang="en-US" dirty="0" smtClean="0">
              <a:solidFill>
                <a:srgbClr val="FF0000"/>
              </a:solidFill>
            </a:endParaRPr>
          </a:p>
          <a:p>
            <a:r>
              <a:rPr lang="en-US" dirty="0" smtClean="0">
                <a:solidFill>
                  <a:srgbClr val="FF0000"/>
                </a:solidFill>
              </a:rPr>
              <a:t>Set </a:t>
            </a:r>
            <a:r>
              <a:rPr lang="en-US" dirty="0">
                <a:solidFill>
                  <a:srgbClr val="FF0000"/>
                </a:solidFill>
              </a:rPr>
              <a:t>permissions on </a:t>
            </a:r>
            <a:r>
              <a:rPr lang="en-US" dirty="0" smtClean="0">
                <a:solidFill>
                  <a:srgbClr val="FF0000"/>
                </a:solidFill>
              </a:rPr>
              <a:t>database</a:t>
            </a:r>
            <a:endParaRPr lang="en-US" dirty="0">
              <a:solidFill>
                <a:srgbClr val="FF0000"/>
              </a:solidFill>
            </a:endParaRPr>
          </a:p>
        </p:txBody>
      </p:sp>
    </p:spTree>
    <p:extLst>
      <p:ext uri="{BB962C8B-B14F-4D97-AF65-F5344CB8AC3E}">
        <p14:creationId xmlns:p14="http://schemas.microsoft.com/office/powerpoint/2010/main" val="3540221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Vendors that use SQL</a:t>
            </a:r>
          </a:p>
        </p:txBody>
      </p:sp>
      <p:sp>
        <p:nvSpPr>
          <p:cNvPr id="3" name="Content Placeholder 2"/>
          <p:cNvSpPr>
            <a:spLocks noGrp="1"/>
          </p:cNvSpPr>
          <p:nvPr>
            <p:ph idx="1"/>
          </p:nvPr>
        </p:nvSpPr>
        <p:spPr>
          <a:xfrm>
            <a:off x="818712" y="2222287"/>
            <a:ext cx="10554574" cy="4087073"/>
          </a:xfrm>
        </p:spPr>
        <p:txBody>
          <a:bodyPr/>
          <a:lstStyle/>
          <a:p>
            <a:r>
              <a:rPr lang="en-US" dirty="0"/>
              <a:t>Microsoft SQL Server (T-SQL)</a:t>
            </a:r>
          </a:p>
          <a:p>
            <a:r>
              <a:rPr lang="en-US" dirty="0"/>
              <a:t>Oracle (PL-SQL)</a:t>
            </a:r>
          </a:p>
          <a:p>
            <a:r>
              <a:rPr lang="en-US" dirty="0" err="1"/>
              <a:t>Postgre</a:t>
            </a:r>
            <a:r>
              <a:rPr lang="en-US" dirty="0"/>
              <a:t> SQL</a:t>
            </a:r>
          </a:p>
          <a:p>
            <a:r>
              <a:rPr lang="en-US" dirty="0"/>
              <a:t>MySQL</a:t>
            </a:r>
          </a:p>
          <a:p>
            <a:r>
              <a:rPr lang="en-US" dirty="0"/>
              <a:t>DB2 (IBM Product)</a:t>
            </a:r>
          </a:p>
          <a:p>
            <a:r>
              <a:rPr lang="en-US" dirty="0"/>
              <a:t>Sybase</a:t>
            </a:r>
          </a:p>
          <a:p>
            <a:r>
              <a:rPr lang="en-US" dirty="0"/>
              <a:t>Microsoft Azure</a:t>
            </a:r>
          </a:p>
        </p:txBody>
      </p:sp>
    </p:spTree>
    <p:extLst>
      <p:ext uri="{BB962C8B-B14F-4D97-AF65-F5344CB8AC3E}">
        <p14:creationId xmlns:p14="http://schemas.microsoft.com/office/powerpoint/2010/main" val="9883508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SQLite</a:t>
            </a:r>
            <a:endParaRPr lang="en-US" dirty="0"/>
          </a:p>
        </p:txBody>
      </p:sp>
      <p:sp>
        <p:nvSpPr>
          <p:cNvPr id="3" name="Content Placeholder 2"/>
          <p:cNvSpPr>
            <a:spLocks noGrp="1"/>
          </p:cNvSpPr>
          <p:nvPr>
            <p:ph idx="1"/>
          </p:nvPr>
        </p:nvSpPr>
        <p:spPr>
          <a:xfrm>
            <a:off x="818712" y="2542327"/>
            <a:ext cx="10554574" cy="3636511"/>
          </a:xfrm>
        </p:spPr>
        <p:txBody>
          <a:bodyPr>
            <a:normAutofit lnSpcReduction="10000"/>
          </a:bodyPr>
          <a:lstStyle/>
          <a:p>
            <a:r>
              <a:rPr lang="en-US" dirty="0" smtClean="0"/>
              <a:t>No server</a:t>
            </a:r>
          </a:p>
          <a:p>
            <a:endParaRPr lang="en-US" dirty="0" smtClean="0"/>
          </a:p>
          <a:p>
            <a:r>
              <a:rPr lang="en-US" dirty="0" smtClean="0"/>
              <a:t>Easy to install and use</a:t>
            </a:r>
          </a:p>
          <a:p>
            <a:endParaRPr lang="en-US" dirty="0" smtClean="0"/>
          </a:p>
          <a:p>
            <a:r>
              <a:rPr lang="en-US" dirty="0" smtClean="0"/>
              <a:t>Doesn’t consume a lot of computer resources</a:t>
            </a:r>
          </a:p>
          <a:p>
            <a:endParaRPr lang="en-US" dirty="0"/>
          </a:p>
          <a:p>
            <a:r>
              <a:rPr lang="en-US" dirty="0" smtClean="0"/>
              <a:t>Python compatible</a:t>
            </a:r>
          </a:p>
          <a:p>
            <a:endParaRPr lang="en-US" dirty="0"/>
          </a:p>
          <a:p>
            <a:r>
              <a:rPr lang="en-US" dirty="0" smtClean="0"/>
              <a:t>Open source/free</a:t>
            </a:r>
          </a:p>
          <a:p>
            <a:endParaRPr lang="en-US" dirty="0"/>
          </a:p>
        </p:txBody>
      </p:sp>
    </p:spTree>
    <p:extLst>
      <p:ext uri="{BB962C8B-B14F-4D97-AF65-F5344CB8AC3E}">
        <p14:creationId xmlns:p14="http://schemas.microsoft.com/office/powerpoint/2010/main" val="1062042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Develop It!</a:t>
            </a:r>
          </a:p>
        </p:txBody>
      </p:sp>
      <p:sp>
        <p:nvSpPr>
          <p:cNvPr id="3" name="Content Placeholder 2"/>
          <p:cNvSpPr>
            <a:spLocks noGrp="1"/>
          </p:cNvSpPr>
          <p:nvPr>
            <p:ph idx="1"/>
          </p:nvPr>
        </p:nvSpPr>
        <p:spPr/>
        <p:txBody>
          <a:bodyPr/>
          <a:lstStyle/>
          <a:p>
            <a:r>
              <a:rPr lang="en-US" dirty="0"/>
              <a:t>CRUD:</a:t>
            </a:r>
          </a:p>
          <a:p>
            <a:pPr marL="0" indent="0">
              <a:buNone/>
            </a:pPr>
            <a:r>
              <a:rPr lang="en-US" dirty="0"/>
              <a:t>									C: create (tables)</a:t>
            </a:r>
          </a:p>
          <a:p>
            <a:pPr marL="0" indent="0">
              <a:buNone/>
            </a:pPr>
            <a:r>
              <a:rPr lang="en-US" dirty="0"/>
              <a:t>									R: retrieve (data)</a:t>
            </a:r>
          </a:p>
          <a:p>
            <a:pPr marL="0" indent="0">
              <a:buNone/>
            </a:pPr>
            <a:r>
              <a:rPr lang="en-US" dirty="0"/>
              <a:t>									U: update (data)</a:t>
            </a:r>
          </a:p>
          <a:p>
            <a:pPr marL="0" indent="0">
              <a:buNone/>
            </a:pPr>
            <a:r>
              <a:rPr lang="en-US" dirty="0"/>
              <a:t>									D: delete</a:t>
            </a:r>
          </a:p>
          <a:p>
            <a:endParaRPr lang="en-US" dirty="0"/>
          </a:p>
        </p:txBody>
      </p:sp>
    </p:spTree>
    <p:extLst>
      <p:ext uri="{BB962C8B-B14F-4D97-AF65-F5344CB8AC3E}">
        <p14:creationId xmlns:p14="http://schemas.microsoft.com/office/powerpoint/2010/main" val="13511424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table function</a:t>
            </a:r>
            <a:endParaRPr lang="en-US" dirty="0"/>
          </a:p>
        </p:txBody>
      </p:sp>
      <p:sp>
        <p:nvSpPr>
          <p:cNvPr id="3" name="Content Placeholder 2"/>
          <p:cNvSpPr>
            <a:spLocks noGrp="1"/>
          </p:cNvSpPr>
          <p:nvPr>
            <p:ph idx="1"/>
          </p:nvPr>
        </p:nvSpPr>
        <p:spPr>
          <a:xfrm>
            <a:off x="818711" y="2222287"/>
            <a:ext cx="7704187" cy="3636511"/>
          </a:xfrm>
        </p:spPr>
        <p:txBody>
          <a:bodyPr/>
          <a:lstStyle/>
          <a:p>
            <a:r>
              <a:rPr lang="en-US" dirty="0" smtClean="0"/>
              <a:t>Create</a:t>
            </a:r>
          </a:p>
          <a:p>
            <a:pPr marL="0" indent="0">
              <a:buNone/>
            </a:pPr>
            <a:r>
              <a:rPr lang="en-US" dirty="0" smtClean="0"/>
              <a:t>CREATE TABLE </a:t>
            </a:r>
            <a:r>
              <a:rPr lang="en-US" dirty="0" smtClean="0">
                <a:solidFill>
                  <a:schemeClr val="accent2">
                    <a:lumMod val="50000"/>
                  </a:schemeClr>
                </a:solidFill>
              </a:rPr>
              <a:t>&lt;table name&gt; </a:t>
            </a:r>
            <a:r>
              <a:rPr lang="en-US" dirty="0" smtClean="0"/>
              <a:t>( </a:t>
            </a:r>
          </a:p>
          <a:p>
            <a:pPr marL="0" indent="0">
              <a:buNone/>
            </a:pPr>
            <a:r>
              <a:rPr lang="en-US" dirty="0"/>
              <a:t>i</a:t>
            </a:r>
            <a:r>
              <a:rPr lang="en-US" dirty="0" smtClean="0"/>
              <a:t>d INTEGER NOT NULL PRIMARY KEY </a:t>
            </a:r>
            <a:r>
              <a:rPr lang="en-US" dirty="0" err="1" smtClean="0"/>
              <a:t>AUTOINCREMENT</a:t>
            </a:r>
            <a:r>
              <a:rPr lang="en-US" dirty="0" smtClean="0"/>
              <a:t> UNIQUE,</a:t>
            </a:r>
          </a:p>
          <a:p>
            <a:pPr marL="0" indent="0">
              <a:buNone/>
            </a:pPr>
            <a:r>
              <a:rPr lang="en-US" dirty="0" smtClean="0">
                <a:solidFill>
                  <a:schemeClr val="accent2">
                    <a:lumMod val="50000"/>
                  </a:schemeClr>
                </a:solidFill>
              </a:rPr>
              <a:t>&lt;column name&gt; </a:t>
            </a:r>
            <a:r>
              <a:rPr lang="en-US" dirty="0" smtClean="0"/>
              <a:t> datatype,</a:t>
            </a:r>
          </a:p>
          <a:p>
            <a:pPr marL="0" indent="0">
              <a:buNone/>
            </a:pPr>
            <a:r>
              <a:rPr lang="en-US" dirty="0">
                <a:solidFill>
                  <a:schemeClr val="accent2">
                    <a:lumMod val="50000"/>
                  </a:schemeClr>
                </a:solidFill>
              </a:rPr>
              <a:t>&lt;column name&gt; </a:t>
            </a:r>
            <a:r>
              <a:rPr lang="en-US" dirty="0"/>
              <a:t> </a:t>
            </a:r>
            <a:r>
              <a:rPr lang="en-US" dirty="0" smtClean="0"/>
              <a:t>datatype</a:t>
            </a:r>
          </a:p>
          <a:p>
            <a:pPr marL="0" indent="0">
              <a:buNone/>
            </a:pPr>
            <a:r>
              <a:rPr lang="en-US" dirty="0" smtClean="0"/>
              <a:t>);</a:t>
            </a:r>
          </a:p>
          <a:p>
            <a:pPr marL="0" indent="0">
              <a:buNone/>
            </a:pPr>
            <a:endParaRPr lang="en-US" dirty="0" smtClean="0"/>
          </a:p>
          <a:p>
            <a:pPr marL="0" indent="0">
              <a:buNone/>
            </a:pPr>
            <a:endParaRPr lang="en-US" dirty="0">
              <a:solidFill>
                <a:schemeClr val="accent2">
                  <a:lumMod val="50000"/>
                </a:schemeClr>
              </a:solidFill>
            </a:endParaRPr>
          </a:p>
        </p:txBody>
      </p:sp>
      <p:graphicFrame>
        <p:nvGraphicFramePr>
          <p:cNvPr id="57" name="Table 56"/>
          <p:cNvGraphicFramePr>
            <a:graphicFrameLocks noGrp="1"/>
          </p:cNvGraphicFramePr>
          <p:nvPr>
            <p:extLst>
              <p:ext uri="{D42A27DB-BD31-4B8C-83A1-F6EECF244321}">
                <p14:modId xmlns:p14="http://schemas.microsoft.com/office/powerpoint/2010/main" val="2410369412"/>
              </p:ext>
            </p:extLst>
          </p:nvPr>
        </p:nvGraphicFramePr>
        <p:xfrm>
          <a:off x="3758919" y="4759325"/>
          <a:ext cx="6654800" cy="1169670"/>
        </p:xfrm>
        <a:graphic>
          <a:graphicData uri="http://schemas.openxmlformats.org/drawingml/2006/table">
            <a:tbl>
              <a:tblPr/>
              <a:tblGrid>
                <a:gridCol w="1511300"/>
                <a:gridCol w="5143500"/>
              </a:tblGrid>
              <a:tr h="0">
                <a:tc gridSpan="2">
                  <a:txBody>
                    <a:bodyPr/>
                    <a:lstStyle/>
                    <a:p>
                      <a:pPr algn="ctr" fontAlgn="ctr"/>
                      <a:r>
                        <a:rPr lang="en-US" sz="1800" b="0" i="0" u="none" strike="noStrike">
                          <a:solidFill>
                            <a:srgbClr val="000000"/>
                          </a:solidFill>
                          <a:effectLst/>
                          <a:latin typeface="Calibri" panose="020F0502020204030204" pitchFamily="34" charset="0"/>
                        </a:rPr>
                        <a:t>DataTypes</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r>
              <a:tr h="295275">
                <a:tc>
                  <a:txBody>
                    <a:bodyPr/>
                    <a:lstStyle/>
                    <a:p>
                      <a:pPr algn="l" fontAlgn="t"/>
                      <a:r>
                        <a:rPr lang="en-US" sz="1800" b="0" i="0" u="none" strike="noStrike">
                          <a:solidFill>
                            <a:srgbClr val="000000"/>
                          </a:solidFill>
                          <a:effectLst/>
                          <a:latin typeface="Calibri" panose="020F0502020204030204" pitchFamily="34" charset="0"/>
                        </a:rPr>
                        <a:t>CHAR(n)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F1F1"/>
                    </a:solidFill>
                  </a:tcPr>
                </a:tc>
                <a:tc>
                  <a:txBody>
                    <a:bodyPr/>
                    <a:lstStyle/>
                    <a:p>
                      <a:pPr algn="l" fontAlgn="t"/>
                      <a:r>
                        <a:rPr lang="en-US" sz="1800" b="0" i="0" u="none" strike="noStrike">
                          <a:solidFill>
                            <a:srgbClr val="000000"/>
                          </a:solidFill>
                          <a:effectLst/>
                          <a:latin typeface="Calibri" panose="020F0502020204030204" pitchFamily="34" charset="0"/>
                        </a:rPr>
                        <a:t>Character string. Fixed-length 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F1F1"/>
                    </a:solidFill>
                  </a:tcPr>
                </a:tc>
              </a:tr>
              <a:tr h="295275">
                <a:tc>
                  <a:txBody>
                    <a:bodyPr/>
                    <a:lstStyle/>
                    <a:p>
                      <a:pPr algn="l" fontAlgn="b"/>
                      <a:r>
                        <a:rPr lang="en-US" sz="1800" b="0" i="0" u="none" strike="noStrike">
                          <a:solidFill>
                            <a:srgbClr val="000000"/>
                          </a:solidFill>
                          <a:effectLst/>
                          <a:latin typeface="Calibri" panose="020F0502020204030204" pitchFamily="34" charset="0"/>
                        </a:rPr>
                        <a:t>VARCHAR(128)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Character string. Variable length. Maximum length 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275">
                <a:tc>
                  <a:txBody>
                    <a:bodyPr/>
                    <a:lstStyle/>
                    <a:p>
                      <a:pPr algn="l" fontAlgn="t"/>
                      <a:r>
                        <a:rPr lang="en-US" sz="1800" b="0" i="0" u="none" strike="noStrike">
                          <a:solidFill>
                            <a:srgbClr val="000000"/>
                          </a:solidFill>
                          <a:effectLst/>
                          <a:latin typeface="Calibri" panose="020F0502020204030204" pitchFamily="34" charset="0"/>
                        </a:rPr>
                        <a:t>INTEGER</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800" b="0" i="0" u="none" strike="noStrike" dirty="0">
                          <a:solidFill>
                            <a:srgbClr val="000000"/>
                          </a:solidFill>
                          <a:effectLst/>
                          <a:latin typeface="Calibri" panose="020F0502020204030204" pitchFamily="34" charset="0"/>
                        </a:rPr>
                        <a:t>Integer numerical (no decimal). Precision 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829982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Creating Tables</a:t>
            </a:r>
            <a:endParaRPr lang="en-US" dirty="0"/>
          </a:p>
        </p:txBody>
      </p:sp>
      <p:sp>
        <p:nvSpPr>
          <p:cNvPr id="3" name="Text Placeholder 2"/>
          <p:cNvSpPr>
            <a:spLocks noGrp="1"/>
          </p:cNvSpPr>
          <p:nvPr>
            <p:ph type="body" idx="1"/>
          </p:nvPr>
        </p:nvSpPr>
        <p:spPr>
          <a:xfrm>
            <a:off x="0" y="2174875"/>
            <a:ext cx="5189857" cy="576262"/>
          </a:xfrm>
        </p:spPr>
        <p:txBody>
          <a:bodyPr/>
          <a:lstStyle/>
          <a:p>
            <a:r>
              <a:rPr lang="en-US" dirty="0" smtClean="0"/>
              <a:t>Song</a:t>
            </a:r>
            <a:endParaRPr lang="en-US" dirty="0"/>
          </a:p>
        </p:txBody>
      </p:sp>
      <p:sp>
        <p:nvSpPr>
          <p:cNvPr id="4" name="Content Placeholder 3"/>
          <p:cNvSpPr>
            <a:spLocks noGrp="1"/>
          </p:cNvSpPr>
          <p:nvPr>
            <p:ph sz="half" idx="2"/>
          </p:nvPr>
        </p:nvSpPr>
        <p:spPr>
          <a:xfrm>
            <a:off x="1" y="2828086"/>
            <a:ext cx="5189856" cy="3109913"/>
          </a:xfrm>
        </p:spPr>
        <p:txBody>
          <a:bodyPr/>
          <a:lstStyle/>
          <a:p>
            <a:endParaRPr lang="en-US" dirty="0"/>
          </a:p>
        </p:txBody>
      </p:sp>
      <p:sp>
        <p:nvSpPr>
          <p:cNvPr id="5" name="Text Placeholder 4"/>
          <p:cNvSpPr>
            <a:spLocks noGrp="1"/>
          </p:cNvSpPr>
          <p:nvPr>
            <p:ph type="body" sz="quarter" idx="3"/>
          </p:nvPr>
        </p:nvSpPr>
        <p:spPr>
          <a:xfrm>
            <a:off x="5189857" y="2213349"/>
            <a:ext cx="5194583" cy="576262"/>
          </a:xfrm>
        </p:spPr>
        <p:txBody>
          <a:bodyPr/>
          <a:lstStyle/>
          <a:p>
            <a:r>
              <a:rPr lang="en-US" dirty="0" smtClean="0"/>
              <a:t>Artist</a:t>
            </a:r>
            <a:endParaRPr lang="en-US" dirty="0"/>
          </a:p>
        </p:txBody>
      </p:sp>
      <p:sp>
        <p:nvSpPr>
          <p:cNvPr id="6" name="Content Placeholder 5"/>
          <p:cNvSpPr>
            <a:spLocks noGrp="1"/>
          </p:cNvSpPr>
          <p:nvPr>
            <p:ph sz="quarter" idx="4"/>
          </p:nvPr>
        </p:nvSpPr>
        <p:spPr>
          <a:xfrm>
            <a:off x="5189857" y="2828085"/>
            <a:ext cx="5194583" cy="3109913"/>
          </a:xfrm>
        </p:spPr>
        <p:txBody>
          <a:bodyPr/>
          <a:lstStyle/>
          <a:p>
            <a:endParaRPr lang="en-US" dirty="0"/>
          </a:p>
        </p:txBody>
      </p:sp>
    </p:spTree>
    <p:extLst>
      <p:ext uri="{BB962C8B-B14F-4D97-AF65-F5344CB8AC3E}">
        <p14:creationId xmlns:p14="http://schemas.microsoft.com/office/powerpoint/2010/main" val="33144650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Retrieve/Read</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7111392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394755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693949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5008796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Welcome</a:t>
            </a:r>
          </a:p>
        </p:txBody>
      </p:sp>
      <p:sp>
        <p:nvSpPr>
          <p:cNvPr id="3" name="Content Placeholder 2"/>
          <p:cNvSpPr>
            <a:spLocks noGrp="1"/>
          </p:cNvSpPr>
          <p:nvPr>
            <p:ph idx="1"/>
          </p:nvPr>
        </p:nvSpPr>
        <p:spPr>
          <a:xfrm>
            <a:off x="818712" y="2222287"/>
            <a:ext cx="10554574" cy="4436090"/>
          </a:xfrm>
        </p:spPr>
        <p:txBody>
          <a:bodyPr>
            <a:normAutofit fontScale="85000" lnSpcReduction="20000"/>
          </a:bodyPr>
          <a:lstStyle/>
          <a:p>
            <a:pPr marL="0" indent="0" fontAlgn="base">
              <a:buNone/>
            </a:pPr>
            <a:r>
              <a:rPr lang="en-US" sz="3600" dirty="0"/>
              <a:t>Girl Develop It is here to provide affordable and accessible programs to learn software through mentorship and hands-on instruction.</a:t>
            </a:r>
          </a:p>
          <a:p>
            <a:pPr marL="0" indent="0" fontAlgn="base">
              <a:buNone/>
            </a:pPr>
            <a:endParaRPr lang="en-US" sz="3600" dirty="0"/>
          </a:p>
          <a:p>
            <a:pPr marL="0" indent="0" fontAlgn="base">
              <a:buNone/>
            </a:pPr>
            <a:r>
              <a:rPr lang="en-US" sz="3600" dirty="0"/>
              <a:t>Some "rules"</a:t>
            </a:r>
          </a:p>
          <a:p>
            <a:pPr lvl="1" fontAlgn="base"/>
            <a:r>
              <a:rPr lang="en-US" sz="3200" dirty="0"/>
              <a:t>We are here for you!</a:t>
            </a:r>
          </a:p>
          <a:p>
            <a:pPr lvl="1" fontAlgn="base"/>
            <a:r>
              <a:rPr lang="en-US" sz="3200" dirty="0"/>
              <a:t>Every question is important</a:t>
            </a:r>
          </a:p>
          <a:p>
            <a:pPr lvl="1" fontAlgn="base"/>
            <a:r>
              <a:rPr lang="en-US" sz="3200" dirty="0"/>
              <a:t>Help each other</a:t>
            </a:r>
          </a:p>
          <a:p>
            <a:pPr lvl="1" fontAlgn="base"/>
            <a:r>
              <a:rPr lang="en-US" sz="3200" dirty="0"/>
              <a:t>Have fun</a:t>
            </a:r>
          </a:p>
        </p:txBody>
      </p:sp>
    </p:spTree>
    <p:extLst>
      <p:ext uri="{BB962C8B-B14F-4D97-AF65-F5344CB8AC3E}">
        <p14:creationId xmlns:p14="http://schemas.microsoft.com/office/powerpoint/2010/main" val="26495343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10000" y="2951396"/>
            <a:ext cx="10561418" cy="1468800"/>
          </a:xfrm>
          <a:prstGeom prst="rect">
            <a:avLst/>
          </a:prstGeom>
        </p:spPr>
        <p:txBody>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smtClean="0">
                <a:solidFill>
                  <a:schemeClr val="tx1"/>
                </a:solidFill>
              </a:rPr>
              <a:t>Time for a break</a:t>
            </a:r>
            <a:endParaRPr lang="en-US" dirty="0">
              <a:solidFill>
                <a:schemeClr val="tx1"/>
              </a:solidFill>
            </a:endParaRPr>
          </a:p>
        </p:txBody>
      </p:sp>
    </p:spTree>
    <p:extLst>
      <p:ext uri="{BB962C8B-B14F-4D97-AF65-F5344CB8AC3E}">
        <p14:creationId xmlns:p14="http://schemas.microsoft.com/office/powerpoint/2010/main" val="41411368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Data </a:t>
            </a:r>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166485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Practice Client Database</a:t>
            </a:r>
            <a:endParaRPr lang="en-US" dirty="0"/>
          </a:p>
        </p:txBody>
      </p:sp>
      <p:sp>
        <p:nvSpPr>
          <p:cNvPr id="3" name="Content Placeholder 2"/>
          <p:cNvSpPr>
            <a:spLocks noGrp="1"/>
          </p:cNvSpPr>
          <p:nvPr>
            <p:ph idx="1"/>
          </p:nvPr>
        </p:nvSpPr>
        <p:spPr/>
        <p:txBody>
          <a:bodyPr/>
          <a:lstStyle/>
          <a:p>
            <a:r>
              <a:rPr lang="en-US" dirty="0" smtClean="0"/>
              <a:t>Planning</a:t>
            </a:r>
          </a:p>
          <a:p>
            <a:pPr lvl="1"/>
            <a:r>
              <a:rPr lang="en-US" dirty="0" smtClean="0"/>
              <a:t>Determining the tables, and how they will be created.</a:t>
            </a:r>
          </a:p>
          <a:p>
            <a:r>
              <a:rPr lang="en-US" dirty="0" smtClean="0"/>
              <a:t>Create the tables</a:t>
            </a:r>
          </a:p>
          <a:p>
            <a:r>
              <a:rPr lang="en-US" dirty="0" smtClean="0"/>
              <a:t>Add information</a:t>
            </a:r>
          </a:p>
          <a:p>
            <a:r>
              <a:rPr lang="en-US" dirty="0" smtClean="0"/>
              <a:t>Update information</a:t>
            </a:r>
          </a:p>
          <a:p>
            <a:r>
              <a:rPr lang="en-US" dirty="0" smtClean="0"/>
              <a:t>Query information</a:t>
            </a:r>
            <a:endParaRPr lang="en-US" dirty="0"/>
          </a:p>
        </p:txBody>
      </p:sp>
    </p:spTree>
    <p:extLst>
      <p:ext uri="{BB962C8B-B14F-4D97-AF65-F5344CB8AC3E}">
        <p14:creationId xmlns:p14="http://schemas.microsoft.com/office/powerpoint/2010/main" val="5415667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a:t>
            </a:r>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2218965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t>
            </a:r>
            <a:r>
              <a:rPr lang="en-US" dirty="0" smtClean="0"/>
              <a:t>Example </a:t>
            </a:r>
            <a:r>
              <a:rPr lang="en-US" dirty="0" smtClean="0"/>
              <a:t>Tables</a:t>
            </a:r>
            <a:endParaRPr lang="en-US" dirty="0"/>
          </a:p>
        </p:txBody>
      </p:sp>
      <p:sp>
        <p:nvSpPr>
          <p:cNvPr id="5" name="Text Placeholder 4"/>
          <p:cNvSpPr>
            <a:spLocks noGrp="1"/>
          </p:cNvSpPr>
          <p:nvPr>
            <p:ph type="body" idx="1"/>
          </p:nvPr>
        </p:nvSpPr>
        <p:spPr>
          <a:xfrm>
            <a:off x="1138685" y="2348423"/>
            <a:ext cx="2428804" cy="576262"/>
          </a:xfrm>
        </p:spPr>
        <p:txBody>
          <a:bodyPr/>
          <a:lstStyle/>
          <a:p>
            <a:pPr algn="l"/>
            <a:r>
              <a:rPr lang="en-US" dirty="0" err="1" smtClean="0"/>
              <a:t>Client_info</a:t>
            </a:r>
            <a:endParaRPr lang="en-US" dirty="0"/>
          </a:p>
        </p:txBody>
      </p:sp>
      <p:sp>
        <p:nvSpPr>
          <p:cNvPr id="3" name="Content Placeholder 2"/>
          <p:cNvSpPr>
            <a:spLocks noGrp="1"/>
          </p:cNvSpPr>
          <p:nvPr>
            <p:ph sz="half" idx="2"/>
          </p:nvPr>
        </p:nvSpPr>
        <p:spPr>
          <a:xfrm>
            <a:off x="1293961" y="2906415"/>
            <a:ext cx="2428804" cy="3109913"/>
          </a:xfrm>
        </p:spPr>
        <p:txBody>
          <a:bodyPr/>
          <a:lstStyle/>
          <a:p>
            <a:pPr marL="0" indent="0">
              <a:buNone/>
            </a:pPr>
            <a:r>
              <a:rPr lang="en-US" dirty="0"/>
              <a:t>id</a:t>
            </a:r>
          </a:p>
          <a:p>
            <a:pPr marL="0" indent="0">
              <a:buNone/>
            </a:pPr>
            <a:r>
              <a:rPr lang="en-US" dirty="0" smtClean="0"/>
              <a:t>Name</a:t>
            </a:r>
          </a:p>
          <a:p>
            <a:pPr marL="0" indent="0">
              <a:buNone/>
            </a:pPr>
            <a:r>
              <a:rPr lang="en-US" dirty="0" smtClean="0"/>
              <a:t>Phone #</a:t>
            </a:r>
          </a:p>
          <a:p>
            <a:pPr marL="0" indent="0">
              <a:buNone/>
            </a:pPr>
            <a:r>
              <a:rPr lang="en-US" dirty="0" smtClean="0"/>
              <a:t>Job title</a:t>
            </a:r>
          </a:p>
          <a:p>
            <a:pPr marL="0" indent="0">
              <a:buNone/>
            </a:pPr>
            <a:r>
              <a:rPr lang="en-US" dirty="0" err="1" smtClean="0"/>
              <a:t>company_id</a:t>
            </a:r>
            <a:endParaRPr lang="en-US" dirty="0" smtClean="0"/>
          </a:p>
          <a:p>
            <a:pPr marL="0" indent="0">
              <a:buNone/>
            </a:pPr>
            <a:r>
              <a:rPr lang="en-US" dirty="0" err="1" smtClean="0"/>
              <a:t>serviceA_id</a:t>
            </a:r>
            <a:endParaRPr lang="en-US" dirty="0" smtClean="0"/>
          </a:p>
          <a:p>
            <a:pPr marL="0" indent="0">
              <a:buNone/>
            </a:pPr>
            <a:r>
              <a:rPr lang="en-US" dirty="0" err="1" smtClean="0"/>
              <a:t>service_id</a:t>
            </a:r>
            <a:endParaRPr lang="en-US" dirty="0"/>
          </a:p>
        </p:txBody>
      </p:sp>
      <p:sp>
        <p:nvSpPr>
          <p:cNvPr id="8" name="Text Placeholder 4"/>
          <p:cNvSpPr txBox="1">
            <a:spLocks/>
          </p:cNvSpPr>
          <p:nvPr/>
        </p:nvSpPr>
        <p:spPr>
          <a:xfrm>
            <a:off x="3620214" y="2345546"/>
            <a:ext cx="2428804" cy="576262"/>
          </a:xfrm>
          <a:prstGeom prst="rect">
            <a:avLst/>
          </a:prstGeom>
          <a:effectLst>
            <a:outerShdw blurRad="50800" dir="14400000">
              <a:srgbClr val="000000">
                <a:alpha val="40000"/>
              </a:srgbClr>
            </a:outerShdw>
          </a:effectLst>
        </p:spPr>
        <p:txBody>
          <a:bodyPr vert="horz" lIns="91440" tIns="45720" rIns="91440" bIns="45720" rtlCol="0" anchor="b">
            <a:noAutofit/>
          </a:bodyPr>
          <a:lstStyle>
            <a:lvl1pPr marL="0" indent="0" algn="ctr" defTabSz="457200" rtl="0" eaLnBrk="1" latinLnBrk="0" hangingPunct="1">
              <a:spcBef>
                <a:spcPct val="20000"/>
              </a:spcBef>
              <a:spcAft>
                <a:spcPts val="600"/>
              </a:spcAft>
              <a:buClr>
                <a:schemeClr val="accent1"/>
              </a:buClr>
              <a:buFont typeface="Wingdings 2" charset="2"/>
              <a:buNone/>
              <a:defRPr sz="2000" b="0" kern="1200">
                <a:solidFill>
                  <a:schemeClr val="tx1"/>
                </a:solidFill>
                <a:latin typeface="+mn-lt"/>
                <a:ea typeface="+mn-ea"/>
                <a:cs typeface="+mn-cs"/>
              </a:defRPr>
            </a:lvl1pPr>
            <a:lvl2pPr marL="457200" indent="0" algn="l" defTabSz="457200" rtl="0" eaLnBrk="1" latinLnBrk="0" hangingPunct="1">
              <a:spcBef>
                <a:spcPct val="20000"/>
              </a:spcBef>
              <a:spcAft>
                <a:spcPts val="600"/>
              </a:spcAft>
              <a:buClr>
                <a:schemeClr val="accent1"/>
              </a:buClr>
              <a:buFont typeface="Wingdings 2" charset="2"/>
              <a:buNone/>
              <a:defRPr sz="2000" b="1" kern="1200">
                <a:solidFill>
                  <a:schemeClr val="tx1"/>
                </a:solidFill>
                <a:latin typeface="+mn-lt"/>
                <a:ea typeface="+mn-ea"/>
                <a:cs typeface="+mn-cs"/>
              </a:defRPr>
            </a:lvl2pPr>
            <a:lvl3pPr marL="914400" indent="0" algn="l" defTabSz="457200" rtl="0" eaLnBrk="1" latinLnBrk="0" hangingPunct="1">
              <a:spcBef>
                <a:spcPct val="20000"/>
              </a:spcBef>
              <a:spcAft>
                <a:spcPts val="600"/>
              </a:spcAft>
              <a:buClr>
                <a:schemeClr val="accent1"/>
              </a:buClr>
              <a:buFont typeface="Wingdings 2" charset="2"/>
              <a:buNone/>
              <a:defRPr sz="1800" b="1" kern="1200">
                <a:solidFill>
                  <a:schemeClr val="tx1"/>
                </a:solidFill>
                <a:latin typeface="+mn-lt"/>
                <a:ea typeface="+mn-ea"/>
                <a:cs typeface="+mn-cs"/>
              </a:defRPr>
            </a:lvl3pPr>
            <a:lvl4pPr marL="1371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4pPr>
            <a:lvl5pPr marL="18288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5pPr>
            <a:lvl6pPr marL="22860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6pPr>
            <a:lvl7pPr marL="27432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7pPr>
            <a:lvl8pPr marL="32004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8pPr>
            <a:lvl9pPr marL="3657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9pPr>
          </a:lstStyle>
          <a:p>
            <a:r>
              <a:rPr lang="en-US" dirty="0" err="1" smtClean="0"/>
              <a:t>Company_info</a:t>
            </a:r>
            <a:endParaRPr lang="en-US" dirty="0"/>
          </a:p>
        </p:txBody>
      </p:sp>
      <p:sp>
        <p:nvSpPr>
          <p:cNvPr id="9" name="Content Placeholder 2"/>
          <p:cNvSpPr txBox="1">
            <a:spLocks/>
          </p:cNvSpPr>
          <p:nvPr/>
        </p:nvSpPr>
        <p:spPr>
          <a:xfrm>
            <a:off x="3775490" y="2903538"/>
            <a:ext cx="2428804" cy="3109913"/>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dirty="0"/>
              <a:t>id</a:t>
            </a:r>
          </a:p>
          <a:p>
            <a:pPr marL="0" indent="0">
              <a:buFont typeface="Wingdings 2" charset="2"/>
              <a:buNone/>
            </a:pPr>
            <a:r>
              <a:rPr lang="en-US" dirty="0" smtClean="0"/>
              <a:t>Name</a:t>
            </a:r>
          </a:p>
          <a:p>
            <a:pPr marL="0" indent="0">
              <a:buFont typeface="Wingdings 2" charset="2"/>
              <a:buNone/>
            </a:pPr>
            <a:r>
              <a:rPr lang="en-US" dirty="0" smtClean="0"/>
              <a:t>Phone #</a:t>
            </a:r>
          </a:p>
          <a:p>
            <a:pPr marL="0" indent="0">
              <a:buFont typeface="Wingdings 2" charset="2"/>
              <a:buNone/>
            </a:pPr>
            <a:r>
              <a:rPr lang="en-US" dirty="0" smtClean="0"/>
              <a:t>address</a:t>
            </a:r>
            <a:endParaRPr lang="en-US" dirty="0"/>
          </a:p>
        </p:txBody>
      </p:sp>
      <p:sp>
        <p:nvSpPr>
          <p:cNvPr id="10" name="Text Placeholder 4"/>
          <p:cNvSpPr>
            <a:spLocks noGrp="1"/>
          </p:cNvSpPr>
          <p:nvPr>
            <p:ph type="body" idx="1"/>
          </p:nvPr>
        </p:nvSpPr>
        <p:spPr>
          <a:xfrm>
            <a:off x="6359570" y="2352823"/>
            <a:ext cx="1662994" cy="576262"/>
          </a:xfrm>
        </p:spPr>
        <p:txBody>
          <a:bodyPr/>
          <a:lstStyle/>
          <a:p>
            <a:pPr algn="l"/>
            <a:r>
              <a:rPr lang="en-US" dirty="0" err="1" smtClean="0"/>
              <a:t>Service_A</a:t>
            </a:r>
            <a:endParaRPr lang="en-US" dirty="0"/>
          </a:p>
        </p:txBody>
      </p:sp>
      <p:sp>
        <p:nvSpPr>
          <p:cNvPr id="11" name="Content Placeholder 2"/>
          <p:cNvSpPr>
            <a:spLocks noGrp="1"/>
          </p:cNvSpPr>
          <p:nvPr>
            <p:ph sz="half" idx="2"/>
          </p:nvPr>
        </p:nvSpPr>
        <p:spPr>
          <a:xfrm>
            <a:off x="6346164" y="2903538"/>
            <a:ext cx="2428804" cy="3109913"/>
          </a:xfrm>
        </p:spPr>
        <p:txBody>
          <a:bodyPr/>
          <a:lstStyle/>
          <a:p>
            <a:pPr marL="0" indent="0">
              <a:buNone/>
            </a:pPr>
            <a:r>
              <a:rPr lang="en-US" dirty="0" smtClean="0"/>
              <a:t>id</a:t>
            </a:r>
          </a:p>
          <a:p>
            <a:pPr marL="0" indent="0">
              <a:buNone/>
            </a:pPr>
            <a:r>
              <a:rPr lang="en-US" dirty="0" smtClean="0"/>
              <a:t>Cost</a:t>
            </a:r>
          </a:p>
        </p:txBody>
      </p:sp>
      <p:sp>
        <p:nvSpPr>
          <p:cNvPr id="12" name="Content Placeholder 2"/>
          <p:cNvSpPr>
            <a:spLocks noGrp="1"/>
          </p:cNvSpPr>
          <p:nvPr>
            <p:ph sz="half" idx="2"/>
          </p:nvPr>
        </p:nvSpPr>
        <p:spPr>
          <a:xfrm>
            <a:off x="8465386" y="2921808"/>
            <a:ext cx="2428804" cy="3109913"/>
          </a:xfrm>
        </p:spPr>
        <p:txBody>
          <a:bodyPr/>
          <a:lstStyle/>
          <a:p>
            <a:pPr marL="0" indent="0">
              <a:buNone/>
            </a:pPr>
            <a:r>
              <a:rPr lang="en-US" dirty="0" smtClean="0"/>
              <a:t>id</a:t>
            </a:r>
          </a:p>
          <a:p>
            <a:pPr marL="0" indent="0">
              <a:buNone/>
            </a:pPr>
            <a:r>
              <a:rPr lang="en-US" dirty="0" smtClean="0"/>
              <a:t>Cost</a:t>
            </a:r>
          </a:p>
        </p:txBody>
      </p:sp>
      <p:sp>
        <p:nvSpPr>
          <p:cNvPr id="13" name="Text Placeholder 4"/>
          <p:cNvSpPr>
            <a:spLocks noGrp="1"/>
          </p:cNvSpPr>
          <p:nvPr>
            <p:ph type="body" idx="1"/>
          </p:nvPr>
        </p:nvSpPr>
        <p:spPr>
          <a:xfrm>
            <a:off x="8206112" y="2352823"/>
            <a:ext cx="1662994" cy="576262"/>
          </a:xfrm>
        </p:spPr>
        <p:txBody>
          <a:bodyPr/>
          <a:lstStyle/>
          <a:p>
            <a:pPr algn="l"/>
            <a:r>
              <a:rPr lang="en-US" dirty="0" err="1" smtClean="0"/>
              <a:t>Service_B</a:t>
            </a:r>
            <a:endParaRPr lang="en-US" dirty="0"/>
          </a:p>
        </p:txBody>
      </p:sp>
    </p:spTree>
    <p:extLst>
      <p:ext uri="{BB962C8B-B14F-4D97-AF65-F5344CB8AC3E}">
        <p14:creationId xmlns:p14="http://schemas.microsoft.com/office/powerpoint/2010/main" val="38020241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Information into the tables</a:t>
            </a:r>
            <a:endParaRPr lang="en-US" dirty="0"/>
          </a:p>
        </p:txBody>
      </p:sp>
      <p:sp>
        <p:nvSpPr>
          <p:cNvPr id="3" name="Content Placeholder 2"/>
          <p:cNvSpPr>
            <a:spLocks noGrp="1"/>
          </p:cNvSpPr>
          <p:nvPr>
            <p:ph idx="1"/>
          </p:nvPr>
        </p:nvSpPr>
        <p:spPr/>
        <p:txBody>
          <a:bodyPr/>
          <a:lstStyle/>
          <a:p>
            <a:r>
              <a:rPr lang="en-US" dirty="0" smtClean="0"/>
              <a:t>Use the </a:t>
            </a:r>
            <a:endParaRPr lang="en-US" dirty="0"/>
          </a:p>
        </p:txBody>
      </p:sp>
    </p:spTree>
    <p:extLst>
      <p:ext uri="{BB962C8B-B14F-4D97-AF65-F5344CB8AC3E}">
        <p14:creationId xmlns:p14="http://schemas.microsoft.com/office/powerpoint/2010/main" val="3794047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the Data</a:t>
            </a:r>
            <a:endParaRPr lang="en-US" dirty="0"/>
          </a:p>
        </p:txBody>
      </p:sp>
      <p:sp>
        <p:nvSpPr>
          <p:cNvPr id="3" name="Content Placeholder 2"/>
          <p:cNvSpPr>
            <a:spLocks noGrp="1"/>
          </p:cNvSpPr>
          <p:nvPr>
            <p:ph idx="1"/>
          </p:nvPr>
        </p:nvSpPr>
        <p:spPr/>
        <p:txBody>
          <a:bodyPr/>
          <a:lstStyle/>
          <a:p>
            <a:r>
              <a:rPr lang="en-US" dirty="0" smtClean="0"/>
              <a:t>Try selecting whole tables</a:t>
            </a:r>
          </a:p>
          <a:p>
            <a:r>
              <a:rPr lang="en-US" dirty="0" smtClean="0"/>
              <a:t>Selecting just the names in a few tables</a:t>
            </a:r>
          </a:p>
          <a:p>
            <a:r>
              <a:rPr lang="en-US" dirty="0" smtClean="0"/>
              <a:t>Try the join function</a:t>
            </a:r>
          </a:p>
          <a:p>
            <a:pPr lvl="1"/>
            <a:r>
              <a:rPr lang="en-US" dirty="0" smtClean="0"/>
              <a:t>Find all the company names that used </a:t>
            </a:r>
            <a:r>
              <a:rPr lang="en-US" dirty="0" err="1" smtClean="0"/>
              <a:t>serviceA</a:t>
            </a:r>
            <a:endParaRPr lang="en-US" dirty="0" smtClean="0"/>
          </a:p>
          <a:p>
            <a:pPr lvl="1"/>
            <a:r>
              <a:rPr lang="en-US" dirty="0" smtClean="0"/>
              <a:t>Find the client names that used </a:t>
            </a:r>
            <a:r>
              <a:rPr lang="en-US" dirty="0" err="1" smtClean="0"/>
              <a:t>serviceB</a:t>
            </a:r>
            <a:r>
              <a:rPr lang="en-US" dirty="0" smtClean="0"/>
              <a:t> </a:t>
            </a:r>
            <a:endParaRPr lang="en-US" dirty="0"/>
          </a:p>
        </p:txBody>
      </p:sp>
    </p:spTree>
    <p:extLst>
      <p:ext uri="{BB962C8B-B14F-4D97-AF65-F5344CB8AC3E}">
        <p14:creationId xmlns:p14="http://schemas.microsoft.com/office/powerpoint/2010/main" val="1959572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Things</a:t>
            </a:r>
            <a:endParaRPr lang="en-US" dirty="0"/>
          </a:p>
        </p:txBody>
      </p:sp>
      <p:sp>
        <p:nvSpPr>
          <p:cNvPr id="3" name="Content Placeholder 2"/>
          <p:cNvSpPr>
            <a:spLocks noGrp="1"/>
          </p:cNvSpPr>
          <p:nvPr>
            <p:ph idx="1"/>
          </p:nvPr>
        </p:nvSpPr>
        <p:spPr/>
        <p:txBody>
          <a:bodyPr/>
          <a:lstStyle/>
          <a:p>
            <a:endParaRPr lang="en-US" dirty="0" smtClean="0"/>
          </a:p>
          <a:p>
            <a:r>
              <a:rPr lang="en-US" dirty="0" smtClean="0"/>
              <a:t>Thank you Digital Workshop for providing the space</a:t>
            </a:r>
          </a:p>
          <a:p>
            <a:r>
              <a:rPr lang="en-US" dirty="0" smtClean="0"/>
              <a:t>Thank you Sharon for being a TA!</a:t>
            </a:r>
          </a:p>
          <a:p>
            <a:r>
              <a:rPr lang="en-US" dirty="0" smtClean="0"/>
              <a:t>Thank YOU!</a:t>
            </a:r>
          </a:p>
          <a:p>
            <a:r>
              <a:rPr lang="en-US" dirty="0" smtClean="0"/>
              <a:t>*also, these slides are on my posted on my GitHub under</a:t>
            </a:r>
          </a:p>
          <a:p>
            <a:endParaRPr lang="en-US" dirty="0"/>
          </a:p>
        </p:txBody>
      </p:sp>
    </p:spTree>
    <p:extLst>
      <p:ext uri="{BB962C8B-B14F-4D97-AF65-F5344CB8AC3E}">
        <p14:creationId xmlns:p14="http://schemas.microsoft.com/office/powerpoint/2010/main" val="3811184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Information and Terms</a:t>
            </a:r>
            <a:endParaRPr lang="en-US" dirty="0"/>
          </a:p>
        </p:txBody>
      </p:sp>
      <p:sp>
        <p:nvSpPr>
          <p:cNvPr id="3" name="Content Placeholder 2"/>
          <p:cNvSpPr>
            <a:spLocks noGrp="1"/>
          </p:cNvSpPr>
          <p:nvPr>
            <p:ph idx="1"/>
          </p:nvPr>
        </p:nvSpPr>
        <p:spPr>
          <a:xfrm>
            <a:off x="818712" y="2222287"/>
            <a:ext cx="10554574" cy="4116168"/>
          </a:xfrm>
        </p:spPr>
        <p:txBody>
          <a:bodyPr>
            <a:normAutofit/>
          </a:bodyPr>
          <a:lstStyle/>
          <a:p>
            <a:r>
              <a:rPr lang="en-US" sz="2000" dirty="0" smtClean="0"/>
              <a:t>RDBMS: relational </a:t>
            </a:r>
            <a:r>
              <a:rPr lang="en-US" sz="2000" dirty="0"/>
              <a:t>database management </a:t>
            </a:r>
            <a:r>
              <a:rPr lang="en-US" sz="2000" dirty="0" smtClean="0"/>
              <a:t>system</a:t>
            </a:r>
          </a:p>
          <a:p>
            <a:pPr marL="0" indent="0">
              <a:buNone/>
            </a:pPr>
            <a:r>
              <a:rPr lang="en-US" sz="2000" dirty="0" smtClean="0"/>
              <a:t> </a:t>
            </a:r>
            <a:endParaRPr lang="en-US" sz="2000" dirty="0"/>
          </a:p>
          <a:p>
            <a:r>
              <a:rPr lang="en-US" sz="2000" dirty="0" smtClean="0"/>
              <a:t>First introduced by Oracle in the 1970’s</a:t>
            </a:r>
          </a:p>
          <a:p>
            <a:pPr marL="0" indent="0">
              <a:buNone/>
            </a:pPr>
            <a:endParaRPr lang="en-US" sz="2000" dirty="0" smtClean="0"/>
          </a:p>
          <a:p>
            <a:r>
              <a:rPr lang="en-US" sz="2000" dirty="0" smtClean="0"/>
              <a:t>SQL: Structured Query Language</a:t>
            </a:r>
          </a:p>
          <a:p>
            <a:pPr lvl="1"/>
            <a:r>
              <a:rPr lang="en-US" sz="1800" dirty="0" smtClean="0"/>
              <a:t>Special purpose language for </a:t>
            </a:r>
            <a:r>
              <a:rPr lang="en-US" sz="1800" dirty="0"/>
              <a:t>managing data in a </a:t>
            </a:r>
            <a:r>
              <a:rPr lang="en-US" sz="1800" dirty="0" smtClean="0"/>
              <a:t>RDBMS</a:t>
            </a:r>
          </a:p>
          <a:p>
            <a:pPr lvl="1"/>
            <a:r>
              <a:rPr lang="en-US" sz="1800" dirty="0"/>
              <a:t>Main language to manipulate data in database platforms</a:t>
            </a:r>
          </a:p>
          <a:p>
            <a:pPr lvl="1"/>
            <a:r>
              <a:rPr lang="en-US" sz="1800" dirty="0"/>
              <a:t>SQL is an ANSI and ISO standard but there are different versions of </a:t>
            </a:r>
            <a:r>
              <a:rPr lang="en-US" sz="1800" dirty="0" smtClean="0"/>
              <a:t>SQL, but all versions support the major commands</a:t>
            </a:r>
          </a:p>
        </p:txBody>
      </p:sp>
    </p:spTree>
    <p:extLst>
      <p:ext uri="{BB962C8B-B14F-4D97-AF65-F5344CB8AC3E}">
        <p14:creationId xmlns:p14="http://schemas.microsoft.com/office/powerpoint/2010/main" val="21938138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RDBMS work:</a:t>
            </a:r>
            <a:endParaRPr lang="en-US" dirty="0"/>
          </a:p>
        </p:txBody>
      </p:sp>
      <p:sp>
        <p:nvSpPr>
          <p:cNvPr id="3" name="Content Placeholder 2"/>
          <p:cNvSpPr>
            <a:spLocks noGrp="1"/>
          </p:cNvSpPr>
          <p:nvPr>
            <p:ph idx="1"/>
          </p:nvPr>
        </p:nvSpPr>
        <p:spPr>
          <a:xfrm>
            <a:off x="250442" y="2753923"/>
            <a:ext cx="3441664" cy="3636511"/>
          </a:xfrm>
        </p:spPr>
        <p:txBody>
          <a:bodyPr/>
          <a:lstStyle/>
          <a:p>
            <a:r>
              <a:rPr lang="en-US" sz="2800" dirty="0" smtClean="0"/>
              <a:t> </a:t>
            </a:r>
            <a:r>
              <a:rPr lang="en-US" sz="2800" dirty="0" smtClean="0"/>
              <a:t>“Flat” data </a:t>
            </a:r>
            <a:endParaRPr lang="en-US" sz="2800" dirty="0" smtClean="0"/>
          </a:p>
          <a:p>
            <a:pPr marL="0" indent="0">
              <a:buNone/>
            </a:pPr>
            <a:endParaRPr lang="en-US" sz="2000" dirty="0" smtClean="0"/>
          </a:p>
        </p:txBody>
      </p:sp>
      <p:graphicFrame>
        <p:nvGraphicFramePr>
          <p:cNvPr id="6" name="Object 5"/>
          <p:cNvGraphicFramePr>
            <a:graphicFrameLocks noChangeAspect="1"/>
          </p:cNvGraphicFramePr>
          <p:nvPr>
            <p:extLst>
              <p:ext uri="{D42A27DB-BD31-4B8C-83A1-F6EECF244321}">
                <p14:modId xmlns:p14="http://schemas.microsoft.com/office/powerpoint/2010/main" val="751414024"/>
              </p:ext>
            </p:extLst>
          </p:nvPr>
        </p:nvGraphicFramePr>
        <p:xfrm>
          <a:off x="3026541" y="3871881"/>
          <a:ext cx="9023499" cy="1400594"/>
        </p:xfrm>
        <a:graphic>
          <a:graphicData uri="http://schemas.openxmlformats.org/presentationml/2006/ole">
            <mc:AlternateContent xmlns:mc="http://schemas.openxmlformats.org/markup-compatibility/2006">
              <mc:Choice xmlns:v="urn:schemas-microsoft-com:vml" Requires="v">
                <p:oleObj spid="_x0000_s2058" name="Worksheet" r:id="rId4" imgW="3743440" imgH="581068" progId="Excel.Sheet.12">
                  <p:embed/>
                </p:oleObj>
              </mc:Choice>
              <mc:Fallback>
                <p:oleObj name="Worksheet" r:id="rId4" imgW="3743440" imgH="581068" progId="Excel.Sheet.12">
                  <p:embed/>
                  <p:pic>
                    <p:nvPicPr>
                      <p:cNvPr id="0" name=""/>
                      <p:cNvPicPr/>
                      <p:nvPr/>
                    </p:nvPicPr>
                    <p:blipFill>
                      <a:blip r:embed="rId5"/>
                      <a:stretch>
                        <a:fillRect/>
                      </a:stretch>
                    </p:blipFill>
                    <p:spPr>
                      <a:xfrm>
                        <a:off x="3026541" y="3871881"/>
                        <a:ext cx="9023499" cy="1400594"/>
                      </a:xfrm>
                      <a:prstGeom prst="rect">
                        <a:avLst/>
                      </a:prstGeom>
                    </p:spPr>
                  </p:pic>
                </p:oleObj>
              </mc:Fallback>
            </mc:AlternateContent>
          </a:graphicData>
        </a:graphic>
      </p:graphicFrame>
    </p:spTree>
    <p:extLst>
      <p:ext uri="{BB962C8B-B14F-4D97-AF65-F5344CB8AC3E}">
        <p14:creationId xmlns:p14="http://schemas.microsoft.com/office/powerpoint/2010/main" val="1122362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RDBMS work:</a:t>
            </a:r>
            <a:endParaRPr lang="en-US" dirty="0"/>
          </a:p>
        </p:txBody>
      </p:sp>
      <p:sp>
        <p:nvSpPr>
          <p:cNvPr id="5" name="Content Placeholder 2"/>
          <p:cNvSpPr>
            <a:spLocks noGrp="1"/>
          </p:cNvSpPr>
          <p:nvPr>
            <p:ph idx="1"/>
          </p:nvPr>
        </p:nvSpPr>
        <p:spPr>
          <a:xfrm>
            <a:off x="164178" y="1612326"/>
            <a:ext cx="3441664" cy="3636511"/>
          </a:xfrm>
        </p:spPr>
        <p:txBody>
          <a:bodyPr/>
          <a:lstStyle/>
          <a:p>
            <a:r>
              <a:rPr lang="en-US" sz="2000" dirty="0" smtClean="0"/>
              <a:t> This </a:t>
            </a:r>
            <a:r>
              <a:rPr lang="en-US" sz="2000" dirty="0" smtClean="0"/>
              <a:t>how a</a:t>
            </a:r>
            <a:r>
              <a:rPr lang="en-US" sz="2000" dirty="0" smtClean="0"/>
              <a:t> </a:t>
            </a:r>
            <a:r>
              <a:rPr lang="en-US" sz="2000" dirty="0" smtClean="0"/>
              <a:t>relational </a:t>
            </a:r>
            <a:r>
              <a:rPr lang="en-US" sz="2000" dirty="0" smtClean="0"/>
              <a:t>database is organized</a:t>
            </a:r>
            <a:endParaRPr lang="en-US" sz="2000" dirty="0" smtClean="0"/>
          </a:p>
          <a:p>
            <a:pPr marL="0" indent="0">
              <a:buNone/>
            </a:pPr>
            <a:endParaRPr lang="en-US" sz="2000" dirty="0" smtClean="0"/>
          </a:p>
        </p:txBody>
      </p:sp>
      <p:sp>
        <p:nvSpPr>
          <p:cNvPr id="3" name="TextBox 2"/>
          <p:cNvSpPr txBox="1"/>
          <p:nvPr/>
        </p:nvSpPr>
        <p:spPr>
          <a:xfrm>
            <a:off x="7660257" y="3674853"/>
            <a:ext cx="1293962" cy="1754326"/>
          </a:xfrm>
          <a:prstGeom prst="rect">
            <a:avLst/>
          </a:prstGeom>
          <a:noFill/>
          <a:ln>
            <a:solidFill>
              <a:schemeClr val="tx1"/>
            </a:solidFill>
          </a:ln>
        </p:spPr>
        <p:txBody>
          <a:bodyPr wrap="square" rtlCol="0">
            <a:spAutoFit/>
          </a:bodyPr>
          <a:lstStyle/>
          <a:p>
            <a:r>
              <a:rPr lang="en-US" u="sng" dirty="0" smtClean="0"/>
              <a:t>Songs</a:t>
            </a:r>
          </a:p>
          <a:p>
            <a:r>
              <a:rPr lang="en-US" dirty="0" smtClean="0"/>
              <a:t>Id#</a:t>
            </a:r>
          </a:p>
          <a:p>
            <a:r>
              <a:rPr lang="en-US" dirty="0" smtClean="0"/>
              <a:t>Title</a:t>
            </a:r>
          </a:p>
          <a:p>
            <a:r>
              <a:rPr lang="en-US" dirty="0" smtClean="0"/>
              <a:t>Year</a:t>
            </a:r>
          </a:p>
          <a:p>
            <a:r>
              <a:rPr lang="en-US" dirty="0" err="1" smtClean="0">
                <a:solidFill>
                  <a:srgbClr val="FF0000"/>
                </a:solidFill>
              </a:rPr>
              <a:t>Artist_id</a:t>
            </a:r>
            <a:endParaRPr lang="en-US" dirty="0" smtClean="0">
              <a:solidFill>
                <a:srgbClr val="FF0000"/>
              </a:solidFill>
            </a:endParaRPr>
          </a:p>
          <a:p>
            <a:r>
              <a:rPr lang="en-US" dirty="0" err="1" smtClean="0">
                <a:solidFill>
                  <a:srgbClr val="FF0000"/>
                </a:solidFill>
              </a:rPr>
              <a:t>Genre_id</a:t>
            </a:r>
            <a:endParaRPr lang="en-US" dirty="0" smtClean="0">
              <a:solidFill>
                <a:srgbClr val="FF0000"/>
              </a:solidFill>
            </a:endParaRPr>
          </a:p>
        </p:txBody>
      </p:sp>
      <p:sp>
        <p:nvSpPr>
          <p:cNvPr id="6" name="TextBox 5"/>
          <p:cNvSpPr txBox="1"/>
          <p:nvPr/>
        </p:nvSpPr>
        <p:spPr>
          <a:xfrm>
            <a:off x="10331569" y="2553418"/>
            <a:ext cx="1293962" cy="923330"/>
          </a:xfrm>
          <a:prstGeom prst="rect">
            <a:avLst/>
          </a:prstGeom>
          <a:noFill/>
          <a:ln>
            <a:solidFill>
              <a:schemeClr val="tx1"/>
            </a:solidFill>
          </a:ln>
        </p:spPr>
        <p:txBody>
          <a:bodyPr wrap="square" rtlCol="0">
            <a:spAutoFit/>
          </a:bodyPr>
          <a:lstStyle/>
          <a:p>
            <a:r>
              <a:rPr lang="en-US" u="sng" dirty="0" smtClean="0"/>
              <a:t>Artist</a:t>
            </a:r>
          </a:p>
          <a:p>
            <a:r>
              <a:rPr lang="en-US" dirty="0" smtClean="0"/>
              <a:t>Id#</a:t>
            </a:r>
          </a:p>
          <a:p>
            <a:r>
              <a:rPr lang="en-US" dirty="0" smtClean="0"/>
              <a:t>Name</a:t>
            </a:r>
            <a:endParaRPr lang="en-US" dirty="0" smtClean="0">
              <a:solidFill>
                <a:srgbClr val="FF0000"/>
              </a:solidFill>
            </a:endParaRPr>
          </a:p>
        </p:txBody>
      </p:sp>
      <p:sp>
        <p:nvSpPr>
          <p:cNvPr id="7" name="TextBox 6"/>
          <p:cNvSpPr txBox="1"/>
          <p:nvPr/>
        </p:nvSpPr>
        <p:spPr>
          <a:xfrm>
            <a:off x="5674743" y="2751523"/>
            <a:ext cx="1293962" cy="923330"/>
          </a:xfrm>
          <a:prstGeom prst="rect">
            <a:avLst/>
          </a:prstGeom>
          <a:noFill/>
          <a:ln>
            <a:solidFill>
              <a:schemeClr val="tx1"/>
            </a:solidFill>
          </a:ln>
        </p:spPr>
        <p:txBody>
          <a:bodyPr wrap="square" rtlCol="0">
            <a:spAutoFit/>
          </a:bodyPr>
          <a:lstStyle/>
          <a:p>
            <a:r>
              <a:rPr lang="en-US" u="sng" dirty="0" smtClean="0"/>
              <a:t>Genre</a:t>
            </a:r>
          </a:p>
          <a:p>
            <a:r>
              <a:rPr lang="en-US" dirty="0" smtClean="0"/>
              <a:t>Id#</a:t>
            </a:r>
          </a:p>
          <a:p>
            <a:r>
              <a:rPr lang="en-US" dirty="0" smtClean="0"/>
              <a:t>Name</a:t>
            </a:r>
            <a:endParaRPr lang="en-US" dirty="0" smtClean="0">
              <a:solidFill>
                <a:srgbClr val="FF0000"/>
              </a:solidFill>
            </a:endParaRPr>
          </a:p>
        </p:txBody>
      </p:sp>
      <p:cxnSp>
        <p:nvCxnSpPr>
          <p:cNvPr id="8" name="Straight Arrow Connector 7"/>
          <p:cNvCxnSpPr>
            <a:endCxn id="6" idx="1"/>
          </p:cNvCxnSpPr>
          <p:nvPr/>
        </p:nvCxnSpPr>
        <p:spPr>
          <a:xfrm flipV="1">
            <a:off x="8678174" y="3015083"/>
            <a:ext cx="1653395" cy="1970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6676845" y="3674853"/>
            <a:ext cx="983412" cy="1573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33472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Closer </a:t>
            </a:r>
            <a:r>
              <a:rPr lang="en-US" dirty="0" smtClean="0"/>
              <a:t>Look at Tables</a:t>
            </a:r>
            <a:endParaRPr lang="en-US" dirty="0"/>
          </a:p>
        </p:txBody>
      </p:sp>
      <p:sp>
        <p:nvSpPr>
          <p:cNvPr id="4" name="TextBox 3"/>
          <p:cNvSpPr txBox="1"/>
          <p:nvPr/>
        </p:nvSpPr>
        <p:spPr>
          <a:xfrm>
            <a:off x="818712" y="2701714"/>
            <a:ext cx="2035834" cy="2246769"/>
          </a:xfrm>
          <a:prstGeom prst="rect">
            <a:avLst/>
          </a:prstGeom>
          <a:noFill/>
          <a:ln>
            <a:solidFill>
              <a:schemeClr val="tx1"/>
            </a:solidFill>
          </a:ln>
        </p:spPr>
        <p:txBody>
          <a:bodyPr wrap="square" rtlCol="0">
            <a:spAutoFit/>
          </a:bodyPr>
          <a:lstStyle/>
          <a:p>
            <a:r>
              <a:rPr lang="en-US" sz="2800" u="sng" dirty="0" smtClean="0"/>
              <a:t>Songs</a:t>
            </a:r>
          </a:p>
          <a:p>
            <a:r>
              <a:rPr lang="en-US" sz="2800" dirty="0" smtClean="0"/>
              <a:t>Id#</a:t>
            </a:r>
          </a:p>
          <a:p>
            <a:r>
              <a:rPr lang="en-US" sz="2800" dirty="0" smtClean="0"/>
              <a:t>Title</a:t>
            </a:r>
          </a:p>
          <a:p>
            <a:r>
              <a:rPr lang="en-US" sz="2800" dirty="0" err="1" smtClean="0">
                <a:solidFill>
                  <a:srgbClr val="FF0000"/>
                </a:solidFill>
              </a:rPr>
              <a:t>Artist_id</a:t>
            </a:r>
            <a:endParaRPr lang="en-US" sz="2800" dirty="0" smtClean="0">
              <a:solidFill>
                <a:srgbClr val="FF0000"/>
              </a:solidFill>
            </a:endParaRPr>
          </a:p>
          <a:p>
            <a:r>
              <a:rPr lang="en-US" sz="2800" dirty="0" err="1" smtClean="0">
                <a:solidFill>
                  <a:srgbClr val="FF0000"/>
                </a:solidFill>
              </a:rPr>
              <a:t>Genre_id</a:t>
            </a:r>
            <a:endParaRPr lang="en-US" sz="2800" dirty="0" smtClean="0">
              <a:solidFill>
                <a:srgbClr val="FF0000"/>
              </a:solidFill>
            </a:endParaRPr>
          </a:p>
        </p:txBody>
      </p:sp>
      <p:grpSp>
        <p:nvGrpSpPr>
          <p:cNvPr id="10" name="Group 9"/>
          <p:cNvGrpSpPr/>
          <p:nvPr/>
        </p:nvGrpSpPr>
        <p:grpSpPr>
          <a:xfrm>
            <a:off x="810000" y="2359907"/>
            <a:ext cx="4590137" cy="883625"/>
            <a:chOff x="810000" y="2359907"/>
            <a:chExt cx="4590137" cy="883625"/>
          </a:xfrm>
        </p:grpSpPr>
        <p:sp>
          <p:nvSpPr>
            <p:cNvPr id="5" name="TextBox 4"/>
            <p:cNvSpPr txBox="1"/>
            <p:nvPr/>
          </p:nvSpPr>
          <p:spPr>
            <a:xfrm>
              <a:off x="3847382" y="2359907"/>
              <a:ext cx="1552755" cy="369332"/>
            </a:xfrm>
            <a:prstGeom prst="rect">
              <a:avLst/>
            </a:prstGeom>
            <a:noFill/>
          </p:spPr>
          <p:txBody>
            <a:bodyPr wrap="square" rtlCol="0">
              <a:spAutoFit/>
            </a:bodyPr>
            <a:lstStyle/>
            <a:p>
              <a:r>
                <a:rPr lang="en-US" dirty="0" smtClean="0"/>
                <a:t>Table name</a:t>
              </a:r>
              <a:endParaRPr lang="en-US" dirty="0"/>
            </a:p>
          </p:txBody>
        </p:sp>
        <p:cxnSp>
          <p:nvCxnSpPr>
            <p:cNvPr id="7" name="Straight Arrow Connector 6"/>
            <p:cNvCxnSpPr/>
            <p:nvPr/>
          </p:nvCxnSpPr>
          <p:spPr>
            <a:xfrm flipV="1">
              <a:off x="2191109" y="2701714"/>
              <a:ext cx="1535502" cy="265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810000" y="2701714"/>
              <a:ext cx="1467374" cy="541818"/>
            </a:xfrm>
            <a:prstGeom prst="rect">
              <a:avLst/>
            </a:prstGeom>
            <a:noFill/>
            <a:ln w="476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810000" y="2801719"/>
            <a:ext cx="5849592" cy="883625"/>
            <a:chOff x="810000" y="2359907"/>
            <a:chExt cx="5849592" cy="883625"/>
          </a:xfrm>
        </p:grpSpPr>
        <p:sp>
          <p:nvSpPr>
            <p:cNvPr id="12" name="TextBox 11"/>
            <p:cNvSpPr txBox="1"/>
            <p:nvPr/>
          </p:nvSpPr>
          <p:spPr>
            <a:xfrm>
              <a:off x="3847382" y="2359907"/>
              <a:ext cx="2812210" cy="646331"/>
            </a:xfrm>
            <a:prstGeom prst="rect">
              <a:avLst/>
            </a:prstGeom>
            <a:noFill/>
          </p:spPr>
          <p:txBody>
            <a:bodyPr wrap="square" rtlCol="0">
              <a:spAutoFit/>
            </a:bodyPr>
            <a:lstStyle/>
            <a:p>
              <a:r>
                <a:rPr lang="en-US" dirty="0" smtClean="0"/>
                <a:t>Table ID number/ Primary Key</a:t>
              </a:r>
              <a:endParaRPr lang="en-US" dirty="0"/>
            </a:p>
          </p:txBody>
        </p:sp>
        <p:cxnSp>
          <p:nvCxnSpPr>
            <p:cNvPr id="13" name="Straight Arrow Connector 12"/>
            <p:cNvCxnSpPr/>
            <p:nvPr/>
          </p:nvCxnSpPr>
          <p:spPr>
            <a:xfrm flipV="1">
              <a:off x="2191109" y="2701714"/>
              <a:ext cx="1535502" cy="265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810000" y="2701714"/>
              <a:ext cx="1467374" cy="541818"/>
            </a:xfrm>
            <a:prstGeom prst="rect">
              <a:avLst/>
            </a:prstGeom>
            <a:noFill/>
            <a:ln w="476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818712" y="3564354"/>
            <a:ext cx="5185273" cy="727438"/>
            <a:chOff x="810000" y="2701714"/>
            <a:chExt cx="5185273" cy="727438"/>
          </a:xfrm>
        </p:grpSpPr>
        <p:sp>
          <p:nvSpPr>
            <p:cNvPr id="16" name="TextBox 15"/>
            <p:cNvSpPr txBox="1"/>
            <p:nvPr/>
          </p:nvSpPr>
          <p:spPr>
            <a:xfrm>
              <a:off x="3838670" y="2782821"/>
              <a:ext cx="2156603" cy="646331"/>
            </a:xfrm>
            <a:prstGeom prst="rect">
              <a:avLst/>
            </a:prstGeom>
            <a:noFill/>
          </p:spPr>
          <p:txBody>
            <a:bodyPr wrap="square" rtlCol="0">
              <a:spAutoFit/>
            </a:bodyPr>
            <a:lstStyle/>
            <a:p>
              <a:r>
                <a:rPr lang="en-US" dirty="0" smtClean="0"/>
                <a:t>Column names/ fields</a:t>
              </a:r>
              <a:endParaRPr lang="en-US" dirty="0"/>
            </a:p>
          </p:txBody>
        </p:sp>
        <p:cxnSp>
          <p:nvCxnSpPr>
            <p:cNvPr id="17" name="Straight Arrow Connector 16"/>
            <p:cNvCxnSpPr/>
            <p:nvPr/>
          </p:nvCxnSpPr>
          <p:spPr>
            <a:xfrm flipV="1">
              <a:off x="2268662" y="2995012"/>
              <a:ext cx="1535502" cy="265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810000" y="2701714"/>
              <a:ext cx="1467374" cy="438081"/>
            </a:xfrm>
            <a:prstGeom prst="rect">
              <a:avLst/>
            </a:prstGeom>
            <a:noFill/>
            <a:ln w="476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792748" y="4013315"/>
            <a:ext cx="5029445" cy="1122219"/>
            <a:chOff x="810000" y="2701713"/>
            <a:chExt cx="5029445" cy="1122219"/>
          </a:xfrm>
        </p:grpSpPr>
        <p:sp>
          <p:nvSpPr>
            <p:cNvPr id="20" name="TextBox 19"/>
            <p:cNvSpPr txBox="1"/>
            <p:nvPr/>
          </p:nvSpPr>
          <p:spPr>
            <a:xfrm>
              <a:off x="4286690" y="3177601"/>
              <a:ext cx="1552755" cy="646331"/>
            </a:xfrm>
            <a:prstGeom prst="rect">
              <a:avLst/>
            </a:prstGeom>
            <a:noFill/>
          </p:spPr>
          <p:txBody>
            <a:bodyPr wrap="square" rtlCol="0">
              <a:spAutoFit/>
            </a:bodyPr>
            <a:lstStyle/>
            <a:p>
              <a:r>
                <a:rPr lang="en-US" dirty="0" smtClean="0"/>
                <a:t>Foreign Keys</a:t>
              </a:r>
              <a:endParaRPr lang="en-US" dirty="0"/>
            </a:p>
          </p:txBody>
        </p:sp>
        <p:cxnSp>
          <p:nvCxnSpPr>
            <p:cNvPr id="21" name="Straight Arrow Connector 20"/>
            <p:cNvCxnSpPr/>
            <p:nvPr/>
          </p:nvCxnSpPr>
          <p:spPr>
            <a:xfrm>
              <a:off x="2540080" y="3350013"/>
              <a:ext cx="1595249" cy="70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810000" y="2701713"/>
              <a:ext cx="1874410" cy="973525"/>
            </a:xfrm>
            <a:prstGeom prst="rect">
              <a:avLst/>
            </a:prstGeom>
            <a:noFill/>
            <a:ln w="476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00716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Closer Look at </a:t>
            </a:r>
            <a:r>
              <a:rPr lang="en-US" dirty="0" smtClean="0"/>
              <a:t>the Data</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688" y="2093613"/>
            <a:ext cx="3543750" cy="445459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5654" y="1936190"/>
            <a:ext cx="4284723" cy="4921810"/>
          </a:xfrm>
          <a:prstGeom prst="rect">
            <a:avLst/>
          </a:prstGeom>
        </p:spPr>
      </p:pic>
    </p:spTree>
    <p:extLst>
      <p:ext uri="{BB962C8B-B14F-4D97-AF65-F5344CB8AC3E}">
        <p14:creationId xmlns:p14="http://schemas.microsoft.com/office/powerpoint/2010/main" val="3634483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Fair and Balanced</a:t>
            </a:r>
            <a:endParaRPr lang="en-US" dirty="0"/>
          </a:p>
        </p:txBody>
      </p:sp>
      <p:sp>
        <p:nvSpPr>
          <p:cNvPr id="4" name="Text Placeholder 3"/>
          <p:cNvSpPr>
            <a:spLocks noGrp="1"/>
          </p:cNvSpPr>
          <p:nvPr>
            <p:ph type="body" idx="1"/>
          </p:nvPr>
        </p:nvSpPr>
        <p:spPr/>
        <p:txBody>
          <a:bodyPr/>
          <a:lstStyle/>
          <a:p>
            <a:r>
              <a:rPr lang="en-US" dirty="0" smtClean="0"/>
              <a:t>The Good</a:t>
            </a:r>
            <a:endParaRPr lang="en-US" dirty="0"/>
          </a:p>
        </p:txBody>
      </p:sp>
      <p:sp>
        <p:nvSpPr>
          <p:cNvPr id="5" name="Content Placeholder 4"/>
          <p:cNvSpPr>
            <a:spLocks noGrp="1"/>
          </p:cNvSpPr>
          <p:nvPr>
            <p:ph sz="half" idx="2"/>
          </p:nvPr>
        </p:nvSpPr>
        <p:spPr/>
        <p:txBody>
          <a:bodyPr/>
          <a:lstStyle/>
          <a:p>
            <a:r>
              <a:rPr lang="en-US" dirty="0" smtClean="0"/>
              <a:t>Stable</a:t>
            </a:r>
          </a:p>
          <a:p>
            <a:r>
              <a:rPr lang="en-US" dirty="0" smtClean="0"/>
              <a:t>Fast</a:t>
            </a:r>
          </a:p>
          <a:p>
            <a:r>
              <a:rPr lang="en-US" dirty="0" smtClean="0"/>
              <a:t>Handles large data sets</a:t>
            </a:r>
          </a:p>
          <a:p>
            <a:r>
              <a:rPr lang="en-US" dirty="0" smtClean="0"/>
              <a:t>Industry standards (SQL)</a:t>
            </a:r>
            <a:endParaRPr lang="en-US" dirty="0"/>
          </a:p>
        </p:txBody>
      </p:sp>
      <p:sp>
        <p:nvSpPr>
          <p:cNvPr id="6" name="Text Placeholder 5"/>
          <p:cNvSpPr>
            <a:spLocks noGrp="1"/>
          </p:cNvSpPr>
          <p:nvPr>
            <p:ph type="body" sz="quarter" idx="3"/>
          </p:nvPr>
        </p:nvSpPr>
        <p:spPr/>
        <p:txBody>
          <a:bodyPr/>
          <a:lstStyle/>
          <a:p>
            <a:r>
              <a:rPr lang="en-US" dirty="0" smtClean="0"/>
              <a:t>The Bad</a:t>
            </a:r>
            <a:endParaRPr lang="en-US" dirty="0"/>
          </a:p>
        </p:txBody>
      </p:sp>
      <p:sp>
        <p:nvSpPr>
          <p:cNvPr id="7" name="Content Placeholder 6"/>
          <p:cNvSpPr>
            <a:spLocks noGrp="1"/>
          </p:cNvSpPr>
          <p:nvPr>
            <p:ph sz="quarter" idx="4"/>
          </p:nvPr>
        </p:nvSpPr>
        <p:spPr/>
        <p:txBody>
          <a:bodyPr/>
          <a:lstStyle/>
          <a:p>
            <a:r>
              <a:rPr lang="en-US" dirty="0" err="1" smtClean="0"/>
              <a:t>RDM</a:t>
            </a:r>
            <a:r>
              <a:rPr lang="en-US" dirty="0" smtClean="0"/>
              <a:t> need to be planned BEFORE </a:t>
            </a:r>
            <a:r>
              <a:rPr lang="en-US" dirty="0"/>
              <a:t>you put any data </a:t>
            </a:r>
            <a:r>
              <a:rPr lang="en-US" dirty="0" smtClean="0"/>
              <a:t>in</a:t>
            </a:r>
          </a:p>
          <a:p>
            <a:r>
              <a:rPr lang="en-US" dirty="0" smtClean="0"/>
              <a:t>Adding </a:t>
            </a:r>
            <a:r>
              <a:rPr lang="en-US" dirty="0"/>
              <a:t>tables and subtracting tables as you go is possible, but a lot of work and you run the risk of making the whole thing unstable.   </a:t>
            </a:r>
            <a:endParaRPr lang="en-US" dirty="0" smtClean="0"/>
          </a:p>
          <a:p>
            <a:r>
              <a:rPr lang="en-US" dirty="0" smtClean="0"/>
              <a:t>There </a:t>
            </a:r>
            <a:r>
              <a:rPr lang="en-US" dirty="0"/>
              <a:t>are other downsides, and if you are interested in that you can go to this website, which gives a pretty good point by point comparison. </a:t>
            </a:r>
          </a:p>
        </p:txBody>
      </p:sp>
    </p:spTree>
    <p:extLst>
      <p:ext uri="{BB962C8B-B14F-4D97-AF65-F5344CB8AC3E}">
        <p14:creationId xmlns:p14="http://schemas.microsoft.com/office/powerpoint/2010/main" val="2743965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a:t>
            </a:r>
            <a:endParaRPr lang="en-US" dirty="0"/>
          </a:p>
        </p:txBody>
      </p:sp>
      <p:sp>
        <p:nvSpPr>
          <p:cNvPr id="3" name="Content Placeholder 2"/>
          <p:cNvSpPr>
            <a:spLocks noGrp="1"/>
          </p:cNvSpPr>
          <p:nvPr>
            <p:ph idx="1"/>
          </p:nvPr>
        </p:nvSpPr>
        <p:spPr/>
        <p:txBody>
          <a:bodyPr>
            <a:normAutofit fontScale="85000" lnSpcReduction="20000"/>
          </a:bodyPr>
          <a:lstStyle/>
          <a:p>
            <a:r>
              <a:rPr lang="en-US" dirty="0"/>
              <a:t>Execute queries against a database and retrieve information from a database</a:t>
            </a:r>
          </a:p>
          <a:p>
            <a:r>
              <a:rPr lang="en-US" dirty="0"/>
              <a:t>Create a new database and create tables in that database</a:t>
            </a:r>
          </a:p>
          <a:p>
            <a:r>
              <a:rPr lang="en-US" dirty="0"/>
              <a:t>Insert, update and delete records</a:t>
            </a:r>
          </a:p>
          <a:p>
            <a:r>
              <a:rPr lang="en-US" dirty="0"/>
              <a:t>Create stored procedures and views</a:t>
            </a:r>
          </a:p>
          <a:p>
            <a:r>
              <a:rPr lang="en-US" dirty="0"/>
              <a:t>Set permissions on database </a:t>
            </a:r>
            <a:r>
              <a:rPr lang="en-US" dirty="0" err="1"/>
              <a:t>objectsSQL</a:t>
            </a:r>
            <a:r>
              <a:rPr lang="en-US" dirty="0" smtClean="0"/>
              <a:t>: </a:t>
            </a:r>
            <a:r>
              <a:rPr lang="en-US" dirty="0"/>
              <a:t>Structured Query </a:t>
            </a:r>
            <a:r>
              <a:rPr lang="en-US" dirty="0" smtClean="0"/>
              <a:t>Language</a:t>
            </a:r>
          </a:p>
          <a:p>
            <a:endParaRPr lang="en-US" dirty="0"/>
          </a:p>
          <a:p>
            <a:r>
              <a:rPr lang="en-US" dirty="0" smtClean="0"/>
              <a:t>CRUD:</a:t>
            </a:r>
          </a:p>
          <a:p>
            <a:pPr marL="0" indent="0">
              <a:buNone/>
            </a:pPr>
            <a:r>
              <a:rPr lang="en-US" dirty="0" smtClean="0"/>
              <a:t>									C: create (tables)</a:t>
            </a:r>
          </a:p>
          <a:p>
            <a:pPr marL="0" indent="0">
              <a:buNone/>
            </a:pPr>
            <a:r>
              <a:rPr lang="en-US" dirty="0" smtClean="0"/>
              <a:t>									R: retrieve (data)</a:t>
            </a:r>
          </a:p>
          <a:p>
            <a:pPr marL="0" indent="0">
              <a:buNone/>
            </a:pPr>
            <a:r>
              <a:rPr lang="en-US" dirty="0" smtClean="0"/>
              <a:t>									U: update (data)</a:t>
            </a:r>
          </a:p>
          <a:p>
            <a:pPr marL="0" indent="0">
              <a:buNone/>
            </a:pPr>
            <a:r>
              <a:rPr lang="en-US" dirty="0" smtClean="0"/>
              <a:t>									D: delete</a:t>
            </a:r>
          </a:p>
          <a:p>
            <a:endParaRPr lang="en-US" dirty="0"/>
          </a:p>
        </p:txBody>
      </p:sp>
    </p:spTree>
    <p:extLst>
      <p:ext uri="{BB962C8B-B14F-4D97-AF65-F5344CB8AC3E}">
        <p14:creationId xmlns:p14="http://schemas.microsoft.com/office/powerpoint/2010/main" val="34234060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776</TotalTime>
  <Words>2056</Words>
  <Application>Microsoft Office PowerPoint</Application>
  <PresentationFormat>Widescreen</PresentationFormat>
  <Paragraphs>235</Paragraphs>
  <Slides>27</Slides>
  <Notes>20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3" baseType="lpstr">
      <vt:lpstr>Arial</vt:lpstr>
      <vt:lpstr>Calibri</vt:lpstr>
      <vt:lpstr>Century Gothic</vt:lpstr>
      <vt:lpstr>Wingdings 2</vt:lpstr>
      <vt:lpstr>Quotable</vt:lpstr>
      <vt:lpstr>Microsoft Excel Worksheet</vt:lpstr>
      <vt:lpstr>Beginning Database and SQL</vt:lpstr>
      <vt:lpstr>Welcome</vt:lpstr>
      <vt:lpstr>Background Information and Terms</vt:lpstr>
      <vt:lpstr>How do RDBMS work:</vt:lpstr>
      <vt:lpstr>How do RDBMS work:</vt:lpstr>
      <vt:lpstr>A Closer Look at Tables</vt:lpstr>
      <vt:lpstr>A Closer Look at the Data</vt:lpstr>
      <vt:lpstr>Fair and Balanced</vt:lpstr>
      <vt:lpstr>SQL</vt:lpstr>
      <vt:lpstr>SQL</vt:lpstr>
      <vt:lpstr>Vendors that use SQL</vt:lpstr>
      <vt:lpstr>Why SQLite</vt:lpstr>
      <vt:lpstr>Let's Develop It!</vt:lpstr>
      <vt:lpstr>Create table function</vt:lpstr>
      <vt:lpstr>Practice Creating Tables</vt:lpstr>
      <vt:lpstr>Retrieve/Read</vt:lpstr>
      <vt:lpstr>Update</vt:lpstr>
      <vt:lpstr>Delete</vt:lpstr>
      <vt:lpstr>Join</vt:lpstr>
      <vt:lpstr>PowerPoint Presentation</vt:lpstr>
      <vt:lpstr>Client Data </vt:lpstr>
      <vt:lpstr>Creating a Practice Client Database</vt:lpstr>
      <vt:lpstr>Planning</vt:lpstr>
      <vt:lpstr>Create Example Tables</vt:lpstr>
      <vt:lpstr>Insert Information into the tables</vt:lpstr>
      <vt:lpstr>Query the Data</vt:lpstr>
      <vt:lpstr>Last Things</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harness the power of databases</dc:title>
  <dc:creator>Regel</dc:creator>
  <cp:lastModifiedBy>Regel</cp:lastModifiedBy>
  <cp:revision>42</cp:revision>
  <dcterms:created xsi:type="dcterms:W3CDTF">2016-04-18T18:12:55Z</dcterms:created>
  <dcterms:modified xsi:type="dcterms:W3CDTF">2016-05-14T03:41:20Z</dcterms:modified>
</cp:coreProperties>
</file>