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8" r:id="rId3"/>
    <p:sldId id="296" r:id="rId4"/>
    <p:sldId id="280" r:id="rId5"/>
    <p:sldId id="257" r:id="rId6"/>
    <p:sldId id="259" r:id="rId7"/>
    <p:sldId id="260" r:id="rId8"/>
    <p:sldId id="281" r:id="rId9"/>
    <p:sldId id="262" r:id="rId10"/>
    <p:sldId id="282" r:id="rId11"/>
    <p:sldId id="283" r:id="rId12"/>
    <p:sldId id="284" r:id="rId13"/>
    <p:sldId id="285" r:id="rId14"/>
    <p:sldId id="297" r:id="rId15"/>
    <p:sldId id="263" r:id="rId16"/>
    <p:sldId id="268" r:id="rId17"/>
    <p:sldId id="286" r:id="rId18"/>
    <p:sldId id="287" r:id="rId19"/>
    <p:sldId id="289" r:id="rId20"/>
    <p:sldId id="265" r:id="rId21"/>
    <p:sldId id="291" r:id="rId22"/>
    <p:sldId id="266" r:id="rId23"/>
    <p:sldId id="292" r:id="rId24"/>
    <p:sldId id="264" r:id="rId25"/>
    <p:sldId id="269" r:id="rId26"/>
    <p:sldId id="293" r:id="rId27"/>
    <p:sldId id="272" r:id="rId28"/>
    <p:sldId id="274" r:id="rId29"/>
    <p:sldId id="275" r:id="rId30"/>
    <p:sldId id="276" r:id="rId31"/>
    <p:sldId id="277" r:id="rId32"/>
    <p:sldId id="278" r:id="rId33"/>
    <p:sldId id="294" r:id="rId34"/>
    <p:sldId id="27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5655" autoAdjust="0"/>
  </p:normalViewPr>
  <p:slideViewPr>
    <p:cSldViewPr snapToGrid="0">
      <p:cViewPr varScale="1">
        <p:scale>
          <a:sx n="41" d="100"/>
          <a:sy n="41" d="100"/>
        </p:scale>
        <p:origin x="11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363E6-184B-4E5F-BFCC-68C88E4BF296}" type="datetimeFigureOut">
              <a:rPr lang="en-US" smtClean="0"/>
              <a:t>5/17/2016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478D8-D3E8-45D7-819A-1AB803E1BBA9}" type="slidenum">
              <a:rPr lang="en-US" smtClean="0"/>
              <a:t>‹#›</a:t>
            </a:fld>
            <a:endParaRPr lang="en-US"/>
          </a:p>
        </p:txBody>
      </p:sp>
    </p:spTree>
    <p:extLst>
      <p:ext uri="{BB962C8B-B14F-4D97-AF65-F5344CB8AC3E}">
        <p14:creationId xmlns:p14="http://schemas.microsoft.com/office/powerpoint/2010/main" val="99316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also like to thank</a:t>
            </a:r>
            <a:r>
              <a:rPr lang="en-US" baseline="0" dirty="0" smtClean="0"/>
              <a:t> Digital Workshop for Donating this great space to us.  If you would like a snack, they have some for sale in the back.  The coffee is free.</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a:t>
            </a:fld>
            <a:endParaRPr lang="en-US"/>
          </a:p>
        </p:txBody>
      </p:sp>
    </p:spTree>
    <p:extLst>
      <p:ext uri="{BB962C8B-B14F-4D97-AF65-F5344CB8AC3E}">
        <p14:creationId xmlns:p14="http://schemas.microsoft.com/office/powerpoint/2010/main" val="65368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acronym</a:t>
            </a:r>
            <a:r>
              <a:rPr lang="en-US" baseline="0" dirty="0" smtClean="0"/>
              <a:t> stands for create, retrieve, update, and delete</a:t>
            </a:r>
          </a:p>
          <a:p>
            <a:r>
              <a:rPr lang="en-US" baseline="0" dirty="0" smtClean="0"/>
              <a:t>Which are the core functions of </a:t>
            </a:r>
            <a:r>
              <a:rPr lang="en-US" baseline="0" dirty="0" smtClean="0"/>
              <a:t>SQL, they should be the same for any </a:t>
            </a:r>
            <a:r>
              <a:rPr lang="en-US" baseline="0" dirty="0" err="1" smtClean="0"/>
              <a:t>RDMS</a:t>
            </a:r>
            <a:r>
              <a:rPr lang="en-US" baseline="0" dirty="0" smtClean="0"/>
              <a:t> you use.</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13</a:t>
            </a:fld>
            <a:endParaRPr lang="en-US"/>
          </a:p>
        </p:txBody>
      </p:sp>
    </p:spTree>
    <p:extLst>
      <p:ext uri="{BB962C8B-B14F-4D97-AF65-F5344CB8AC3E}">
        <p14:creationId xmlns:p14="http://schemas.microsoft.com/office/powerpoint/2010/main" val="2213049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a:t>
            </a:r>
            <a:r>
              <a:rPr lang="en-US" dirty="0" smtClean="0"/>
              <a:t>2 </a:t>
            </a:r>
            <a:r>
              <a:rPr lang="en-US" dirty="0" smtClean="0"/>
              <a:t>min break here.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14</a:t>
            </a:fld>
            <a:endParaRPr lang="en-US"/>
          </a:p>
        </p:txBody>
      </p:sp>
    </p:spTree>
    <p:extLst>
      <p:ext uri="{BB962C8B-B14F-4D97-AF65-F5344CB8AC3E}">
        <p14:creationId xmlns:p14="http://schemas.microsoft.com/office/powerpoint/2010/main" val="523510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a:t>
            </a:r>
            <a:r>
              <a:rPr lang="en-US" baseline="0" dirty="0" smtClean="0"/>
              <a:t> three tables.  This is the generic create table function.  The purple color indicates information you are providing, and the black is actual SQL commands.  So we are going to create three tables  song, artist and  genre.  Remember that each table needs to have a Primary Key, so I like to always do the first column name as id.  </a:t>
            </a:r>
            <a:endParaRPr lang="en-US" baseline="0" dirty="0" smtClean="0"/>
          </a:p>
          <a:p>
            <a:pPr marL="171450" indent="-171450">
              <a:buFont typeface="Arial" panose="020B0604020202020204" pitchFamily="34" charset="0"/>
              <a:buChar char="•"/>
            </a:pPr>
            <a:r>
              <a:rPr lang="en-US" baseline="0" dirty="0" smtClean="0"/>
              <a:t>as </a:t>
            </a:r>
            <a:r>
              <a:rPr lang="en-US" baseline="0" dirty="0" smtClean="0"/>
              <a:t>a side note columns are commonly called “fields” .  </a:t>
            </a:r>
            <a:endParaRPr lang="en-US" baseline="0" dirty="0" smtClean="0"/>
          </a:p>
          <a:p>
            <a:pPr marL="171450" indent="-171450">
              <a:buFont typeface="Arial" panose="020B0604020202020204" pitchFamily="34" charset="0"/>
              <a:buChar char="•"/>
            </a:pPr>
            <a:endParaRPr lang="en-US" baseline="0" dirty="0" smtClean="0"/>
          </a:p>
          <a:p>
            <a:r>
              <a:rPr lang="en-US" baseline="0" dirty="0" smtClean="0"/>
              <a:t>Anyone familiar with Java won’t be surprised that you have to tell SQL what kind of information (datatype) you are going to put into your column/field.  Here is a list of common data types.  These are just a few of the data types that we will be using, there are a ton more that you can find pretty easily on the internet</a:t>
            </a:r>
          </a:p>
        </p:txBody>
      </p:sp>
      <p:sp>
        <p:nvSpPr>
          <p:cNvPr id="4" name="Slide Number Placeholder 3"/>
          <p:cNvSpPr>
            <a:spLocks noGrp="1"/>
          </p:cNvSpPr>
          <p:nvPr>
            <p:ph type="sldNum" sz="quarter" idx="10"/>
          </p:nvPr>
        </p:nvSpPr>
        <p:spPr/>
        <p:txBody>
          <a:bodyPr/>
          <a:lstStyle/>
          <a:p>
            <a:fld id="{ACD478D8-D3E8-45D7-819A-1AB803E1BBA9}" type="slidenum">
              <a:rPr lang="en-US" smtClean="0"/>
              <a:t>15</a:t>
            </a:fld>
            <a:endParaRPr lang="en-US"/>
          </a:p>
        </p:txBody>
      </p:sp>
    </p:spTree>
    <p:extLst>
      <p:ext uri="{BB962C8B-B14F-4D97-AF65-F5344CB8AC3E}">
        <p14:creationId xmlns:p14="http://schemas.microsoft.com/office/powerpoint/2010/main" val="1236710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SQLite browser,</a:t>
            </a:r>
            <a:r>
              <a:rPr lang="en-US" baseline="0" dirty="0" smtClean="0"/>
              <a:t> hit cancel if a window pops up, and navigate to the execute SQL tab.  This is where we type commands.  </a:t>
            </a:r>
            <a:endParaRPr lang="en-US" baseline="0" dirty="0" smtClean="0"/>
          </a:p>
          <a:p>
            <a:r>
              <a:rPr lang="en-US" baseline="0" dirty="0" smtClean="0"/>
              <a:t>The </a:t>
            </a:r>
            <a:r>
              <a:rPr lang="en-US" baseline="0" dirty="0" smtClean="0"/>
              <a:t>first window is where you type, the second is the output, and the third helps you troubleshoot.  </a:t>
            </a:r>
          </a:p>
          <a:p>
            <a:r>
              <a:rPr lang="en-US" baseline="0" dirty="0" smtClean="0"/>
              <a:t>Type in the first table commands, then hit the play button up top.</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16</a:t>
            </a:fld>
            <a:endParaRPr lang="en-US"/>
          </a:p>
        </p:txBody>
      </p:sp>
    </p:spTree>
    <p:extLst>
      <p:ext uri="{BB962C8B-B14F-4D97-AF65-F5344CB8AC3E}">
        <p14:creationId xmlns:p14="http://schemas.microsoft.com/office/powerpoint/2010/main" val="1335259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a:t>
            </a:r>
            <a:r>
              <a:rPr lang="en-US" baseline="0" dirty="0" smtClean="0"/>
              <a:t> add data using SQL.  Go to Execute SQL and insert three artist names.  again the id number will automatically be generated.</a:t>
            </a:r>
          </a:p>
        </p:txBody>
      </p:sp>
      <p:sp>
        <p:nvSpPr>
          <p:cNvPr id="4" name="Slide Number Placeholder 3"/>
          <p:cNvSpPr>
            <a:spLocks noGrp="1"/>
          </p:cNvSpPr>
          <p:nvPr>
            <p:ph type="sldNum" sz="quarter" idx="10"/>
          </p:nvPr>
        </p:nvSpPr>
        <p:spPr/>
        <p:txBody>
          <a:bodyPr/>
          <a:lstStyle/>
          <a:p>
            <a:fld id="{ACD478D8-D3E8-45D7-819A-1AB803E1BBA9}" type="slidenum">
              <a:rPr lang="en-US" smtClean="0"/>
              <a:t>18</a:t>
            </a:fld>
            <a:endParaRPr lang="en-US"/>
          </a:p>
        </p:txBody>
      </p:sp>
    </p:spTree>
    <p:extLst>
      <p:ext uri="{BB962C8B-B14F-4D97-AF65-F5344CB8AC3E}">
        <p14:creationId xmlns:p14="http://schemas.microsoft.com/office/powerpoint/2010/main" val="2791758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leaving the generic command</a:t>
            </a:r>
            <a:r>
              <a:rPr lang="en-US" baseline="0" dirty="0" smtClean="0"/>
              <a:t> to help.  </a:t>
            </a:r>
          </a:p>
          <a:p>
            <a:r>
              <a:rPr lang="en-US" baseline="0" dirty="0" smtClean="0"/>
              <a:t>This is just an example of what that command might look like.</a:t>
            </a:r>
          </a:p>
        </p:txBody>
      </p:sp>
      <p:sp>
        <p:nvSpPr>
          <p:cNvPr id="4" name="Slide Number Placeholder 3"/>
          <p:cNvSpPr>
            <a:spLocks noGrp="1"/>
          </p:cNvSpPr>
          <p:nvPr>
            <p:ph type="sldNum" sz="quarter" idx="10"/>
          </p:nvPr>
        </p:nvSpPr>
        <p:spPr/>
        <p:txBody>
          <a:bodyPr/>
          <a:lstStyle/>
          <a:p>
            <a:fld id="{ACD478D8-D3E8-45D7-819A-1AB803E1BBA9}" type="slidenum">
              <a:rPr lang="en-US" smtClean="0"/>
              <a:t>19</a:t>
            </a:fld>
            <a:endParaRPr lang="en-US"/>
          </a:p>
        </p:txBody>
      </p:sp>
    </p:spTree>
    <p:extLst>
      <p:ext uri="{BB962C8B-B14F-4D97-AF65-F5344CB8AC3E}">
        <p14:creationId xmlns:p14="http://schemas.microsoft.com/office/powerpoint/2010/main" val="36529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exactly what it sounds like,</a:t>
            </a:r>
            <a:r>
              <a:rPr lang="en-US" baseline="0" dirty="0" smtClean="0"/>
              <a:t> updating values that already exist in the </a:t>
            </a:r>
            <a:r>
              <a:rPr lang="en-US" baseline="0" dirty="0" smtClean="0"/>
              <a:t>table.</a:t>
            </a:r>
          </a:p>
          <a:p>
            <a:r>
              <a:rPr lang="en-US" baseline="0" dirty="0" smtClean="0"/>
              <a:t>In the example I am updating the artist name to “Formally Known as Prince” everywhere the primary key = 10</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20</a:t>
            </a:fld>
            <a:endParaRPr lang="en-US"/>
          </a:p>
        </p:txBody>
      </p:sp>
    </p:spTree>
    <p:extLst>
      <p:ext uri="{BB962C8B-B14F-4D97-AF65-F5344CB8AC3E}">
        <p14:creationId xmlns:p14="http://schemas.microsoft.com/office/powerpoint/2010/main" val="390562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lets say there was a mistake in one of the entries.  This is how we </a:t>
            </a:r>
            <a:r>
              <a:rPr lang="en-US" baseline="0" dirty="0" smtClean="0"/>
              <a:t>delete.</a:t>
            </a:r>
          </a:p>
          <a:p>
            <a:r>
              <a:rPr lang="en-US" baseline="0" dirty="0" smtClean="0"/>
              <a:t>In the example I am deleting information from the table song everywhere the name of the song is “</a:t>
            </a:r>
            <a:r>
              <a:rPr lang="en-US" baseline="0" dirty="0" err="1" smtClean="0"/>
              <a:t>Yani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22</a:t>
            </a:fld>
            <a:endParaRPr lang="en-US"/>
          </a:p>
        </p:txBody>
      </p:sp>
    </p:spTree>
    <p:extLst>
      <p:ext uri="{BB962C8B-B14F-4D97-AF65-F5344CB8AC3E}">
        <p14:creationId xmlns:p14="http://schemas.microsoft.com/office/powerpoint/2010/main" val="1577780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some data in our database, let’s do some querying.  Again, in the execute SQL tab type these commands</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24</a:t>
            </a:fld>
            <a:endParaRPr lang="en-US"/>
          </a:p>
        </p:txBody>
      </p:sp>
    </p:spTree>
    <p:extLst>
      <p:ext uri="{BB962C8B-B14F-4D97-AF65-F5344CB8AC3E}">
        <p14:creationId xmlns:p14="http://schemas.microsoft.com/office/powerpoint/2010/main" val="538959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 function isn’t part of CRUD, but it is how you query</a:t>
            </a:r>
            <a:r>
              <a:rPr lang="en-US" baseline="0" dirty="0" smtClean="0"/>
              <a:t> multiple tables, which in my opinion is the whole point of </a:t>
            </a:r>
            <a:r>
              <a:rPr lang="en-US" baseline="0" dirty="0" err="1" smtClean="0"/>
              <a:t>RDMS</a:t>
            </a:r>
            <a:r>
              <a:rPr lang="en-US" baseline="0" dirty="0" smtClean="0"/>
              <a:t>.</a:t>
            </a:r>
          </a:p>
          <a:p>
            <a:r>
              <a:rPr lang="en-US" baseline="0" dirty="0" smtClean="0"/>
              <a:t>When you were doing select statements, I’m sure you noticed that you ended up with columns with numbers.</a:t>
            </a:r>
            <a:r>
              <a:rPr lang="en-US" baseline="0" dirty="0"/>
              <a:t> </a:t>
            </a:r>
            <a:r>
              <a:rPr lang="en-US" baseline="0" dirty="0" smtClean="0"/>
              <a:t> This will join the tables, and replace the numbers with the information.</a:t>
            </a:r>
          </a:p>
          <a:p>
            <a:r>
              <a:rPr lang="en-US" baseline="0" dirty="0" smtClean="0"/>
              <a:t>The order of the tables doesn’t matter, but as a beginner I would just always keep the order the same. I makes it easier.</a:t>
            </a:r>
          </a:p>
        </p:txBody>
      </p:sp>
      <p:sp>
        <p:nvSpPr>
          <p:cNvPr id="4" name="Slide Number Placeholder 3"/>
          <p:cNvSpPr>
            <a:spLocks noGrp="1"/>
          </p:cNvSpPr>
          <p:nvPr>
            <p:ph type="sldNum" sz="quarter" idx="10"/>
          </p:nvPr>
        </p:nvSpPr>
        <p:spPr/>
        <p:txBody>
          <a:bodyPr/>
          <a:lstStyle/>
          <a:p>
            <a:fld id="{ACD478D8-D3E8-45D7-819A-1AB803E1BBA9}" type="slidenum">
              <a:rPr lang="en-US" smtClean="0"/>
              <a:t>25</a:t>
            </a:fld>
            <a:endParaRPr lang="en-US"/>
          </a:p>
        </p:txBody>
      </p:sp>
    </p:spTree>
    <p:extLst>
      <p:ext uri="{BB962C8B-B14F-4D97-AF65-F5344CB8AC3E}">
        <p14:creationId xmlns:p14="http://schemas.microsoft.com/office/powerpoint/2010/main" val="2479188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RDBMS is a common acronym</a:t>
            </a:r>
            <a:r>
              <a:rPr lang="en-US" baseline="0" dirty="0" smtClean="0"/>
              <a:t> for relational database management system</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4</a:t>
            </a:fld>
            <a:endParaRPr lang="en-US"/>
          </a:p>
        </p:txBody>
      </p:sp>
    </p:spTree>
    <p:extLst>
      <p:ext uri="{BB962C8B-B14F-4D97-AF65-F5344CB8AC3E}">
        <p14:creationId xmlns:p14="http://schemas.microsoft.com/office/powerpoint/2010/main" val="2016463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26</a:t>
            </a:fld>
            <a:endParaRPr lang="en-US"/>
          </a:p>
        </p:txBody>
      </p:sp>
    </p:spTree>
    <p:extLst>
      <p:ext uri="{BB962C8B-B14F-4D97-AF65-F5344CB8AC3E}">
        <p14:creationId xmlns:p14="http://schemas.microsoft.com/office/powerpoint/2010/main" val="4281751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10 min break here.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27</a:t>
            </a:fld>
            <a:endParaRPr lang="en-US"/>
          </a:p>
        </p:txBody>
      </p:sp>
    </p:spTree>
    <p:extLst>
      <p:ext uri="{BB962C8B-B14F-4D97-AF65-F5344CB8AC3E}">
        <p14:creationId xmlns:p14="http://schemas.microsoft.com/office/powerpoint/2010/main" val="1048633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a:t>
            </a:r>
            <a:r>
              <a:rPr lang="en-US" baseline="0" dirty="0" smtClean="0"/>
              <a:t> and arguably the most important step, </a:t>
            </a:r>
            <a:r>
              <a:rPr lang="en-US" dirty="0" smtClean="0"/>
              <a:t> in creating a database is planning.</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28</a:t>
            </a:fld>
            <a:endParaRPr lang="en-US"/>
          </a:p>
        </p:txBody>
      </p:sp>
    </p:spTree>
    <p:extLst>
      <p:ext uri="{BB962C8B-B14F-4D97-AF65-F5344CB8AC3E}">
        <p14:creationId xmlns:p14="http://schemas.microsoft.com/office/powerpoint/2010/main" val="2318525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this on the white</a:t>
            </a:r>
            <a:r>
              <a:rPr lang="en-US" baseline="0" dirty="0" smtClean="0"/>
              <a:t> board, because there is no right answer, and ultimately what information you want to manage depends on what you are going to be using it for.  I’ve prepared slides on what I think it should look like, but feel free to personalize at this point.</a:t>
            </a:r>
          </a:p>
          <a:p>
            <a:r>
              <a:rPr lang="en-US" baseline="0" dirty="0" smtClean="0"/>
              <a:t>For my example I am going to say that I am a business that offers 2 services.  Service A and Service B.</a:t>
            </a:r>
          </a:p>
          <a:p>
            <a:r>
              <a:rPr lang="en-US" baseline="0" dirty="0" smtClean="0"/>
              <a:t>And I have clients that are part of larger companies.</a:t>
            </a:r>
          </a:p>
          <a:p>
            <a:endParaRPr lang="en-US" baseline="0" dirty="0" smtClean="0"/>
          </a:p>
          <a:p>
            <a:pPr marL="171450" indent="-171450">
              <a:buFont typeface="Arial" panose="020B0604020202020204" pitchFamily="34" charset="0"/>
              <a:buChar char="•"/>
            </a:pPr>
            <a:r>
              <a:rPr lang="en-US" baseline="0" dirty="0" smtClean="0"/>
              <a:t>Before we start, a good indicator if something should be it’s own table is if we have to repeat that information.  A well designed database should not have any redundancy.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r>
              <a:rPr lang="en-US" baseline="0" dirty="0" smtClean="0"/>
              <a:t>Since </a:t>
            </a:r>
            <a:r>
              <a:rPr lang="en-US" baseline="0" dirty="0" smtClean="0"/>
              <a:t>this is a client information database, let’s start with Client information table.</a:t>
            </a:r>
          </a:p>
          <a:p>
            <a:r>
              <a:rPr lang="en-US" baseline="0" dirty="0" smtClean="0"/>
              <a:t>Automatically, I add the Primary Key id.  </a:t>
            </a:r>
            <a:endParaRPr lang="en-US" baseline="0" dirty="0" smtClean="0"/>
          </a:p>
          <a:p>
            <a:r>
              <a:rPr lang="en-US" baseline="0" dirty="0" smtClean="0"/>
              <a:t>* </a:t>
            </a:r>
            <a:r>
              <a:rPr lang="en-US" baseline="0" dirty="0" smtClean="0"/>
              <a:t>this doesn’t have to be called id, there are quite a few “best practices scheme” and ultimately you just want to be consistent</a:t>
            </a:r>
          </a:p>
          <a:p>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29</a:t>
            </a:fld>
            <a:endParaRPr lang="en-US"/>
          </a:p>
        </p:txBody>
      </p:sp>
    </p:spTree>
    <p:extLst>
      <p:ext uri="{BB962C8B-B14F-4D97-AF65-F5344CB8AC3E}">
        <p14:creationId xmlns:p14="http://schemas.microsoft.com/office/powerpoint/2010/main" val="4219943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using what we learned earlier create these four tables</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30</a:t>
            </a:fld>
            <a:endParaRPr lang="en-US"/>
          </a:p>
        </p:txBody>
      </p:sp>
    </p:spTree>
    <p:extLst>
      <p:ext uri="{BB962C8B-B14F-4D97-AF65-F5344CB8AC3E}">
        <p14:creationId xmlns:p14="http://schemas.microsoft.com/office/powerpoint/2010/main" val="19413316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to practice the</a:t>
            </a:r>
            <a:r>
              <a:rPr lang="en-US" baseline="0" dirty="0" smtClean="0"/>
              <a:t> different ways of getting </a:t>
            </a:r>
            <a:r>
              <a:rPr lang="en-US" baseline="0" dirty="0" smtClean="0"/>
              <a:t>information into the database,  </a:t>
            </a:r>
            <a:r>
              <a:rPr lang="en-US" baseline="0" dirty="0" smtClean="0"/>
              <a:t>I suggest doing the Client information last, because you need to know the Foreign Keys.  The command stays, so you can also only change the name.  You really only need a few rows for company and client information.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31</a:t>
            </a:fld>
            <a:endParaRPr lang="en-US"/>
          </a:p>
        </p:txBody>
      </p:sp>
    </p:spTree>
    <p:extLst>
      <p:ext uri="{BB962C8B-B14F-4D97-AF65-F5344CB8AC3E}">
        <p14:creationId xmlns:p14="http://schemas.microsoft.com/office/powerpoint/2010/main" val="195382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relational database, </a:t>
            </a:r>
          </a:p>
          <a:p>
            <a:endParaRPr lang="en-US" dirty="0" smtClean="0"/>
          </a:p>
          <a:p>
            <a:r>
              <a:rPr lang="en-US" dirty="0" smtClean="0"/>
              <a:t>This table is pretty clear,</a:t>
            </a:r>
            <a:r>
              <a:rPr lang="en-US" baseline="0" dirty="0" smtClean="0"/>
              <a:t> and you can see all the information and it would be pretty fast for you to scan it and find: 1) all the songs released in 2007 or 2) all the songs that are for kids and written by </a:t>
            </a:r>
            <a:r>
              <a:rPr lang="en-US" baseline="0" dirty="0" err="1" smtClean="0"/>
              <a:t>KidzBob</a:t>
            </a:r>
            <a:endParaRPr lang="en-US" baseline="0" dirty="0" smtClean="0"/>
          </a:p>
          <a:p>
            <a:r>
              <a:rPr lang="en-US" baseline="0" dirty="0" smtClean="0"/>
              <a:t>Now imagine there are 100 songs in this table.   You could use the find function and easily see all the songs released in 2015, but going through and looking at all the hip-hop songs, and then checking to see if there were written by Macklemore, would be a pain.</a:t>
            </a:r>
          </a:p>
          <a:p>
            <a:r>
              <a:rPr lang="en-US" baseline="0" dirty="0" smtClean="0"/>
              <a:t>Now imagine there are 2 million songs in the table.  At this point even using the find function for all the songs in 2007 might start to tax your computer.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5</a:t>
            </a:fld>
            <a:endParaRPr lang="en-US"/>
          </a:p>
        </p:txBody>
      </p:sp>
    </p:spTree>
    <p:extLst>
      <p:ext uri="{BB962C8B-B14F-4D97-AF65-F5344CB8AC3E}">
        <p14:creationId xmlns:p14="http://schemas.microsoft.com/office/powerpoint/2010/main" val="2981373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a:t>
            </a:r>
            <a:r>
              <a:rPr lang="en-US" baseline="0" dirty="0" smtClean="0"/>
              <a:t> databases work by actually splitting up the data into individual tables.  And instead of one table referencing a lot of different data, you have a lot of different tables that reference each other.   For a little bit of data, this is a lot of work for nothing.  But for a LOT of data, this system eliminates redundancy (you only need to type Prince once, for all the songs he’s done.  And because they are related by numbers, the database system can find things very fast, and also give very detailed and complicated search results FAST.</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6</a:t>
            </a:fld>
            <a:endParaRPr lang="en-US"/>
          </a:p>
        </p:txBody>
      </p:sp>
    </p:spTree>
    <p:extLst>
      <p:ext uri="{BB962C8B-B14F-4D97-AF65-F5344CB8AC3E}">
        <p14:creationId xmlns:p14="http://schemas.microsoft.com/office/powerpoint/2010/main" val="378192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that each table has an ID</a:t>
            </a:r>
            <a:r>
              <a:rPr lang="en-US" baseline="0" dirty="0" smtClean="0"/>
              <a:t> number, that number is unique, and is called the PRIMARY KEY.   That ID number is how the database program will search for that information.  Just like the find function we talked about earlier, but because it’s a number not a string, the database program can find it faster, using less resources, and it can also use Math.  I’m not going to talk about how a database program actually does this, first I don’t understand it completely myself, but also we don’t really need to know how it works in order to utilize it.</a:t>
            </a:r>
          </a:p>
          <a:p>
            <a:r>
              <a:rPr lang="en-US" baseline="0" dirty="0" smtClean="0"/>
              <a:t>You might have also noticed, </a:t>
            </a:r>
            <a:r>
              <a:rPr lang="en-US" baseline="0" dirty="0" smtClean="0"/>
              <a:t>when </a:t>
            </a:r>
            <a:r>
              <a:rPr lang="en-US" baseline="0" dirty="0" smtClean="0"/>
              <a:t>you use this system you don’t need to re-enter information.  In the excel table, I had to write the same album name, artist, and genre many different times, but here you can just use the number.  For this beginning class, we are going to physically type in the </a:t>
            </a:r>
            <a:r>
              <a:rPr lang="en-US" baseline="0" dirty="0" smtClean="0"/>
              <a:t>primary and foreign keys, </a:t>
            </a:r>
            <a:r>
              <a:rPr lang="en-US" baseline="0" dirty="0" smtClean="0"/>
              <a:t>but know that all of that data input, and perhaps more importantly data updates is </a:t>
            </a:r>
            <a:r>
              <a:rPr lang="en-US" baseline="0" dirty="0" smtClean="0"/>
              <a:t>usually </a:t>
            </a:r>
            <a:r>
              <a:rPr lang="en-US" baseline="0" dirty="0" smtClean="0"/>
              <a:t>handled automatically by some other program.  PHP is really common when you are talking about website databases, python or R can be used when you are doing “Big Data Analysis”, probably every language has the ability to interface with databases, which is why we are not going to focus on that for this class.  </a:t>
            </a:r>
          </a:p>
          <a:p>
            <a:endParaRPr lang="en-US" baseline="0" dirty="0" smtClean="0"/>
          </a:p>
          <a:p>
            <a:r>
              <a:rPr lang="en-US" baseline="0" dirty="0" smtClean="0"/>
              <a:t>Title is a column in the Songs table, this is also called a Field.</a:t>
            </a:r>
          </a:p>
          <a:p>
            <a:endParaRPr lang="en-US" baseline="0" dirty="0" smtClean="0"/>
          </a:p>
          <a:p>
            <a:r>
              <a:rPr lang="en-US" baseline="0" dirty="0" smtClean="0"/>
              <a:t>Foreign keys are the ID number </a:t>
            </a:r>
            <a:r>
              <a:rPr lang="en-US" baseline="0" dirty="0" smtClean="0"/>
              <a:t>from </a:t>
            </a:r>
            <a:r>
              <a:rPr lang="en-US" baseline="0" dirty="0" smtClean="0"/>
              <a:t>other tables, this is </a:t>
            </a:r>
            <a:r>
              <a:rPr lang="en-US" baseline="0" dirty="0" smtClean="0"/>
              <a:t>how the DB understands how the tables relate to </a:t>
            </a:r>
            <a:r>
              <a:rPr lang="en-US" baseline="0" dirty="0" err="1" smtClean="0"/>
              <a:t>eachother</a:t>
            </a:r>
            <a:r>
              <a:rPr lang="en-US" baseline="0" dirty="0" smtClean="0"/>
              <a:t>.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7</a:t>
            </a:fld>
            <a:endParaRPr lang="en-US"/>
          </a:p>
        </p:txBody>
      </p:sp>
    </p:spTree>
    <p:extLst>
      <p:ext uri="{BB962C8B-B14F-4D97-AF65-F5344CB8AC3E}">
        <p14:creationId xmlns:p14="http://schemas.microsoft.com/office/powerpoint/2010/main" val="541782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tables looks like with some data filled in.</a:t>
            </a:r>
          </a:p>
          <a:p>
            <a:r>
              <a:rPr lang="en-US" dirty="0" smtClean="0"/>
              <a:t>You can see each</a:t>
            </a:r>
            <a:r>
              <a:rPr lang="en-US" baseline="0" dirty="0" smtClean="0"/>
              <a:t> table has a Primary Key, and at least one field/column</a:t>
            </a:r>
          </a:p>
          <a:p>
            <a:r>
              <a:rPr lang="en-US" baseline="0" dirty="0" smtClean="0"/>
              <a:t>You can also see that the Album table has a Foreign Key that connects the Album and the Artist table.</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8</a:t>
            </a:fld>
            <a:endParaRPr lang="en-US"/>
          </a:p>
        </p:txBody>
      </p:sp>
    </p:spTree>
    <p:extLst>
      <p:ext uri="{BB962C8B-B14F-4D97-AF65-F5344CB8AC3E}">
        <p14:creationId xmlns:p14="http://schemas.microsoft.com/office/powerpoint/2010/main" val="77176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think databases are awesome, and so do a lot of other people (like every big business</a:t>
            </a:r>
            <a:r>
              <a:rPr lang="en-US" baseline="0" dirty="0" smtClean="0"/>
              <a:t> in existence), but they are not the only game in town.  Downsides:  1) you need to plan your database out first,  you need to figure out all the tables and how they are going to connect BEFORE you put any data in.  Adding tables and subtracting tables as you go is possible, but a lot of work and you run the risk of making the whole thing unstable.   There are other downsides, and if you are interested in that you can go to this website, which gives a pretty good point by point comparison. http://dataconomy.com/sql-vs-nosql-need-know/</a:t>
            </a:r>
          </a:p>
          <a:p>
            <a:r>
              <a:rPr lang="en-US" baseline="0" dirty="0" smtClean="0"/>
              <a:t> </a:t>
            </a:r>
          </a:p>
          <a:p>
            <a:r>
              <a:rPr lang="en-US" baseline="0" dirty="0" smtClean="0"/>
              <a:t>However, because </a:t>
            </a:r>
            <a:r>
              <a:rPr lang="en-US" baseline="0" dirty="0" err="1" smtClean="0"/>
              <a:t>RDBs</a:t>
            </a:r>
            <a:r>
              <a:rPr lang="en-US" baseline="0" dirty="0" smtClean="0"/>
              <a:t> are so popular  there are industry standards.  Such as everybody(</a:t>
            </a:r>
            <a:r>
              <a:rPr lang="en-US" baseline="0" dirty="0" err="1" smtClean="0"/>
              <a:t>Oriacle</a:t>
            </a:r>
            <a:r>
              <a:rPr lang="en-US" baseline="0" dirty="0" smtClean="0"/>
              <a:t>, MySQL, SQLite) all use SQL to talk to the database.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9</a:t>
            </a:fld>
            <a:endParaRPr lang="en-US"/>
          </a:p>
        </p:txBody>
      </p:sp>
    </p:spTree>
    <p:extLst>
      <p:ext uri="{BB962C8B-B14F-4D97-AF65-F5344CB8AC3E}">
        <p14:creationId xmlns:p14="http://schemas.microsoft.com/office/powerpoint/2010/main" val="1879172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 have a brief overlook of how databases work, and why you might want to use them.  Let’s get into SQL.  SQL stands for </a:t>
            </a:r>
            <a:r>
              <a:rPr lang="en-US" sz="1200" b="0" i="0" kern="1200" dirty="0" smtClean="0">
                <a:solidFill>
                  <a:schemeClr val="tx1"/>
                </a:solidFill>
                <a:effectLst/>
                <a:latin typeface="+mn-lt"/>
                <a:ea typeface="+mn-ea"/>
                <a:cs typeface="+mn-cs"/>
              </a:rPr>
              <a:t>Structured Query Language.  We</a:t>
            </a:r>
            <a:r>
              <a:rPr lang="en-US" sz="1200" b="0" i="0" kern="1200" baseline="0" dirty="0" smtClean="0">
                <a:solidFill>
                  <a:schemeClr val="tx1"/>
                </a:solidFill>
                <a:effectLst/>
                <a:latin typeface="+mn-lt"/>
                <a:ea typeface="+mn-ea"/>
                <a:cs typeface="+mn-cs"/>
              </a:rPr>
              <a:t> are not going into the last two items, but I wanted to make you aware of them.</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10</a:t>
            </a:fld>
            <a:endParaRPr lang="en-US"/>
          </a:p>
        </p:txBody>
      </p:sp>
    </p:spTree>
    <p:extLst>
      <p:ext uri="{BB962C8B-B14F-4D97-AF65-F5344CB8AC3E}">
        <p14:creationId xmlns:p14="http://schemas.microsoft.com/office/powerpoint/2010/main" val="3758900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class, the big one is no server. </a:t>
            </a:r>
          </a:p>
          <a:p>
            <a:r>
              <a:rPr lang="en-US" dirty="0" smtClean="0"/>
              <a:t>Also,</a:t>
            </a:r>
            <a:r>
              <a:rPr lang="en-US" baseline="0" dirty="0" smtClean="0"/>
              <a:t> it’s really small so no matter what condition your laptop is in you can still run SQLite</a:t>
            </a:r>
          </a:p>
          <a:p>
            <a:r>
              <a:rPr lang="en-US" baseline="0" dirty="0" smtClean="0"/>
              <a:t>Python has a great library for it</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12</a:t>
            </a:fld>
            <a:endParaRPr lang="en-US"/>
          </a:p>
        </p:txBody>
      </p:sp>
    </p:spTree>
    <p:extLst>
      <p:ext uri="{BB962C8B-B14F-4D97-AF65-F5344CB8AC3E}">
        <p14:creationId xmlns:p14="http://schemas.microsoft.com/office/powerpoint/2010/main" val="397416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5/17/2016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5/17/2016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Worksheet1.xlsx"/></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Beginning Database and SQL</a:t>
            </a:r>
          </a:p>
        </p:txBody>
      </p:sp>
      <p:sp>
        <p:nvSpPr>
          <p:cNvPr id="3" name="Subtitle 2"/>
          <p:cNvSpPr>
            <a:spLocks noGrp="1"/>
          </p:cNvSpPr>
          <p:nvPr>
            <p:ph type="subTitle" idx="1"/>
          </p:nvPr>
        </p:nvSpPr>
        <p:spPr>
          <a:xfrm>
            <a:off x="810001" y="5280847"/>
            <a:ext cx="10572000" cy="1287378"/>
          </a:xfrm>
        </p:spPr>
        <p:txBody>
          <a:bodyPr>
            <a:normAutofit/>
          </a:bodyPr>
          <a:lstStyle/>
          <a:p>
            <a:r>
              <a:rPr lang="en-US" dirty="0" smtClean="0"/>
              <a:t>Instructors:</a:t>
            </a:r>
          </a:p>
          <a:p>
            <a:r>
              <a:rPr lang="en-US" dirty="0" smtClean="0"/>
              <a:t>Anne Regel</a:t>
            </a:r>
          </a:p>
          <a:p>
            <a:r>
              <a:rPr lang="en-US" dirty="0" smtClean="0"/>
              <a:t>Sharon Siegel</a:t>
            </a:r>
            <a:endParaRPr lang="en-US" dirty="0"/>
          </a:p>
        </p:txBody>
      </p:sp>
    </p:spTree>
    <p:extLst>
      <p:ext uri="{BB962C8B-B14F-4D97-AF65-F5344CB8AC3E}">
        <p14:creationId xmlns:p14="http://schemas.microsoft.com/office/powerpoint/2010/main" val="3148625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what does it do?</a:t>
            </a:r>
            <a:endParaRPr lang="en-US" dirty="0"/>
          </a:p>
        </p:txBody>
      </p:sp>
      <p:sp>
        <p:nvSpPr>
          <p:cNvPr id="3" name="Content Placeholder 2"/>
          <p:cNvSpPr>
            <a:spLocks noGrp="1"/>
          </p:cNvSpPr>
          <p:nvPr>
            <p:ph idx="1"/>
          </p:nvPr>
        </p:nvSpPr>
        <p:spPr>
          <a:xfrm>
            <a:off x="818712" y="2222287"/>
            <a:ext cx="10554574" cy="4407113"/>
          </a:xfrm>
        </p:spPr>
        <p:txBody>
          <a:bodyPr>
            <a:normAutofit/>
          </a:bodyPr>
          <a:lstStyle/>
          <a:p>
            <a:r>
              <a:rPr lang="en-US" dirty="0"/>
              <a:t>Execute queries against a database and retrieve information from a </a:t>
            </a:r>
            <a:r>
              <a:rPr lang="en-US" dirty="0" smtClean="0"/>
              <a:t>database</a:t>
            </a:r>
          </a:p>
          <a:p>
            <a:endParaRPr lang="en-US" dirty="0"/>
          </a:p>
          <a:p>
            <a:r>
              <a:rPr lang="en-US" dirty="0" smtClean="0"/>
              <a:t>Create </a:t>
            </a:r>
            <a:r>
              <a:rPr lang="en-US" dirty="0"/>
              <a:t>a new database and create tables in that database</a:t>
            </a:r>
          </a:p>
          <a:p>
            <a:endParaRPr lang="en-US" dirty="0" smtClean="0"/>
          </a:p>
          <a:p>
            <a:r>
              <a:rPr lang="en-US" dirty="0" smtClean="0"/>
              <a:t>Insert</a:t>
            </a:r>
            <a:r>
              <a:rPr lang="en-US" dirty="0"/>
              <a:t>, update and delete records</a:t>
            </a:r>
          </a:p>
          <a:p>
            <a:endParaRPr lang="en-US" dirty="0" smtClean="0">
              <a:solidFill>
                <a:srgbClr val="FF0000"/>
              </a:solidFill>
            </a:endParaRPr>
          </a:p>
          <a:p>
            <a:r>
              <a:rPr lang="en-US" dirty="0" smtClean="0">
                <a:solidFill>
                  <a:srgbClr val="FF0000"/>
                </a:solidFill>
              </a:rPr>
              <a:t>Create </a:t>
            </a:r>
            <a:r>
              <a:rPr lang="en-US" dirty="0">
                <a:solidFill>
                  <a:srgbClr val="FF0000"/>
                </a:solidFill>
              </a:rPr>
              <a:t>stored procedures and views</a:t>
            </a:r>
          </a:p>
          <a:p>
            <a:endParaRPr lang="en-US" dirty="0" smtClean="0">
              <a:solidFill>
                <a:srgbClr val="FF0000"/>
              </a:solidFill>
            </a:endParaRPr>
          </a:p>
          <a:p>
            <a:r>
              <a:rPr lang="en-US" dirty="0" smtClean="0">
                <a:solidFill>
                  <a:srgbClr val="FF0000"/>
                </a:solidFill>
              </a:rPr>
              <a:t>Set </a:t>
            </a:r>
            <a:r>
              <a:rPr lang="en-US" dirty="0">
                <a:solidFill>
                  <a:srgbClr val="FF0000"/>
                </a:solidFill>
              </a:rPr>
              <a:t>permissions on </a:t>
            </a:r>
            <a:r>
              <a:rPr lang="en-US" dirty="0" smtClean="0">
                <a:solidFill>
                  <a:srgbClr val="FF0000"/>
                </a:solidFill>
              </a:rPr>
              <a:t>database</a:t>
            </a:r>
            <a:endParaRPr lang="en-US" dirty="0">
              <a:solidFill>
                <a:srgbClr val="FF0000"/>
              </a:solidFill>
            </a:endParaRPr>
          </a:p>
        </p:txBody>
      </p:sp>
    </p:spTree>
    <p:extLst>
      <p:ext uri="{BB962C8B-B14F-4D97-AF65-F5344CB8AC3E}">
        <p14:creationId xmlns:p14="http://schemas.microsoft.com/office/powerpoint/2010/main" val="3540221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Vendors that use SQL</a:t>
            </a:r>
          </a:p>
        </p:txBody>
      </p:sp>
      <p:sp>
        <p:nvSpPr>
          <p:cNvPr id="3" name="Content Placeholder 2"/>
          <p:cNvSpPr>
            <a:spLocks noGrp="1"/>
          </p:cNvSpPr>
          <p:nvPr>
            <p:ph idx="1"/>
          </p:nvPr>
        </p:nvSpPr>
        <p:spPr>
          <a:xfrm>
            <a:off x="818712" y="2222287"/>
            <a:ext cx="10554574" cy="4087073"/>
          </a:xfrm>
        </p:spPr>
        <p:txBody>
          <a:bodyPr/>
          <a:lstStyle/>
          <a:p>
            <a:r>
              <a:rPr lang="en-US" dirty="0"/>
              <a:t>Microsoft SQL Server (T-SQL)</a:t>
            </a:r>
          </a:p>
          <a:p>
            <a:r>
              <a:rPr lang="en-US" dirty="0"/>
              <a:t>Oracle (PL-SQL)</a:t>
            </a:r>
          </a:p>
          <a:p>
            <a:r>
              <a:rPr lang="en-US" dirty="0" err="1"/>
              <a:t>Postgre</a:t>
            </a:r>
            <a:r>
              <a:rPr lang="en-US" dirty="0"/>
              <a:t> SQL</a:t>
            </a:r>
          </a:p>
          <a:p>
            <a:r>
              <a:rPr lang="en-US" dirty="0"/>
              <a:t>MySQL</a:t>
            </a:r>
          </a:p>
          <a:p>
            <a:r>
              <a:rPr lang="en-US" dirty="0"/>
              <a:t>DB2 (IBM Product)</a:t>
            </a:r>
          </a:p>
          <a:p>
            <a:r>
              <a:rPr lang="en-US" dirty="0"/>
              <a:t>Sybase</a:t>
            </a:r>
          </a:p>
          <a:p>
            <a:r>
              <a:rPr lang="en-US" dirty="0"/>
              <a:t>Microsoft Azure</a:t>
            </a:r>
          </a:p>
        </p:txBody>
      </p:sp>
    </p:spTree>
    <p:extLst>
      <p:ext uri="{BB962C8B-B14F-4D97-AF65-F5344CB8AC3E}">
        <p14:creationId xmlns:p14="http://schemas.microsoft.com/office/powerpoint/2010/main" val="988350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SQLite</a:t>
            </a:r>
            <a:endParaRPr lang="en-US" dirty="0"/>
          </a:p>
        </p:txBody>
      </p:sp>
      <p:sp>
        <p:nvSpPr>
          <p:cNvPr id="3" name="Content Placeholder 2"/>
          <p:cNvSpPr>
            <a:spLocks noGrp="1"/>
          </p:cNvSpPr>
          <p:nvPr>
            <p:ph idx="1"/>
          </p:nvPr>
        </p:nvSpPr>
        <p:spPr>
          <a:xfrm>
            <a:off x="818712" y="2542327"/>
            <a:ext cx="10554574" cy="3636511"/>
          </a:xfrm>
        </p:spPr>
        <p:txBody>
          <a:bodyPr>
            <a:normAutofit lnSpcReduction="10000"/>
          </a:bodyPr>
          <a:lstStyle/>
          <a:p>
            <a:r>
              <a:rPr lang="en-US" dirty="0" smtClean="0"/>
              <a:t>No server</a:t>
            </a:r>
          </a:p>
          <a:p>
            <a:endParaRPr lang="en-US" dirty="0" smtClean="0"/>
          </a:p>
          <a:p>
            <a:r>
              <a:rPr lang="en-US" dirty="0" smtClean="0"/>
              <a:t>Easy to install and use</a:t>
            </a:r>
          </a:p>
          <a:p>
            <a:endParaRPr lang="en-US" dirty="0" smtClean="0"/>
          </a:p>
          <a:p>
            <a:r>
              <a:rPr lang="en-US" dirty="0" smtClean="0"/>
              <a:t>Doesn’t consume a lot of computer resources</a:t>
            </a:r>
          </a:p>
          <a:p>
            <a:endParaRPr lang="en-US" dirty="0"/>
          </a:p>
          <a:p>
            <a:r>
              <a:rPr lang="en-US" dirty="0" smtClean="0"/>
              <a:t>Python compatible</a:t>
            </a:r>
          </a:p>
          <a:p>
            <a:endParaRPr lang="en-US" dirty="0"/>
          </a:p>
          <a:p>
            <a:r>
              <a:rPr lang="en-US" dirty="0" smtClean="0"/>
              <a:t>Open source/free</a:t>
            </a:r>
          </a:p>
          <a:p>
            <a:endParaRPr lang="en-US" dirty="0"/>
          </a:p>
        </p:txBody>
      </p:sp>
    </p:spTree>
    <p:extLst>
      <p:ext uri="{BB962C8B-B14F-4D97-AF65-F5344CB8AC3E}">
        <p14:creationId xmlns:p14="http://schemas.microsoft.com/office/powerpoint/2010/main" val="106204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Develop It!</a:t>
            </a:r>
          </a:p>
        </p:txBody>
      </p:sp>
      <p:sp>
        <p:nvSpPr>
          <p:cNvPr id="3" name="Content Placeholder 2"/>
          <p:cNvSpPr>
            <a:spLocks noGrp="1"/>
          </p:cNvSpPr>
          <p:nvPr>
            <p:ph idx="1"/>
          </p:nvPr>
        </p:nvSpPr>
        <p:spPr/>
        <p:txBody>
          <a:bodyPr/>
          <a:lstStyle/>
          <a:p>
            <a:r>
              <a:rPr lang="en-US" dirty="0"/>
              <a:t>CRUD:</a:t>
            </a:r>
          </a:p>
          <a:p>
            <a:pPr marL="0" indent="0">
              <a:buNone/>
            </a:pPr>
            <a:r>
              <a:rPr lang="en-US" dirty="0"/>
              <a:t>									C: create (tables)</a:t>
            </a:r>
          </a:p>
          <a:p>
            <a:pPr marL="0" indent="0">
              <a:buNone/>
            </a:pPr>
            <a:r>
              <a:rPr lang="en-US" dirty="0"/>
              <a:t>									R: retrieve (data)</a:t>
            </a:r>
          </a:p>
          <a:p>
            <a:pPr marL="0" indent="0">
              <a:buNone/>
            </a:pPr>
            <a:r>
              <a:rPr lang="en-US" dirty="0"/>
              <a:t>									U: update (data)</a:t>
            </a:r>
          </a:p>
          <a:p>
            <a:pPr marL="0" indent="0">
              <a:buNone/>
            </a:pPr>
            <a:r>
              <a:rPr lang="en-US" dirty="0"/>
              <a:t>									D: delete</a:t>
            </a:r>
          </a:p>
          <a:p>
            <a:endParaRPr lang="en-US" dirty="0"/>
          </a:p>
        </p:txBody>
      </p:sp>
    </p:spTree>
    <p:extLst>
      <p:ext uri="{BB962C8B-B14F-4D97-AF65-F5344CB8AC3E}">
        <p14:creationId xmlns:p14="http://schemas.microsoft.com/office/powerpoint/2010/main" val="1351142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0000" y="2951396"/>
            <a:ext cx="10561418" cy="146880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chemeClr val="tx1"/>
                </a:solidFill>
              </a:rPr>
              <a:t>Time for a break</a:t>
            </a:r>
            <a:endParaRPr lang="en-US" dirty="0">
              <a:solidFill>
                <a:schemeClr val="tx1"/>
              </a:solidFill>
            </a:endParaRPr>
          </a:p>
        </p:txBody>
      </p:sp>
    </p:spTree>
    <p:extLst>
      <p:ext uri="{BB962C8B-B14F-4D97-AF65-F5344CB8AC3E}">
        <p14:creationId xmlns:p14="http://schemas.microsoft.com/office/powerpoint/2010/main" val="2861465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function</a:t>
            </a:r>
            <a:endParaRPr lang="en-US" dirty="0"/>
          </a:p>
        </p:txBody>
      </p:sp>
      <p:sp>
        <p:nvSpPr>
          <p:cNvPr id="3" name="Content Placeholder 2"/>
          <p:cNvSpPr>
            <a:spLocks noGrp="1"/>
          </p:cNvSpPr>
          <p:nvPr>
            <p:ph idx="1"/>
          </p:nvPr>
        </p:nvSpPr>
        <p:spPr>
          <a:xfrm>
            <a:off x="818711" y="2222287"/>
            <a:ext cx="7704187" cy="3636511"/>
          </a:xfrm>
        </p:spPr>
        <p:txBody>
          <a:bodyPr/>
          <a:lstStyle/>
          <a:p>
            <a:r>
              <a:rPr lang="en-US" dirty="0" smtClean="0"/>
              <a:t>Generic Create Table Function</a:t>
            </a:r>
          </a:p>
          <a:p>
            <a:pPr marL="0" indent="0">
              <a:buNone/>
            </a:pPr>
            <a:r>
              <a:rPr lang="en-US" dirty="0" smtClean="0"/>
              <a:t>CREATE TABLE </a:t>
            </a:r>
            <a:r>
              <a:rPr lang="en-US" dirty="0" err="1" smtClean="0">
                <a:solidFill>
                  <a:schemeClr val="accent2">
                    <a:lumMod val="50000"/>
                  </a:schemeClr>
                </a:solidFill>
              </a:rPr>
              <a:t>table</a:t>
            </a:r>
            <a:r>
              <a:rPr lang="en-US" dirty="0" smtClean="0">
                <a:solidFill>
                  <a:schemeClr val="accent2">
                    <a:lumMod val="50000"/>
                  </a:schemeClr>
                </a:solidFill>
              </a:rPr>
              <a:t> name </a:t>
            </a:r>
            <a:r>
              <a:rPr lang="en-US" dirty="0" smtClean="0"/>
              <a:t>( </a:t>
            </a:r>
          </a:p>
          <a:p>
            <a:pPr marL="0" indent="0">
              <a:buNone/>
            </a:pPr>
            <a:r>
              <a:rPr lang="en-US" dirty="0">
                <a:latin typeface="+mj-lt"/>
              </a:rPr>
              <a:t>i</a:t>
            </a:r>
            <a:r>
              <a:rPr lang="en-US" dirty="0" smtClean="0">
                <a:latin typeface="+mj-lt"/>
              </a:rPr>
              <a:t>d INTEGER NOT NULL PRIMARY KEY </a:t>
            </a:r>
            <a:r>
              <a:rPr lang="en-US" dirty="0" err="1" smtClean="0">
                <a:latin typeface="+mj-lt"/>
              </a:rPr>
              <a:t>AUTOINCREMENT</a:t>
            </a:r>
            <a:r>
              <a:rPr lang="en-US" dirty="0" smtClean="0">
                <a:latin typeface="+mj-lt"/>
              </a:rPr>
              <a:t> UNIQUE</a:t>
            </a:r>
            <a:r>
              <a:rPr lang="en-US" dirty="0" smtClean="0"/>
              <a:t>,</a:t>
            </a:r>
          </a:p>
          <a:p>
            <a:pPr marL="0" indent="0">
              <a:buNone/>
            </a:pPr>
            <a:r>
              <a:rPr lang="en-US" dirty="0" smtClean="0">
                <a:solidFill>
                  <a:schemeClr val="accent2">
                    <a:lumMod val="50000"/>
                  </a:schemeClr>
                </a:solidFill>
              </a:rPr>
              <a:t>column name</a:t>
            </a:r>
            <a:r>
              <a:rPr lang="en-US" dirty="0" smtClean="0"/>
              <a:t> </a:t>
            </a:r>
            <a:r>
              <a:rPr lang="en-US" dirty="0" smtClean="0"/>
              <a:t>datatype,</a:t>
            </a:r>
          </a:p>
          <a:p>
            <a:pPr marL="0" indent="0">
              <a:buNone/>
            </a:pPr>
            <a:r>
              <a:rPr lang="en-US" dirty="0" smtClean="0">
                <a:solidFill>
                  <a:schemeClr val="accent2">
                    <a:lumMod val="50000"/>
                  </a:schemeClr>
                </a:solidFill>
              </a:rPr>
              <a:t>column name</a:t>
            </a:r>
            <a:r>
              <a:rPr lang="en-US" dirty="0" smtClean="0"/>
              <a:t> </a:t>
            </a:r>
            <a:r>
              <a:rPr lang="en-US" dirty="0" smtClean="0"/>
              <a:t>datatype</a:t>
            </a:r>
          </a:p>
          <a:p>
            <a:pPr marL="0" indent="0">
              <a:buNone/>
            </a:pPr>
            <a:r>
              <a:rPr lang="en-US" dirty="0" smtClean="0"/>
              <a:t>);</a:t>
            </a:r>
          </a:p>
          <a:p>
            <a:pPr marL="0" indent="0">
              <a:buNone/>
            </a:pPr>
            <a:endParaRPr lang="en-US" dirty="0" smtClean="0"/>
          </a:p>
          <a:p>
            <a:pPr marL="0" indent="0">
              <a:buNone/>
            </a:pPr>
            <a:endParaRPr lang="en-US" dirty="0">
              <a:solidFill>
                <a:schemeClr val="accent2">
                  <a:lumMod val="50000"/>
                </a:schemeClr>
              </a:solidFill>
            </a:endParaRPr>
          </a:p>
        </p:txBody>
      </p:sp>
      <p:graphicFrame>
        <p:nvGraphicFramePr>
          <p:cNvPr id="57" name="Table 56"/>
          <p:cNvGraphicFramePr>
            <a:graphicFrameLocks noGrp="1"/>
          </p:cNvGraphicFramePr>
          <p:nvPr>
            <p:extLst>
              <p:ext uri="{D42A27DB-BD31-4B8C-83A1-F6EECF244321}">
                <p14:modId xmlns:p14="http://schemas.microsoft.com/office/powerpoint/2010/main" val="2410369412"/>
              </p:ext>
            </p:extLst>
          </p:nvPr>
        </p:nvGraphicFramePr>
        <p:xfrm>
          <a:off x="3758919" y="4759325"/>
          <a:ext cx="6654800" cy="1169670"/>
        </p:xfrm>
        <a:graphic>
          <a:graphicData uri="http://schemas.openxmlformats.org/drawingml/2006/table">
            <a:tbl>
              <a:tblPr/>
              <a:tblGrid>
                <a:gridCol w="1511300"/>
                <a:gridCol w="5143500"/>
              </a:tblGrid>
              <a:tr h="0">
                <a:tc gridSpan="2">
                  <a:txBody>
                    <a:bodyPr/>
                    <a:lstStyle/>
                    <a:p>
                      <a:pPr algn="ctr" fontAlgn="ctr"/>
                      <a:r>
                        <a:rPr lang="en-US" sz="1800" b="0" i="0" u="none" strike="noStrike">
                          <a:solidFill>
                            <a:srgbClr val="000000"/>
                          </a:solidFill>
                          <a:effectLst/>
                          <a:latin typeface="Calibri" panose="020F0502020204030204" pitchFamily="34" charset="0"/>
                        </a:rPr>
                        <a:t>DataTypes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295275">
                <a:tc>
                  <a:txBody>
                    <a:bodyPr/>
                    <a:lstStyle/>
                    <a:p>
                      <a:pPr algn="l" fontAlgn="t"/>
                      <a:r>
                        <a:rPr lang="en-US" sz="1800" b="0" i="0" u="none" strike="noStrike">
                          <a:solidFill>
                            <a:srgbClr val="000000"/>
                          </a:solidFill>
                          <a:effectLst/>
                          <a:latin typeface="Calibri" panose="020F0502020204030204" pitchFamily="34" charset="0"/>
                        </a:rPr>
                        <a:t>CHAR(n)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1F1"/>
                    </a:solidFill>
                  </a:tcPr>
                </a:tc>
                <a:tc>
                  <a:txBody>
                    <a:bodyPr/>
                    <a:lstStyle/>
                    <a:p>
                      <a:pPr algn="l" fontAlgn="t"/>
                      <a:r>
                        <a:rPr lang="en-US" sz="1800" b="0" i="0" u="none" strike="noStrike">
                          <a:solidFill>
                            <a:srgbClr val="000000"/>
                          </a:solidFill>
                          <a:effectLst/>
                          <a:latin typeface="Calibri" panose="020F0502020204030204" pitchFamily="34" charset="0"/>
                        </a:rPr>
                        <a:t>Character string. Fixed-length 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1F1"/>
                    </a:solidFill>
                  </a:tcPr>
                </a:tc>
              </a:tr>
              <a:tr h="295275">
                <a:tc>
                  <a:txBody>
                    <a:bodyPr/>
                    <a:lstStyle/>
                    <a:p>
                      <a:pPr algn="l" fontAlgn="b"/>
                      <a:r>
                        <a:rPr lang="en-US" sz="1800" b="0" i="0" u="none" strike="noStrike">
                          <a:solidFill>
                            <a:srgbClr val="000000"/>
                          </a:solidFill>
                          <a:effectLst/>
                          <a:latin typeface="Calibri" panose="020F0502020204030204" pitchFamily="34" charset="0"/>
                        </a:rPr>
                        <a:t>VARCHAR(128)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Character string. Variable length. Maximum length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l" fontAlgn="t"/>
                      <a:r>
                        <a:rPr lang="en-US" sz="1800" b="0" i="0" u="none" strike="noStrike">
                          <a:solidFill>
                            <a:srgbClr val="000000"/>
                          </a:solidFill>
                          <a:effectLst/>
                          <a:latin typeface="Calibri" panose="020F0502020204030204" pitchFamily="34" charset="0"/>
                        </a:rPr>
                        <a:t>INTEGER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800" b="0" i="0" u="none" strike="noStrike" dirty="0">
                          <a:solidFill>
                            <a:srgbClr val="000000"/>
                          </a:solidFill>
                          <a:effectLst/>
                          <a:latin typeface="Calibri" panose="020F0502020204030204" pitchFamily="34" charset="0"/>
                        </a:rPr>
                        <a:t>Integer numerical (no decimal). Precision 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29982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Creating Tables</a:t>
            </a:r>
            <a:endParaRPr lang="en-US" dirty="0"/>
          </a:p>
        </p:txBody>
      </p:sp>
      <p:sp>
        <p:nvSpPr>
          <p:cNvPr id="3" name="Text Placeholder 2"/>
          <p:cNvSpPr>
            <a:spLocks noGrp="1"/>
          </p:cNvSpPr>
          <p:nvPr>
            <p:ph type="body" idx="1"/>
          </p:nvPr>
        </p:nvSpPr>
        <p:spPr>
          <a:xfrm>
            <a:off x="1" y="2174875"/>
            <a:ext cx="4071668" cy="576262"/>
          </a:xfrm>
        </p:spPr>
        <p:txBody>
          <a:bodyPr/>
          <a:lstStyle/>
          <a:p>
            <a:r>
              <a:rPr lang="en-US" dirty="0" smtClean="0"/>
              <a:t>Song Table</a:t>
            </a:r>
            <a:endParaRPr lang="en-US" dirty="0"/>
          </a:p>
        </p:txBody>
      </p:sp>
      <p:sp>
        <p:nvSpPr>
          <p:cNvPr id="4" name="Content Placeholder 3"/>
          <p:cNvSpPr>
            <a:spLocks noGrp="1"/>
          </p:cNvSpPr>
          <p:nvPr>
            <p:ph sz="half" idx="2"/>
          </p:nvPr>
        </p:nvSpPr>
        <p:spPr>
          <a:xfrm>
            <a:off x="1" y="2828086"/>
            <a:ext cx="4071667" cy="3109913"/>
          </a:xfrm>
        </p:spPr>
        <p:txBody>
          <a:bodyPr/>
          <a:lstStyle/>
          <a:p>
            <a:pPr marL="0" indent="0">
              <a:buNone/>
            </a:pPr>
            <a:r>
              <a:rPr lang="en-US" dirty="0"/>
              <a:t>CREATE TABLE </a:t>
            </a:r>
            <a:r>
              <a:rPr lang="en-US" dirty="0">
                <a:solidFill>
                  <a:schemeClr val="accent2">
                    <a:lumMod val="50000"/>
                  </a:schemeClr>
                </a:solidFill>
              </a:rPr>
              <a:t>s</a:t>
            </a:r>
            <a:r>
              <a:rPr lang="en-US" dirty="0" smtClean="0">
                <a:solidFill>
                  <a:schemeClr val="accent2">
                    <a:lumMod val="50000"/>
                  </a:schemeClr>
                </a:solidFill>
              </a:rPr>
              <a:t>ong </a:t>
            </a:r>
            <a:r>
              <a:rPr lang="en-US" dirty="0"/>
              <a:t>( </a:t>
            </a:r>
          </a:p>
          <a:p>
            <a:pPr marL="0" indent="0">
              <a:buNone/>
            </a:pPr>
            <a:r>
              <a:rPr lang="en-US" dirty="0"/>
              <a:t>id INTEGER NOT NULL PRIMARY KEY </a:t>
            </a:r>
            <a:r>
              <a:rPr lang="en-US" dirty="0" err="1"/>
              <a:t>AUTOINCREMENT</a:t>
            </a:r>
            <a:r>
              <a:rPr lang="en-US" dirty="0"/>
              <a:t> UNIQUE,</a:t>
            </a:r>
          </a:p>
          <a:p>
            <a:pPr marL="0" indent="0">
              <a:buNone/>
            </a:pPr>
            <a:r>
              <a:rPr lang="en-US" dirty="0" smtClean="0">
                <a:solidFill>
                  <a:schemeClr val="accent2">
                    <a:lumMod val="50000"/>
                  </a:schemeClr>
                </a:solidFill>
              </a:rPr>
              <a:t>name </a:t>
            </a:r>
            <a:r>
              <a:rPr lang="en-US" dirty="0" smtClean="0"/>
              <a:t> TEXT,</a:t>
            </a:r>
            <a:endParaRPr lang="en-US" dirty="0"/>
          </a:p>
          <a:p>
            <a:pPr marL="0" indent="0">
              <a:buNone/>
            </a:pPr>
            <a:r>
              <a:rPr lang="en-US" dirty="0" err="1" smtClean="0">
                <a:solidFill>
                  <a:schemeClr val="accent2">
                    <a:lumMod val="50000"/>
                  </a:schemeClr>
                </a:solidFill>
              </a:rPr>
              <a:t>artist_id</a:t>
            </a:r>
            <a:r>
              <a:rPr lang="en-US" dirty="0" smtClean="0">
                <a:solidFill>
                  <a:schemeClr val="accent2">
                    <a:lumMod val="50000"/>
                  </a:schemeClr>
                </a:solidFill>
              </a:rPr>
              <a:t> </a:t>
            </a:r>
            <a:r>
              <a:rPr lang="en-US" dirty="0" smtClean="0"/>
              <a:t> INTEGER,</a:t>
            </a:r>
          </a:p>
          <a:p>
            <a:pPr marL="0" indent="0">
              <a:buNone/>
            </a:pPr>
            <a:r>
              <a:rPr lang="en-US" dirty="0" err="1" smtClean="0">
                <a:solidFill>
                  <a:schemeClr val="accent2">
                    <a:lumMod val="50000"/>
                  </a:schemeClr>
                </a:solidFill>
              </a:rPr>
              <a:t>genre_id</a:t>
            </a:r>
            <a:r>
              <a:rPr lang="en-US" dirty="0" smtClean="0">
                <a:solidFill>
                  <a:schemeClr val="accent2">
                    <a:lumMod val="50000"/>
                  </a:schemeClr>
                </a:solidFill>
              </a:rPr>
              <a:t> </a:t>
            </a:r>
            <a:r>
              <a:rPr lang="en-US" dirty="0" smtClean="0"/>
              <a:t> INTEGER</a:t>
            </a:r>
            <a:endParaRPr lang="en-US" dirty="0"/>
          </a:p>
          <a:p>
            <a:pPr marL="0" indent="0">
              <a:buNone/>
            </a:pPr>
            <a:r>
              <a:rPr lang="en-US" dirty="0" smtClean="0"/>
              <a:t>);</a:t>
            </a:r>
            <a:endParaRPr lang="en-US" dirty="0"/>
          </a:p>
        </p:txBody>
      </p:sp>
      <p:sp>
        <p:nvSpPr>
          <p:cNvPr id="8" name="Text Placeholder 2"/>
          <p:cNvSpPr>
            <a:spLocks noGrp="1"/>
          </p:cNvSpPr>
          <p:nvPr>
            <p:ph type="body" idx="1"/>
          </p:nvPr>
        </p:nvSpPr>
        <p:spPr>
          <a:xfrm>
            <a:off x="4155058" y="2172001"/>
            <a:ext cx="4071668" cy="576262"/>
          </a:xfrm>
        </p:spPr>
        <p:txBody>
          <a:bodyPr/>
          <a:lstStyle/>
          <a:p>
            <a:r>
              <a:rPr lang="en-US" dirty="0" smtClean="0"/>
              <a:t>Artist Table</a:t>
            </a:r>
            <a:endParaRPr lang="en-US" dirty="0"/>
          </a:p>
        </p:txBody>
      </p:sp>
      <p:sp>
        <p:nvSpPr>
          <p:cNvPr id="9" name="Content Placeholder 3"/>
          <p:cNvSpPr>
            <a:spLocks noGrp="1"/>
          </p:cNvSpPr>
          <p:nvPr>
            <p:ph sz="half" idx="2"/>
          </p:nvPr>
        </p:nvSpPr>
        <p:spPr>
          <a:xfrm>
            <a:off x="4155058" y="2825212"/>
            <a:ext cx="4071667" cy="3109913"/>
          </a:xfrm>
        </p:spPr>
        <p:txBody>
          <a:bodyPr/>
          <a:lstStyle/>
          <a:p>
            <a:pPr marL="0" indent="0">
              <a:buNone/>
            </a:pPr>
            <a:r>
              <a:rPr lang="en-US" dirty="0"/>
              <a:t>CREATE TABLE </a:t>
            </a:r>
            <a:r>
              <a:rPr lang="en-US" dirty="0" smtClean="0">
                <a:solidFill>
                  <a:schemeClr val="accent2">
                    <a:lumMod val="50000"/>
                  </a:schemeClr>
                </a:solidFill>
              </a:rPr>
              <a:t>artist </a:t>
            </a:r>
            <a:r>
              <a:rPr lang="en-US" dirty="0"/>
              <a:t>( </a:t>
            </a:r>
          </a:p>
          <a:p>
            <a:pPr marL="0" indent="0">
              <a:buNone/>
            </a:pPr>
            <a:r>
              <a:rPr lang="en-US" dirty="0"/>
              <a:t>id INTEGER NOT NULL PRIMARY KEY </a:t>
            </a:r>
            <a:r>
              <a:rPr lang="en-US" dirty="0" err="1"/>
              <a:t>AUTOINCREMENT</a:t>
            </a:r>
            <a:r>
              <a:rPr lang="en-US" dirty="0"/>
              <a:t> UNIQUE,</a:t>
            </a:r>
          </a:p>
          <a:p>
            <a:pPr marL="0" indent="0">
              <a:buNone/>
            </a:pPr>
            <a:r>
              <a:rPr lang="en-US" dirty="0" smtClean="0">
                <a:solidFill>
                  <a:schemeClr val="accent2">
                    <a:lumMod val="50000"/>
                  </a:schemeClr>
                </a:solidFill>
              </a:rPr>
              <a:t>name </a:t>
            </a:r>
            <a:r>
              <a:rPr lang="en-US" dirty="0" smtClean="0"/>
              <a:t> TEXT</a:t>
            </a:r>
            <a:endParaRPr lang="en-US" dirty="0"/>
          </a:p>
          <a:p>
            <a:pPr marL="0" indent="0">
              <a:buNone/>
            </a:pPr>
            <a:r>
              <a:rPr lang="en-US" dirty="0" smtClean="0"/>
              <a:t>);</a:t>
            </a:r>
            <a:endParaRPr lang="en-US" dirty="0"/>
          </a:p>
        </p:txBody>
      </p:sp>
      <p:sp>
        <p:nvSpPr>
          <p:cNvPr id="10" name="Text Placeholder 2"/>
          <p:cNvSpPr>
            <a:spLocks noGrp="1"/>
          </p:cNvSpPr>
          <p:nvPr>
            <p:ph type="body" idx="1"/>
          </p:nvPr>
        </p:nvSpPr>
        <p:spPr>
          <a:xfrm>
            <a:off x="8174958" y="2171998"/>
            <a:ext cx="4071668" cy="576262"/>
          </a:xfrm>
        </p:spPr>
        <p:txBody>
          <a:bodyPr/>
          <a:lstStyle/>
          <a:p>
            <a:r>
              <a:rPr lang="en-US" dirty="0" smtClean="0"/>
              <a:t>Genre Table</a:t>
            </a:r>
            <a:endParaRPr lang="en-US" dirty="0"/>
          </a:p>
        </p:txBody>
      </p:sp>
      <p:sp>
        <p:nvSpPr>
          <p:cNvPr id="11" name="Content Placeholder 3"/>
          <p:cNvSpPr>
            <a:spLocks noGrp="1"/>
          </p:cNvSpPr>
          <p:nvPr>
            <p:ph sz="half" idx="2"/>
          </p:nvPr>
        </p:nvSpPr>
        <p:spPr>
          <a:xfrm>
            <a:off x="8174958" y="2825209"/>
            <a:ext cx="4071667" cy="3109913"/>
          </a:xfrm>
        </p:spPr>
        <p:txBody>
          <a:bodyPr/>
          <a:lstStyle/>
          <a:p>
            <a:pPr marL="0" indent="0">
              <a:buNone/>
            </a:pPr>
            <a:r>
              <a:rPr lang="en-US" dirty="0"/>
              <a:t>CREATE TABLE </a:t>
            </a:r>
            <a:r>
              <a:rPr lang="en-US" dirty="0" smtClean="0">
                <a:solidFill>
                  <a:schemeClr val="accent2">
                    <a:lumMod val="50000"/>
                  </a:schemeClr>
                </a:solidFill>
              </a:rPr>
              <a:t>genre </a:t>
            </a:r>
            <a:r>
              <a:rPr lang="en-US" dirty="0"/>
              <a:t>( </a:t>
            </a:r>
          </a:p>
          <a:p>
            <a:pPr marL="0" indent="0">
              <a:buNone/>
            </a:pPr>
            <a:r>
              <a:rPr lang="en-US" dirty="0"/>
              <a:t>id INTEGER NOT NULL PRIMARY KEY </a:t>
            </a:r>
            <a:r>
              <a:rPr lang="en-US" dirty="0" err="1"/>
              <a:t>AUTOINCREMENT</a:t>
            </a:r>
            <a:r>
              <a:rPr lang="en-US" dirty="0"/>
              <a:t> UNIQUE,</a:t>
            </a:r>
          </a:p>
          <a:p>
            <a:pPr marL="0" indent="0">
              <a:buNone/>
            </a:pPr>
            <a:r>
              <a:rPr lang="en-US" dirty="0" smtClean="0">
                <a:solidFill>
                  <a:schemeClr val="accent2">
                    <a:lumMod val="50000"/>
                  </a:schemeClr>
                </a:solidFill>
              </a:rPr>
              <a:t>name </a:t>
            </a:r>
            <a:r>
              <a:rPr lang="en-US" dirty="0" smtClean="0"/>
              <a:t> TEXT</a:t>
            </a:r>
            <a:endParaRPr lang="en-US" dirty="0"/>
          </a:p>
          <a:p>
            <a:pPr marL="0" indent="0">
              <a:buNone/>
            </a:pPr>
            <a:r>
              <a:rPr lang="en-US" dirty="0" smtClean="0"/>
              <a:t>);</a:t>
            </a:r>
            <a:endParaRPr lang="en-US" dirty="0"/>
          </a:p>
        </p:txBody>
      </p:sp>
      <p:pic>
        <p:nvPicPr>
          <p:cNvPr id="12" name="Picture 11"/>
          <p:cNvPicPr>
            <a:picLocks noChangeAspect="1"/>
          </p:cNvPicPr>
          <p:nvPr/>
        </p:nvPicPr>
        <p:blipFill>
          <a:blip r:embed="rId3"/>
          <a:stretch>
            <a:fillRect/>
          </a:stretch>
        </p:blipFill>
        <p:spPr>
          <a:xfrm>
            <a:off x="12330014" y="447188"/>
            <a:ext cx="6587437" cy="5419861"/>
          </a:xfrm>
          <a:prstGeom prst="rect">
            <a:avLst/>
          </a:prstGeom>
        </p:spPr>
      </p:pic>
    </p:spTree>
    <p:extLst>
      <p:ext uri="{BB962C8B-B14F-4D97-AF65-F5344CB8AC3E}">
        <p14:creationId xmlns:p14="http://schemas.microsoft.com/office/powerpoint/2010/main" val="331446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some data with the </a:t>
            </a:r>
            <a:r>
              <a:rPr lang="en-US" dirty="0" err="1" smtClean="0"/>
              <a:t>UX</a:t>
            </a:r>
            <a:endParaRPr lang="en-US" dirty="0"/>
          </a:p>
        </p:txBody>
      </p:sp>
      <p:sp>
        <p:nvSpPr>
          <p:cNvPr id="7" name="Content Placeholder 6"/>
          <p:cNvSpPr>
            <a:spLocks noGrp="1"/>
          </p:cNvSpPr>
          <p:nvPr>
            <p:ph idx="1"/>
          </p:nvPr>
        </p:nvSpPr>
        <p:spPr>
          <a:xfrm>
            <a:off x="818712" y="2222287"/>
            <a:ext cx="10554574" cy="4402800"/>
          </a:xfrm>
        </p:spPr>
        <p:txBody>
          <a:bodyPr/>
          <a:lstStyle/>
          <a:p>
            <a:r>
              <a:rPr lang="en-US" dirty="0" smtClean="0"/>
              <a:t>Go to browse data tab</a:t>
            </a:r>
          </a:p>
          <a:p>
            <a:endParaRPr lang="en-US" dirty="0" smtClean="0"/>
          </a:p>
          <a:p>
            <a:r>
              <a:rPr lang="en-US" dirty="0" smtClean="0"/>
              <a:t>use drop down to change the table to Genre</a:t>
            </a:r>
          </a:p>
          <a:p>
            <a:endParaRPr lang="en-US" dirty="0" smtClean="0"/>
          </a:p>
          <a:p>
            <a:r>
              <a:rPr lang="en-US" dirty="0" smtClean="0"/>
              <a:t>click New Record (the id should fill automatically)</a:t>
            </a:r>
          </a:p>
          <a:p>
            <a:endParaRPr lang="en-US" dirty="0" smtClean="0"/>
          </a:p>
          <a:p>
            <a:r>
              <a:rPr lang="en-US" dirty="0" smtClean="0"/>
              <a:t>add a genre to the box</a:t>
            </a:r>
          </a:p>
          <a:p>
            <a:pPr lvl="1"/>
            <a:r>
              <a:rPr lang="en-US" dirty="0" smtClean="0"/>
              <a:t>do about three of these</a:t>
            </a:r>
          </a:p>
          <a:p>
            <a:endParaRPr lang="en-US" dirty="0"/>
          </a:p>
        </p:txBody>
      </p:sp>
      <p:pic>
        <p:nvPicPr>
          <p:cNvPr id="8" name="Picture 7"/>
          <p:cNvPicPr>
            <a:picLocks noChangeAspect="1"/>
          </p:cNvPicPr>
          <p:nvPr/>
        </p:nvPicPr>
        <p:blipFill>
          <a:blip r:embed="rId2"/>
          <a:stretch>
            <a:fillRect/>
          </a:stretch>
        </p:blipFill>
        <p:spPr>
          <a:xfrm>
            <a:off x="6710901" y="2516542"/>
            <a:ext cx="4429125" cy="3048000"/>
          </a:xfrm>
          <a:prstGeom prst="rect">
            <a:avLst/>
          </a:prstGeom>
        </p:spPr>
      </p:pic>
    </p:spTree>
    <p:extLst>
      <p:ext uri="{BB962C8B-B14F-4D97-AF65-F5344CB8AC3E}">
        <p14:creationId xmlns:p14="http://schemas.microsoft.com/office/powerpoint/2010/main" val="1089430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some data with SQL</a:t>
            </a:r>
            <a:endParaRPr lang="en-US" dirty="0"/>
          </a:p>
        </p:txBody>
      </p:sp>
      <p:sp>
        <p:nvSpPr>
          <p:cNvPr id="5" name="Content Placeholder 4"/>
          <p:cNvSpPr>
            <a:spLocks noGrp="1"/>
          </p:cNvSpPr>
          <p:nvPr>
            <p:ph sz="half" idx="1"/>
          </p:nvPr>
        </p:nvSpPr>
        <p:spPr>
          <a:xfrm>
            <a:off x="224287" y="2236213"/>
            <a:ext cx="5185873" cy="3638763"/>
          </a:xfrm>
        </p:spPr>
        <p:txBody>
          <a:bodyPr/>
          <a:lstStyle/>
          <a:p>
            <a:pPr marL="0" indent="0">
              <a:buNone/>
            </a:pPr>
            <a:r>
              <a:rPr lang="en-US" dirty="0" smtClean="0"/>
              <a:t>INSERT INTO </a:t>
            </a:r>
            <a:r>
              <a:rPr lang="en-US" dirty="0" err="1" smtClean="0">
                <a:solidFill>
                  <a:srgbClr val="7030A0"/>
                </a:solidFill>
              </a:rPr>
              <a:t>tablename</a:t>
            </a:r>
            <a:r>
              <a:rPr lang="en-US" dirty="0" smtClean="0"/>
              <a:t> </a:t>
            </a:r>
            <a:r>
              <a:rPr lang="en-US" dirty="0" smtClean="0"/>
              <a:t>(</a:t>
            </a:r>
            <a:r>
              <a:rPr lang="en-US" dirty="0" smtClean="0">
                <a:solidFill>
                  <a:srgbClr val="7030A0"/>
                </a:solidFill>
              </a:rPr>
              <a:t>field1</a:t>
            </a:r>
            <a:r>
              <a:rPr lang="en-US" dirty="0" smtClean="0">
                <a:solidFill>
                  <a:srgbClr val="7030A0"/>
                </a:solidFill>
              </a:rPr>
              <a:t>, field2</a:t>
            </a:r>
            <a:r>
              <a:rPr lang="en-US" dirty="0" smtClean="0"/>
              <a:t>)</a:t>
            </a:r>
          </a:p>
          <a:p>
            <a:pPr marL="0" indent="0">
              <a:buNone/>
            </a:pPr>
            <a:r>
              <a:rPr lang="en-US" dirty="0" smtClean="0"/>
              <a:t>VALUES (</a:t>
            </a:r>
            <a:r>
              <a:rPr lang="en-US" dirty="0" smtClean="0">
                <a:solidFill>
                  <a:srgbClr val="7030A0"/>
                </a:solidFill>
              </a:rPr>
              <a:t>field1_value, field2_value</a:t>
            </a:r>
            <a:r>
              <a:rPr lang="en-US" dirty="0" smtClean="0"/>
              <a:t>);</a:t>
            </a:r>
            <a:endParaRPr lang="en-US" dirty="0"/>
          </a:p>
        </p:txBody>
      </p:sp>
      <p:sp>
        <p:nvSpPr>
          <p:cNvPr id="6" name="Content Placeholder 5"/>
          <p:cNvSpPr>
            <a:spLocks noGrp="1"/>
          </p:cNvSpPr>
          <p:nvPr>
            <p:ph sz="half" idx="2"/>
          </p:nvPr>
        </p:nvSpPr>
        <p:spPr/>
        <p:txBody>
          <a:bodyPr/>
          <a:lstStyle/>
          <a:p>
            <a:endParaRPr lang="en-US"/>
          </a:p>
        </p:txBody>
      </p:sp>
      <p:pic>
        <p:nvPicPr>
          <p:cNvPr id="4" name="Picture 3"/>
          <p:cNvPicPr>
            <a:picLocks noChangeAspect="1"/>
          </p:cNvPicPr>
          <p:nvPr/>
        </p:nvPicPr>
        <p:blipFill>
          <a:blip r:embed="rId3"/>
          <a:stretch>
            <a:fillRect/>
          </a:stretch>
        </p:blipFill>
        <p:spPr>
          <a:xfrm>
            <a:off x="5161741" y="1931597"/>
            <a:ext cx="6587437" cy="5419861"/>
          </a:xfrm>
          <a:prstGeom prst="rect">
            <a:avLst/>
          </a:prstGeom>
        </p:spPr>
      </p:pic>
    </p:spTree>
    <p:extLst>
      <p:ext uri="{BB962C8B-B14F-4D97-AF65-F5344CB8AC3E}">
        <p14:creationId xmlns:p14="http://schemas.microsoft.com/office/powerpoint/2010/main" val="1317056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you try!</a:t>
            </a:r>
            <a:endParaRPr lang="en-US" dirty="0"/>
          </a:p>
        </p:txBody>
      </p:sp>
      <p:sp>
        <p:nvSpPr>
          <p:cNvPr id="3" name="Content Placeholder 2"/>
          <p:cNvSpPr>
            <a:spLocks noGrp="1"/>
          </p:cNvSpPr>
          <p:nvPr>
            <p:ph sz="half" idx="1"/>
          </p:nvPr>
        </p:nvSpPr>
        <p:spPr/>
        <p:txBody>
          <a:bodyPr>
            <a:normAutofit lnSpcReduction="10000"/>
          </a:bodyPr>
          <a:lstStyle/>
          <a:p>
            <a:r>
              <a:rPr lang="en-US" sz="2400" dirty="0" smtClean="0"/>
              <a:t>Add three songs</a:t>
            </a:r>
          </a:p>
          <a:p>
            <a:pPr lvl="1"/>
            <a:r>
              <a:rPr lang="en-US" sz="2000" dirty="0" smtClean="0"/>
              <a:t>use the </a:t>
            </a:r>
            <a:r>
              <a:rPr lang="en-US" sz="2000" dirty="0" err="1" smtClean="0"/>
              <a:t>UX</a:t>
            </a:r>
            <a:r>
              <a:rPr lang="en-US" sz="2000" dirty="0" smtClean="0"/>
              <a:t> and SQL</a:t>
            </a:r>
          </a:p>
          <a:p>
            <a:pPr lvl="1"/>
            <a:r>
              <a:rPr lang="en-US" sz="2000" dirty="0" smtClean="0"/>
              <a:t>don’t forget to add the </a:t>
            </a:r>
            <a:r>
              <a:rPr lang="en-US" sz="2000" dirty="0"/>
              <a:t>Foreign </a:t>
            </a:r>
            <a:r>
              <a:rPr lang="en-US" sz="2000" dirty="0" smtClean="0"/>
              <a:t>Keys</a:t>
            </a:r>
            <a:endParaRPr lang="en-US" sz="2000" dirty="0"/>
          </a:p>
          <a:p>
            <a:pPr lvl="1"/>
            <a:endParaRPr lang="en-US" dirty="0"/>
          </a:p>
        </p:txBody>
      </p:sp>
      <p:sp>
        <p:nvSpPr>
          <p:cNvPr id="4" name="Content Placeholder 3"/>
          <p:cNvSpPr>
            <a:spLocks noGrp="1"/>
          </p:cNvSpPr>
          <p:nvPr>
            <p:ph sz="half" idx="2"/>
          </p:nvPr>
        </p:nvSpPr>
        <p:spPr>
          <a:xfrm>
            <a:off x="6187415" y="2222287"/>
            <a:ext cx="5194583" cy="1694105"/>
          </a:xfrm>
        </p:spPr>
        <p:txBody>
          <a:bodyPr>
            <a:normAutofit lnSpcReduction="10000"/>
          </a:bodyPr>
          <a:lstStyle/>
          <a:p>
            <a:pPr marL="0" indent="0">
              <a:buNone/>
            </a:pPr>
            <a:r>
              <a:rPr lang="en-US" sz="2400" dirty="0" smtClean="0"/>
              <a:t>Generic:</a:t>
            </a:r>
          </a:p>
          <a:p>
            <a:pPr marL="0" indent="0">
              <a:buNone/>
            </a:pPr>
            <a:r>
              <a:rPr lang="en-US" sz="2400" dirty="0" smtClean="0"/>
              <a:t>INSERT </a:t>
            </a:r>
            <a:r>
              <a:rPr lang="en-US" sz="2400" dirty="0"/>
              <a:t>INTO </a:t>
            </a:r>
            <a:r>
              <a:rPr lang="en-US" sz="2400" dirty="0" err="1" smtClean="0">
                <a:solidFill>
                  <a:srgbClr val="7030A0"/>
                </a:solidFill>
              </a:rPr>
              <a:t>tablename</a:t>
            </a:r>
            <a:r>
              <a:rPr lang="en-US" sz="2400" dirty="0" smtClean="0">
                <a:solidFill>
                  <a:srgbClr val="7030A0"/>
                </a:solidFill>
              </a:rPr>
              <a:t>(field1</a:t>
            </a:r>
            <a:r>
              <a:rPr lang="en-US" sz="2400" dirty="0">
                <a:solidFill>
                  <a:srgbClr val="7030A0"/>
                </a:solidFill>
              </a:rPr>
              <a:t>, field2</a:t>
            </a:r>
            <a:r>
              <a:rPr lang="en-US" sz="2400" dirty="0"/>
              <a:t>) VALUES (</a:t>
            </a:r>
            <a:r>
              <a:rPr lang="en-US" sz="2400" dirty="0">
                <a:solidFill>
                  <a:srgbClr val="7030A0"/>
                </a:solidFill>
              </a:rPr>
              <a:t>field1_value, field2_value</a:t>
            </a:r>
            <a:r>
              <a:rPr lang="en-US" sz="2400" dirty="0" smtClean="0"/>
              <a:t>);</a:t>
            </a:r>
          </a:p>
        </p:txBody>
      </p:sp>
      <p:sp>
        <p:nvSpPr>
          <p:cNvPr id="5" name="Content Placeholder 3"/>
          <p:cNvSpPr txBox="1">
            <a:spLocks/>
          </p:cNvSpPr>
          <p:nvPr/>
        </p:nvSpPr>
        <p:spPr>
          <a:xfrm>
            <a:off x="6095999" y="4166945"/>
            <a:ext cx="5194583" cy="169410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sz="2400" dirty="0" smtClean="0"/>
              <a:t>Example:</a:t>
            </a:r>
          </a:p>
          <a:p>
            <a:pPr marL="0" indent="0">
              <a:buFont typeface="Wingdings 2" charset="2"/>
              <a:buNone/>
            </a:pPr>
            <a:r>
              <a:rPr lang="en-US" sz="2400" dirty="0" smtClean="0"/>
              <a:t>INSERT INTO song(name, </a:t>
            </a:r>
            <a:r>
              <a:rPr lang="en-US" sz="2400" dirty="0" err="1" smtClean="0"/>
              <a:t>artist_id</a:t>
            </a:r>
            <a:r>
              <a:rPr lang="en-US" sz="2400" dirty="0" smtClean="0"/>
              <a:t>, </a:t>
            </a:r>
            <a:r>
              <a:rPr lang="en-US" sz="2400" dirty="0" err="1" smtClean="0"/>
              <a:t>genre_id</a:t>
            </a:r>
            <a:r>
              <a:rPr lang="en-US" sz="2400" dirty="0" smtClean="0"/>
              <a:t>) VALUES (‘Hold On’, 3, 12);</a:t>
            </a:r>
          </a:p>
        </p:txBody>
      </p:sp>
    </p:spTree>
    <p:extLst>
      <p:ext uri="{BB962C8B-B14F-4D97-AF65-F5344CB8AC3E}">
        <p14:creationId xmlns:p14="http://schemas.microsoft.com/office/powerpoint/2010/main" val="186338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a:xfrm>
            <a:off x="818712" y="2222287"/>
            <a:ext cx="10554574" cy="4436090"/>
          </a:xfrm>
        </p:spPr>
        <p:txBody>
          <a:bodyPr>
            <a:normAutofit fontScale="85000" lnSpcReduction="20000"/>
          </a:bodyPr>
          <a:lstStyle/>
          <a:p>
            <a:pPr marL="0" indent="0" fontAlgn="base">
              <a:buNone/>
            </a:pPr>
            <a:r>
              <a:rPr lang="en-US" sz="3600" dirty="0"/>
              <a:t>Girl Develop It is here to provide affordable and accessible programs to learn software through mentorship and hands-on instruction.</a:t>
            </a:r>
          </a:p>
          <a:p>
            <a:pPr marL="0" indent="0" fontAlgn="base">
              <a:buNone/>
            </a:pPr>
            <a:endParaRPr lang="en-US" sz="3600" dirty="0"/>
          </a:p>
          <a:p>
            <a:pPr marL="0" indent="0" fontAlgn="base">
              <a:buNone/>
            </a:pPr>
            <a:r>
              <a:rPr lang="en-US" sz="3600" dirty="0"/>
              <a:t>Some "rules"</a:t>
            </a:r>
          </a:p>
          <a:p>
            <a:pPr lvl="1" fontAlgn="base"/>
            <a:r>
              <a:rPr lang="en-US" sz="3200" dirty="0"/>
              <a:t>We are here for you!</a:t>
            </a:r>
          </a:p>
          <a:p>
            <a:pPr lvl="1" fontAlgn="base"/>
            <a:r>
              <a:rPr lang="en-US" sz="3200" dirty="0"/>
              <a:t>Every question is important</a:t>
            </a:r>
          </a:p>
          <a:p>
            <a:pPr lvl="1" fontAlgn="base"/>
            <a:r>
              <a:rPr lang="en-US" sz="3200" dirty="0"/>
              <a:t>Help each other</a:t>
            </a:r>
          </a:p>
          <a:p>
            <a:pPr lvl="1" fontAlgn="base"/>
            <a:r>
              <a:rPr lang="en-US" sz="3200" dirty="0"/>
              <a:t>Have fun</a:t>
            </a:r>
          </a:p>
        </p:txBody>
      </p:sp>
    </p:spTree>
    <p:extLst>
      <p:ext uri="{BB962C8B-B14F-4D97-AF65-F5344CB8AC3E}">
        <p14:creationId xmlns:p14="http://schemas.microsoft.com/office/powerpoint/2010/main" val="2649534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a:xfrm>
            <a:off x="818712" y="2670860"/>
            <a:ext cx="10554574" cy="3636511"/>
          </a:xfrm>
        </p:spPr>
        <p:txBody>
          <a:bodyPr/>
          <a:lstStyle/>
          <a:p>
            <a:r>
              <a:rPr lang="en-US" sz="2400" dirty="0"/>
              <a:t>Generic </a:t>
            </a:r>
            <a:r>
              <a:rPr lang="en-US" sz="2400" dirty="0" smtClean="0"/>
              <a:t>Update Function</a:t>
            </a:r>
            <a:endParaRPr lang="en-US" sz="2400" dirty="0"/>
          </a:p>
          <a:p>
            <a:pPr lvl="1"/>
            <a:r>
              <a:rPr lang="en-US" sz="2000" dirty="0" smtClean="0"/>
              <a:t>UPDATE  </a:t>
            </a:r>
            <a:r>
              <a:rPr lang="en-US" sz="2000" dirty="0" err="1" smtClean="0">
                <a:solidFill>
                  <a:schemeClr val="accent2">
                    <a:lumMod val="50000"/>
                  </a:schemeClr>
                </a:solidFill>
              </a:rPr>
              <a:t>tablename</a:t>
            </a:r>
            <a:r>
              <a:rPr lang="en-US" sz="2000" dirty="0" smtClean="0">
                <a:solidFill>
                  <a:schemeClr val="accent2">
                    <a:lumMod val="50000"/>
                  </a:schemeClr>
                </a:solidFill>
              </a:rPr>
              <a:t> </a:t>
            </a:r>
            <a:r>
              <a:rPr lang="en-US" sz="2000" dirty="0" smtClean="0"/>
              <a:t> </a:t>
            </a:r>
            <a:r>
              <a:rPr lang="en-US" sz="2000" dirty="0" smtClean="0"/>
              <a:t>SET </a:t>
            </a:r>
            <a:r>
              <a:rPr lang="en-US" sz="2000" dirty="0" smtClean="0">
                <a:solidFill>
                  <a:schemeClr val="accent2">
                    <a:lumMod val="50000"/>
                  </a:schemeClr>
                </a:solidFill>
              </a:rPr>
              <a:t>fieldname </a:t>
            </a:r>
            <a:r>
              <a:rPr lang="en-US" sz="2000" dirty="0" smtClean="0">
                <a:solidFill>
                  <a:schemeClr val="accent2">
                    <a:lumMod val="50000"/>
                  </a:schemeClr>
                </a:solidFill>
              </a:rPr>
              <a:t>= </a:t>
            </a:r>
            <a:r>
              <a:rPr lang="en-US" sz="2000" dirty="0" smtClean="0">
                <a:solidFill>
                  <a:schemeClr val="accent2">
                    <a:lumMod val="50000"/>
                  </a:schemeClr>
                </a:solidFill>
              </a:rPr>
              <a:t>new value </a:t>
            </a:r>
            <a:r>
              <a:rPr lang="en-US" sz="2000" dirty="0" smtClean="0"/>
              <a:t>WHERE </a:t>
            </a:r>
            <a:r>
              <a:rPr lang="en-US" sz="2000" dirty="0" smtClean="0">
                <a:solidFill>
                  <a:schemeClr val="accent2">
                    <a:lumMod val="50000"/>
                  </a:schemeClr>
                </a:solidFill>
              </a:rPr>
              <a:t>condition</a:t>
            </a:r>
            <a:endParaRPr lang="en-US" sz="2000" dirty="0" smtClean="0">
              <a:solidFill>
                <a:schemeClr val="accent2">
                  <a:lumMod val="50000"/>
                </a:schemeClr>
              </a:solidFill>
            </a:endParaRPr>
          </a:p>
          <a:p>
            <a:endParaRPr lang="en-US" sz="2200" dirty="0">
              <a:solidFill>
                <a:schemeClr val="accent2">
                  <a:lumMod val="50000"/>
                </a:schemeClr>
              </a:solidFill>
            </a:endParaRPr>
          </a:p>
          <a:p>
            <a:r>
              <a:rPr lang="en-US" sz="2200" dirty="0" smtClean="0"/>
              <a:t>Example</a:t>
            </a:r>
          </a:p>
          <a:p>
            <a:pPr lvl="1"/>
            <a:r>
              <a:rPr lang="en-US" sz="2000" dirty="0" smtClean="0"/>
              <a:t>UPDATE artist SET name = ‘Formally Known as Prince’ WHERE id = 10</a:t>
            </a:r>
          </a:p>
          <a:p>
            <a:endParaRPr lang="en-US" sz="2200" dirty="0"/>
          </a:p>
          <a:p>
            <a:r>
              <a:rPr lang="en-US" sz="2200" dirty="0" smtClean="0"/>
              <a:t>You try!</a:t>
            </a:r>
          </a:p>
          <a:p>
            <a:pPr marL="0" indent="0">
              <a:buNone/>
            </a:pPr>
            <a:endParaRPr lang="en-US" sz="2000" dirty="0">
              <a:solidFill>
                <a:schemeClr val="accent2">
                  <a:lumMod val="50000"/>
                </a:schemeClr>
              </a:solidFill>
            </a:endParaRPr>
          </a:p>
        </p:txBody>
      </p:sp>
    </p:spTree>
    <p:extLst>
      <p:ext uri="{BB962C8B-B14F-4D97-AF65-F5344CB8AC3E}">
        <p14:creationId xmlns:p14="http://schemas.microsoft.com/office/powerpoint/2010/main" val="3839475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5928"/>
            <a:ext cx="12192000" cy="1015663"/>
          </a:xfrm>
          <a:prstGeom prst="rect">
            <a:avLst/>
          </a:prstGeom>
        </p:spPr>
        <p:txBody>
          <a:bodyPr wrap="square">
            <a:spAutoFit/>
          </a:bodyPr>
          <a:lstStyle/>
          <a:p>
            <a:pPr lvl="1"/>
            <a:r>
              <a:rPr lang="en-US" sz="2000" dirty="0" smtClean="0"/>
              <a:t>Generic function:</a:t>
            </a:r>
          </a:p>
          <a:p>
            <a:pPr lvl="1"/>
            <a:endParaRPr lang="en-US" sz="2000" dirty="0" smtClean="0"/>
          </a:p>
          <a:p>
            <a:pPr lvl="1"/>
            <a:r>
              <a:rPr lang="en-US" sz="2000" dirty="0"/>
              <a:t>UPDATE  </a:t>
            </a:r>
            <a:r>
              <a:rPr lang="en-US" sz="2000" dirty="0" err="1">
                <a:solidFill>
                  <a:schemeClr val="accent2">
                    <a:lumMod val="50000"/>
                  </a:schemeClr>
                </a:solidFill>
              </a:rPr>
              <a:t>tablename</a:t>
            </a:r>
            <a:r>
              <a:rPr lang="en-US" sz="2000" dirty="0">
                <a:solidFill>
                  <a:schemeClr val="accent2">
                    <a:lumMod val="50000"/>
                  </a:schemeClr>
                </a:solidFill>
              </a:rPr>
              <a:t> </a:t>
            </a:r>
            <a:r>
              <a:rPr lang="en-US" sz="2000" dirty="0"/>
              <a:t> SET </a:t>
            </a:r>
            <a:r>
              <a:rPr lang="en-US" sz="2000" dirty="0">
                <a:solidFill>
                  <a:schemeClr val="accent2">
                    <a:lumMod val="50000"/>
                  </a:schemeClr>
                </a:solidFill>
              </a:rPr>
              <a:t>fieldname = new value </a:t>
            </a:r>
            <a:r>
              <a:rPr lang="en-US" sz="2000" dirty="0"/>
              <a:t>WHERE </a:t>
            </a:r>
            <a:r>
              <a:rPr lang="en-US" sz="2000" dirty="0">
                <a:solidFill>
                  <a:schemeClr val="accent2">
                    <a:lumMod val="50000"/>
                  </a:schemeClr>
                </a:solidFill>
              </a:rPr>
              <a:t>condition</a:t>
            </a:r>
          </a:p>
        </p:txBody>
      </p:sp>
      <p:graphicFrame>
        <p:nvGraphicFramePr>
          <p:cNvPr id="3" name="Table 2"/>
          <p:cNvGraphicFramePr>
            <a:graphicFrameLocks noGrp="1"/>
          </p:cNvGraphicFramePr>
          <p:nvPr>
            <p:extLst>
              <p:ext uri="{D42A27DB-BD31-4B8C-83A1-F6EECF244321}">
                <p14:modId xmlns:p14="http://schemas.microsoft.com/office/powerpoint/2010/main" val="2902758477"/>
              </p:ext>
            </p:extLst>
          </p:nvPr>
        </p:nvGraphicFramePr>
        <p:xfrm>
          <a:off x="588539" y="2391435"/>
          <a:ext cx="10108248" cy="3675062"/>
        </p:xfrm>
        <a:graphic>
          <a:graphicData uri="http://schemas.openxmlformats.org/drawingml/2006/table">
            <a:tbl>
              <a:tblPr/>
              <a:tblGrid>
                <a:gridCol w="5054124"/>
                <a:gridCol w="5054124"/>
              </a:tblGrid>
              <a:tr h="350006">
                <a:tc>
                  <a:txBody>
                    <a:bodyPr/>
                    <a:lstStyle/>
                    <a:p>
                      <a:pPr algn="l" fontAlgn="base"/>
                      <a:r>
                        <a:rPr lang="en-US" sz="1700">
                          <a:effectLst/>
                          <a:latin typeface="inherit"/>
                        </a:rPr>
                        <a: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Equal</a:t>
                      </a:r>
                    </a:p>
                  </a:txBody>
                  <a:tcPr marL="87501" marR="87501" marT="43751" marB="43751" anchor="ctr">
                    <a:lnL>
                      <a:noFill/>
                    </a:lnL>
                    <a:lnR>
                      <a:noFill/>
                    </a:lnR>
                    <a:lnT>
                      <a:noFill/>
                    </a:lnT>
                    <a:lnB>
                      <a:noFill/>
                    </a:lnB>
                    <a:solidFill>
                      <a:srgbClr val="FFFFFF"/>
                    </a:solidFill>
                  </a:tcPr>
                </a:tc>
              </a:tr>
              <a:tr h="612510">
                <a:tc>
                  <a:txBody>
                    <a:bodyPr/>
                    <a:lstStyle/>
                    <a:p>
                      <a:pPr algn="l" fontAlgn="base"/>
                      <a:r>
                        <a:rPr lang="en-US" sz="1700">
                          <a:effectLst/>
                          <a:latin typeface="inherit"/>
                        </a:rPr>
                        <a:t>&lt;&gt;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Not equal. </a:t>
                      </a:r>
                      <a:r>
                        <a:rPr lang="en-US" sz="1700" i="1">
                          <a:effectLst/>
                          <a:latin typeface="inherit"/>
                        </a:rPr>
                        <a:t>Note:</a:t>
                      </a:r>
                      <a:r>
                        <a:rPr lang="en-US" sz="1700">
                          <a:effectLst/>
                          <a:latin typeface="inherit"/>
                        </a:rPr>
                        <a:t> In some versions of SQL, this may be written as !=</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&gt;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Greater than</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&lt;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Less than</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&gt;=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Greater than or equal</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&lt;=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Less than or equal</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BETWEEN</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Between an inclusive range</a:t>
                      </a:r>
                    </a:p>
                  </a:txBody>
                  <a:tcPr marL="87501" marR="87501" marT="43751" marB="43751" anchor="ctr">
                    <a:lnL>
                      <a:noFill/>
                    </a:lnL>
                    <a:lnR>
                      <a:noFill/>
                    </a:lnR>
                    <a:lnT>
                      <a:noFill/>
                    </a:lnT>
                    <a:lnB>
                      <a:noFill/>
                    </a:lnB>
                    <a:solidFill>
                      <a:srgbClr val="FFFFFF"/>
                    </a:solidFill>
                  </a:tcPr>
                </a:tc>
              </a:tr>
              <a:tr h="612510">
                <a:tc>
                  <a:txBody>
                    <a:bodyPr/>
                    <a:lstStyle/>
                    <a:p>
                      <a:pPr algn="l" fontAlgn="base"/>
                      <a:r>
                        <a:rPr lang="en-US" sz="1700">
                          <a:effectLst/>
                          <a:latin typeface="inherit"/>
                        </a:rPr>
                        <a:t>LIKE</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Search for a pattern (can use a wildcard character)</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IN</a:t>
                      </a:r>
                    </a:p>
                  </a:txBody>
                  <a:tcPr marL="87501" marR="87501" marT="43751" marB="43751" anchor="ctr">
                    <a:lnL>
                      <a:noFill/>
                    </a:lnL>
                    <a:lnR>
                      <a:noFill/>
                    </a:lnR>
                    <a:lnT>
                      <a:noFill/>
                    </a:lnT>
                    <a:lnB>
                      <a:noFill/>
                    </a:lnB>
                    <a:solidFill>
                      <a:srgbClr val="FFFFFF"/>
                    </a:solidFill>
                  </a:tcPr>
                </a:tc>
                <a:tc>
                  <a:txBody>
                    <a:bodyPr/>
                    <a:lstStyle/>
                    <a:p>
                      <a:pPr algn="l" fontAlgn="base"/>
                      <a:r>
                        <a:rPr lang="en-US" sz="1700" dirty="0">
                          <a:effectLst/>
                          <a:latin typeface="inherit"/>
                        </a:rPr>
                        <a:t>To specify multiple possible values for a column</a:t>
                      </a:r>
                    </a:p>
                  </a:txBody>
                  <a:tcPr marL="87501" marR="87501" marT="43751" marB="43751" anchor="ctr">
                    <a:lnL>
                      <a:noFill/>
                    </a:lnL>
                    <a:lnR>
                      <a:noFill/>
                    </a:lnR>
                    <a:lnT>
                      <a:noFill/>
                    </a:lnT>
                    <a:lnB>
                      <a:noFill/>
                    </a:lnB>
                    <a:solidFill>
                      <a:srgbClr val="FFFFFF"/>
                    </a:solidFill>
                  </a:tcPr>
                </a:tc>
              </a:tr>
            </a:tbl>
          </a:graphicData>
        </a:graphic>
      </p:graphicFrame>
      <p:sp>
        <p:nvSpPr>
          <p:cNvPr id="4" name="Rectangle 3"/>
          <p:cNvSpPr/>
          <p:nvPr/>
        </p:nvSpPr>
        <p:spPr>
          <a:xfrm>
            <a:off x="0" y="1726458"/>
            <a:ext cx="12192000" cy="400110"/>
          </a:xfrm>
          <a:prstGeom prst="rect">
            <a:avLst/>
          </a:prstGeom>
        </p:spPr>
        <p:txBody>
          <a:bodyPr wrap="square">
            <a:spAutoFit/>
          </a:bodyPr>
          <a:lstStyle/>
          <a:p>
            <a:pPr lvl="1"/>
            <a:r>
              <a:rPr lang="en-US" sz="2000" dirty="0" smtClean="0"/>
              <a:t>Operators that can be used with WHERE</a:t>
            </a:r>
            <a:endParaRPr lang="en-US" sz="2200" dirty="0">
              <a:solidFill>
                <a:schemeClr val="accent2">
                  <a:lumMod val="50000"/>
                </a:schemeClr>
              </a:solidFill>
            </a:endParaRPr>
          </a:p>
        </p:txBody>
      </p:sp>
    </p:spTree>
    <p:extLst>
      <p:ext uri="{BB962C8B-B14F-4D97-AF65-F5344CB8AC3E}">
        <p14:creationId xmlns:p14="http://schemas.microsoft.com/office/powerpoint/2010/main" val="785804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endParaRPr lang="en-US" sz="2000" dirty="0" smtClean="0"/>
          </a:p>
          <a:p>
            <a:r>
              <a:rPr lang="en-US" sz="2000" dirty="0" smtClean="0"/>
              <a:t>Generic Delete Function</a:t>
            </a:r>
            <a:endParaRPr lang="en-US" sz="2000" dirty="0"/>
          </a:p>
          <a:p>
            <a:pPr lvl="1"/>
            <a:r>
              <a:rPr lang="en-US" sz="1800" dirty="0" smtClean="0"/>
              <a:t>DELETE FROM </a:t>
            </a:r>
            <a:r>
              <a:rPr lang="en-US" sz="1800" dirty="0" err="1" smtClean="0">
                <a:solidFill>
                  <a:schemeClr val="accent2">
                    <a:lumMod val="50000"/>
                  </a:schemeClr>
                </a:solidFill>
              </a:rPr>
              <a:t>tablename</a:t>
            </a:r>
            <a:r>
              <a:rPr lang="en-US" sz="1800" dirty="0" smtClean="0">
                <a:solidFill>
                  <a:schemeClr val="accent2">
                    <a:lumMod val="50000"/>
                  </a:schemeClr>
                </a:solidFill>
              </a:rPr>
              <a:t> </a:t>
            </a:r>
            <a:r>
              <a:rPr lang="en-US" sz="1800" dirty="0"/>
              <a:t>WHERE </a:t>
            </a:r>
            <a:r>
              <a:rPr lang="en-US" sz="1800" dirty="0" smtClean="0">
                <a:solidFill>
                  <a:schemeClr val="accent2">
                    <a:lumMod val="50000"/>
                  </a:schemeClr>
                </a:solidFill>
              </a:rPr>
              <a:t>condition</a:t>
            </a:r>
            <a:endParaRPr lang="en-US" sz="1800" dirty="0">
              <a:solidFill>
                <a:schemeClr val="accent2">
                  <a:lumMod val="50000"/>
                </a:schemeClr>
              </a:solidFill>
            </a:endParaRPr>
          </a:p>
          <a:p>
            <a:pPr marL="457200" lvl="1" indent="0">
              <a:buNone/>
            </a:pPr>
            <a:endParaRPr lang="en-US" sz="1800" dirty="0">
              <a:solidFill>
                <a:schemeClr val="accent2">
                  <a:lumMod val="50000"/>
                </a:schemeClr>
              </a:solidFill>
            </a:endParaRPr>
          </a:p>
          <a:p>
            <a:r>
              <a:rPr lang="en-US" sz="2000" dirty="0" smtClean="0"/>
              <a:t>Example</a:t>
            </a:r>
          </a:p>
          <a:p>
            <a:pPr lvl="1"/>
            <a:r>
              <a:rPr lang="en-US" dirty="0"/>
              <a:t>DELETE FROM </a:t>
            </a:r>
            <a:r>
              <a:rPr lang="en-US" dirty="0" smtClean="0">
                <a:solidFill>
                  <a:schemeClr val="accent2">
                    <a:lumMod val="50000"/>
                  </a:schemeClr>
                </a:solidFill>
              </a:rPr>
              <a:t>song </a:t>
            </a:r>
            <a:r>
              <a:rPr lang="en-US" dirty="0"/>
              <a:t>WHERE </a:t>
            </a:r>
            <a:r>
              <a:rPr lang="en-US" dirty="0" smtClean="0">
                <a:solidFill>
                  <a:schemeClr val="accent2">
                    <a:lumMod val="50000"/>
                  </a:schemeClr>
                </a:solidFill>
              </a:rPr>
              <a:t>name = ‘</a:t>
            </a:r>
            <a:r>
              <a:rPr lang="en-US" dirty="0" err="1" smtClean="0">
                <a:solidFill>
                  <a:schemeClr val="accent2">
                    <a:lumMod val="50000"/>
                  </a:schemeClr>
                </a:solidFill>
              </a:rPr>
              <a:t>Yani</a:t>
            </a:r>
            <a:r>
              <a:rPr lang="en-US" dirty="0" smtClean="0">
                <a:solidFill>
                  <a:schemeClr val="accent2">
                    <a:lumMod val="50000"/>
                  </a:schemeClr>
                </a:solidFill>
              </a:rPr>
              <a:t>’</a:t>
            </a:r>
          </a:p>
          <a:p>
            <a:endParaRPr lang="en-US" dirty="0">
              <a:solidFill>
                <a:schemeClr val="accent2">
                  <a:lumMod val="50000"/>
                </a:schemeClr>
              </a:solidFill>
            </a:endParaRPr>
          </a:p>
          <a:p>
            <a:r>
              <a:rPr lang="en-US" dirty="0" smtClean="0"/>
              <a:t>You Try It!</a:t>
            </a:r>
            <a:endParaRPr lang="en-US" dirty="0"/>
          </a:p>
          <a:p>
            <a:pPr marL="457200" lvl="1" indent="0">
              <a:buNone/>
            </a:pPr>
            <a:endParaRPr lang="en-US" dirty="0">
              <a:solidFill>
                <a:schemeClr val="accent2">
                  <a:lumMod val="50000"/>
                </a:schemeClr>
              </a:solidFill>
            </a:endParaRPr>
          </a:p>
          <a:p>
            <a:endParaRPr lang="en-US" dirty="0"/>
          </a:p>
        </p:txBody>
      </p:sp>
    </p:spTree>
    <p:extLst>
      <p:ext uri="{BB962C8B-B14F-4D97-AF65-F5344CB8AC3E}">
        <p14:creationId xmlns:p14="http://schemas.microsoft.com/office/powerpoint/2010/main" val="1069394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14937"/>
            <a:ext cx="12192000" cy="400110"/>
          </a:xfrm>
          <a:prstGeom prst="rect">
            <a:avLst/>
          </a:prstGeom>
        </p:spPr>
        <p:txBody>
          <a:bodyPr wrap="square">
            <a:spAutoFit/>
          </a:bodyPr>
          <a:lstStyle/>
          <a:p>
            <a:pPr lvl="1"/>
            <a:r>
              <a:rPr lang="en-US" sz="2000" dirty="0"/>
              <a:t>DELETE FROM </a:t>
            </a:r>
            <a:r>
              <a:rPr lang="en-US" sz="2000" dirty="0" err="1">
                <a:solidFill>
                  <a:schemeClr val="accent2">
                    <a:lumMod val="50000"/>
                  </a:schemeClr>
                </a:solidFill>
              </a:rPr>
              <a:t>tablename</a:t>
            </a:r>
            <a:r>
              <a:rPr lang="en-US" sz="2000" dirty="0">
                <a:solidFill>
                  <a:schemeClr val="accent2">
                    <a:lumMod val="50000"/>
                  </a:schemeClr>
                </a:solidFill>
              </a:rPr>
              <a:t> </a:t>
            </a:r>
            <a:r>
              <a:rPr lang="en-US" sz="2000" dirty="0"/>
              <a:t>WHERE </a:t>
            </a:r>
            <a:r>
              <a:rPr lang="en-US" sz="2000" dirty="0">
                <a:solidFill>
                  <a:schemeClr val="accent2">
                    <a:lumMod val="50000"/>
                  </a:schemeClr>
                </a:solidFill>
              </a:rPr>
              <a:t>condition</a:t>
            </a:r>
            <a:endParaRPr lang="en-US" sz="2000" dirty="0">
              <a:solidFill>
                <a:schemeClr val="accent2">
                  <a:lumMod val="50000"/>
                </a:scheme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02758477"/>
              </p:ext>
            </p:extLst>
          </p:nvPr>
        </p:nvGraphicFramePr>
        <p:xfrm>
          <a:off x="588539" y="2391435"/>
          <a:ext cx="10108248" cy="3675062"/>
        </p:xfrm>
        <a:graphic>
          <a:graphicData uri="http://schemas.openxmlformats.org/drawingml/2006/table">
            <a:tbl>
              <a:tblPr/>
              <a:tblGrid>
                <a:gridCol w="5054124"/>
                <a:gridCol w="5054124"/>
              </a:tblGrid>
              <a:tr h="350006">
                <a:tc>
                  <a:txBody>
                    <a:bodyPr/>
                    <a:lstStyle/>
                    <a:p>
                      <a:pPr algn="l" fontAlgn="base"/>
                      <a:r>
                        <a:rPr lang="en-US" sz="1700">
                          <a:effectLst/>
                          <a:latin typeface="inherit"/>
                        </a:rPr>
                        <a: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Equal</a:t>
                      </a:r>
                    </a:p>
                  </a:txBody>
                  <a:tcPr marL="87501" marR="87501" marT="43751" marB="43751" anchor="ctr">
                    <a:lnL>
                      <a:noFill/>
                    </a:lnL>
                    <a:lnR>
                      <a:noFill/>
                    </a:lnR>
                    <a:lnT>
                      <a:noFill/>
                    </a:lnT>
                    <a:lnB>
                      <a:noFill/>
                    </a:lnB>
                    <a:solidFill>
                      <a:srgbClr val="FFFFFF"/>
                    </a:solidFill>
                  </a:tcPr>
                </a:tc>
              </a:tr>
              <a:tr h="612510">
                <a:tc>
                  <a:txBody>
                    <a:bodyPr/>
                    <a:lstStyle/>
                    <a:p>
                      <a:pPr algn="l" fontAlgn="base"/>
                      <a:r>
                        <a:rPr lang="en-US" sz="1700">
                          <a:effectLst/>
                          <a:latin typeface="inherit"/>
                        </a:rPr>
                        <a:t>&lt;&gt;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Not equal. </a:t>
                      </a:r>
                      <a:r>
                        <a:rPr lang="en-US" sz="1700" i="1">
                          <a:effectLst/>
                          <a:latin typeface="inherit"/>
                        </a:rPr>
                        <a:t>Note:</a:t>
                      </a:r>
                      <a:r>
                        <a:rPr lang="en-US" sz="1700">
                          <a:effectLst/>
                          <a:latin typeface="inherit"/>
                        </a:rPr>
                        <a:t> In some versions of SQL, this may be written as !=</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&gt;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Greater than</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&lt;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Less than</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&gt;=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Greater than or equal</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&lt;=</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Less than or equal</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BETWEEN</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Between an inclusive range</a:t>
                      </a:r>
                    </a:p>
                  </a:txBody>
                  <a:tcPr marL="87501" marR="87501" marT="43751" marB="43751" anchor="ctr">
                    <a:lnL>
                      <a:noFill/>
                    </a:lnL>
                    <a:lnR>
                      <a:noFill/>
                    </a:lnR>
                    <a:lnT>
                      <a:noFill/>
                    </a:lnT>
                    <a:lnB>
                      <a:noFill/>
                    </a:lnB>
                    <a:solidFill>
                      <a:srgbClr val="FFFFFF"/>
                    </a:solidFill>
                  </a:tcPr>
                </a:tc>
              </a:tr>
              <a:tr h="612510">
                <a:tc>
                  <a:txBody>
                    <a:bodyPr/>
                    <a:lstStyle/>
                    <a:p>
                      <a:pPr algn="l" fontAlgn="base"/>
                      <a:r>
                        <a:rPr lang="en-US" sz="1700">
                          <a:effectLst/>
                          <a:latin typeface="inherit"/>
                        </a:rPr>
                        <a:t>LIKE</a:t>
                      </a:r>
                    </a:p>
                  </a:txBody>
                  <a:tcPr marL="87501" marR="87501" marT="43751" marB="43751" anchor="ctr">
                    <a:lnL>
                      <a:noFill/>
                    </a:lnL>
                    <a:lnR>
                      <a:noFill/>
                    </a:lnR>
                    <a:lnT>
                      <a:noFill/>
                    </a:lnT>
                    <a:lnB>
                      <a:noFill/>
                    </a:lnB>
                    <a:solidFill>
                      <a:srgbClr val="FFFFFF"/>
                    </a:solidFill>
                  </a:tcPr>
                </a:tc>
                <a:tc>
                  <a:txBody>
                    <a:bodyPr/>
                    <a:lstStyle/>
                    <a:p>
                      <a:pPr algn="l" fontAlgn="base"/>
                      <a:r>
                        <a:rPr lang="en-US" sz="1700">
                          <a:effectLst/>
                          <a:latin typeface="inherit"/>
                        </a:rPr>
                        <a:t>Search for a pattern (can use a wildcard character)</a:t>
                      </a:r>
                    </a:p>
                  </a:txBody>
                  <a:tcPr marL="87501" marR="87501" marT="43751" marB="43751" anchor="ctr">
                    <a:lnL>
                      <a:noFill/>
                    </a:lnL>
                    <a:lnR>
                      <a:noFill/>
                    </a:lnR>
                    <a:lnT>
                      <a:noFill/>
                    </a:lnT>
                    <a:lnB>
                      <a:noFill/>
                    </a:lnB>
                    <a:solidFill>
                      <a:srgbClr val="FFFFFF"/>
                    </a:solidFill>
                  </a:tcPr>
                </a:tc>
              </a:tr>
              <a:tr h="350006">
                <a:tc>
                  <a:txBody>
                    <a:bodyPr/>
                    <a:lstStyle/>
                    <a:p>
                      <a:pPr algn="l" fontAlgn="base"/>
                      <a:r>
                        <a:rPr lang="en-US" sz="1700">
                          <a:effectLst/>
                          <a:latin typeface="inherit"/>
                        </a:rPr>
                        <a:t>IN</a:t>
                      </a:r>
                    </a:p>
                  </a:txBody>
                  <a:tcPr marL="87501" marR="87501" marT="43751" marB="43751" anchor="ctr">
                    <a:lnL>
                      <a:noFill/>
                    </a:lnL>
                    <a:lnR>
                      <a:noFill/>
                    </a:lnR>
                    <a:lnT>
                      <a:noFill/>
                    </a:lnT>
                    <a:lnB>
                      <a:noFill/>
                    </a:lnB>
                    <a:solidFill>
                      <a:srgbClr val="FFFFFF"/>
                    </a:solidFill>
                  </a:tcPr>
                </a:tc>
                <a:tc>
                  <a:txBody>
                    <a:bodyPr/>
                    <a:lstStyle/>
                    <a:p>
                      <a:pPr algn="l" fontAlgn="base"/>
                      <a:r>
                        <a:rPr lang="en-US" sz="1700" dirty="0">
                          <a:effectLst/>
                          <a:latin typeface="inherit"/>
                        </a:rPr>
                        <a:t>To specify multiple possible values for a column</a:t>
                      </a:r>
                    </a:p>
                  </a:txBody>
                  <a:tcPr marL="87501" marR="87501" marT="43751" marB="43751" anchor="ctr">
                    <a:lnL>
                      <a:noFill/>
                    </a:lnL>
                    <a:lnR>
                      <a:noFill/>
                    </a:lnR>
                    <a:lnT>
                      <a:noFill/>
                    </a:lnT>
                    <a:lnB>
                      <a:noFill/>
                    </a:lnB>
                    <a:solidFill>
                      <a:srgbClr val="FFFFFF"/>
                    </a:solidFill>
                  </a:tcPr>
                </a:tc>
              </a:tr>
            </a:tbl>
          </a:graphicData>
        </a:graphic>
      </p:graphicFrame>
      <p:sp>
        <p:nvSpPr>
          <p:cNvPr id="4" name="Rectangle 3"/>
          <p:cNvSpPr/>
          <p:nvPr/>
        </p:nvSpPr>
        <p:spPr>
          <a:xfrm>
            <a:off x="0" y="1726458"/>
            <a:ext cx="12192000" cy="400110"/>
          </a:xfrm>
          <a:prstGeom prst="rect">
            <a:avLst/>
          </a:prstGeom>
        </p:spPr>
        <p:txBody>
          <a:bodyPr wrap="square">
            <a:spAutoFit/>
          </a:bodyPr>
          <a:lstStyle/>
          <a:p>
            <a:pPr lvl="1"/>
            <a:r>
              <a:rPr lang="en-US" sz="2000" dirty="0" smtClean="0"/>
              <a:t>Operators that can be used with WHERE</a:t>
            </a:r>
            <a:endParaRPr lang="en-US" sz="2200" dirty="0">
              <a:solidFill>
                <a:schemeClr val="accent2">
                  <a:lumMod val="50000"/>
                </a:schemeClr>
              </a:solidFill>
            </a:endParaRPr>
          </a:p>
        </p:txBody>
      </p:sp>
    </p:spTree>
    <p:extLst>
      <p:ext uri="{BB962C8B-B14F-4D97-AF65-F5344CB8AC3E}">
        <p14:creationId xmlns:p14="http://schemas.microsoft.com/office/powerpoint/2010/main" val="3058111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 (Querying)</a:t>
            </a:r>
            <a:endParaRPr lang="en-US" dirty="0"/>
          </a:p>
        </p:txBody>
      </p:sp>
      <p:sp>
        <p:nvSpPr>
          <p:cNvPr id="3" name="Content Placeholder 2"/>
          <p:cNvSpPr>
            <a:spLocks noGrp="1"/>
          </p:cNvSpPr>
          <p:nvPr>
            <p:ph idx="1"/>
          </p:nvPr>
        </p:nvSpPr>
        <p:spPr>
          <a:xfrm>
            <a:off x="637472" y="2678624"/>
            <a:ext cx="10554574" cy="4471811"/>
          </a:xfrm>
        </p:spPr>
        <p:txBody>
          <a:bodyPr>
            <a:normAutofit fontScale="92500" lnSpcReduction="20000"/>
          </a:bodyPr>
          <a:lstStyle/>
          <a:p>
            <a:r>
              <a:rPr lang="en-US" sz="2400" dirty="0" smtClean="0"/>
              <a:t>Generic Select Functions</a:t>
            </a:r>
          </a:p>
          <a:p>
            <a:pPr lvl="1"/>
            <a:r>
              <a:rPr lang="en-US" sz="2000" dirty="0" smtClean="0"/>
              <a:t>SELECT </a:t>
            </a:r>
            <a:r>
              <a:rPr lang="en-US" sz="2000" dirty="0" smtClean="0">
                <a:solidFill>
                  <a:schemeClr val="accent2">
                    <a:lumMod val="50000"/>
                  </a:schemeClr>
                </a:solidFill>
              </a:rPr>
              <a:t>fieldname</a:t>
            </a:r>
            <a:r>
              <a:rPr lang="en-US" sz="2000" dirty="0" smtClean="0"/>
              <a:t> </a:t>
            </a:r>
            <a:r>
              <a:rPr lang="en-US" sz="2000" dirty="0"/>
              <a:t>FROM </a:t>
            </a:r>
            <a:r>
              <a:rPr lang="en-US" sz="2000" dirty="0" err="1" smtClean="0">
                <a:solidFill>
                  <a:schemeClr val="accent2">
                    <a:lumMod val="50000"/>
                  </a:schemeClr>
                </a:solidFill>
              </a:rPr>
              <a:t>tablename</a:t>
            </a:r>
            <a:endParaRPr lang="en-US" sz="2000" dirty="0" smtClean="0">
              <a:solidFill>
                <a:schemeClr val="accent2">
                  <a:lumMod val="50000"/>
                </a:schemeClr>
              </a:solidFill>
            </a:endParaRPr>
          </a:p>
          <a:p>
            <a:pPr lvl="1"/>
            <a:r>
              <a:rPr lang="en-US" sz="2000" dirty="0" smtClean="0"/>
              <a:t>SELECT </a:t>
            </a:r>
            <a:r>
              <a:rPr lang="en-US" sz="2000" dirty="0"/>
              <a:t>* FROM </a:t>
            </a:r>
            <a:r>
              <a:rPr lang="en-US" sz="2000" dirty="0" err="1" smtClean="0">
                <a:solidFill>
                  <a:schemeClr val="accent2">
                    <a:lumMod val="50000"/>
                  </a:schemeClr>
                </a:solidFill>
              </a:rPr>
              <a:t>tablename</a:t>
            </a:r>
            <a:endParaRPr lang="en-US" sz="2000" dirty="0" smtClean="0">
              <a:solidFill>
                <a:schemeClr val="accent2">
                  <a:lumMod val="50000"/>
                </a:schemeClr>
              </a:solidFill>
            </a:endParaRPr>
          </a:p>
          <a:p>
            <a:pPr lvl="1"/>
            <a:r>
              <a:rPr lang="en-US" sz="2000" dirty="0" smtClean="0"/>
              <a:t>SELECT </a:t>
            </a:r>
            <a:r>
              <a:rPr lang="en-US" sz="2000" dirty="0" smtClean="0">
                <a:solidFill>
                  <a:schemeClr val="accent2">
                    <a:lumMod val="50000"/>
                  </a:schemeClr>
                </a:solidFill>
              </a:rPr>
              <a:t>fieldname</a:t>
            </a:r>
            <a:r>
              <a:rPr lang="en-US" sz="2000" dirty="0" smtClean="0"/>
              <a:t> </a:t>
            </a:r>
            <a:r>
              <a:rPr lang="en-US" sz="2000" dirty="0"/>
              <a:t>FROM </a:t>
            </a:r>
            <a:r>
              <a:rPr lang="en-US" sz="2000" dirty="0" err="1" smtClean="0">
                <a:solidFill>
                  <a:schemeClr val="accent2">
                    <a:lumMod val="50000"/>
                  </a:schemeClr>
                </a:solidFill>
              </a:rPr>
              <a:t>tablename</a:t>
            </a:r>
            <a:r>
              <a:rPr lang="en-US" sz="2000" dirty="0" smtClean="0">
                <a:solidFill>
                  <a:schemeClr val="accent2">
                    <a:lumMod val="50000"/>
                  </a:schemeClr>
                </a:solidFill>
              </a:rPr>
              <a:t> </a:t>
            </a:r>
            <a:r>
              <a:rPr lang="en-US" sz="2000" dirty="0"/>
              <a:t>WHERE </a:t>
            </a:r>
            <a:r>
              <a:rPr lang="en-US" sz="2000" dirty="0" smtClean="0">
                <a:solidFill>
                  <a:srgbClr val="7030A0"/>
                </a:solidFill>
              </a:rPr>
              <a:t>condition</a:t>
            </a:r>
            <a:endParaRPr lang="en-US" sz="2000" dirty="0" smtClean="0">
              <a:solidFill>
                <a:srgbClr val="7030A0"/>
              </a:solidFill>
            </a:endParaRPr>
          </a:p>
          <a:p>
            <a:pPr lvl="1"/>
            <a:r>
              <a:rPr lang="en-US" sz="2000" dirty="0" smtClean="0"/>
              <a:t>SELECT * FROM </a:t>
            </a:r>
            <a:r>
              <a:rPr lang="en-US" sz="2000" dirty="0" err="1" smtClean="0">
                <a:solidFill>
                  <a:schemeClr val="accent2">
                    <a:lumMod val="50000"/>
                  </a:schemeClr>
                </a:solidFill>
              </a:rPr>
              <a:t>tablename</a:t>
            </a:r>
            <a:r>
              <a:rPr lang="en-US" sz="2000" dirty="0" smtClean="0">
                <a:solidFill>
                  <a:schemeClr val="accent2">
                    <a:lumMod val="50000"/>
                  </a:schemeClr>
                </a:solidFill>
              </a:rPr>
              <a:t> </a:t>
            </a:r>
            <a:r>
              <a:rPr lang="en-US" sz="2000" dirty="0" smtClean="0"/>
              <a:t>ORDER BY </a:t>
            </a:r>
            <a:r>
              <a:rPr lang="en-US" sz="2000" dirty="0" smtClean="0">
                <a:solidFill>
                  <a:schemeClr val="accent2">
                    <a:lumMod val="50000"/>
                  </a:schemeClr>
                </a:solidFill>
              </a:rPr>
              <a:t>field</a:t>
            </a:r>
            <a:endParaRPr lang="en-US" sz="2000" dirty="0" smtClean="0"/>
          </a:p>
          <a:p>
            <a:r>
              <a:rPr lang="en-US" sz="2400" dirty="0" smtClean="0"/>
              <a:t>Example</a:t>
            </a:r>
          </a:p>
          <a:p>
            <a:pPr lvl="1"/>
            <a:r>
              <a:rPr lang="en-US" sz="1800" dirty="0" smtClean="0"/>
              <a:t>SELECT </a:t>
            </a:r>
            <a:r>
              <a:rPr lang="en-US" sz="1800" dirty="0" smtClean="0">
                <a:solidFill>
                  <a:schemeClr val="accent2">
                    <a:lumMod val="50000"/>
                  </a:schemeClr>
                </a:solidFill>
              </a:rPr>
              <a:t>name</a:t>
            </a:r>
            <a:r>
              <a:rPr lang="en-US" sz="1800" dirty="0" smtClean="0"/>
              <a:t> FROM </a:t>
            </a:r>
            <a:r>
              <a:rPr lang="en-US" sz="1800" dirty="0" smtClean="0">
                <a:solidFill>
                  <a:schemeClr val="accent2">
                    <a:lumMod val="50000"/>
                  </a:schemeClr>
                </a:solidFill>
              </a:rPr>
              <a:t>song</a:t>
            </a:r>
            <a:r>
              <a:rPr lang="en-US" sz="1800" dirty="0" smtClean="0"/>
              <a:t> WHERE …</a:t>
            </a:r>
          </a:p>
          <a:p>
            <a:pPr lvl="1"/>
            <a:r>
              <a:rPr lang="en-US" sz="1800" dirty="0" smtClean="0"/>
              <a:t>Conditions</a:t>
            </a:r>
          </a:p>
          <a:p>
            <a:pPr lvl="2"/>
            <a:r>
              <a:rPr lang="en-US" sz="1600" dirty="0" err="1" smtClean="0"/>
              <a:t>artist_id</a:t>
            </a:r>
            <a:r>
              <a:rPr lang="en-US" sz="1600" dirty="0" smtClean="0"/>
              <a:t> = 1</a:t>
            </a:r>
          </a:p>
          <a:p>
            <a:pPr lvl="2"/>
            <a:r>
              <a:rPr lang="en-US" sz="1600" dirty="0" err="1" smtClean="0"/>
              <a:t>genre_id</a:t>
            </a:r>
            <a:r>
              <a:rPr lang="en-US" sz="1600" dirty="0" smtClean="0"/>
              <a:t> &gt; 1</a:t>
            </a:r>
          </a:p>
          <a:p>
            <a:pPr marL="914400" lvl="2" indent="0">
              <a:buNone/>
            </a:pPr>
            <a:endParaRPr lang="en-US" sz="1600" dirty="0" smtClean="0"/>
          </a:p>
          <a:p>
            <a:r>
              <a:rPr lang="en-US" sz="2000" dirty="0" smtClean="0"/>
              <a:t>You Try It!</a:t>
            </a:r>
          </a:p>
          <a:p>
            <a:pPr marL="0" indent="0">
              <a:buNone/>
            </a:pPr>
            <a:endParaRPr lang="en-US" dirty="0" smtClean="0"/>
          </a:p>
          <a:p>
            <a:pPr lvl="1">
              <a:buFont typeface="Arial" panose="020B0604020202020204" pitchFamily="34" charset="0"/>
              <a:buChar char="•"/>
            </a:pPr>
            <a:endParaRPr lang="en-US" dirty="0" smtClean="0"/>
          </a:p>
        </p:txBody>
      </p:sp>
    </p:spTree>
    <p:extLst>
      <p:ext uri="{BB962C8B-B14F-4D97-AF65-F5344CB8AC3E}">
        <p14:creationId xmlns:p14="http://schemas.microsoft.com/office/powerpoint/2010/main" val="3711139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3" name="Content Placeholder 2"/>
          <p:cNvSpPr>
            <a:spLocks noGrp="1"/>
          </p:cNvSpPr>
          <p:nvPr>
            <p:ph idx="1"/>
          </p:nvPr>
        </p:nvSpPr>
        <p:spPr>
          <a:xfrm>
            <a:off x="818712" y="2405167"/>
            <a:ext cx="10554574" cy="3636511"/>
          </a:xfrm>
        </p:spPr>
        <p:txBody>
          <a:bodyPr>
            <a:normAutofit/>
          </a:bodyPr>
          <a:lstStyle/>
          <a:p>
            <a:r>
              <a:rPr lang="en-US" sz="2400" dirty="0" smtClean="0"/>
              <a:t>Brings information from two tables together</a:t>
            </a:r>
          </a:p>
          <a:p>
            <a:r>
              <a:rPr lang="en-US" sz="2400" dirty="0" smtClean="0"/>
              <a:t>Generic Join function</a:t>
            </a:r>
          </a:p>
          <a:p>
            <a:pPr lvl="1"/>
            <a:r>
              <a:rPr lang="en-US" sz="2000" dirty="0" smtClean="0"/>
              <a:t>SELECT </a:t>
            </a:r>
            <a:r>
              <a:rPr lang="en-US" sz="2000" dirty="0" smtClean="0">
                <a:solidFill>
                  <a:schemeClr val="accent2">
                    <a:lumMod val="50000"/>
                  </a:schemeClr>
                </a:solidFill>
              </a:rPr>
              <a:t>table1.field, table2.field </a:t>
            </a:r>
            <a:r>
              <a:rPr lang="en-US" sz="2000" dirty="0" smtClean="0"/>
              <a:t>FROM </a:t>
            </a:r>
            <a:r>
              <a:rPr lang="en-US" sz="2000" dirty="0" smtClean="0">
                <a:solidFill>
                  <a:schemeClr val="accent2">
                    <a:lumMod val="50000"/>
                  </a:schemeClr>
                </a:solidFill>
              </a:rPr>
              <a:t>table1</a:t>
            </a:r>
            <a:r>
              <a:rPr lang="en-US" sz="2000" dirty="0" smtClean="0"/>
              <a:t> JOIN </a:t>
            </a:r>
            <a:r>
              <a:rPr lang="en-US" sz="2000" dirty="0" smtClean="0">
                <a:solidFill>
                  <a:schemeClr val="accent2">
                    <a:lumMod val="50000"/>
                  </a:schemeClr>
                </a:solidFill>
              </a:rPr>
              <a:t>table2</a:t>
            </a:r>
            <a:r>
              <a:rPr lang="en-US" sz="2000" dirty="0" smtClean="0"/>
              <a:t> ON</a:t>
            </a:r>
            <a:r>
              <a:rPr lang="en-US" sz="2000" dirty="0" smtClean="0">
                <a:solidFill>
                  <a:schemeClr val="accent2">
                    <a:lumMod val="50000"/>
                  </a:schemeClr>
                </a:solidFill>
              </a:rPr>
              <a:t> table1.foreignkey = table2.primary key</a:t>
            </a:r>
            <a:endParaRPr lang="en-US" sz="2000" dirty="0">
              <a:solidFill>
                <a:schemeClr val="accent2">
                  <a:lumMod val="50000"/>
                </a:schemeClr>
              </a:solidFill>
            </a:endParaRPr>
          </a:p>
          <a:p>
            <a:pPr lvl="1"/>
            <a:r>
              <a:rPr lang="en-US" sz="2000" dirty="0" smtClean="0"/>
              <a:t>SELECT song.name, genre.name FROM song JOIN genre ON  </a:t>
            </a:r>
            <a:r>
              <a:rPr lang="en-US" sz="2000" dirty="0" err="1" smtClean="0"/>
              <a:t>song.genre_id</a:t>
            </a:r>
            <a:r>
              <a:rPr lang="en-US" sz="2000" dirty="0" smtClean="0"/>
              <a:t> = genre.id</a:t>
            </a:r>
          </a:p>
          <a:p>
            <a:pPr lvl="1"/>
            <a:endParaRPr lang="en-US" sz="2000" dirty="0" smtClean="0"/>
          </a:p>
          <a:p>
            <a:r>
              <a:rPr lang="en-US" sz="2400" dirty="0" smtClean="0"/>
              <a:t>You Try It </a:t>
            </a:r>
            <a:endParaRPr lang="en-US" sz="2400" dirty="0"/>
          </a:p>
        </p:txBody>
      </p:sp>
      <p:sp>
        <p:nvSpPr>
          <p:cNvPr id="4" name="TextBox 3"/>
          <p:cNvSpPr txBox="1"/>
          <p:nvPr/>
        </p:nvSpPr>
        <p:spPr>
          <a:xfrm>
            <a:off x="517585" y="6262777"/>
            <a:ext cx="10679502" cy="646331"/>
          </a:xfrm>
          <a:prstGeom prst="rect">
            <a:avLst/>
          </a:prstGeom>
          <a:noFill/>
        </p:spPr>
        <p:txBody>
          <a:bodyPr wrap="square" rtlCol="0">
            <a:spAutoFit/>
          </a:bodyPr>
          <a:lstStyle/>
          <a:p>
            <a:r>
              <a:rPr lang="en-US" dirty="0" smtClean="0"/>
              <a:t>***There </a:t>
            </a:r>
            <a:r>
              <a:rPr lang="en-US" dirty="0"/>
              <a:t>are different JOIN functions depending on the program you are using</a:t>
            </a:r>
          </a:p>
          <a:p>
            <a:endParaRPr lang="en-US" dirty="0"/>
          </a:p>
        </p:txBody>
      </p:sp>
    </p:spTree>
    <p:extLst>
      <p:ext uri="{BB962C8B-B14F-4D97-AF65-F5344CB8AC3E}">
        <p14:creationId xmlns:p14="http://schemas.microsoft.com/office/powerpoint/2010/main" val="500879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287" y="193835"/>
            <a:ext cx="12192000" cy="4154984"/>
          </a:xfrm>
          <a:prstGeom prst="rect">
            <a:avLst/>
          </a:prstGeom>
        </p:spPr>
        <p:txBody>
          <a:bodyPr wrap="square">
            <a:spAutoFit/>
          </a:bodyPr>
          <a:lstStyle/>
          <a:p>
            <a:pPr lvl="1"/>
            <a:r>
              <a:rPr lang="en-US" sz="2400" dirty="0" smtClean="0"/>
              <a:t>Generic Join Function:</a:t>
            </a:r>
          </a:p>
          <a:p>
            <a:pPr lvl="1"/>
            <a:endParaRPr lang="en-US" sz="2400" dirty="0" smtClean="0"/>
          </a:p>
          <a:p>
            <a:pPr lvl="1"/>
            <a:r>
              <a:rPr lang="en-US" sz="2400" dirty="0" smtClean="0"/>
              <a:t>SELECT </a:t>
            </a:r>
            <a:r>
              <a:rPr lang="en-US" sz="2400" dirty="0">
                <a:solidFill>
                  <a:schemeClr val="accent2">
                    <a:lumMod val="50000"/>
                  </a:schemeClr>
                </a:solidFill>
              </a:rPr>
              <a:t>table1.field, table2.field </a:t>
            </a:r>
            <a:r>
              <a:rPr lang="en-US" sz="2400" dirty="0"/>
              <a:t>FROM </a:t>
            </a:r>
            <a:r>
              <a:rPr lang="en-US" sz="2400" dirty="0">
                <a:solidFill>
                  <a:schemeClr val="accent2">
                    <a:lumMod val="50000"/>
                  </a:schemeClr>
                </a:solidFill>
              </a:rPr>
              <a:t>table1</a:t>
            </a:r>
            <a:r>
              <a:rPr lang="en-US" sz="2400" dirty="0"/>
              <a:t> JOIN </a:t>
            </a:r>
            <a:r>
              <a:rPr lang="en-US" sz="2400" dirty="0">
                <a:solidFill>
                  <a:schemeClr val="accent2">
                    <a:lumMod val="50000"/>
                  </a:schemeClr>
                </a:solidFill>
              </a:rPr>
              <a:t>table2</a:t>
            </a:r>
            <a:r>
              <a:rPr lang="en-US" sz="2400" dirty="0"/>
              <a:t> ON</a:t>
            </a:r>
            <a:r>
              <a:rPr lang="en-US" sz="2400" dirty="0">
                <a:solidFill>
                  <a:schemeClr val="accent2">
                    <a:lumMod val="50000"/>
                  </a:schemeClr>
                </a:solidFill>
              </a:rPr>
              <a:t> table1.foreignkey = table2.primary </a:t>
            </a:r>
            <a:r>
              <a:rPr lang="en-US" sz="2400" dirty="0" smtClean="0">
                <a:solidFill>
                  <a:schemeClr val="accent2">
                    <a:lumMod val="50000"/>
                  </a:schemeClr>
                </a:solidFill>
              </a:rPr>
              <a:t>key</a:t>
            </a:r>
          </a:p>
          <a:p>
            <a:pPr lvl="1"/>
            <a:endParaRPr lang="en-US" sz="2400" dirty="0" smtClean="0">
              <a:solidFill>
                <a:schemeClr val="accent2">
                  <a:lumMod val="50000"/>
                </a:schemeClr>
              </a:solidFill>
            </a:endParaRPr>
          </a:p>
          <a:p>
            <a:pPr lvl="1"/>
            <a:r>
              <a:rPr lang="en-US" sz="2400" dirty="0" smtClean="0"/>
              <a:t>Example:</a:t>
            </a:r>
          </a:p>
          <a:p>
            <a:pPr lvl="1"/>
            <a:endParaRPr lang="en-US" sz="2400" dirty="0"/>
          </a:p>
          <a:p>
            <a:pPr lvl="1"/>
            <a:r>
              <a:rPr lang="en-US" sz="2400" dirty="0"/>
              <a:t>SELECT </a:t>
            </a:r>
            <a:r>
              <a:rPr lang="en-US" sz="2400" dirty="0">
                <a:solidFill>
                  <a:schemeClr val="accent2">
                    <a:lumMod val="50000"/>
                  </a:schemeClr>
                </a:solidFill>
              </a:rPr>
              <a:t>song.name, genre.name </a:t>
            </a:r>
            <a:r>
              <a:rPr lang="en-US" sz="2400" dirty="0"/>
              <a:t>FROM </a:t>
            </a:r>
            <a:r>
              <a:rPr lang="en-US" sz="2400" dirty="0">
                <a:solidFill>
                  <a:schemeClr val="accent2">
                    <a:lumMod val="50000"/>
                  </a:schemeClr>
                </a:solidFill>
              </a:rPr>
              <a:t>song</a:t>
            </a:r>
            <a:r>
              <a:rPr lang="en-US" sz="2400" dirty="0"/>
              <a:t> JOIN </a:t>
            </a:r>
            <a:r>
              <a:rPr lang="en-US" sz="2400" dirty="0">
                <a:solidFill>
                  <a:schemeClr val="accent2">
                    <a:lumMod val="50000"/>
                  </a:schemeClr>
                </a:solidFill>
              </a:rPr>
              <a:t>genre</a:t>
            </a:r>
            <a:r>
              <a:rPr lang="en-US" sz="2400" dirty="0"/>
              <a:t> ON  </a:t>
            </a:r>
            <a:r>
              <a:rPr lang="en-US" sz="2400" dirty="0" err="1">
                <a:solidFill>
                  <a:schemeClr val="accent2">
                    <a:lumMod val="50000"/>
                  </a:schemeClr>
                </a:solidFill>
              </a:rPr>
              <a:t>song.genre_id</a:t>
            </a:r>
            <a:r>
              <a:rPr lang="en-US" sz="2400" dirty="0">
                <a:solidFill>
                  <a:schemeClr val="accent2">
                    <a:lumMod val="50000"/>
                  </a:schemeClr>
                </a:solidFill>
              </a:rPr>
              <a:t> = genre.id</a:t>
            </a:r>
          </a:p>
          <a:p>
            <a:pPr lvl="1"/>
            <a:endParaRPr lang="en-US" sz="2400" dirty="0"/>
          </a:p>
          <a:p>
            <a:pPr lvl="1"/>
            <a:endParaRPr lang="en-US" sz="2400" dirty="0">
              <a:solidFill>
                <a:schemeClr val="accent2">
                  <a:lumMod val="50000"/>
                </a:schemeClr>
              </a:solidFill>
            </a:endParaRPr>
          </a:p>
        </p:txBody>
      </p:sp>
      <p:sp>
        <p:nvSpPr>
          <p:cNvPr id="4" name="Rectangle 3"/>
          <p:cNvSpPr/>
          <p:nvPr/>
        </p:nvSpPr>
        <p:spPr>
          <a:xfrm>
            <a:off x="224287" y="4003831"/>
            <a:ext cx="12192000" cy="2523768"/>
          </a:xfrm>
          <a:prstGeom prst="rect">
            <a:avLst/>
          </a:prstGeom>
        </p:spPr>
        <p:txBody>
          <a:bodyPr wrap="square">
            <a:spAutoFit/>
          </a:bodyPr>
          <a:lstStyle/>
          <a:p>
            <a:pPr lvl="1"/>
            <a:r>
              <a:rPr lang="en-US" sz="2200" dirty="0" smtClean="0"/>
              <a:t>Advanced:</a:t>
            </a:r>
          </a:p>
          <a:p>
            <a:pPr lvl="1"/>
            <a:endParaRPr lang="en-US" sz="2200" dirty="0">
              <a:solidFill>
                <a:schemeClr val="accent2">
                  <a:lumMod val="50000"/>
                </a:schemeClr>
              </a:solidFill>
            </a:endParaRPr>
          </a:p>
          <a:p>
            <a:pPr lvl="1"/>
            <a:r>
              <a:rPr lang="en-US" sz="2400" dirty="0"/>
              <a:t>SELECT </a:t>
            </a:r>
            <a:r>
              <a:rPr lang="en-US" sz="2400" dirty="0">
                <a:solidFill>
                  <a:schemeClr val="accent2">
                    <a:lumMod val="50000"/>
                  </a:schemeClr>
                </a:solidFill>
              </a:rPr>
              <a:t>table1.field, table2.field </a:t>
            </a:r>
            <a:r>
              <a:rPr lang="en-US" sz="2400" dirty="0"/>
              <a:t>FROM </a:t>
            </a:r>
            <a:r>
              <a:rPr lang="en-US" sz="2400" dirty="0">
                <a:solidFill>
                  <a:schemeClr val="accent2">
                    <a:lumMod val="50000"/>
                  </a:schemeClr>
                </a:solidFill>
              </a:rPr>
              <a:t>table1</a:t>
            </a:r>
            <a:r>
              <a:rPr lang="en-US" sz="2400" dirty="0"/>
              <a:t> JOIN </a:t>
            </a:r>
            <a:r>
              <a:rPr lang="en-US" sz="2400" dirty="0">
                <a:solidFill>
                  <a:schemeClr val="accent2">
                    <a:lumMod val="50000"/>
                  </a:schemeClr>
                </a:solidFill>
              </a:rPr>
              <a:t>table2</a:t>
            </a:r>
            <a:r>
              <a:rPr lang="en-US" sz="2400" dirty="0"/>
              <a:t> ON</a:t>
            </a:r>
            <a:r>
              <a:rPr lang="en-US" sz="2400" dirty="0">
                <a:solidFill>
                  <a:schemeClr val="accent2">
                    <a:lumMod val="50000"/>
                  </a:schemeClr>
                </a:solidFill>
              </a:rPr>
              <a:t> table1.foreignkey = table2.primary </a:t>
            </a:r>
            <a:r>
              <a:rPr lang="en-US" sz="2400" dirty="0" smtClean="0">
                <a:solidFill>
                  <a:schemeClr val="accent2">
                    <a:lumMod val="50000"/>
                  </a:schemeClr>
                </a:solidFill>
              </a:rPr>
              <a:t>key </a:t>
            </a:r>
            <a:r>
              <a:rPr lang="en-US" sz="2400" dirty="0" smtClean="0"/>
              <a:t>WHERE </a:t>
            </a:r>
            <a:r>
              <a:rPr lang="en-US" sz="2400" dirty="0" smtClean="0">
                <a:solidFill>
                  <a:schemeClr val="accent2">
                    <a:lumMod val="50000"/>
                  </a:schemeClr>
                </a:solidFill>
              </a:rPr>
              <a:t>condition</a:t>
            </a:r>
            <a:endParaRPr lang="en-US" sz="2400" dirty="0">
              <a:solidFill>
                <a:schemeClr val="accent2">
                  <a:lumMod val="50000"/>
                </a:schemeClr>
              </a:solidFill>
            </a:endParaRPr>
          </a:p>
          <a:p>
            <a:pPr lvl="1"/>
            <a:endParaRPr lang="en-US" sz="2200" dirty="0" smtClean="0">
              <a:solidFill>
                <a:schemeClr val="accent2">
                  <a:lumMod val="50000"/>
                </a:schemeClr>
              </a:solidFill>
            </a:endParaRPr>
          </a:p>
          <a:p>
            <a:pPr lvl="1"/>
            <a:endParaRPr lang="en-US" sz="2200" dirty="0">
              <a:solidFill>
                <a:schemeClr val="accent2">
                  <a:lumMod val="50000"/>
                </a:schemeClr>
              </a:solidFill>
            </a:endParaRPr>
          </a:p>
          <a:p>
            <a:pPr lvl="1"/>
            <a:endParaRPr lang="en-US" sz="2200" dirty="0">
              <a:solidFill>
                <a:schemeClr val="accent2">
                  <a:lumMod val="50000"/>
                </a:schemeClr>
              </a:solidFill>
            </a:endParaRPr>
          </a:p>
        </p:txBody>
      </p:sp>
    </p:spTree>
    <p:extLst>
      <p:ext uri="{BB962C8B-B14F-4D97-AF65-F5344CB8AC3E}">
        <p14:creationId xmlns:p14="http://schemas.microsoft.com/office/powerpoint/2010/main" val="9072527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0000" y="2951396"/>
            <a:ext cx="10561418" cy="146880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chemeClr val="tx1"/>
                </a:solidFill>
              </a:rPr>
              <a:t>Time for a break</a:t>
            </a:r>
            <a:endParaRPr lang="en-US" dirty="0">
              <a:solidFill>
                <a:schemeClr val="tx1"/>
              </a:solidFill>
            </a:endParaRPr>
          </a:p>
        </p:txBody>
      </p:sp>
    </p:spTree>
    <p:extLst>
      <p:ext uri="{BB962C8B-B14F-4D97-AF65-F5344CB8AC3E}">
        <p14:creationId xmlns:p14="http://schemas.microsoft.com/office/powerpoint/2010/main" val="4141136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Practice Client Database</a:t>
            </a:r>
            <a:endParaRPr lang="en-US" dirty="0"/>
          </a:p>
        </p:txBody>
      </p:sp>
      <p:sp>
        <p:nvSpPr>
          <p:cNvPr id="3" name="Content Placeholder 2"/>
          <p:cNvSpPr>
            <a:spLocks noGrp="1"/>
          </p:cNvSpPr>
          <p:nvPr>
            <p:ph idx="1"/>
          </p:nvPr>
        </p:nvSpPr>
        <p:spPr/>
        <p:txBody>
          <a:bodyPr/>
          <a:lstStyle/>
          <a:p>
            <a:r>
              <a:rPr lang="en-US" dirty="0" smtClean="0"/>
              <a:t>Planning</a:t>
            </a:r>
          </a:p>
          <a:p>
            <a:pPr lvl="1"/>
            <a:r>
              <a:rPr lang="en-US" dirty="0" smtClean="0"/>
              <a:t>Determining the tables, and how they will be created.</a:t>
            </a:r>
          </a:p>
          <a:p>
            <a:r>
              <a:rPr lang="en-US" dirty="0" smtClean="0"/>
              <a:t>Create the tables</a:t>
            </a:r>
          </a:p>
          <a:p>
            <a:r>
              <a:rPr lang="en-US" dirty="0" smtClean="0"/>
              <a:t>Add information</a:t>
            </a:r>
          </a:p>
          <a:p>
            <a:r>
              <a:rPr lang="en-US" dirty="0" smtClean="0"/>
              <a:t>Update information</a:t>
            </a:r>
          </a:p>
          <a:p>
            <a:r>
              <a:rPr lang="en-US" dirty="0" smtClean="0"/>
              <a:t>Query information</a:t>
            </a:r>
            <a:endParaRPr lang="en-US" dirty="0"/>
          </a:p>
        </p:txBody>
      </p:sp>
    </p:spTree>
    <p:extLst>
      <p:ext uri="{BB962C8B-B14F-4D97-AF65-F5344CB8AC3E}">
        <p14:creationId xmlns:p14="http://schemas.microsoft.com/office/powerpoint/2010/main" val="541566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sz="half" idx="1"/>
          </p:nvPr>
        </p:nvSpPr>
        <p:spPr/>
        <p:txBody>
          <a:bodyPr/>
          <a:lstStyle/>
          <a:p>
            <a:r>
              <a:rPr lang="en-US" dirty="0" smtClean="0"/>
              <a:t>On the white board</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221896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Hi !</a:t>
            </a:r>
          </a:p>
          <a:p>
            <a:endParaRPr lang="en-US" dirty="0"/>
          </a:p>
          <a:p>
            <a:r>
              <a:rPr lang="en-US" dirty="0" smtClean="0"/>
              <a:t>Go around the room and say your name and what you hope to get from the class</a:t>
            </a:r>
            <a:endParaRPr lang="en-US" dirty="0"/>
          </a:p>
        </p:txBody>
      </p:sp>
    </p:spTree>
    <p:extLst>
      <p:ext uri="{BB962C8B-B14F-4D97-AF65-F5344CB8AC3E}">
        <p14:creationId xmlns:p14="http://schemas.microsoft.com/office/powerpoint/2010/main" val="29545693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smtClean="0"/>
              <a:t>Example Tables</a:t>
            </a:r>
            <a:endParaRPr lang="en-US" dirty="0"/>
          </a:p>
        </p:txBody>
      </p:sp>
      <p:sp>
        <p:nvSpPr>
          <p:cNvPr id="5" name="Text Placeholder 4"/>
          <p:cNvSpPr>
            <a:spLocks noGrp="1"/>
          </p:cNvSpPr>
          <p:nvPr>
            <p:ph type="body" idx="1"/>
          </p:nvPr>
        </p:nvSpPr>
        <p:spPr>
          <a:xfrm>
            <a:off x="1138685" y="2348423"/>
            <a:ext cx="2428804" cy="576262"/>
          </a:xfrm>
        </p:spPr>
        <p:txBody>
          <a:bodyPr/>
          <a:lstStyle/>
          <a:p>
            <a:pPr algn="l"/>
            <a:r>
              <a:rPr lang="en-US" dirty="0" err="1" smtClean="0"/>
              <a:t>Client_info</a:t>
            </a:r>
            <a:endParaRPr lang="en-US" dirty="0"/>
          </a:p>
        </p:txBody>
      </p:sp>
      <p:sp>
        <p:nvSpPr>
          <p:cNvPr id="3" name="Content Placeholder 2"/>
          <p:cNvSpPr>
            <a:spLocks noGrp="1"/>
          </p:cNvSpPr>
          <p:nvPr>
            <p:ph sz="half" idx="2"/>
          </p:nvPr>
        </p:nvSpPr>
        <p:spPr>
          <a:xfrm>
            <a:off x="1293961" y="2906415"/>
            <a:ext cx="2428804" cy="3109913"/>
          </a:xfrm>
        </p:spPr>
        <p:txBody>
          <a:bodyPr/>
          <a:lstStyle/>
          <a:p>
            <a:pPr marL="0" indent="0">
              <a:buNone/>
            </a:pPr>
            <a:r>
              <a:rPr lang="en-US" dirty="0"/>
              <a:t>id</a:t>
            </a:r>
          </a:p>
          <a:p>
            <a:pPr marL="0" indent="0">
              <a:buNone/>
            </a:pPr>
            <a:r>
              <a:rPr lang="en-US" dirty="0" smtClean="0"/>
              <a:t>Name</a:t>
            </a:r>
          </a:p>
          <a:p>
            <a:pPr marL="0" indent="0">
              <a:buNone/>
            </a:pPr>
            <a:r>
              <a:rPr lang="en-US" dirty="0" smtClean="0"/>
              <a:t>Phone #</a:t>
            </a:r>
          </a:p>
          <a:p>
            <a:pPr marL="0" indent="0">
              <a:buNone/>
            </a:pPr>
            <a:r>
              <a:rPr lang="en-US" dirty="0" smtClean="0"/>
              <a:t>Job title</a:t>
            </a:r>
          </a:p>
          <a:p>
            <a:pPr marL="0" indent="0">
              <a:buNone/>
            </a:pPr>
            <a:r>
              <a:rPr lang="en-US" dirty="0" err="1" smtClean="0"/>
              <a:t>company_id</a:t>
            </a:r>
            <a:endParaRPr lang="en-US" dirty="0" smtClean="0"/>
          </a:p>
          <a:p>
            <a:pPr marL="0" indent="0">
              <a:buNone/>
            </a:pPr>
            <a:r>
              <a:rPr lang="en-US" dirty="0" err="1" smtClean="0"/>
              <a:t>serviceA_id</a:t>
            </a:r>
            <a:endParaRPr lang="en-US" dirty="0" smtClean="0"/>
          </a:p>
          <a:p>
            <a:pPr marL="0" indent="0">
              <a:buNone/>
            </a:pPr>
            <a:r>
              <a:rPr lang="en-US" dirty="0" err="1" smtClean="0"/>
              <a:t>service_id</a:t>
            </a:r>
            <a:endParaRPr lang="en-US" dirty="0"/>
          </a:p>
        </p:txBody>
      </p:sp>
      <p:sp>
        <p:nvSpPr>
          <p:cNvPr id="8" name="Text Placeholder 4"/>
          <p:cNvSpPr txBox="1">
            <a:spLocks/>
          </p:cNvSpPr>
          <p:nvPr/>
        </p:nvSpPr>
        <p:spPr>
          <a:xfrm>
            <a:off x="3620214" y="2345546"/>
            <a:ext cx="2428804"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en-US" dirty="0" err="1" smtClean="0"/>
              <a:t>Company_info</a:t>
            </a:r>
            <a:endParaRPr lang="en-US" dirty="0"/>
          </a:p>
        </p:txBody>
      </p:sp>
      <p:sp>
        <p:nvSpPr>
          <p:cNvPr id="9" name="Content Placeholder 2"/>
          <p:cNvSpPr txBox="1">
            <a:spLocks/>
          </p:cNvSpPr>
          <p:nvPr/>
        </p:nvSpPr>
        <p:spPr>
          <a:xfrm>
            <a:off x="3775490" y="2903538"/>
            <a:ext cx="2428804" cy="310991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id</a:t>
            </a:r>
          </a:p>
          <a:p>
            <a:pPr marL="0" indent="0">
              <a:buFont typeface="Wingdings 2" charset="2"/>
              <a:buNone/>
            </a:pPr>
            <a:r>
              <a:rPr lang="en-US" dirty="0" smtClean="0"/>
              <a:t>Name</a:t>
            </a:r>
          </a:p>
          <a:p>
            <a:pPr marL="0" indent="0">
              <a:buFont typeface="Wingdings 2" charset="2"/>
              <a:buNone/>
            </a:pPr>
            <a:r>
              <a:rPr lang="en-US" dirty="0" smtClean="0"/>
              <a:t>Phone #</a:t>
            </a:r>
          </a:p>
          <a:p>
            <a:pPr marL="0" indent="0">
              <a:buFont typeface="Wingdings 2" charset="2"/>
              <a:buNone/>
            </a:pPr>
            <a:r>
              <a:rPr lang="en-US" dirty="0" smtClean="0"/>
              <a:t>address</a:t>
            </a:r>
            <a:endParaRPr lang="en-US" dirty="0"/>
          </a:p>
        </p:txBody>
      </p:sp>
      <p:sp>
        <p:nvSpPr>
          <p:cNvPr id="10" name="Text Placeholder 4"/>
          <p:cNvSpPr>
            <a:spLocks noGrp="1"/>
          </p:cNvSpPr>
          <p:nvPr>
            <p:ph type="body" idx="1"/>
          </p:nvPr>
        </p:nvSpPr>
        <p:spPr>
          <a:xfrm>
            <a:off x="6359570" y="2352823"/>
            <a:ext cx="1662994" cy="576262"/>
          </a:xfrm>
        </p:spPr>
        <p:txBody>
          <a:bodyPr/>
          <a:lstStyle/>
          <a:p>
            <a:pPr algn="l"/>
            <a:r>
              <a:rPr lang="en-US" dirty="0" err="1" smtClean="0"/>
              <a:t>Service_A</a:t>
            </a:r>
            <a:endParaRPr lang="en-US" dirty="0"/>
          </a:p>
        </p:txBody>
      </p:sp>
      <p:sp>
        <p:nvSpPr>
          <p:cNvPr id="11" name="Content Placeholder 2"/>
          <p:cNvSpPr>
            <a:spLocks noGrp="1"/>
          </p:cNvSpPr>
          <p:nvPr>
            <p:ph sz="half" idx="2"/>
          </p:nvPr>
        </p:nvSpPr>
        <p:spPr>
          <a:xfrm>
            <a:off x="6346164" y="2903538"/>
            <a:ext cx="2428804" cy="3109913"/>
          </a:xfrm>
        </p:spPr>
        <p:txBody>
          <a:bodyPr/>
          <a:lstStyle/>
          <a:p>
            <a:pPr marL="0" indent="0">
              <a:buNone/>
            </a:pPr>
            <a:r>
              <a:rPr lang="en-US" dirty="0" smtClean="0"/>
              <a:t>id</a:t>
            </a:r>
          </a:p>
          <a:p>
            <a:pPr marL="0" indent="0">
              <a:buNone/>
            </a:pPr>
            <a:r>
              <a:rPr lang="en-US" dirty="0" smtClean="0"/>
              <a:t>Cost</a:t>
            </a:r>
          </a:p>
        </p:txBody>
      </p:sp>
      <p:sp>
        <p:nvSpPr>
          <p:cNvPr id="12" name="Content Placeholder 2"/>
          <p:cNvSpPr>
            <a:spLocks noGrp="1"/>
          </p:cNvSpPr>
          <p:nvPr>
            <p:ph sz="half" idx="2"/>
          </p:nvPr>
        </p:nvSpPr>
        <p:spPr>
          <a:xfrm>
            <a:off x="8465386" y="2921808"/>
            <a:ext cx="2428804" cy="3109913"/>
          </a:xfrm>
        </p:spPr>
        <p:txBody>
          <a:bodyPr/>
          <a:lstStyle/>
          <a:p>
            <a:pPr marL="0" indent="0">
              <a:buNone/>
            </a:pPr>
            <a:r>
              <a:rPr lang="en-US" dirty="0" smtClean="0"/>
              <a:t>id</a:t>
            </a:r>
          </a:p>
          <a:p>
            <a:pPr marL="0" indent="0">
              <a:buNone/>
            </a:pPr>
            <a:r>
              <a:rPr lang="en-US" dirty="0" smtClean="0"/>
              <a:t>Cost</a:t>
            </a:r>
          </a:p>
        </p:txBody>
      </p:sp>
      <p:sp>
        <p:nvSpPr>
          <p:cNvPr id="13" name="Text Placeholder 4"/>
          <p:cNvSpPr>
            <a:spLocks noGrp="1"/>
          </p:cNvSpPr>
          <p:nvPr>
            <p:ph type="body" idx="1"/>
          </p:nvPr>
        </p:nvSpPr>
        <p:spPr>
          <a:xfrm>
            <a:off x="8206112" y="2352823"/>
            <a:ext cx="1662994" cy="576262"/>
          </a:xfrm>
        </p:spPr>
        <p:txBody>
          <a:bodyPr/>
          <a:lstStyle/>
          <a:p>
            <a:pPr algn="l"/>
            <a:r>
              <a:rPr lang="en-US" dirty="0" err="1" smtClean="0"/>
              <a:t>Service_B</a:t>
            </a:r>
            <a:endParaRPr lang="en-US" dirty="0"/>
          </a:p>
        </p:txBody>
      </p:sp>
      <p:sp>
        <p:nvSpPr>
          <p:cNvPr id="14" name="Content Placeholder 2"/>
          <p:cNvSpPr>
            <a:spLocks noGrp="1"/>
          </p:cNvSpPr>
          <p:nvPr>
            <p:ph idx="1"/>
          </p:nvPr>
        </p:nvSpPr>
        <p:spPr>
          <a:xfrm>
            <a:off x="5185515" y="4074003"/>
            <a:ext cx="7704187" cy="3636511"/>
          </a:xfrm>
        </p:spPr>
        <p:txBody>
          <a:bodyPr/>
          <a:lstStyle/>
          <a:p>
            <a:pPr algn="l"/>
            <a:r>
              <a:rPr lang="en-US" sz="1800" dirty="0" smtClean="0"/>
              <a:t>Create</a:t>
            </a:r>
          </a:p>
          <a:p>
            <a:pPr marL="0" indent="0" algn="l">
              <a:buNone/>
            </a:pPr>
            <a:r>
              <a:rPr lang="en-US" sz="1800" dirty="0" smtClean="0"/>
              <a:t>CREATE TABLE </a:t>
            </a:r>
            <a:r>
              <a:rPr lang="en-US" sz="1800" dirty="0" smtClean="0">
                <a:solidFill>
                  <a:schemeClr val="accent2">
                    <a:lumMod val="50000"/>
                  </a:schemeClr>
                </a:solidFill>
              </a:rPr>
              <a:t>&lt;table name&gt; </a:t>
            </a:r>
            <a:r>
              <a:rPr lang="en-US" sz="1800" dirty="0" smtClean="0"/>
              <a:t>( </a:t>
            </a:r>
          </a:p>
          <a:p>
            <a:pPr marL="0" indent="0" algn="l">
              <a:buNone/>
            </a:pPr>
            <a:r>
              <a:rPr lang="en-US" sz="1800" dirty="0"/>
              <a:t>i</a:t>
            </a:r>
            <a:r>
              <a:rPr lang="en-US" sz="1800" dirty="0" smtClean="0"/>
              <a:t>d INTEGER NOT NULL PRIMARY KEY </a:t>
            </a:r>
            <a:r>
              <a:rPr lang="en-US" sz="1800" dirty="0" err="1" smtClean="0"/>
              <a:t>AUTOINCREMENT</a:t>
            </a:r>
            <a:r>
              <a:rPr lang="en-US" sz="1800" dirty="0" smtClean="0"/>
              <a:t> UNIQUE,</a:t>
            </a:r>
          </a:p>
          <a:p>
            <a:pPr marL="0" indent="0" algn="l">
              <a:buNone/>
            </a:pPr>
            <a:r>
              <a:rPr lang="en-US" sz="1800" dirty="0" smtClean="0">
                <a:solidFill>
                  <a:schemeClr val="accent2">
                    <a:lumMod val="50000"/>
                  </a:schemeClr>
                </a:solidFill>
              </a:rPr>
              <a:t>&lt;column name&gt; </a:t>
            </a:r>
            <a:r>
              <a:rPr lang="en-US" sz="1800" dirty="0" smtClean="0"/>
              <a:t> datatype,</a:t>
            </a:r>
          </a:p>
          <a:p>
            <a:pPr marL="0" indent="0" algn="l">
              <a:buNone/>
            </a:pPr>
            <a:r>
              <a:rPr lang="en-US" sz="1800" dirty="0">
                <a:solidFill>
                  <a:schemeClr val="accent2">
                    <a:lumMod val="50000"/>
                  </a:schemeClr>
                </a:solidFill>
              </a:rPr>
              <a:t>&lt;column name&gt; </a:t>
            </a:r>
            <a:r>
              <a:rPr lang="en-US" sz="1800" dirty="0"/>
              <a:t> </a:t>
            </a:r>
            <a:r>
              <a:rPr lang="en-US" sz="1800" dirty="0" smtClean="0"/>
              <a:t>datatype</a:t>
            </a:r>
          </a:p>
          <a:p>
            <a:pPr marL="0" indent="0" algn="l">
              <a:buNone/>
            </a:pPr>
            <a:r>
              <a:rPr lang="en-US" sz="1800" dirty="0" smtClean="0"/>
              <a:t>);</a:t>
            </a:r>
          </a:p>
          <a:p>
            <a:pPr marL="0" indent="0">
              <a:buNone/>
            </a:pPr>
            <a:endParaRPr lang="en-US" dirty="0" smtClean="0"/>
          </a:p>
          <a:p>
            <a:pPr marL="0" indent="0">
              <a:buNone/>
            </a:pPr>
            <a:endParaRPr lang="en-US" dirty="0">
              <a:solidFill>
                <a:schemeClr val="accent2">
                  <a:lumMod val="50000"/>
                </a:schemeClr>
              </a:solidFill>
            </a:endParaRPr>
          </a:p>
        </p:txBody>
      </p:sp>
    </p:spTree>
    <p:extLst>
      <p:ext uri="{BB962C8B-B14F-4D97-AF65-F5344CB8AC3E}">
        <p14:creationId xmlns:p14="http://schemas.microsoft.com/office/powerpoint/2010/main" val="380202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Information into the tables</a:t>
            </a:r>
            <a:endParaRPr lang="en-US" dirty="0"/>
          </a:p>
        </p:txBody>
      </p:sp>
      <p:sp>
        <p:nvSpPr>
          <p:cNvPr id="3" name="Content Placeholder 2"/>
          <p:cNvSpPr>
            <a:spLocks noGrp="1"/>
          </p:cNvSpPr>
          <p:nvPr>
            <p:ph idx="1"/>
          </p:nvPr>
        </p:nvSpPr>
        <p:spPr/>
        <p:txBody>
          <a:bodyPr>
            <a:normAutofit/>
          </a:bodyPr>
          <a:lstStyle/>
          <a:p>
            <a:r>
              <a:rPr lang="en-US" sz="2000" dirty="0" smtClean="0"/>
              <a:t>Use the </a:t>
            </a:r>
            <a:r>
              <a:rPr lang="en-US" sz="2000" dirty="0" err="1" smtClean="0"/>
              <a:t>UX</a:t>
            </a:r>
            <a:r>
              <a:rPr lang="en-US" sz="2000" dirty="0" smtClean="0"/>
              <a:t> and SQL</a:t>
            </a:r>
            <a:endParaRPr lang="en-US" sz="2000" dirty="0"/>
          </a:p>
        </p:txBody>
      </p:sp>
      <p:sp>
        <p:nvSpPr>
          <p:cNvPr id="4" name="Rectangle 3"/>
          <p:cNvSpPr/>
          <p:nvPr/>
        </p:nvSpPr>
        <p:spPr>
          <a:xfrm>
            <a:off x="1725284" y="4934635"/>
            <a:ext cx="9420044" cy="369332"/>
          </a:xfrm>
          <a:prstGeom prst="rect">
            <a:avLst/>
          </a:prstGeom>
        </p:spPr>
        <p:txBody>
          <a:bodyPr wrap="square">
            <a:spAutoFit/>
          </a:bodyPr>
          <a:lstStyle/>
          <a:p>
            <a:r>
              <a:rPr lang="en-US" dirty="0"/>
              <a:t>INSERT INTO </a:t>
            </a:r>
            <a:r>
              <a:rPr lang="en-US" dirty="0" err="1" smtClean="0"/>
              <a:t>tablename</a:t>
            </a:r>
            <a:r>
              <a:rPr lang="en-US" dirty="0" smtClean="0"/>
              <a:t>(field1</a:t>
            </a:r>
            <a:r>
              <a:rPr lang="en-US" dirty="0"/>
              <a:t>, </a:t>
            </a:r>
            <a:r>
              <a:rPr lang="en-US" dirty="0" smtClean="0"/>
              <a:t>field2) VALUES </a:t>
            </a:r>
            <a:r>
              <a:rPr lang="en-US" dirty="0"/>
              <a:t>(field1_value, field2_value);</a:t>
            </a:r>
          </a:p>
        </p:txBody>
      </p:sp>
    </p:spTree>
    <p:extLst>
      <p:ext uri="{BB962C8B-B14F-4D97-AF65-F5344CB8AC3E}">
        <p14:creationId xmlns:p14="http://schemas.microsoft.com/office/powerpoint/2010/main" val="379404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the Data</a:t>
            </a:r>
            <a:endParaRPr lang="en-US" dirty="0"/>
          </a:p>
        </p:txBody>
      </p:sp>
      <p:sp>
        <p:nvSpPr>
          <p:cNvPr id="3" name="Content Placeholder 2"/>
          <p:cNvSpPr>
            <a:spLocks noGrp="1"/>
          </p:cNvSpPr>
          <p:nvPr>
            <p:ph idx="1"/>
          </p:nvPr>
        </p:nvSpPr>
        <p:spPr/>
        <p:txBody>
          <a:bodyPr/>
          <a:lstStyle/>
          <a:p>
            <a:r>
              <a:rPr lang="en-US" dirty="0" smtClean="0"/>
              <a:t>Try selecting whole tables</a:t>
            </a:r>
          </a:p>
          <a:p>
            <a:endParaRPr lang="en-US" dirty="0" smtClean="0"/>
          </a:p>
          <a:p>
            <a:r>
              <a:rPr lang="en-US" dirty="0" smtClean="0"/>
              <a:t>Selecting just the names in a few tables</a:t>
            </a:r>
          </a:p>
          <a:p>
            <a:endParaRPr lang="en-US" dirty="0" smtClean="0"/>
          </a:p>
          <a:p>
            <a:r>
              <a:rPr lang="en-US" dirty="0" smtClean="0"/>
              <a:t>Try the join function</a:t>
            </a:r>
          </a:p>
          <a:p>
            <a:pPr lvl="1"/>
            <a:r>
              <a:rPr lang="en-US" dirty="0" smtClean="0"/>
              <a:t>Find all the company names that used </a:t>
            </a:r>
            <a:r>
              <a:rPr lang="en-US" dirty="0" err="1" smtClean="0"/>
              <a:t>serviceA</a:t>
            </a:r>
            <a:endParaRPr lang="en-US" dirty="0" smtClean="0"/>
          </a:p>
          <a:p>
            <a:pPr lvl="1"/>
            <a:r>
              <a:rPr lang="en-US" dirty="0" smtClean="0"/>
              <a:t>Find the client names that used </a:t>
            </a:r>
            <a:r>
              <a:rPr lang="en-US" dirty="0" err="1" smtClean="0"/>
              <a:t>serviceB</a:t>
            </a:r>
            <a:r>
              <a:rPr lang="en-US" dirty="0" smtClean="0"/>
              <a:t> </a:t>
            </a:r>
            <a:endParaRPr lang="en-US" dirty="0"/>
          </a:p>
        </p:txBody>
      </p:sp>
    </p:spTree>
    <p:extLst>
      <p:ext uri="{BB962C8B-B14F-4D97-AF65-F5344CB8AC3E}">
        <p14:creationId xmlns:p14="http://schemas.microsoft.com/office/powerpoint/2010/main" val="1959572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287" y="1505050"/>
            <a:ext cx="12192000" cy="3785652"/>
          </a:xfrm>
          <a:prstGeom prst="rect">
            <a:avLst/>
          </a:prstGeom>
        </p:spPr>
        <p:txBody>
          <a:bodyPr wrap="square">
            <a:spAutoFit/>
          </a:bodyPr>
          <a:lstStyle/>
          <a:p>
            <a:r>
              <a:rPr lang="en-US" sz="2000" dirty="0"/>
              <a:t>Generic Select Functions:</a:t>
            </a:r>
          </a:p>
          <a:p>
            <a:endParaRPr lang="en-US" sz="2000" dirty="0"/>
          </a:p>
          <a:p>
            <a:pPr lvl="1"/>
            <a:r>
              <a:rPr lang="en-US" sz="2000" dirty="0"/>
              <a:t>SELECT </a:t>
            </a:r>
            <a:r>
              <a:rPr lang="en-US" sz="2000" dirty="0" smtClean="0">
                <a:solidFill>
                  <a:schemeClr val="accent2">
                    <a:lumMod val="50000"/>
                  </a:schemeClr>
                </a:solidFill>
              </a:rPr>
              <a:t>fieldname</a:t>
            </a:r>
            <a:r>
              <a:rPr lang="en-US" sz="2000" dirty="0" smtClean="0"/>
              <a:t> </a:t>
            </a:r>
            <a:r>
              <a:rPr lang="en-US" sz="2000" dirty="0"/>
              <a:t>FROM </a:t>
            </a:r>
            <a:r>
              <a:rPr lang="en-US" sz="2000" dirty="0" err="1" smtClean="0">
                <a:solidFill>
                  <a:schemeClr val="accent2">
                    <a:lumMod val="50000"/>
                  </a:schemeClr>
                </a:solidFill>
              </a:rPr>
              <a:t>tablename</a:t>
            </a:r>
            <a:endParaRPr lang="en-US" sz="2000" dirty="0">
              <a:solidFill>
                <a:schemeClr val="accent2">
                  <a:lumMod val="50000"/>
                </a:schemeClr>
              </a:solidFill>
            </a:endParaRPr>
          </a:p>
          <a:p>
            <a:pPr lvl="1"/>
            <a:r>
              <a:rPr lang="en-US" sz="2000" dirty="0"/>
              <a:t>SELECT * FROM </a:t>
            </a:r>
            <a:r>
              <a:rPr lang="en-US" sz="2000" dirty="0" err="1">
                <a:solidFill>
                  <a:schemeClr val="accent2">
                    <a:lumMod val="50000"/>
                  </a:schemeClr>
                </a:solidFill>
              </a:rPr>
              <a:t>tablename</a:t>
            </a:r>
            <a:endParaRPr lang="en-US" sz="2000" dirty="0">
              <a:solidFill>
                <a:schemeClr val="accent2">
                  <a:lumMod val="50000"/>
                </a:schemeClr>
              </a:solidFill>
            </a:endParaRPr>
          </a:p>
          <a:p>
            <a:pPr lvl="1"/>
            <a:r>
              <a:rPr lang="en-US" sz="2000" dirty="0" smtClean="0"/>
              <a:t>SELECT </a:t>
            </a:r>
            <a:r>
              <a:rPr lang="en-US" sz="2000" dirty="0" smtClean="0">
                <a:solidFill>
                  <a:schemeClr val="accent2">
                    <a:lumMod val="50000"/>
                  </a:schemeClr>
                </a:solidFill>
              </a:rPr>
              <a:t>fieldname</a:t>
            </a:r>
            <a:r>
              <a:rPr lang="en-US" sz="2000" dirty="0" smtClean="0"/>
              <a:t> </a:t>
            </a:r>
            <a:r>
              <a:rPr lang="en-US" sz="2000" dirty="0"/>
              <a:t>FROM </a:t>
            </a:r>
            <a:r>
              <a:rPr lang="en-US" sz="2000" dirty="0" err="1" smtClean="0">
                <a:solidFill>
                  <a:schemeClr val="accent2">
                    <a:lumMod val="50000"/>
                  </a:schemeClr>
                </a:solidFill>
              </a:rPr>
              <a:t>tablename</a:t>
            </a:r>
            <a:r>
              <a:rPr lang="en-US" sz="2000" dirty="0" smtClean="0">
                <a:solidFill>
                  <a:schemeClr val="accent2">
                    <a:lumMod val="50000"/>
                  </a:schemeClr>
                </a:solidFill>
              </a:rPr>
              <a:t> </a:t>
            </a:r>
            <a:r>
              <a:rPr lang="en-US" sz="2000" dirty="0" smtClean="0"/>
              <a:t>WHERE </a:t>
            </a:r>
            <a:r>
              <a:rPr lang="en-US" sz="2000" dirty="0" smtClean="0">
                <a:solidFill>
                  <a:srgbClr val="7030A0"/>
                </a:solidFill>
              </a:rPr>
              <a:t>condition</a:t>
            </a:r>
            <a:endParaRPr lang="en-US" sz="2000" dirty="0">
              <a:solidFill>
                <a:srgbClr val="7030A0"/>
              </a:solidFill>
            </a:endParaRPr>
          </a:p>
          <a:p>
            <a:pPr lvl="1"/>
            <a:endParaRPr lang="en-US" sz="2000" dirty="0" smtClean="0"/>
          </a:p>
          <a:p>
            <a:pPr lvl="1"/>
            <a:r>
              <a:rPr lang="en-US" sz="2000" dirty="0" smtClean="0"/>
              <a:t>Generic Join Function:</a:t>
            </a:r>
          </a:p>
          <a:p>
            <a:pPr lvl="1"/>
            <a:endParaRPr lang="en-US" sz="2000" dirty="0" smtClean="0"/>
          </a:p>
          <a:p>
            <a:pPr lvl="1"/>
            <a:r>
              <a:rPr lang="en-US" sz="2000" dirty="0" smtClean="0"/>
              <a:t>SELECT </a:t>
            </a:r>
            <a:r>
              <a:rPr lang="en-US" sz="2000" dirty="0">
                <a:solidFill>
                  <a:schemeClr val="accent2">
                    <a:lumMod val="50000"/>
                  </a:schemeClr>
                </a:solidFill>
              </a:rPr>
              <a:t>table1.field, table2.field </a:t>
            </a:r>
            <a:r>
              <a:rPr lang="en-US" sz="2000" dirty="0"/>
              <a:t>FROM </a:t>
            </a:r>
            <a:r>
              <a:rPr lang="en-US" sz="2000" dirty="0">
                <a:solidFill>
                  <a:schemeClr val="accent2">
                    <a:lumMod val="50000"/>
                  </a:schemeClr>
                </a:solidFill>
              </a:rPr>
              <a:t>table1</a:t>
            </a:r>
            <a:r>
              <a:rPr lang="en-US" sz="2000" dirty="0"/>
              <a:t> JOIN </a:t>
            </a:r>
            <a:r>
              <a:rPr lang="en-US" sz="2000" dirty="0">
                <a:solidFill>
                  <a:schemeClr val="accent2">
                    <a:lumMod val="50000"/>
                  </a:schemeClr>
                </a:solidFill>
              </a:rPr>
              <a:t>table2</a:t>
            </a:r>
            <a:r>
              <a:rPr lang="en-US" sz="2000" dirty="0"/>
              <a:t> ON</a:t>
            </a:r>
            <a:r>
              <a:rPr lang="en-US" sz="2000" dirty="0">
                <a:solidFill>
                  <a:schemeClr val="accent2">
                    <a:lumMod val="50000"/>
                  </a:schemeClr>
                </a:solidFill>
              </a:rPr>
              <a:t> table1.foreignkey = table2.primary </a:t>
            </a:r>
            <a:r>
              <a:rPr lang="en-US" sz="2000" dirty="0" smtClean="0">
                <a:solidFill>
                  <a:schemeClr val="accent2">
                    <a:lumMod val="50000"/>
                  </a:schemeClr>
                </a:solidFill>
              </a:rPr>
              <a:t>key</a:t>
            </a:r>
          </a:p>
          <a:p>
            <a:pPr lvl="1"/>
            <a:endParaRPr lang="en-US" sz="2000" dirty="0">
              <a:solidFill>
                <a:schemeClr val="accent2">
                  <a:lumMod val="50000"/>
                </a:schemeClr>
              </a:solidFill>
            </a:endParaRPr>
          </a:p>
          <a:p>
            <a:r>
              <a:rPr lang="en-US" sz="2000" dirty="0" smtClean="0"/>
              <a:t>	</a:t>
            </a:r>
            <a:endParaRPr lang="en-US" sz="2400" dirty="0" smtClean="0">
              <a:solidFill>
                <a:schemeClr val="accent2">
                  <a:lumMod val="50000"/>
                </a:schemeClr>
              </a:solidFill>
            </a:endParaRPr>
          </a:p>
        </p:txBody>
      </p:sp>
      <p:sp>
        <p:nvSpPr>
          <p:cNvPr id="4" name="Rectangle 3"/>
          <p:cNvSpPr/>
          <p:nvPr/>
        </p:nvSpPr>
        <p:spPr>
          <a:xfrm>
            <a:off x="224287" y="4003831"/>
            <a:ext cx="12192000" cy="1107996"/>
          </a:xfrm>
          <a:prstGeom prst="rect">
            <a:avLst/>
          </a:prstGeom>
        </p:spPr>
        <p:txBody>
          <a:bodyPr wrap="square">
            <a:spAutoFit/>
          </a:bodyPr>
          <a:lstStyle/>
          <a:p>
            <a:pPr lvl="1"/>
            <a:endParaRPr lang="en-US" sz="2200" dirty="0" smtClean="0">
              <a:solidFill>
                <a:schemeClr val="accent2">
                  <a:lumMod val="50000"/>
                </a:schemeClr>
              </a:solidFill>
            </a:endParaRPr>
          </a:p>
          <a:p>
            <a:pPr lvl="1"/>
            <a:endParaRPr lang="en-US" sz="2200" dirty="0">
              <a:solidFill>
                <a:schemeClr val="accent2">
                  <a:lumMod val="50000"/>
                </a:schemeClr>
              </a:solidFill>
            </a:endParaRPr>
          </a:p>
          <a:p>
            <a:pPr lvl="1"/>
            <a:endParaRPr lang="en-US" sz="2200" dirty="0">
              <a:solidFill>
                <a:schemeClr val="accent2">
                  <a:lumMod val="50000"/>
                </a:schemeClr>
              </a:solidFill>
            </a:endParaRPr>
          </a:p>
        </p:txBody>
      </p:sp>
    </p:spTree>
    <p:extLst>
      <p:ext uri="{BB962C8B-B14F-4D97-AF65-F5344CB8AC3E}">
        <p14:creationId xmlns:p14="http://schemas.microsoft.com/office/powerpoint/2010/main" val="3331468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Things</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sz="2400" dirty="0" smtClean="0"/>
              <a:t>Thank you Digital Workshop for providing the space</a:t>
            </a:r>
          </a:p>
          <a:p>
            <a:endParaRPr lang="en-US" sz="2400" dirty="0" smtClean="0"/>
          </a:p>
          <a:p>
            <a:r>
              <a:rPr lang="en-US" sz="2400" dirty="0" smtClean="0"/>
              <a:t>Thank you Sharon for being a TA!</a:t>
            </a:r>
          </a:p>
          <a:p>
            <a:endParaRPr lang="en-US" sz="2400" dirty="0" smtClean="0"/>
          </a:p>
          <a:p>
            <a:r>
              <a:rPr lang="en-US" sz="2400" dirty="0" smtClean="0"/>
              <a:t>Thank YOU!</a:t>
            </a:r>
          </a:p>
          <a:p>
            <a:endParaRPr lang="en-US" sz="2400" dirty="0" smtClean="0"/>
          </a:p>
          <a:p>
            <a:r>
              <a:rPr lang="en-US" sz="2400" dirty="0" smtClean="0"/>
              <a:t>*also, these slides will be posted on my GitHub next week</a:t>
            </a:r>
            <a:endParaRPr lang="en-US" dirty="0"/>
          </a:p>
        </p:txBody>
      </p:sp>
    </p:spTree>
    <p:extLst>
      <p:ext uri="{BB962C8B-B14F-4D97-AF65-F5344CB8AC3E}">
        <p14:creationId xmlns:p14="http://schemas.microsoft.com/office/powerpoint/2010/main" val="3811184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 and Terms</a:t>
            </a:r>
            <a:endParaRPr lang="en-US" dirty="0"/>
          </a:p>
        </p:txBody>
      </p:sp>
      <p:sp>
        <p:nvSpPr>
          <p:cNvPr id="3" name="Content Placeholder 2"/>
          <p:cNvSpPr>
            <a:spLocks noGrp="1"/>
          </p:cNvSpPr>
          <p:nvPr>
            <p:ph idx="1"/>
          </p:nvPr>
        </p:nvSpPr>
        <p:spPr>
          <a:xfrm>
            <a:off x="818712" y="2222287"/>
            <a:ext cx="10554574" cy="4116168"/>
          </a:xfrm>
        </p:spPr>
        <p:txBody>
          <a:bodyPr>
            <a:normAutofit/>
          </a:bodyPr>
          <a:lstStyle/>
          <a:p>
            <a:r>
              <a:rPr lang="en-US" sz="2000" dirty="0" smtClean="0"/>
              <a:t>RDBMS: relational </a:t>
            </a:r>
            <a:r>
              <a:rPr lang="en-US" sz="2000" dirty="0"/>
              <a:t>database management </a:t>
            </a:r>
            <a:r>
              <a:rPr lang="en-US" sz="2000" dirty="0" smtClean="0"/>
              <a:t>system</a:t>
            </a:r>
          </a:p>
          <a:p>
            <a:pPr marL="0" indent="0">
              <a:buNone/>
            </a:pPr>
            <a:r>
              <a:rPr lang="en-US" sz="2000" dirty="0" smtClean="0"/>
              <a:t> </a:t>
            </a:r>
            <a:endParaRPr lang="en-US" sz="2000" dirty="0"/>
          </a:p>
          <a:p>
            <a:r>
              <a:rPr lang="en-US" sz="2000" dirty="0" smtClean="0"/>
              <a:t>First introduced by Oracle in the 1970’s</a:t>
            </a:r>
          </a:p>
          <a:p>
            <a:pPr marL="0" indent="0">
              <a:buNone/>
            </a:pPr>
            <a:endParaRPr lang="en-US" sz="2000" dirty="0" smtClean="0"/>
          </a:p>
          <a:p>
            <a:r>
              <a:rPr lang="en-US" sz="2000" dirty="0" smtClean="0"/>
              <a:t>SQL: Structured Query Language</a:t>
            </a:r>
          </a:p>
          <a:p>
            <a:pPr lvl="1"/>
            <a:r>
              <a:rPr lang="en-US" sz="1800" dirty="0" smtClean="0"/>
              <a:t>Special purpose language for </a:t>
            </a:r>
            <a:r>
              <a:rPr lang="en-US" sz="1800" dirty="0"/>
              <a:t>managing data in a </a:t>
            </a:r>
            <a:r>
              <a:rPr lang="en-US" sz="1800" dirty="0" smtClean="0"/>
              <a:t>RDBMS</a:t>
            </a:r>
          </a:p>
          <a:p>
            <a:pPr lvl="1"/>
            <a:r>
              <a:rPr lang="en-US" sz="1800" dirty="0"/>
              <a:t>Main language to manipulate data in database platforms</a:t>
            </a:r>
          </a:p>
          <a:p>
            <a:pPr lvl="1"/>
            <a:r>
              <a:rPr lang="en-US" sz="1800" dirty="0"/>
              <a:t>SQL is an ANSI and ISO standard but there are different versions of </a:t>
            </a:r>
            <a:r>
              <a:rPr lang="en-US" sz="1800" dirty="0" smtClean="0"/>
              <a:t>SQL, but all versions support the major commands</a:t>
            </a:r>
          </a:p>
        </p:txBody>
      </p:sp>
    </p:spTree>
    <p:extLst>
      <p:ext uri="{BB962C8B-B14F-4D97-AF65-F5344CB8AC3E}">
        <p14:creationId xmlns:p14="http://schemas.microsoft.com/office/powerpoint/2010/main" val="219381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RDBMS </a:t>
            </a:r>
            <a:r>
              <a:rPr lang="en-US" dirty="0" smtClean="0"/>
              <a:t>work?:</a:t>
            </a:r>
            <a:endParaRPr lang="en-US" dirty="0"/>
          </a:p>
        </p:txBody>
      </p:sp>
      <p:sp>
        <p:nvSpPr>
          <p:cNvPr id="3" name="Content Placeholder 2"/>
          <p:cNvSpPr>
            <a:spLocks noGrp="1"/>
          </p:cNvSpPr>
          <p:nvPr>
            <p:ph idx="1"/>
          </p:nvPr>
        </p:nvSpPr>
        <p:spPr>
          <a:xfrm>
            <a:off x="250442" y="2753923"/>
            <a:ext cx="3441664" cy="3636511"/>
          </a:xfrm>
        </p:spPr>
        <p:txBody>
          <a:bodyPr/>
          <a:lstStyle/>
          <a:p>
            <a:r>
              <a:rPr lang="en-US" sz="2800" dirty="0" smtClean="0"/>
              <a:t> “Flat” data </a:t>
            </a:r>
          </a:p>
          <a:p>
            <a:pPr marL="0" indent="0">
              <a:buNone/>
            </a:pPr>
            <a:endParaRPr lang="en-US" sz="20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751414024"/>
              </p:ext>
            </p:extLst>
          </p:nvPr>
        </p:nvGraphicFramePr>
        <p:xfrm>
          <a:off x="3026541" y="3871881"/>
          <a:ext cx="9023499" cy="1400594"/>
        </p:xfrm>
        <a:graphic>
          <a:graphicData uri="http://schemas.openxmlformats.org/presentationml/2006/ole">
            <mc:AlternateContent xmlns:mc="http://schemas.openxmlformats.org/markup-compatibility/2006">
              <mc:Choice xmlns:v="urn:schemas-microsoft-com:vml" Requires="v">
                <p:oleObj spid="_x0000_s2100" name="Worksheet" r:id="rId4" imgW="3743440" imgH="581068" progId="Excel.Sheet.12">
                  <p:embed/>
                </p:oleObj>
              </mc:Choice>
              <mc:Fallback>
                <p:oleObj name="Worksheet" r:id="rId4" imgW="3743440" imgH="581068" progId="Excel.Sheet.12">
                  <p:embed/>
                  <p:pic>
                    <p:nvPicPr>
                      <p:cNvPr id="0" name=""/>
                      <p:cNvPicPr/>
                      <p:nvPr/>
                    </p:nvPicPr>
                    <p:blipFill>
                      <a:blip r:embed="rId5"/>
                      <a:stretch>
                        <a:fillRect/>
                      </a:stretch>
                    </p:blipFill>
                    <p:spPr>
                      <a:xfrm>
                        <a:off x="3026541" y="3871881"/>
                        <a:ext cx="9023499" cy="1400594"/>
                      </a:xfrm>
                      <a:prstGeom prst="rect">
                        <a:avLst/>
                      </a:prstGeom>
                    </p:spPr>
                  </p:pic>
                </p:oleObj>
              </mc:Fallback>
            </mc:AlternateContent>
          </a:graphicData>
        </a:graphic>
      </p:graphicFrame>
    </p:spTree>
    <p:extLst>
      <p:ext uri="{BB962C8B-B14F-4D97-AF65-F5344CB8AC3E}">
        <p14:creationId xmlns:p14="http://schemas.microsoft.com/office/powerpoint/2010/main" val="1122362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RDBMS </a:t>
            </a:r>
            <a:r>
              <a:rPr lang="en-US" dirty="0" smtClean="0"/>
              <a:t>work?:</a:t>
            </a:r>
            <a:endParaRPr lang="en-US" dirty="0"/>
          </a:p>
        </p:txBody>
      </p:sp>
      <p:sp>
        <p:nvSpPr>
          <p:cNvPr id="5" name="Content Placeholder 2"/>
          <p:cNvSpPr>
            <a:spLocks noGrp="1"/>
          </p:cNvSpPr>
          <p:nvPr>
            <p:ph idx="1"/>
          </p:nvPr>
        </p:nvSpPr>
        <p:spPr>
          <a:xfrm>
            <a:off x="164178" y="1612326"/>
            <a:ext cx="3441664" cy="3636511"/>
          </a:xfrm>
        </p:spPr>
        <p:txBody>
          <a:bodyPr/>
          <a:lstStyle/>
          <a:p>
            <a:r>
              <a:rPr lang="en-US" sz="2000" dirty="0" smtClean="0"/>
              <a:t> This how a relational database is organized</a:t>
            </a:r>
          </a:p>
          <a:p>
            <a:pPr marL="0" indent="0">
              <a:buNone/>
            </a:pPr>
            <a:endParaRPr lang="en-US" sz="2000" dirty="0" smtClean="0"/>
          </a:p>
        </p:txBody>
      </p:sp>
      <p:sp>
        <p:nvSpPr>
          <p:cNvPr id="3" name="TextBox 2"/>
          <p:cNvSpPr txBox="1"/>
          <p:nvPr/>
        </p:nvSpPr>
        <p:spPr>
          <a:xfrm>
            <a:off x="7660257" y="3674853"/>
            <a:ext cx="1293962" cy="1754326"/>
          </a:xfrm>
          <a:prstGeom prst="rect">
            <a:avLst/>
          </a:prstGeom>
          <a:noFill/>
          <a:ln>
            <a:solidFill>
              <a:schemeClr val="tx1"/>
            </a:solidFill>
          </a:ln>
        </p:spPr>
        <p:txBody>
          <a:bodyPr wrap="square" rtlCol="0">
            <a:spAutoFit/>
          </a:bodyPr>
          <a:lstStyle/>
          <a:p>
            <a:r>
              <a:rPr lang="en-US" u="sng" dirty="0" smtClean="0"/>
              <a:t>Songs</a:t>
            </a:r>
          </a:p>
          <a:p>
            <a:r>
              <a:rPr lang="en-US" dirty="0" smtClean="0"/>
              <a:t>Id#</a:t>
            </a:r>
          </a:p>
          <a:p>
            <a:r>
              <a:rPr lang="en-US" dirty="0" smtClean="0"/>
              <a:t>Title</a:t>
            </a:r>
          </a:p>
          <a:p>
            <a:r>
              <a:rPr lang="en-US" dirty="0" smtClean="0"/>
              <a:t>Year</a:t>
            </a:r>
          </a:p>
          <a:p>
            <a:r>
              <a:rPr lang="en-US" dirty="0" err="1" smtClean="0">
                <a:solidFill>
                  <a:srgbClr val="FF0000"/>
                </a:solidFill>
              </a:rPr>
              <a:t>Artist_id</a:t>
            </a:r>
            <a:endParaRPr lang="en-US" dirty="0" smtClean="0">
              <a:solidFill>
                <a:srgbClr val="FF0000"/>
              </a:solidFill>
            </a:endParaRPr>
          </a:p>
          <a:p>
            <a:r>
              <a:rPr lang="en-US" dirty="0" err="1" smtClean="0">
                <a:solidFill>
                  <a:srgbClr val="FF0000"/>
                </a:solidFill>
              </a:rPr>
              <a:t>Genre_id</a:t>
            </a:r>
            <a:endParaRPr lang="en-US" dirty="0" smtClean="0">
              <a:solidFill>
                <a:srgbClr val="FF0000"/>
              </a:solidFill>
            </a:endParaRPr>
          </a:p>
        </p:txBody>
      </p:sp>
      <p:sp>
        <p:nvSpPr>
          <p:cNvPr id="6" name="TextBox 5"/>
          <p:cNvSpPr txBox="1"/>
          <p:nvPr/>
        </p:nvSpPr>
        <p:spPr>
          <a:xfrm>
            <a:off x="10331569" y="2553418"/>
            <a:ext cx="1293962" cy="923330"/>
          </a:xfrm>
          <a:prstGeom prst="rect">
            <a:avLst/>
          </a:prstGeom>
          <a:noFill/>
          <a:ln>
            <a:solidFill>
              <a:schemeClr val="tx1"/>
            </a:solidFill>
          </a:ln>
        </p:spPr>
        <p:txBody>
          <a:bodyPr wrap="square" rtlCol="0">
            <a:spAutoFit/>
          </a:bodyPr>
          <a:lstStyle/>
          <a:p>
            <a:r>
              <a:rPr lang="en-US" u="sng" dirty="0" smtClean="0"/>
              <a:t>Artist</a:t>
            </a:r>
          </a:p>
          <a:p>
            <a:r>
              <a:rPr lang="en-US" dirty="0" smtClean="0"/>
              <a:t>Id#</a:t>
            </a:r>
          </a:p>
          <a:p>
            <a:r>
              <a:rPr lang="en-US" dirty="0" smtClean="0"/>
              <a:t>Name</a:t>
            </a:r>
            <a:endParaRPr lang="en-US" dirty="0" smtClean="0">
              <a:solidFill>
                <a:srgbClr val="FF0000"/>
              </a:solidFill>
            </a:endParaRPr>
          </a:p>
        </p:txBody>
      </p:sp>
      <p:sp>
        <p:nvSpPr>
          <p:cNvPr id="7" name="TextBox 6"/>
          <p:cNvSpPr txBox="1"/>
          <p:nvPr/>
        </p:nvSpPr>
        <p:spPr>
          <a:xfrm>
            <a:off x="5674743" y="2751523"/>
            <a:ext cx="1293962" cy="923330"/>
          </a:xfrm>
          <a:prstGeom prst="rect">
            <a:avLst/>
          </a:prstGeom>
          <a:noFill/>
          <a:ln>
            <a:solidFill>
              <a:schemeClr val="tx1"/>
            </a:solidFill>
          </a:ln>
        </p:spPr>
        <p:txBody>
          <a:bodyPr wrap="square" rtlCol="0">
            <a:spAutoFit/>
          </a:bodyPr>
          <a:lstStyle/>
          <a:p>
            <a:r>
              <a:rPr lang="en-US" u="sng" dirty="0" smtClean="0"/>
              <a:t>Genre</a:t>
            </a:r>
          </a:p>
          <a:p>
            <a:r>
              <a:rPr lang="en-US" dirty="0" smtClean="0"/>
              <a:t>Id#</a:t>
            </a:r>
          </a:p>
          <a:p>
            <a:r>
              <a:rPr lang="en-US" dirty="0" smtClean="0"/>
              <a:t>Name</a:t>
            </a:r>
            <a:endParaRPr lang="en-US" dirty="0" smtClean="0">
              <a:solidFill>
                <a:srgbClr val="FF0000"/>
              </a:solidFill>
            </a:endParaRPr>
          </a:p>
        </p:txBody>
      </p:sp>
      <p:cxnSp>
        <p:nvCxnSpPr>
          <p:cNvPr id="8" name="Straight Arrow Connector 7"/>
          <p:cNvCxnSpPr>
            <a:endCxn id="6" idx="1"/>
          </p:cNvCxnSpPr>
          <p:nvPr/>
        </p:nvCxnSpPr>
        <p:spPr>
          <a:xfrm flipV="1">
            <a:off x="8678174" y="3015083"/>
            <a:ext cx="1653395" cy="1970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676845" y="3674853"/>
            <a:ext cx="983412" cy="1573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347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 at Tables</a:t>
            </a:r>
            <a:endParaRPr lang="en-US" dirty="0"/>
          </a:p>
        </p:txBody>
      </p:sp>
      <p:sp>
        <p:nvSpPr>
          <p:cNvPr id="4" name="TextBox 3"/>
          <p:cNvSpPr txBox="1"/>
          <p:nvPr/>
        </p:nvSpPr>
        <p:spPr>
          <a:xfrm>
            <a:off x="818712" y="2701714"/>
            <a:ext cx="2035834" cy="2246769"/>
          </a:xfrm>
          <a:prstGeom prst="rect">
            <a:avLst/>
          </a:prstGeom>
          <a:noFill/>
          <a:ln>
            <a:solidFill>
              <a:schemeClr val="tx1"/>
            </a:solidFill>
          </a:ln>
        </p:spPr>
        <p:txBody>
          <a:bodyPr wrap="square" rtlCol="0">
            <a:spAutoFit/>
          </a:bodyPr>
          <a:lstStyle/>
          <a:p>
            <a:r>
              <a:rPr lang="en-US" sz="2800" u="sng" dirty="0" smtClean="0"/>
              <a:t>Songs</a:t>
            </a:r>
          </a:p>
          <a:p>
            <a:r>
              <a:rPr lang="en-US" sz="2800" dirty="0" smtClean="0"/>
              <a:t>Id#</a:t>
            </a:r>
          </a:p>
          <a:p>
            <a:r>
              <a:rPr lang="en-US" sz="2800" dirty="0" smtClean="0"/>
              <a:t>Title</a:t>
            </a:r>
          </a:p>
          <a:p>
            <a:r>
              <a:rPr lang="en-US" sz="2800" dirty="0" err="1" smtClean="0">
                <a:solidFill>
                  <a:srgbClr val="FF0000"/>
                </a:solidFill>
              </a:rPr>
              <a:t>Artist_id</a:t>
            </a:r>
            <a:endParaRPr lang="en-US" sz="2800" dirty="0" smtClean="0">
              <a:solidFill>
                <a:srgbClr val="FF0000"/>
              </a:solidFill>
            </a:endParaRPr>
          </a:p>
          <a:p>
            <a:r>
              <a:rPr lang="en-US" sz="2800" dirty="0" err="1" smtClean="0">
                <a:solidFill>
                  <a:srgbClr val="FF0000"/>
                </a:solidFill>
              </a:rPr>
              <a:t>Genre_id</a:t>
            </a:r>
            <a:endParaRPr lang="en-US" sz="2800" dirty="0" smtClean="0">
              <a:solidFill>
                <a:srgbClr val="FF0000"/>
              </a:solidFill>
            </a:endParaRPr>
          </a:p>
        </p:txBody>
      </p:sp>
      <p:grpSp>
        <p:nvGrpSpPr>
          <p:cNvPr id="10" name="Group 9"/>
          <p:cNvGrpSpPr/>
          <p:nvPr/>
        </p:nvGrpSpPr>
        <p:grpSpPr>
          <a:xfrm>
            <a:off x="810000" y="2359907"/>
            <a:ext cx="4590137" cy="783619"/>
            <a:chOff x="810000" y="2359907"/>
            <a:chExt cx="4590137" cy="883625"/>
          </a:xfrm>
        </p:grpSpPr>
        <p:sp>
          <p:nvSpPr>
            <p:cNvPr id="5" name="TextBox 4"/>
            <p:cNvSpPr txBox="1"/>
            <p:nvPr/>
          </p:nvSpPr>
          <p:spPr>
            <a:xfrm>
              <a:off x="3847382" y="2359907"/>
              <a:ext cx="1552755" cy="369332"/>
            </a:xfrm>
            <a:prstGeom prst="rect">
              <a:avLst/>
            </a:prstGeom>
            <a:noFill/>
          </p:spPr>
          <p:txBody>
            <a:bodyPr wrap="square" rtlCol="0">
              <a:spAutoFit/>
            </a:bodyPr>
            <a:lstStyle/>
            <a:p>
              <a:r>
                <a:rPr lang="en-US" dirty="0" smtClean="0">
                  <a:solidFill>
                    <a:schemeClr val="accent4">
                      <a:lumMod val="75000"/>
                    </a:schemeClr>
                  </a:solidFill>
                </a:rPr>
                <a:t>Table name</a:t>
              </a:r>
              <a:endParaRPr lang="en-US" dirty="0">
                <a:solidFill>
                  <a:schemeClr val="accent4">
                    <a:lumMod val="75000"/>
                  </a:schemeClr>
                </a:solidFill>
              </a:endParaRPr>
            </a:p>
          </p:txBody>
        </p:sp>
        <p:cxnSp>
          <p:nvCxnSpPr>
            <p:cNvPr id="7" name="Straight Arrow Connector 6"/>
            <p:cNvCxnSpPr/>
            <p:nvPr/>
          </p:nvCxnSpPr>
          <p:spPr>
            <a:xfrm flipV="1">
              <a:off x="2191109" y="2701714"/>
              <a:ext cx="1535502" cy="26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10000" y="2701714"/>
              <a:ext cx="1467374" cy="541818"/>
            </a:xfrm>
            <a:prstGeom prst="rect">
              <a:avLst/>
            </a:prstGeom>
            <a:noFill/>
            <a:ln w="476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grpSp>
      <p:grpSp>
        <p:nvGrpSpPr>
          <p:cNvPr id="11" name="Group 10"/>
          <p:cNvGrpSpPr/>
          <p:nvPr/>
        </p:nvGrpSpPr>
        <p:grpSpPr>
          <a:xfrm>
            <a:off x="810000" y="2801719"/>
            <a:ext cx="5849592" cy="762635"/>
            <a:chOff x="810000" y="2359907"/>
            <a:chExt cx="5849592" cy="762635"/>
          </a:xfrm>
        </p:grpSpPr>
        <p:sp>
          <p:nvSpPr>
            <p:cNvPr id="12" name="TextBox 11"/>
            <p:cNvSpPr txBox="1"/>
            <p:nvPr/>
          </p:nvSpPr>
          <p:spPr>
            <a:xfrm>
              <a:off x="3847382" y="2359907"/>
              <a:ext cx="2812210" cy="646331"/>
            </a:xfrm>
            <a:prstGeom prst="rect">
              <a:avLst/>
            </a:prstGeom>
            <a:noFill/>
            <a:ln>
              <a:solidFill>
                <a:srgbClr val="002060"/>
              </a:solidFill>
            </a:ln>
          </p:spPr>
          <p:txBody>
            <a:bodyPr wrap="square" rtlCol="0">
              <a:spAutoFit/>
            </a:bodyPr>
            <a:lstStyle/>
            <a:p>
              <a:r>
                <a:rPr lang="en-US" dirty="0" smtClean="0"/>
                <a:t>Table ID number/ Primary Key</a:t>
              </a:r>
              <a:endParaRPr lang="en-US" dirty="0"/>
            </a:p>
          </p:txBody>
        </p:sp>
        <p:cxnSp>
          <p:nvCxnSpPr>
            <p:cNvPr id="13" name="Straight Arrow Connector 12"/>
            <p:cNvCxnSpPr/>
            <p:nvPr/>
          </p:nvCxnSpPr>
          <p:spPr>
            <a:xfrm flipV="1">
              <a:off x="2191109" y="2701714"/>
              <a:ext cx="1535502" cy="26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0000" y="2701714"/>
              <a:ext cx="1467374" cy="420828"/>
            </a:xfrm>
            <a:prstGeom prst="rect">
              <a:avLst/>
            </a:prstGeom>
            <a:noFill/>
            <a:ln w="476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18712" y="3564354"/>
            <a:ext cx="5185273" cy="727438"/>
            <a:chOff x="810000" y="2701714"/>
            <a:chExt cx="5185273" cy="727438"/>
          </a:xfrm>
        </p:grpSpPr>
        <p:sp>
          <p:nvSpPr>
            <p:cNvPr id="16" name="TextBox 15"/>
            <p:cNvSpPr txBox="1"/>
            <p:nvPr/>
          </p:nvSpPr>
          <p:spPr>
            <a:xfrm>
              <a:off x="3838670" y="2782821"/>
              <a:ext cx="2156603" cy="646331"/>
            </a:xfrm>
            <a:prstGeom prst="rect">
              <a:avLst/>
            </a:prstGeom>
            <a:noFill/>
            <a:ln>
              <a:solidFill>
                <a:srgbClr val="92D050"/>
              </a:solidFill>
            </a:ln>
          </p:spPr>
          <p:txBody>
            <a:bodyPr wrap="square" rtlCol="0">
              <a:spAutoFit/>
            </a:bodyPr>
            <a:lstStyle/>
            <a:p>
              <a:r>
                <a:rPr lang="en-US" dirty="0" smtClean="0"/>
                <a:t>Column names/ fields</a:t>
              </a:r>
              <a:endParaRPr lang="en-US" dirty="0"/>
            </a:p>
          </p:txBody>
        </p:sp>
        <p:cxnSp>
          <p:nvCxnSpPr>
            <p:cNvPr id="17" name="Straight Arrow Connector 16"/>
            <p:cNvCxnSpPr/>
            <p:nvPr/>
          </p:nvCxnSpPr>
          <p:spPr>
            <a:xfrm flipV="1">
              <a:off x="2268662" y="2995012"/>
              <a:ext cx="1535502" cy="26577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10000" y="2701714"/>
              <a:ext cx="1467374" cy="438081"/>
            </a:xfrm>
            <a:prstGeom prst="rect">
              <a:avLst/>
            </a:prstGeom>
            <a:noFill/>
            <a:ln w="476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10000" y="4045304"/>
            <a:ext cx="5029445" cy="1122219"/>
            <a:chOff x="810000" y="2701713"/>
            <a:chExt cx="5029445" cy="1122219"/>
          </a:xfrm>
        </p:grpSpPr>
        <p:sp>
          <p:nvSpPr>
            <p:cNvPr id="20" name="TextBox 19"/>
            <p:cNvSpPr txBox="1"/>
            <p:nvPr/>
          </p:nvSpPr>
          <p:spPr>
            <a:xfrm>
              <a:off x="4286690" y="3177601"/>
              <a:ext cx="1552755" cy="646331"/>
            </a:xfrm>
            <a:prstGeom prst="rect">
              <a:avLst/>
            </a:prstGeom>
            <a:noFill/>
            <a:ln>
              <a:solidFill>
                <a:srgbClr val="C00000"/>
              </a:solidFill>
            </a:ln>
          </p:spPr>
          <p:txBody>
            <a:bodyPr wrap="square" rtlCol="0">
              <a:spAutoFit/>
            </a:bodyPr>
            <a:lstStyle/>
            <a:p>
              <a:r>
                <a:rPr lang="en-US" dirty="0" smtClean="0"/>
                <a:t>Foreign Keys</a:t>
              </a:r>
              <a:endParaRPr lang="en-US" dirty="0"/>
            </a:p>
          </p:txBody>
        </p:sp>
        <p:cxnSp>
          <p:nvCxnSpPr>
            <p:cNvPr id="21" name="Straight Arrow Connector 20"/>
            <p:cNvCxnSpPr/>
            <p:nvPr/>
          </p:nvCxnSpPr>
          <p:spPr>
            <a:xfrm>
              <a:off x="2540080" y="3350013"/>
              <a:ext cx="1595249" cy="7051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10000" y="2701713"/>
              <a:ext cx="1874410" cy="973525"/>
            </a:xfrm>
            <a:prstGeom prst="rect">
              <a:avLst/>
            </a:prstGeom>
            <a:noFill/>
            <a:ln w="476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71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Closer Look at </a:t>
            </a:r>
            <a:r>
              <a:rPr lang="en-US" dirty="0" smtClean="0"/>
              <a:t>the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88" y="2093613"/>
            <a:ext cx="3543750" cy="44545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654" y="1936190"/>
            <a:ext cx="4284723" cy="4921810"/>
          </a:xfrm>
          <a:prstGeom prst="rect">
            <a:avLst/>
          </a:prstGeom>
        </p:spPr>
      </p:pic>
    </p:spTree>
    <p:extLst>
      <p:ext uri="{BB962C8B-B14F-4D97-AF65-F5344CB8AC3E}">
        <p14:creationId xmlns:p14="http://schemas.microsoft.com/office/powerpoint/2010/main" val="363448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and Balanced</a:t>
            </a:r>
            <a:endParaRPr lang="en-US" dirty="0"/>
          </a:p>
        </p:txBody>
      </p:sp>
      <p:sp>
        <p:nvSpPr>
          <p:cNvPr id="4" name="Text Placeholder 3"/>
          <p:cNvSpPr>
            <a:spLocks noGrp="1"/>
          </p:cNvSpPr>
          <p:nvPr>
            <p:ph type="body" idx="1"/>
          </p:nvPr>
        </p:nvSpPr>
        <p:spPr/>
        <p:txBody>
          <a:bodyPr/>
          <a:lstStyle/>
          <a:p>
            <a:r>
              <a:rPr lang="en-US" dirty="0" smtClean="0"/>
              <a:t>The Good</a:t>
            </a:r>
            <a:endParaRPr lang="en-US" dirty="0"/>
          </a:p>
        </p:txBody>
      </p:sp>
      <p:sp>
        <p:nvSpPr>
          <p:cNvPr id="5" name="Content Placeholder 4"/>
          <p:cNvSpPr>
            <a:spLocks noGrp="1"/>
          </p:cNvSpPr>
          <p:nvPr>
            <p:ph sz="half" idx="2"/>
          </p:nvPr>
        </p:nvSpPr>
        <p:spPr/>
        <p:txBody>
          <a:bodyPr/>
          <a:lstStyle/>
          <a:p>
            <a:r>
              <a:rPr lang="en-US" dirty="0" smtClean="0"/>
              <a:t>Stable</a:t>
            </a:r>
          </a:p>
          <a:p>
            <a:r>
              <a:rPr lang="en-US" dirty="0" smtClean="0"/>
              <a:t>Fast</a:t>
            </a:r>
          </a:p>
          <a:p>
            <a:r>
              <a:rPr lang="en-US" dirty="0" smtClean="0"/>
              <a:t>Handles large data sets</a:t>
            </a:r>
          </a:p>
          <a:p>
            <a:r>
              <a:rPr lang="en-US" dirty="0" smtClean="0"/>
              <a:t>Industry standards (SQL)</a:t>
            </a:r>
            <a:endParaRPr lang="en-US" dirty="0"/>
          </a:p>
        </p:txBody>
      </p:sp>
      <p:sp>
        <p:nvSpPr>
          <p:cNvPr id="6" name="Text Placeholder 5"/>
          <p:cNvSpPr>
            <a:spLocks noGrp="1"/>
          </p:cNvSpPr>
          <p:nvPr>
            <p:ph type="body" sz="quarter" idx="3"/>
          </p:nvPr>
        </p:nvSpPr>
        <p:spPr/>
        <p:txBody>
          <a:bodyPr/>
          <a:lstStyle/>
          <a:p>
            <a:r>
              <a:rPr lang="en-US" dirty="0" smtClean="0"/>
              <a:t>The Bad</a:t>
            </a:r>
            <a:endParaRPr lang="en-US" dirty="0"/>
          </a:p>
        </p:txBody>
      </p:sp>
      <p:sp>
        <p:nvSpPr>
          <p:cNvPr id="7" name="Content Placeholder 6"/>
          <p:cNvSpPr>
            <a:spLocks noGrp="1"/>
          </p:cNvSpPr>
          <p:nvPr>
            <p:ph sz="quarter" idx="4"/>
          </p:nvPr>
        </p:nvSpPr>
        <p:spPr/>
        <p:txBody>
          <a:bodyPr/>
          <a:lstStyle/>
          <a:p>
            <a:r>
              <a:rPr lang="en-US" dirty="0" err="1" smtClean="0"/>
              <a:t>RDMS</a:t>
            </a:r>
            <a:r>
              <a:rPr lang="en-US" dirty="0" smtClean="0"/>
              <a:t> need to be planned BEFORE </a:t>
            </a:r>
            <a:r>
              <a:rPr lang="en-US" dirty="0"/>
              <a:t>you put any data </a:t>
            </a:r>
            <a:r>
              <a:rPr lang="en-US" dirty="0" smtClean="0"/>
              <a:t>in</a:t>
            </a:r>
          </a:p>
          <a:p>
            <a:r>
              <a:rPr lang="en-US" dirty="0" smtClean="0"/>
              <a:t>Adding </a:t>
            </a:r>
            <a:r>
              <a:rPr lang="en-US" dirty="0"/>
              <a:t>tables and subtracting tables as you go is possible, but a lot of work and you run the risk of making the whole thing unstable.   </a:t>
            </a:r>
            <a:endParaRPr lang="en-US" dirty="0" smtClean="0"/>
          </a:p>
          <a:p>
            <a:pPr marL="0" indent="0">
              <a:buNone/>
            </a:pPr>
            <a:endParaRPr lang="en-US" dirty="0"/>
          </a:p>
        </p:txBody>
      </p:sp>
    </p:spTree>
    <p:extLst>
      <p:ext uri="{BB962C8B-B14F-4D97-AF65-F5344CB8AC3E}">
        <p14:creationId xmlns:p14="http://schemas.microsoft.com/office/powerpoint/2010/main" val="2743965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2863</TotalTime>
  <Words>2807</Words>
  <Application>Microsoft Office PowerPoint</Application>
  <PresentationFormat>Widescreen</PresentationFormat>
  <Paragraphs>391</Paragraphs>
  <Slides>34</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Century Gothic</vt:lpstr>
      <vt:lpstr>inherit</vt:lpstr>
      <vt:lpstr>Wingdings 2</vt:lpstr>
      <vt:lpstr>Quotable</vt:lpstr>
      <vt:lpstr>Worksheet</vt:lpstr>
      <vt:lpstr>Beginning Database and SQL</vt:lpstr>
      <vt:lpstr>Welcome</vt:lpstr>
      <vt:lpstr>Introductions</vt:lpstr>
      <vt:lpstr>Background Information and Terms</vt:lpstr>
      <vt:lpstr>How do RDBMS work?:</vt:lpstr>
      <vt:lpstr>How do RDBMS work?:</vt:lpstr>
      <vt:lpstr>A Closer Look at Tables</vt:lpstr>
      <vt:lpstr>A Closer Look at the Data</vt:lpstr>
      <vt:lpstr>Fair and Balanced</vt:lpstr>
      <vt:lpstr>SQL: what does it do?</vt:lpstr>
      <vt:lpstr>Vendors that use SQL</vt:lpstr>
      <vt:lpstr>Why SQLite</vt:lpstr>
      <vt:lpstr>Let's Develop It!</vt:lpstr>
      <vt:lpstr>PowerPoint Presentation</vt:lpstr>
      <vt:lpstr>Create table function</vt:lpstr>
      <vt:lpstr>Practice Creating Tables</vt:lpstr>
      <vt:lpstr>Add some data with the UX</vt:lpstr>
      <vt:lpstr>Add some data with SQL</vt:lpstr>
      <vt:lpstr>Now you try!</vt:lpstr>
      <vt:lpstr>Update</vt:lpstr>
      <vt:lpstr>PowerPoint Presentation</vt:lpstr>
      <vt:lpstr>Delete</vt:lpstr>
      <vt:lpstr>PowerPoint Presentation</vt:lpstr>
      <vt:lpstr>Retrieve (Querying)</vt:lpstr>
      <vt:lpstr>Join</vt:lpstr>
      <vt:lpstr>PowerPoint Presentation</vt:lpstr>
      <vt:lpstr>PowerPoint Presentation</vt:lpstr>
      <vt:lpstr>Creating a Practice Client Database</vt:lpstr>
      <vt:lpstr>Planning</vt:lpstr>
      <vt:lpstr>Create Example Tables</vt:lpstr>
      <vt:lpstr>Insert Information into the tables</vt:lpstr>
      <vt:lpstr>Query the Data</vt:lpstr>
      <vt:lpstr>PowerPoint Presentation</vt:lpstr>
      <vt:lpstr>Last Things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harness the power of databases</dc:title>
  <dc:creator>Regel</dc:creator>
  <cp:lastModifiedBy>Regel</cp:lastModifiedBy>
  <cp:revision>81</cp:revision>
  <dcterms:created xsi:type="dcterms:W3CDTF">2016-04-18T18:12:55Z</dcterms:created>
  <dcterms:modified xsi:type="dcterms:W3CDTF">2016-05-17T13:57:15Z</dcterms:modified>
</cp:coreProperties>
</file>