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70"/>
  </p:notesMasterIdLst>
  <p:sldIdLst>
    <p:sldId id="257" r:id="rId2"/>
    <p:sldId id="258" r:id="rId3"/>
    <p:sldId id="259" r:id="rId4"/>
    <p:sldId id="261" r:id="rId5"/>
    <p:sldId id="260" r:id="rId6"/>
    <p:sldId id="262" r:id="rId7"/>
    <p:sldId id="264" r:id="rId8"/>
    <p:sldId id="265" r:id="rId9"/>
    <p:sldId id="267" r:id="rId10"/>
    <p:sldId id="271" r:id="rId11"/>
    <p:sldId id="266" r:id="rId12"/>
    <p:sldId id="273" r:id="rId13"/>
    <p:sldId id="276" r:id="rId14"/>
    <p:sldId id="277" r:id="rId15"/>
    <p:sldId id="278" r:id="rId16"/>
    <p:sldId id="279" r:id="rId17"/>
    <p:sldId id="275" r:id="rId18"/>
    <p:sldId id="280" r:id="rId19"/>
    <p:sldId id="281" r:id="rId20"/>
    <p:sldId id="282" r:id="rId21"/>
    <p:sldId id="274" r:id="rId22"/>
    <p:sldId id="272" r:id="rId23"/>
    <p:sldId id="268" r:id="rId24"/>
    <p:sldId id="285" r:id="rId25"/>
    <p:sldId id="286" r:id="rId26"/>
    <p:sldId id="284" r:id="rId27"/>
    <p:sldId id="298" r:id="rId28"/>
    <p:sldId id="299" r:id="rId29"/>
    <p:sldId id="301" r:id="rId30"/>
    <p:sldId id="300" r:id="rId31"/>
    <p:sldId id="303" r:id="rId32"/>
    <p:sldId id="304" r:id="rId33"/>
    <p:sldId id="305" r:id="rId34"/>
    <p:sldId id="290" r:id="rId35"/>
    <p:sldId id="307" r:id="rId36"/>
    <p:sldId id="308" r:id="rId37"/>
    <p:sldId id="309" r:id="rId38"/>
    <p:sldId id="306" r:id="rId39"/>
    <p:sldId id="310" r:id="rId40"/>
    <p:sldId id="302" r:id="rId41"/>
    <p:sldId id="263" r:id="rId42"/>
    <p:sldId id="312" r:id="rId43"/>
    <p:sldId id="291" r:id="rId44"/>
    <p:sldId id="313" r:id="rId45"/>
    <p:sldId id="314" r:id="rId46"/>
    <p:sldId id="293" r:id="rId47"/>
    <p:sldId id="318" r:id="rId48"/>
    <p:sldId id="317" r:id="rId49"/>
    <p:sldId id="316" r:id="rId50"/>
    <p:sldId id="320" r:id="rId51"/>
    <p:sldId id="325" r:id="rId52"/>
    <p:sldId id="292" r:id="rId53"/>
    <p:sldId id="321" r:id="rId54"/>
    <p:sldId id="322" r:id="rId55"/>
    <p:sldId id="323" r:id="rId56"/>
    <p:sldId id="324" r:id="rId57"/>
    <p:sldId id="326" r:id="rId58"/>
    <p:sldId id="295" r:id="rId59"/>
    <p:sldId id="294" r:id="rId60"/>
    <p:sldId id="327" r:id="rId61"/>
    <p:sldId id="296" r:id="rId62"/>
    <p:sldId id="297" r:id="rId63"/>
    <p:sldId id="315" r:id="rId64"/>
    <p:sldId id="329" r:id="rId65"/>
    <p:sldId id="330" r:id="rId66"/>
    <p:sldId id="270" r:id="rId67"/>
    <p:sldId id="332" r:id="rId68"/>
    <p:sldId id="333"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5C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4147" autoAdjust="0"/>
  </p:normalViewPr>
  <p:slideViewPr>
    <p:cSldViewPr snapToGrid="0">
      <p:cViewPr varScale="1">
        <p:scale>
          <a:sx n="55" d="100"/>
          <a:sy n="55" d="100"/>
        </p:scale>
        <p:origin x="13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0D02E6-A8AD-462B-A9D8-289CB7FDBE52}" type="datetimeFigureOut">
              <a:rPr lang="en-US" smtClean="0"/>
              <a:t>2/25/2017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EA3B2-3021-491D-BAEE-6D14F53CD5E2}" type="slidenum">
              <a:rPr lang="en-US" smtClean="0"/>
              <a:t>‹#›</a:t>
            </a:fld>
            <a:endParaRPr lang="en-US"/>
          </a:p>
        </p:txBody>
      </p:sp>
    </p:spTree>
    <p:extLst>
      <p:ext uri="{BB962C8B-B14F-4D97-AF65-F5344CB8AC3E}">
        <p14:creationId xmlns:p14="http://schemas.microsoft.com/office/powerpoint/2010/main" val="783531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DEA3B2-3021-491D-BAEE-6D14F53CD5E2}" type="slidenum">
              <a:rPr lang="en-US" smtClean="0"/>
              <a:t>1</a:t>
            </a:fld>
            <a:endParaRPr lang="en-US"/>
          </a:p>
        </p:txBody>
      </p:sp>
    </p:spTree>
    <p:extLst>
      <p:ext uri="{BB962C8B-B14F-4D97-AF65-F5344CB8AC3E}">
        <p14:creationId xmlns:p14="http://schemas.microsoft.com/office/powerpoint/2010/main" val="2463400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we are going to open the command prompt (terminal for Mac users) and navigate to the folder (directory for mac) we saved our file in.  To do this we will use the change directory command, cd  .  So in command line, type cd Desktop, you can see in the prompt that you are now in the Desktop folder.</a:t>
            </a:r>
          </a:p>
          <a:p>
            <a:r>
              <a:rPr lang="en-US" baseline="0" dirty="0" smtClean="0"/>
              <a:t>So you ran the file, and nothing changed.  The script did run, the computer did that math, but we didn’t tell it to show us the results.  So let’s go back and change the </a:t>
            </a:r>
            <a:r>
              <a:rPr lang="en-US" baseline="0" dirty="0" err="1" smtClean="0"/>
              <a:t>py</a:t>
            </a:r>
            <a:r>
              <a:rPr lang="en-US" baseline="0" dirty="0" smtClean="0"/>
              <a:t> file.</a:t>
            </a:r>
            <a:endParaRPr lang="en-US" dirty="0"/>
          </a:p>
        </p:txBody>
      </p:sp>
      <p:sp>
        <p:nvSpPr>
          <p:cNvPr id="4" name="Slide Number Placeholder 3"/>
          <p:cNvSpPr>
            <a:spLocks noGrp="1"/>
          </p:cNvSpPr>
          <p:nvPr>
            <p:ph type="sldNum" sz="quarter" idx="10"/>
          </p:nvPr>
        </p:nvSpPr>
        <p:spPr/>
        <p:txBody>
          <a:bodyPr/>
          <a:lstStyle/>
          <a:p>
            <a:fld id="{F2DEA3B2-3021-491D-BAEE-6D14F53CD5E2}" type="slidenum">
              <a:rPr lang="en-US" smtClean="0"/>
              <a:t>18</a:t>
            </a:fld>
            <a:endParaRPr lang="en-US"/>
          </a:p>
        </p:txBody>
      </p:sp>
    </p:spTree>
    <p:extLst>
      <p:ext uri="{BB962C8B-B14F-4D97-AF65-F5344CB8AC3E}">
        <p14:creationId xmlns:p14="http://schemas.microsoft.com/office/powerpoint/2010/main" val="3459922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notice the</a:t>
            </a:r>
            <a:r>
              <a:rPr lang="en-US" baseline="0" dirty="0" smtClean="0"/>
              <a:t> way python understands that when to implement the casted data type</a:t>
            </a:r>
            <a:endParaRPr lang="en-US" dirty="0"/>
          </a:p>
        </p:txBody>
      </p:sp>
      <p:sp>
        <p:nvSpPr>
          <p:cNvPr id="4" name="Slide Number Placeholder 3"/>
          <p:cNvSpPr>
            <a:spLocks noGrp="1"/>
          </p:cNvSpPr>
          <p:nvPr>
            <p:ph type="sldNum" sz="quarter" idx="10"/>
          </p:nvPr>
        </p:nvSpPr>
        <p:spPr/>
        <p:txBody>
          <a:bodyPr/>
          <a:lstStyle/>
          <a:p>
            <a:fld id="{F2DEA3B2-3021-491D-BAEE-6D14F53CD5E2}" type="slidenum">
              <a:rPr lang="en-US" smtClean="0"/>
              <a:t>19</a:t>
            </a:fld>
            <a:endParaRPr lang="en-US"/>
          </a:p>
        </p:txBody>
      </p:sp>
    </p:spTree>
    <p:extLst>
      <p:ext uri="{BB962C8B-B14F-4D97-AF65-F5344CB8AC3E}">
        <p14:creationId xmlns:p14="http://schemas.microsoft.com/office/powerpoint/2010/main" val="3747646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these examples it is just as easy</a:t>
            </a:r>
            <a:r>
              <a:rPr lang="en-US" baseline="0" dirty="0" smtClean="0"/>
              <a:t> to type the information directly as it is to make a variable, but when we get to functions, you are going to want to </a:t>
            </a:r>
            <a:r>
              <a:rPr lang="en-US" baseline="0" smtClean="0"/>
              <a:t>use variables!</a:t>
            </a:r>
            <a:endParaRPr lang="en-US"/>
          </a:p>
        </p:txBody>
      </p:sp>
      <p:sp>
        <p:nvSpPr>
          <p:cNvPr id="4" name="Slide Number Placeholder 3"/>
          <p:cNvSpPr>
            <a:spLocks noGrp="1"/>
          </p:cNvSpPr>
          <p:nvPr>
            <p:ph type="sldNum" sz="quarter" idx="10"/>
          </p:nvPr>
        </p:nvSpPr>
        <p:spPr/>
        <p:txBody>
          <a:bodyPr/>
          <a:lstStyle/>
          <a:p>
            <a:fld id="{F2DEA3B2-3021-491D-BAEE-6D14F53CD5E2}" type="slidenum">
              <a:rPr lang="en-US" smtClean="0"/>
              <a:t>23</a:t>
            </a:fld>
            <a:endParaRPr lang="en-US"/>
          </a:p>
        </p:txBody>
      </p:sp>
    </p:spTree>
    <p:extLst>
      <p:ext uri="{BB962C8B-B14F-4D97-AF65-F5344CB8AC3E}">
        <p14:creationId xmlns:p14="http://schemas.microsoft.com/office/powerpoint/2010/main" val="132680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you can see that I’ve created a few</a:t>
            </a:r>
            <a:r>
              <a:rPr lang="en-US" baseline="0" dirty="0" smtClean="0"/>
              <a:t> variables.  Using the print method, I can print the value of the variable, using the type method I can see what data type the variable holds</a:t>
            </a:r>
            <a:endParaRPr lang="en-US" dirty="0"/>
          </a:p>
        </p:txBody>
      </p:sp>
      <p:sp>
        <p:nvSpPr>
          <p:cNvPr id="4" name="Slide Number Placeholder 3"/>
          <p:cNvSpPr>
            <a:spLocks noGrp="1"/>
          </p:cNvSpPr>
          <p:nvPr>
            <p:ph type="sldNum" sz="quarter" idx="10"/>
          </p:nvPr>
        </p:nvSpPr>
        <p:spPr/>
        <p:txBody>
          <a:bodyPr/>
          <a:lstStyle/>
          <a:p>
            <a:fld id="{F2DEA3B2-3021-491D-BAEE-6D14F53CD5E2}" type="slidenum">
              <a:rPr lang="en-US" smtClean="0"/>
              <a:t>24</a:t>
            </a:fld>
            <a:endParaRPr lang="en-US"/>
          </a:p>
        </p:txBody>
      </p:sp>
    </p:spTree>
    <p:extLst>
      <p:ext uri="{BB962C8B-B14F-4D97-AF65-F5344CB8AC3E}">
        <p14:creationId xmlns:p14="http://schemas.microsoft.com/office/powerpoint/2010/main" val="2593833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A string in Python is a sequence of </a:t>
            </a:r>
            <a:r>
              <a:rPr lang="en-US" dirty="0" err="1" smtClean="0">
                <a:latin typeface="Verdana" panose="020B0604030504040204" pitchFamily="34" charset="0"/>
                <a:ea typeface="Verdana" panose="020B0604030504040204" pitchFamily="34" charset="0"/>
                <a:cs typeface="Verdana" panose="020B0604030504040204" pitchFamily="34" charset="0"/>
              </a:rPr>
              <a:t>charaters</a:t>
            </a:r>
            <a:r>
              <a:rPr lang="en-US" dirty="0" smtClean="0">
                <a:latin typeface="Verdana" panose="020B0604030504040204" pitchFamily="34" charset="0"/>
                <a:ea typeface="Verdana" panose="020B0604030504040204" pitchFamily="34" charset="0"/>
                <a:cs typeface="Verdana" panose="020B0604030504040204" pitchFamily="34" charset="0"/>
              </a:rPr>
              <a:t>.</a:t>
            </a:r>
            <a:r>
              <a:rPr lang="en-US" baseline="0" dirty="0" smtClean="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Strings are immutable. This means that once defined, they cannot be changed.  You can see that I put quotes</a:t>
            </a:r>
            <a:r>
              <a:rPr lang="en-US" baseline="0" dirty="0" smtClean="0">
                <a:latin typeface="Verdana" panose="020B0604030504040204" pitchFamily="34" charset="0"/>
                <a:ea typeface="Verdana" panose="020B0604030504040204" pitchFamily="34" charset="0"/>
                <a:cs typeface="Verdana" panose="020B0604030504040204" pitchFamily="34" charset="0"/>
              </a:rPr>
              <a:t> around the characters.  That is how you tell python that the </a:t>
            </a:r>
            <a:r>
              <a:rPr lang="en-US" baseline="0" dirty="0" err="1" smtClean="0">
                <a:latin typeface="Verdana" panose="020B0604030504040204" pitchFamily="34" charset="0"/>
                <a:ea typeface="Verdana" panose="020B0604030504040204" pitchFamily="34" charset="0"/>
                <a:cs typeface="Verdana" panose="020B0604030504040204" pitchFamily="34" charset="0"/>
              </a:rPr>
              <a:t>charater’s</a:t>
            </a:r>
            <a:r>
              <a:rPr lang="en-US" baseline="0" dirty="0" smtClean="0">
                <a:latin typeface="Verdana" panose="020B0604030504040204" pitchFamily="34" charset="0"/>
                <a:ea typeface="Verdana" panose="020B0604030504040204" pitchFamily="34" charset="0"/>
                <a:cs typeface="Verdana" panose="020B0604030504040204" pitchFamily="34" charset="0"/>
              </a:rPr>
              <a:t> are strings, and not variables.  Python recognizes single, double, and triple quotes as strings. </a:t>
            </a:r>
          </a:p>
          <a:p>
            <a:pPr marL="0" indent="0">
              <a:buNone/>
            </a:pPr>
            <a:r>
              <a:rPr lang="en-US" baseline="0" dirty="0" smtClean="0">
                <a:latin typeface="Verdana" panose="020B0604030504040204" pitchFamily="34" charset="0"/>
                <a:ea typeface="Verdana" panose="020B0604030504040204" pitchFamily="34" charset="0"/>
                <a:cs typeface="Verdana" panose="020B0604030504040204" pitchFamily="34" charset="0"/>
              </a:rPr>
              <a:t>A tuple, holds 2 or more things, in a specific order, and once a tuple is created there isn’t anyway to add or subtract from it, however you can put mutable things into it.</a:t>
            </a:r>
          </a:p>
          <a:p>
            <a:pPr marL="0" indent="0">
              <a:buNone/>
            </a:pPr>
            <a:r>
              <a:rPr lang="en-US" baseline="0" dirty="0" smtClean="0">
                <a:latin typeface="Verdana" panose="020B0604030504040204" pitchFamily="34" charset="0"/>
                <a:ea typeface="Verdana" panose="020B0604030504040204" pitchFamily="34" charset="0"/>
                <a:cs typeface="Verdana" panose="020B0604030504040204" pitchFamily="34" charset="0"/>
              </a:rPr>
              <a:t>List: a list can hold any python object, strings, numbers,  tuples, other lists.  A list has  order, and is mutable.  So there are methods to modify a list once it’s been created.</a:t>
            </a:r>
          </a:p>
          <a:p>
            <a:pPr marL="0" indent="0">
              <a:buNone/>
            </a:pPr>
            <a:r>
              <a:rPr lang="en-US" baseline="0" dirty="0" smtClean="0">
                <a:latin typeface="Verdana" panose="020B0604030504040204" pitchFamily="34" charset="0"/>
                <a:ea typeface="Verdana" panose="020B0604030504040204" pitchFamily="34" charset="0"/>
                <a:cs typeface="Verdana" panose="020B0604030504040204" pitchFamily="34" charset="0"/>
              </a:rPr>
              <a:t>Dictionary: very similar to a list, but instead of holding single objects, it holds pairs of objects.  So if you know the key, then you can access the value.  However, it doesn’t have any order, so if you print an entire dictionary, then key2:value2 might be printed before key1:value1</a:t>
            </a:r>
          </a:p>
          <a:p>
            <a:pPr marL="0" indent="0">
              <a:buNone/>
            </a:pPr>
            <a:endParaRPr lang="en-US" baseline="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baseline="0" dirty="0" smtClean="0">
                <a:latin typeface="Verdana" panose="020B0604030504040204" pitchFamily="34" charset="0"/>
                <a:ea typeface="Verdana" panose="020B0604030504040204" pitchFamily="34" charset="0"/>
                <a:cs typeface="Verdana" panose="020B0604030504040204" pitchFamily="34" charset="0"/>
              </a:rPr>
              <a:t>Don’t worry if you don’t understand, we are going to use each one, so you can get a feel for how they are used,</a:t>
            </a: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F2DEA3B2-3021-491D-BAEE-6D14F53CD5E2}" type="slidenum">
              <a:rPr lang="en-US" smtClean="0"/>
              <a:t>25</a:t>
            </a:fld>
            <a:endParaRPr lang="en-US"/>
          </a:p>
        </p:txBody>
      </p:sp>
    </p:spTree>
    <p:extLst>
      <p:ext uri="{BB962C8B-B14F-4D97-AF65-F5344CB8AC3E}">
        <p14:creationId xmlns:p14="http://schemas.microsoft.com/office/powerpoint/2010/main" val="3622240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DEA3B2-3021-491D-BAEE-6D14F53CD5E2}" type="slidenum">
              <a:rPr lang="en-US" smtClean="0"/>
              <a:t>26</a:t>
            </a:fld>
            <a:endParaRPr lang="en-US"/>
          </a:p>
        </p:txBody>
      </p:sp>
    </p:spTree>
    <p:extLst>
      <p:ext uri="{BB962C8B-B14F-4D97-AF65-F5344CB8AC3E}">
        <p14:creationId xmlns:p14="http://schemas.microsoft.com/office/powerpoint/2010/main" val="2882249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 couple things I would like to point out here.  The</a:t>
            </a:r>
            <a:r>
              <a:rPr lang="en-US" baseline="0" dirty="0" smtClean="0"/>
              <a:t> first is that each character in a string corresponds to an index number, and that numbering starts with 0</a:t>
            </a:r>
          </a:p>
          <a:p>
            <a:r>
              <a:rPr lang="en-US" dirty="0" smtClean="0"/>
              <a:t>Second: that each</a:t>
            </a:r>
            <a:r>
              <a:rPr lang="en-US" baseline="0" dirty="0" smtClean="0"/>
              <a:t> object in a list or tuple is considered ONE object, no matter what type of data the object is and the objects are separated with a comma.</a:t>
            </a:r>
          </a:p>
          <a:p>
            <a:r>
              <a:rPr lang="en-US" baseline="0" dirty="0" smtClean="0"/>
              <a:t>Third:  The numbers that are in quote marks, and actually a string datatype, not a number</a:t>
            </a:r>
          </a:p>
          <a:p>
            <a:r>
              <a:rPr lang="en-US" baseline="0" dirty="0" smtClean="0"/>
              <a:t>Fourth(and last): is that dictionaries are not on this slide, that is because they are not ordered, so they are not indexed like these other data types.</a:t>
            </a:r>
            <a:endParaRPr lang="en-US" dirty="0"/>
          </a:p>
        </p:txBody>
      </p:sp>
      <p:sp>
        <p:nvSpPr>
          <p:cNvPr id="4" name="Slide Number Placeholder 3"/>
          <p:cNvSpPr>
            <a:spLocks noGrp="1"/>
          </p:cNvSpPr>
          <p:nvPr>
            <p:ph type="sldNum" sz="quarter" idx="10"/>
          </p:nvPr>
        </p:nvSpPr>
        <p:spPr/>
        <p:txBody>
          <a:bodyPr/>
          <a:lstStyle/>
          <a:p>
            <a:fld id="{F2DEA3B2-3021-491D-BAEE-6D14F53CD5E2}" type="slidenum">
              <a:rPr lang="en-US" smtClean="0"/>
              <a:t>27</a:t>
            </a:fld>
            <a:endParaRPr lang="en-US"/>
          </a:p>
        </p:txBody>
      </p:sp>
    </p:spTree>
    <p:extLst>
      <p:ext uri="{BB962C8B-B14F-4D97-AF65-F5344CB8AC3E}">
        <p14:creationId xmlns:p14="http://schemas.microsoft.com/office/powerpoint/2010/main" val="3677831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DEA3B2-3021-491D-BAEE-6D14F53CD5E2}" type="slidenum">
              <a:rPr lang="en-US" smtClean="0"/>
              <a:t>32</a:t>
            </a:fld>
            <a:endParaRPr lang="en-US"/>
          </a:p>
        </p:txBody>
      </p:sp>
    </p:spTree>
    <p:extLst>
      <p:ext uri="{BB962C8B-B14F-4D97-AF65-F5344CB8AC3E}">
        <p14:creationId xmlns:p14="http://schemas.microsoft.com/office/powerpoint/2010/main" val="2073288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Dictionaries</a:t>
            </a:r>
            <a:r>
              <a:rPr lang="en-US" baseline="0" dirty="0" smtClean="0"/>
              <a:t> might and lists are really powerful when using loops</a:t>
            </a:r>
            <a:endParaRPr lang="en-US" dirty="0"/>
          </a:p>
        </p:txBody>
      </p:sp>
      <p:sp>
        <p:nvSpPr>
          <p:cNvPr id="4" name="Slide Number Placeholder 3"/>
          <p:cNvSpPr>
            <a:spLocks noGrp="1"/>
          </p:cNvSpPr>
          <p:nvPr>
            <p:ph type="sldNum" sz="quarter" idx="10"/>
          </p:nvPr>
        </p:nvSpPr>
        <p:spPr/>
        <p:txBody>
          <a:bodyPr/>
          <a:lstStyle/>
          <a:p>
            <a:fld id="{F2DEA3B2-3021-491D-BAEE-6D14F53CD5E2}" type="slidenum">
              <a:rPr lang="en-US" smtClean="0"/>
              <a:t>38</a:t>
            </a:fld>
            <a:endParaRPr lang="en-US" dirty="0"/>
          </a:p>
        </p:txBody>
      </p:sp>
    </p:spTree>
    <p:extLst>
      <p:ext uri="{BB962C8B-B14F-4D97-AF65-F5344CB8AC3E}">
        <p14:creationId xmlns:p14="http://schemas.microsoft.com/office/powerpoint/2010/main" val="2313328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a little easier to see in a pictures. </a:t>
            </a:r>
            <a:endParaRPr lang="en-US" dirty="0"/>
          </a:p>
        </p:txBody>
      </p:sp>
      <p:sp>
        <p:nvSpPr>
          <p:cNvPr id="4" name="Slide Number Placeholder 3"/>
          <p:cNvSpPr>
            <a:spLocks noGrp="1"/>
          </p:cNvSpPr>
          <p:nvPr>
            <p:ph type="sldNum" sz="quarter" idx="10"/>
          </p:nvPr>
        </p:nvSpPr>
        <p:spPr/>
        <p:txBody>
          <a:bodyPr/>
          <a:lstStyle/>
          <a:p>
            <a:fld id="{F2DEA3B2-3021-491D-BAEE-6D14F53CD5E2}" type="slidenum">
              <a:rPr lang="en-US" smtClean="0"/>
              <a:t>49</a:t>
            </a:fld>
            <a:endParaRPr lang="en-US"/>
          </a:p>
        </p:txBody>
      </p:sp>
    </p:spTree>
    <p:extLst>
      <p:ext uri="{BB962C8B-B14F-4D97-AF65-F5344CB8AC3E}">
        <p14:creationId xmlns:p14="http://schemas.microsoft.com/office/powerpoint/2010/main" val="4180340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also have</a:t>
            </a:r>
            <a:r>
              <a:rPr lang="en-US" baseline="0" dirty="0" smtClean="0"/>
              <a:t> a mountain to climb, and that is going at the right pace.  If you need more time on a slide or want to go faster PLEASE don’t hesitate to say something.  I’m here to make sure each of you leaves with the confidence and tools to start programming in python</a:t>
            </a:r>
            <a:endParaRPr lang="en-US" dirty="0"/>
          </a:p>
        </p:txBody>
      </p:sp>
      <p:sp>
        <p:nvSpPr>
          <p:cNvPr id="4" name="Slide Number Placeholder 3"/>
          <p:cNvSpPr>
            <a:spLocks noGrp="1"/>
          </p:cNvSpPr>
          <p:nvPr>
            <p:ph type="sldNum" sz="quarter" idx="10"/>
          </p:nvPr>
        </p:nvSpPr>
        <p:spPr/>
        <p:txBody>
          <a:bodyPr/>
          <a:lstStyle/>
          <a:p>
            <a:fld id="{F2DEA3B2-3021-491D-BAEE-6D14F53CD5E2}" type="slidenum">
              <a:rPr lang="en-US" smtClean="0"/>
              <a:t>4</a:t>
            </a:fld>
            <a:endParaRPr lang="en-US"/>
          </a:p>
        </p:txBody>
      </p:sp>
    </p:spTree>
    <p:extLst>
      <p:ext uri="{BB962C8B-B14F-4D97-AF65-F5344CB8AC3E}">
        <p14:creationId xmlns:p14="http://schemas.microsoft.com/office/powerpoint/2010/main" val="13083898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loops are not used</a:t>
            </a:r>
            <a:r>
              <a:rPr lang="en-US" baseline="0" dirty="0" smtClean="0"/>
              <a:t> as often, because there is a risk of infinite looping.  Which will crash the program.</a:t>
            </a:r>
            <a:endParaRPr lang="en-US" dirty="0"/>
          </a:p>
        </p:txBody>
      </p:sp>
      <p:sp>
        <p:nvSpPr>
          <p:cNvPr id="4" name="Slide Number Placeholder 3"/>
          <p:cNvSpPr>
            <a:spLocks noGrp="1"/>
          </p:cNvSpPr>
          <p:nvPr>
            <p:ph type="sldNum" sz="quarter" idx="10"/>
          </p:nvPr>
        </p:nvSpPr>
        <p:spPr/>
        <p:txBody>
          <a:bodyPr/>
          <a:lstStyle/>
          <a:p>
            <a:fld id="{F2DEA3B2-3021-491D-BAEE-6D14F53CD5E2}" type="slidenum">
              <a:rPr lang="en-US" smtClean="0"/>
              <a:t>52</a:t>
            </a:fld>
            <a:endParaRPr lang="en-US"/>
          </a:p>
        </p:txBody>
      </p:sp>
    </p:spTree>
    <p:extLst>
      <p:ext uri="{BB962C8B-B14F-4D97-AF65-F5344CB8AC3E}">
        <p14:creationId xmlns:p14="http://schemas.microsoft.com/office/powerpoint/2010/main" val="2446863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put loops and list/dictionaries together, this can</a:t>
            </a:r>
            <a:r>
              <a:rPr lang="en-US" baseline="0" dirty="0" smtClean="0"/>
              <a:t> become very powerful.  </a:t>
            </a:r>
            <a:endParaRPr lang="en-US" dirty="0"/>
          </a:p>
        </p:txBody>
      </p:sp>
      <p:sp>
        <p:nvSpPr>
          <p:cNvPr id="4" name="Slide Number Placeholder 3"/>
          <p:cNvSpPr>
            <a:spLocks noGrp="1"/>
          </p:cNvSpPr>
          <p:nvPr>
            <p:ph type="sldNum" sz="quarter" idx="10"/>
          </p:nvPr>
        </p:nvSpPr>
        <p:spPr/>
        <p:txBody>
          <a:bodyPr/>
          <a:lstStyle/>
          <a:p>
            <a:fld id="{F2DEA3B2-3021-491D-BAEE-6D14F53CD5E2}" type="slidenum">
              <a:rPr lang="en-US" smtClean="0"/>
              <a:t>54</a:t>
            </a:fld>
            <a:endParaRPr lang="en-US"/>
          </a:p>
        </p:txBody>
      </p:sp>
    </p:spTree>
    <p:extLst>
      <p:ext uri="{BB962C8B-B14F-4D97-AF65-F5344CB8AC3E}">
        <p14:creationId xmlns:p14="http://schemas.microsoft.com/office/powerpoint/2010/main" val="4179993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put loops and list/dictionaries together, this can</a:t>
            </a:r>
            <a:r>
              <a:rPr lang="en-US" baseline="0" dirty="0" smtClean="0"/>
              <a:t> become very powerful.  </a:t>
            </a:r>
            <a:endParaRPr lang="en-US" dirty="0"/>
          </a:p>
        </p:txBody>
      </p:sp>
      <p:sp>
        <p:nvSpPr>
          <p:cNvPr id="4" name="Slide Number Placeholder 3"/>
          <p:cNvSpPr>
            <a:spLocks noGrp="1"/>
          </p:cNvSpPr>
          <p:nvPr>
            <p:ph type="sldNum" sz="quarter" idx="10"/>
          </p:nvPr>
        </p:nvSpPr>
        <p:spPr/>
        <p:txBody>
          <a:bodyPr/>
          <a:lstStyle/>
          <a:p>
            <a:fld id="{F2DEA3B2-3021-491D-BAEE-6D14F53CD5E2}" type="slidenum">
              <a:rPr lang="en-US" smtClean="0"/>
              <a:t>55</a:t>
            </a:fld>
            <a:endParaRPr lang="en-US"/>
          </a:p>
        </p:txBody>
      </p:sp>
    </p:spTree>
    <p:extLst>
      <p:ext uri="{BB962C8B-B14F-4D97-AF65-F5344CB8AC3E}">
        <p14:creationId xmlns:p14="http://schemas.microsoft.com/office/powerpoint/2010/main" val="32778859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put loops and list/dictionaries together, this can</a:t>
            </a:r>
            <a:r>
              <a:rPr lang="en-US" baseline="0" dirty="0" smtClean="0"/>
              <a:t> become very powerful.  </a:t>
            </a:r>
            <a:endParaRPr lang="en-US" dirty="0"/>
          </a:p>
        </p:txBody>
      </p:sp>
      <p:sp>
        <p:nvSpPr>
          <p:cNvPr id="4" name="Slide Number Placeholder 3"/>
          <p:cNvSpPr>
            <a:spLocks noGrp="1"/>
          </p:cNvSpPr>
          <p:nvPr>
            <p:ph type="sldNum" sz="quarter" idx="10"/>
          </p:nvPr>
        </p:nvSpPr>
        <p:spPr/>
        <p:txBody>
          <a:bodyPr/>
          <a:lstStyle/>
          <a:p>
            <a:fld id="{F2DEA3B2-3021-491D-BAEE-6D14F53CD5E2}" type="slidenum">
              <a:rPr lang="en-US" smtClean="0"/>
              <a:t>56</a:t>
            </a:fld>
            <a:endParaRPr lang="en-US"/>
          </a:p>
        </p:txBody>
      </p:sp>
    </p:spTree>
    <p:extLst>
      <p:ext uri="{BB962C8B-B14F-4D97-AF65-F5344CB8AC3E}">
        <p14:creationId xmlns:p14="http://schemas.microsoft.com/office/powerpoint/2010/main" val="1746467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things in the parenthesis are packages (python calls them modules) that anyone can use, that have been developed for specific purposes. </a:t>
            </a:r>
            <a:endParaRPr lang="en-US" dirty="0"/>
          </a:p>
        </p:txBody>
      </p:sp>
      <p:sp>
        <p:nvSpPr>
          <p:cNvPr id="4" name="Slide Number Placeholder 3"/>
          <p:cNvSpPr>
            <a:spLocks noGrp="1"/>
          </p:cNvSpPr>
          <p:nvPr>
            <p:ph type="sldNum" sz="quarter" idx="10"/>
          </p:nvPr>
        </p:nvSpPr>
        <p:spPr/>
        <p:txBody>
          <a:bodyPr/>
          <a:lstStyle/>
          <a:p>
            <a:fld id="{F2DEA3B2-3021-491D-BAEE-6D14F53CD5E2}" type="slidenum">
              <a:rPr lang="en-US" smtClean="0"/>
              <a:t>7</a:t>
            </a:fld>
            <a:endParaRPr lang="en-US"/>
          </a:p>
        </p:txBody>
      </p:sp>
    </p:spTree>
    <p:extLst>
      <p:ext uri="{BB962C8B-B14F-4D97-AF65-F5344CB8AC3E}">
        <p14:creationId xmlns:p14="http://schemas.microsoft.com/office/powerpoint/2010/main" val="923629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Your</a:t>
            </a:r>
            <a:r>
              <a:rPr lang="en-US" baseline="0" dirty="0" smtClean="0"/>
              <a:t> command prompt (or terminal) should look something like this.  </a:t>
            </a:r>
            <a:endParaRPr lang="en-US" dirty="0"/>
          </a:p>
        </p:txBody>
      </p:sp>
      <p:sp>
        <p:nvSpPr>
          <p:cNvPr id="4" name="Slide Number Placeholder 3"/>
          <p:cNvSpPr>
            <a:spLocks noGrp="1"/>
          </p:cNvSpPr>
          <p:nvPr>
            <p:ph type="sldNum" sz="quarter" idx="10"/>
          </p:nvPr>
        </p:nvSpPr>
        <p:spPr/>
        <p:txBody>
          <a:bodyPr/>
          <a:lstStyle/>
          <a:p>
            <a:fld id="{F2DEA3B2-3021-491D-BAEE-6D14F53CD5E2}" type="slidenum">
              <a:rPr lang="en-US" smtClean="0"/>
              <a:t>11</a:t>
            </a:fld>
            <a:endParaRPr lang="en-US"/>
          </a:p>
        </p:txBody>
      </p:sp>
    </p:spTree>
    <p:extLst>
      <p:ext uri="{BB962C8B-B14F-4D97-AF65-F5344CB8AC3E}">
        <p14:creationId xmlns:p14="http://schemas.microsoft.com/office/powerpoint/2010/main" val="4128121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on IDLE and wait,</a:t>
            </a:r>
            <a:r>
              <a:rPr lang="en-US" baseline="0" dirty="0" smtClean="0"/>
              <a:t> there might be a black screen for a minute, but then a</a:t>
            </a:r>
            <a:endParaRPr lang="en-US" dirty="0"/>
          </a:p>
        </p:txBody>
      </p:sp>
      <p:sp>
        <p:nvSpPr>
          <p:cNvPr id="4" name="Slide Number Placeholder 3"/>
          <p:cNvSpPr>
            <a:spLocks noGrp="1"/>
          </p:cNvSpPr>
          <p:nvPr>
            <p:ph type="sldNum" sz="quarter" idx="10"/>
          </p:nvPr>
        </p:nvSpPr>
        <p:spPr/>
        <p:txBody>
          <a:bodyPr/>
          <a:lstStyle/>
          <a:p>
            <a:fld id="{F2DEA3B2-3021-491D-BAEE-6D14F53CD5E2}" type="slidenum">
              <a:rPr lang="en-US" smtClean="0"/>
              <a:t>13</a:t>
            </a:fld>
            <a:endParaRPr lang="en-US"/>
          </a:p>
        </p:txBody>
      </p:sp>
    </p:spTree>
    <p:extLst>
      <p:ext uri="{BB962C8B-B14F-4D97-AF65-F5344CB8AC3E}">
        <p14:creationId xmlns:p14="http://schemas.microsoft.com/office/powerpoint/2010/main" val="2470876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should get a window</a:t>
            </a:r>
            <a:r>
              <a:rPr lang="en-US" baseline="0" dirty="0" smtClean="0"/>
              <a:t> that looks something like this.  This is the shell, you can execute lines of codes right away.   You can see that across the top bar there are a few tools that will help you when you are writing programs. Go ahead and type 3+4 and hit enter, you should get the answer right away.</a:t>
            </a:r>
          </a:p>
          <a:p>
            <a:r>
              <a:rPr lang="en-US" baseline="0" dirty="0" smtClean="0"/>
              <a:t>You can also create a file and execute multiple lines of code.  Open an new file, save the file, then you can ‘Run Module’ ,  If you use Check Module , it will tell you if there is a syntax error.  If there isn’t, then nothing will happen.</a:t>
            </a:r>
            <a:endParaRPr lang="en-US" dirty="0"/>
          </a:p>
        </p:txBody>
      </p:sp>
      <p:sp>
        <p:nvSpPr>
          <p:cNvPr id="4" name="Slide Number Placeholder 3"/>
          <p:cNvSpPr>
            <a:spLocks noGrp="1"/>
          </p:cNvSpPr>
          <p:nvPr>
            <p:ph type="sldNum" sz="quarter" idx="10"/>
          </p:nvPr>
        </p:nvSpPr>
        <p:spPr/>
        <p:txBody>
          <a:bodyPr/>
          <a:lstStyle/>
          <a:p>
            <a:fld id="{F2DEA3B2-3021-491D-BAEE-6D14F53CD5E2}" type="slidenum">
              <a:rPr lang="en-US" smtClean="0"/>
              <a:t>14</a:t>
            </a:fld>
            <a:endParaRPr lang="en-US"/>
          </a:p>
        </p:txBody>
      </p:sp>
    </p:spTree>
    <p:extLst>
      <p:ext uri="{BB962C8B-B14F-4D97-AF65-F5344CB8AC3E}">
        <p14:creationId xmlns:p14="http://schemas.microsoft.com/office/powerpoint/2010/main" val="3852920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ahead and type ½ into IDLE</a:t>
            </a:r>
            <a:r>
              <a:rPr lang="en-US" baseline="0" dirty="0" smtClean="0"/>
              <a:t> and hit enter.  It should immediately give you the answer.  </a:t>
            </a:r>
            <a:r>
              <a:rPr lang="en-US" dirty="0" smtClean="0"/>
              <a:t>You can see that you get the</a:t>
            </a:r>
            <a:r>
              <a:rPr lang="en-US" baseline="0" dirty="0" smtClean="0"/>
              <a:t> same answers.  You can also see that I didn’t have to explicitly tell python that I wanted to turn an integer type into a floating point type.    You can see that when you mix data types, python also makes assumptions .  Go ahead and try out some other equations. Just remember</a:t>
            </a:r>
            <a:endParaRPr lang="en-US" dirty="0"/>
          </a:p>
        </p:txBody>
      </p:sp>
      <p:sp>
        <p:nvSpPr>
          <p:cNvPr id="4" name="Slide Number Placeholder 3"/>
          <p:cNvSpPr>
            <a:spLocks noGrp="1"/>
          </p:cNvSpPr>
          <p:nvPr>
            <p:ph type="sldNum" sz="quarter" idx="10"/>
          </p:nvPr>
        </p:nvSpPr>
        <p:spPr/>
        <p:txBody>
          <a:bodyPr/>
          <a:lstStyle/>
          <a:p>
            <a:fld id="{F2DEA3B2-3021-491D-BAEE-6D14F53CD5E2}" type="slidenum">
              <a:rPr lang="en-US" smtClean="0"/>
              <a:t>15</a:t>
            </a:fld>
            <a:endParaRPr lang="en-US"/>
          </a:p>
        </p:txBody>
      </p:sp>
    </p:spTree>
    <p:extLst>
      <p:ext uri="{BB962C8B-B14F-4D97-AF65-F5344CB8AC3E}">
        <p14:creationId xmlns:p14="http://schemas.microsoft.com/office/powerpoint/2010/main" val="255798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Sometimes</a:t>
            </a:r>
            <a:r>
              <a:rPr lang="en-US" baseline="0" dirty="0" smtClean="0"/>
              <a:t> you might not want python to be making assumptions, so you can explicitly tell python what data type you want to use.  </a:t>
            </a:r>
            <a:endParaRPr lang="en-US" dirty="0"/>
          </a:p>
        </p:txBody>
      </p:sp>
      <p:sp>
        <p:nvSpPr>
          <p:cNvPr id="4" name="Slide Number Placeholder 3"/>
          <p:cNvSpPr>
            <a:spLocks noGrp="1"/>
          </p:cNvSpPr>
          <p:nvPr>
            <p:ph type="sldNum" sz="quarter" idx="10"/>
          </p:nvPr>
        </p:nvSpPr>
        <p:spPr/>
        <p:txBody>
          <a:bodyPr/>
          <a:lstStyle/>
          <a:p>
            <a:fld id="{F2DEA3B2-3021-491D-BAEE-6D14F53CD5E2}" type="slidenum">
              <a:rPr lang="en-US" smtClean="0"/>
              <a:t>16</a:t>
            </a:fld>
            <a:endParaRPr lang="en-US"/>
          </a:p>
        </p:txBody>
      </p:sp>
    </p:spTree>
    <p:extLst>
      <p:ext uri="{BB962C8B-B14F-4D97-AF65-F5344CB8AC3E}">
        <p14:creationId xmlns:p14="http://schemas.microsoft.com/office/powerpoint/2010/main" val="2972874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that each operation gets it’s own line.  Python is unique in the fact</a:t>
            </a:r>
            <a:r>
              <a:rPr lang="en-US" baseline="0" dirty="0" smtClean="0"/>
              <a:t> that it doesn’t use {} or ; to group commands.  It uses new lines and spaces.  I’ll go into more detail as we go on. This makes python easy to read, because everyone MUST use best practices, but if you are experienced in a different language, like java, it might be a frustration for you. </a:t>
            </a:r>
          </a:p>
          <a:p>
            <a:endParaRPr lang="en-US" baseline="0" dirty="0" smtClean="0"/>
          </a:p>
          <a:p>
            <a:r>
              <a:rPr lang="en-US" baseline="0" dirty="0" smtClean="0"/>
              <a:t>So now we have a python file with some python in it.  How do we get the computer to run it?  </a:t>
            </a:r>
            <a:endParaRPr lang="en-US" dirty="0"/>
          </a:p>
        </p:txBody>
      </p:sp>
      <p:sp>
        <p:nvSpPr>
          <p:cNvPr id="4" name="Slide Number Placeholder 3"/>
          <p:cNvSpPr>
            <a:spLocks noGrp="1"/>
          </p:cNvSpPr>
          <p:nvPr>
            <p:ph type="sldNum" sz="quarter" idx="10"/>
          </p:nvPr>
        </p:nvSpPr>
        <p:spPr/>
        <p:txBody>
          <a:bodyPr/>
          <a:lstStyle/>
          <a:p>
            <a:fld id="{F2DEA3B2-3021-491D-BAEE-6D14F53CD5E2}" type="slidenum">
              <a:rPr lang="en-US" smtClean="0"/>
              <a:t>17</a:t>
            </a:fld>
            <a:endParaRPr lang="en-US"/>
          </a:p>
        </p:txBody>
      </p:sp>
    </p:spTree>
    <p:extLst>
      <p:ext uri="{BB962C8B-B14F-4D97-AF65-F5344CB8AC3E}">
        <p14:creationId xmlns:p14="http://schemas.microsoft.com/office/powerpoint/2010/main" val="2820755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81D47C-469B-4501-8C6A-DFBEEA17E1CD}" type="datetimeFigureOut">
              <a:rPr lang="en-US" smtClean="0"/>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7E586-2D82-489B-A68B-08BD4C9E93E8}" type="slidenum">
              <a:rPr lang="en-US" smtClean="0"/>
              <a:t>‹#›</a:t>
            </a:fld>
            <a:endParaRPr lang="en-US"/>
          </a:p>
        </p:txBody>
      </p:sp>
    </p:spTree>
    <p:extLst>
      <p:ext uri="{BB962C8B-B14F-4D97-AF65-F5344CB8AC3E}">
        <p14:creationId xmlns:p14="http://schemas.microsoft.com/office/powerpoint/2010/main" val="2272537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81D47C-469B-4501-8C6A-DFBEEA17E1CD}" type="datetimeFigureOut">
              <a:rPr lang="en-US" smtClean="0"/>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7E586-2D82-489B-A68B-08BD4C9E93E8}" type="slidenum">
              <a:rPr lang="en-US" smtClean="0"/>
              <a:t>‹#›</a:t>
            </a:fld>
            <a:endParaRPr lang="en-US"/>
          </a:p>
        </p:txBody>
      </p:sp>
    </p:spTree>
    <p:extLst>
      <p:ext uri="{BB962C8B-B14F-4D97-AF65-F5344CB8AC3E}">
        <p14:creationId xmlns:p14="http://schemas.microsoft.com/office/powerpoint/2010/main" val="135104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81D47C-469B-4501-8C6A-DFBEEA17E1CD}" type="datetimeFigureOut">
              <a:rPr lang="en-US" smtClean="0"/>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7E586-2D82-489B-A68B-08BD4C9E93E8}" type="slidenum">
              <a:rPr lang="en-US" smtClean="0"/>
              <a:t>‹#›</a:t>
            </a:fld>
            <a:endParaRPr lang="en-US"/>
          </a:p>
        </p:txBody>
      </p:sp>
    </p:spTree>
    <p:extLst>
      <p:ext uri="{BB962C8B-B14F-4D97-AF65-F5344CB8AC3E}">
        <p14:creationId xmlns:p14="http://schemas.microsoft.com/office/powerpoint/2010/main" val="1062435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81D47C-469B-4501-8C6A-DFBEEA17E1CD}" type="datetimeFigureOut">
              <a:rPr lang="en-US" smtClean="0"/>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7E586-2D82-489B-A68B-08BD4C9E93E8}" type="slidenum">
              <a:rPr lang="en-US" smtClean="0"/>
              <a:t>‹#›</a:t>
            </a:fld>
            <a:endParaRPr lang="en-US"/>
          </a:p>
        </p:txBody>
      </p:sp>
    </p:spTree>
    <p:extLst>
      <p:ext uri="{BB962C8B-B14F-4D97-AF65-F5344CB8AC3E}">
        <p14:creationId xmlns:p14="http://schemas.microsoft.com/office/powerpoint/2010/main" val="2607330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81D47C-469B-4501-8C6A-DFBEEA17E1CD}" type="datetimeFigureOut">
              <a:rPr lang="en-US" smtClean="0"/>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7E586-2D82-489B-A68B-08BD4C9E93E8}" type="slidenum">
              <a:rPr lang="en-US" smtClean="0"/>
              <a:t>‹#›</a:t>
            </a:fld>
            <a:endParaRPr lang="en-US"/>
          </a:p>
        </p:txBody>
      </p:sp>
    </p:spTree>
    <p:extLst>
      <p:ext uri="{BB962C8B-B14F-4D97-AF65-F5344CB8AC3E}">
        <p14:creationId xmlns:p14="http://schemas.microsoft.com/office/powerpoint/2010/main" val="701177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81D47C-469B-4501-8C6A-DFBEEA17E1CD}" type="datetimeFigureOut">
              <a:rPr lang="en-US" smtClean="0"/>
              <a:t>2/25/2017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C7E586-2D82-489B-A68B-08BD4C9E93E8}" type="slidenum">
              <a:rPr lang="en-US" smtClean="0"/>
              <a:t>‹#›</a:t>
            </a:fld>
            <a:endParaRPr lang="en-US"/>
          </a:p>
        </p:txBody>
      </p:sp>
    </p:spTree>
    <p:extLst>
      <p:ext uri="{BB962C8B-B14F-4D97-AF65-F5344CB8AC3E}">
        <p14:creationId xmlns:p14="http://schemas.microsoft.com/office/powerpoint/2010/main" val="4258636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81D47C-469B-4501-8C6A-DFBEEA17E1CD}" type="datetimeFigureOut">
              <a:rPr lang="en-US" smtClean="0"/>
              <a:t>2/25/2017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C7E586-2D82-489B-A68B-08BD4C9E93E8}" type="slidenum">
              <a:rPr lang="en-US" smtClean="0"/>
              <a:t>‹#›</a:t>
            </a:fld>
            <a:endParaRPr lang="en-US"/>
          </a:p>
        </p:txBody>
      </p:sp>
    </p:spTree>
    <p:extLst>
      <p:ext uri="{BB962C8B-B14F-4D97-AF65-F5344CB8AC3E}">
        <p14:creationId xmlns:p14="http://schemas.microsoft.com/office/powerpoint/2010/main" val="1084005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81D47C-469B-4501-8C6A-DFBEEA17E1CD}" type="datetimeFigureOut">
              <a:rPr lang="en-US" smtClean="0"/>
              <a:t>2/25/2017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C7E586-2D82-489B-A68B-08BD4C9E93E8}" type="slidenum">
              <a:rPr lang="en-US" smtClean="0"/>
              <a:t>‹#›</a:t>
            </a:fld>
            <a:endParaRPr lang="en-US"/>
          </a:p>
        </p:txBody>
      </p:sp>
    </p:spTree>
    <p:extLst>
      <p:ext uri="{BB962C8B-B14F-4D97-AF65-F5344CB8AC3E}">
        <p14:creationId xmlns:p14="http://schemas.microsoft.com/office/powerpoint/2010/main" val="554195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81D47C-469B-4501-8C6A-DFBEEA17E1CD}" type="datetimeFigureOut">
              <a:rPr lang="en-US" smtClean="0"/>
              <a:t>2/25/2017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C7E586-2D82-489B-A68B-08BD4C9E93E8}" type="slidenum">
              <a:rPr lang="en-US" smtClean="0"/>
              <a:t>‹#›</a:t>
            </a:fld>
            <a:endParaRPr lang="en-US"/>
          </a:p>
        </p:txBody>
      </p:sp>
    </p:spTree>
    <p:extLst>
      <p:ext uri="{BB962C8B-B14F-4D97-AF65-F5344CB8AC3E}">
        <p14:creationId xmlns:p14="http://schemas.microsoft.com/office/powerpoint/2010/main" val="1945367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81D47C-469B-4501-8C6A-DFBEEA17E1CD}" type="datetimeFigureOut">
              <a:rPr lang="en-US" smtClean="0"/>
              <a:t>2/25/2017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C7E586-2D82-489B-A68B-08BD4C9E93E8}" type="slidenum">
              <a:rPr lang="en-US" smtClean="0"/>
              <a:t>‹#›</a:t>
            </a:fld>
            <a:endParaRPr lang="en-US"/>
          </a:p>
        </p:txBody>
      </p:sp>
    </p:spTree>
    <p:extLst>
      <p:ext uri="{BB962C8B-B14F-4D97-AF65-F5344CB8AC3E}">
        <p14:creationId xmlns:p14="http://schemas.microsoft.com/office/powerpoint/2010/main" val="374502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81D47C-469B-4501-8C6A-DFBEEA17E1CD}" type="datetimeFigureOut">
              <a:rPr lang="en-US" smtClean="0"/>
              <a:t>2/25/2017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C7E586-2D82-489B-A68B-08BD4C9E93E8}" type="slidenum">
              <a:rPr lang="en-US" smtClean="0"/>
              <a:t>‹#›</a:t>
            </a:fld>
            <a:endParaRPr lang="en-US"/>
          </a:p>
        </p:txBody>
      </p:sp>
    </p:spTree>
    <p:extLst>
      <p:ext uri="{BB962C8B-B14F-4D97-AF65-F5344CB8AC3E}">
        <p14:creationId xmlns:p14="http://schemas.microsoft.com/office/powerpoint/2010/main" val="2164027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81D47C-469B-4501-8C6A-DFBEEA17E1CD}" type="datetimeFigureOut">
              <a:rPr lang="en-US" smtClean="0"/>
              <a:t>2/25/2017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C7E586-2D82-489B-A68B-08BD4C9E93E8}" type="slidenum">
              <a:rPr lang="en-US" smtClean="0"/>
              <a:t>‹#›</a:t>
            </a:fld>
            <a:endParaRPr lang="en-US"/>
          </a:p>
        </p:txBody>
      </p:sp>
    </p:spTree>
    <p:extLst>
      <p:ext uri="{BB962C8B-B14F-4D97-AF65-F5344CB8AC3E}">
        <p14:creationId xmlns:p14="http://schemas.microsoft.com/office/powerpoint/2010/main" val="37544462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4338" y="373487"/>
            <a:ext cx="5309694" cy="5299769"/>
          </a:xfrm>
          <a:prstGeom prst="rect">
            <a:avLst/>
          </a:prstGeom>
        </p:spPr>
      </p:pic>
      <p:sp>
        <p:nvSpPr>
          <p:cNvPr id="3" name="TextBox 2"/>
          <p:cNvSpPr txBox="1"/>
          <p:nvPr/>
        </p:nvSpPr>
        <p:spPr>
          <a:xfrm>
            <a:off x="0" y="5975797"/>
            <a:ext cx="12192000" cy="861774"/>
          </a:xfrm>
          <a:prstGeom prst="rect">
            <a:avLst/>
          </a:prstGeom>
          <a:noFill/>
        </p:spPr>
        <p:txBody>
          <a:bodyPr wrap="square" rtlCol="0">
            <a:spAutoFit/>
          </a:bodyPr>
          <a:lstStyle/>
          <a:p>
            <a:pPr algn="ctr"/>
            <a:r>
              <a:rPr lang="en-US" sz="3200" b="1" dirty="0">
                <a:solidFill>
                  <a:schemeClr val="accent6"/>
                </a:solidFill>
              </a:rPr>
              <a:t>Python for </a:t>
            </a:r>
            <a:r>
              <a:rPr lang="en-US" sz="3200" b="1" dirty="0" smtClean="0">
                <a:solidFill>
                  <a:schemeClr val="accent6"/>
                </a:solidFill>
              </a:rPr>
              <a:t>Beginners | @</a:t>
            </a:r>
            <a:r>
              <a:rPr lang="en-US" sz="3200" b="1" dirty="0" err="1" smtClean="0">
                <a:solidFill>
                  <a:schemeClr val="accent6"/>
                </a:solidFill>
              </a:rPr>
              <a:t>gdifortcollins</a:t>
            </a:r>
            <a:r>
              <a:rPr lang="en-US" sz="3200" b="1" dirty="0" smtClean="0">
                <a:solidFill>
                  <a:schemeClr val="accent6"/>
                </a:solidFill>
              </a:rPr>
              <a:t> </a:t>
            </a:r>
            <a:endParaRPr lang="en-US" sz="3200" b="1" dirty="0">
              <a:solidFill>
                <a:schemeClr val="accent6"/>
              </a:solidFill>
            </a:endParaRPr>
          </a:p>
          <a:p>
            <a:r>
              <a:rPr lang="en-US" dirty="0" smtClean="0"/>
              <a:t> </a:t>
            </a:r>
            <a:endParaRPr lang="en-US" dirty="0"/>
          </a:p>
        </p:txBody>
      </p:sp>
    </p:spTree>
    <p:extLst>
      <p:ext uri="{BB962C8B-B14F-4D97-AF65-F5344CB8AC3E}">
        <p14:creationId xmlns:p14="http://schemas.microsoft.com/office/powerpoint/2010/main" val="9849412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eaLnBrk="0" fontAlgn="base" hangingPunct="0">
              <a:lnSpc>
                <a:spcPct val="100000"/>
              </a:lnSpc>
              <a:spcAft>
                <a:spcPct val="0"/>
              </a:spcAft>
            </a:pPr>
            <a:r>
              <a:rPr lang="en-US" altLang="en-US" dirty="0">
                <a:solidFill>
                  <a:srgbClr val="F05B62"/>
                </a:solidFill>
                <a:latin typeface="Verdana" panose="020B0604030504040204" pitchFamily="34" charset="0"/>
                <a:ea typeface="Verdana" panose="020B0604030504040204" pitchFamily="34" charset="0"/>
                <a:cs typeface="Verdana" panose="020B0604030504040204" pitchFamily="34" charset="0"/>
              </a:rPr>
              <a:t>Command line, </a:t>
            </a:r>
            <a:r>
              <a:rPr lang="en-US" altLang="en-US" dirty="0" smtClean="0">
                <a:solidFill>
                  <a:srgbClr val="F05B62"/>
                </a:solidFill>
                <a:latin typeface="Verdana" panose="020B0604030504040204" pitchFamily="34" charset="0"/>
                <a:ea typeface="Verdana" panose="020B0604030504040204" pitchFamily="34" charset="0"/>
                <a:cs typeface="Verdana" panose="020B0604030504040204" pitchFamily="34" charset="0"/>
              </a:rPr>
              <a:t>Text Editors, IDLE</a:t>
            </a:r>
            <a:endParaRPr lang="en-US" altLang="en-US" dirty="0">
              <a:solidFill>
                <a:srgbClr val="F05B62"/>
              </a:solidFill>
              <a:latin typeface="Verdana" panose="020B0604030504040204" pitchFamily="34" charset="0"/>
              <a:ea typeface="Verdana" panose="020B0604030504040204" pitchFamily="34" charset="0"/>
              <a:cs typeface="Verdana" panose="020B0604030504040204" pitchFamily="34" charset="0"/>
            </a:endParaRPr>
          </a:p>
        </p:txBody>
      </p:sp>
      <p:sp>
        <p:nvSpPr>
          <p:cNvPr id="6" name="Content Placeholder 5"/>
          <p:cNvSpPr>
            <a:spLocks noGrp="1"/>
          </p:cNvSpPr>
          <p:nvPr>
            <p:ph idx="1"/>
          </p:nvPr>
        </p:nvSpPr>
        <p:spPr>
          <a:xfrm>
            <a:off x="457200" y="1825624"/>
            <a:ext cx="10896600" cy="5032375"/>
          </a:xfrm>
        </p:spPr>
        <p:txBody>
          <a:bodyPr>
            <a:normAutofit fontScale="92500" lnSpcReduction="20000"/>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Terminal: A </a:t>
            </a:r>
            <a:r>
              <a:rPr lang="en-US" dirty="0">
                <a:latin typeface="Verdana" panose="020B0604030504040204" pitchFamily="34" charset="0"/>
                <a:ea typeface="Verdana" panose="020B0604030504040204" pitchFamily="34" charset="0"/>
                <a:cs typeface="Verdana" panose="020B0604030504040204" pitchFamily="34" charset="0"/>
              </a:rPr>
              <a:t>program that has a </a:t>
            </a:r>
            <a:r>
              <a:rPr lang="en-US" dirty="0">
                <a:solidFill>
                  <a:schemeClr val="accent1"/>
                </a:solidFill>
                <a:latin typeface="Verdana" panose="020B0604030504040204" pitchFamily="34" charset="0"/>
                <a:ea typeface="Verdana" panose="020B0604030504040204" pitchFamily="34" charset="0"/>
                <a:cs typeface="Verdana" panose="020B0604030504040204" pitchFamily="34" charset="0"/>
              </a:rPr>
              <a:t>command line interface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 		      and </a:t>
            </a:r>
            <a:r>
              <a:rPr lang="en-US" dirty="0">
                <a:solidFill>
                  <a:schemeClr val="accent6"/>
                </a:solidFill>
                <a:latin typeface="Verdana" panose="020B0604030504040204" pitchFamily="34" charset="0"/>
                <a:ea typeface="Verdana" panose="020B0604030504040204" pitchFamily="34" charset="0"/>
                <a:cs typeface="Verdana" panose="020B0604030504040204" pitchFamily="34" charset="0"/>
              </a:rPr>
              <a:t>issues commands to the operating </a:t>
            </a:r>
            <a:r>
              <a:rPr lang="en-US" dirty="0" smtClean="0">
                <a:solidFill>
                  <a:schemeClr val="accent6"/>
                </a:solidFill>
                <a:latin typeface="Verdana" panose="020B0604030504040204" pitchFamily="34" charset="0"/>
                <a:ea typeface="Verdana" panose="020B0604030504040204" pitchFamily="34" charset="0"/>
                <a:cs typeface="Verdana" panose="020B0604030504040204" pitchFamily="34" charset="0"/>
              </a:rPr>
              <a:t>system</a:t>
            </a:r>
          </a:p>
          <a:p>
            <a:pPr marL="0" indent="0">
              <a:buNone/>
            </a:pPr>
            <a:r>
              <a:rPr lang="en-US" sz="1900" dirty="0" smtClean="0">
                <a:solidFill>
                  <a:schemeClr val="accent6"/>
                </a:solidFill>
                <a:latin typeface="Verdana" panose="020B0604030504040204" pitchFamily="34" charset="0"/>
                <a:ea typeface="Verdana" panose="020B0604030504040204" pitchFamily="34" charset="0"/>
                <a:cs typeface="Verdana" panose="020B0604030504040204" pitchFamily="34" charset="0"/>
              </a:rPr>
              <a:t>*Apple calls it a terminal, windows calls it the Command Prompt</a:t>
            </a: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Text Editor: A </a:t>
            </a:r>
            <a:r>
              <a:rPr lang="en-US" dirty="0">
                <a:solidFill>
                  <a:schemeClr val="accent1"/>
                </a:solidFill>
                <a:latin typeface="Verdana" panose="020B0604030504040204" pitchFamily="34" charset="0"/>
                <a:ea typeface="Verdana" panose="020B0604030504040204" pitchFamily="34" charset="0"/>
                <a:cs typeface="Verdana" panose="020B0604030504040204" pitchFamily="34" charset="0"/>
              </a:rPr>
              <a:t>program that opens text files </a:t>
            </a:r>
            <a:r>
              <a:rPr lang="en-US" dirty="0">
                <a:latin typeface="Verdana" panose="020B0604030504040204" pitchFamily="34" charset="0"/>
                <a:ea typeface="Verdana" panose="020B0604030504040204" pitchFamily="34" charset="0"/>
                <a:cs typeface="Verdana" panose="020B0604030504040204" pitchFamily="34" charset="0"/>
              </a:rPr>
              <a:t>and allows </a:t>
            </a:r>
            <a:r>
              <a:rPr lang="en-US" dirty="0" smtClean="0">
                <a:latin typeface="Verdana" panose="020B0604030504040204" pitchFamily="34" charset="0"/>
                <a:ea typeface="Verdana" panose="020B0604030504040204" pitchFamily="34" charset="0"/>
                <a:cs typeface="Verdana" panose="020B0604030504040204" pitchFamily="34" charset="0"/>
              </a:rPr>
              <a:t>			  the </a:t>
            </a:r>
            <a:r>
              <a:rPr lang="en-US" dirty="0">
                <a:latin typeface="Verdana" panose="020B0604030504040204" pitchFamily="34" charset="0"/>
                <a:ea typeface="Verdana" panose="020B0604030504040204" pitchFamily="34" charset="0"/>
                <a:cs typeface="Verdana" panose="020B0604030504040204" pitchFamily="34" charset="0"/>
              </a:rPr>
              <a:t>user to edit and save </a:t>
            </a:r>
            <a:r>
              <a:rPr lang="en-US" dirty="0" smtClean="0">
                <a:latin typeface="Verdana" panose="020B0604030504040204" pitchFamily="34" charset="0"/>
                <a:ea typeface="Verdana" panose="020B0604030504040204" pitchFamily="34" charset="0"/>
                <a:cs typeface="Verdana" panose="020B0604030504040204" pitchFamily="34" charset="0"/>
              </a:rPr>
              <a:t>them as a python 		   	  file</a:t>
            </a: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IDLE: </a:t>
            </a:r>
            <a:r>
              <a:rPr lang="en-US" dirty="0">
                <a:latin typeface="Verdana" panose="020B0604030504040204" pitchFamily="34" charset="0"/>
                <a:ea typeface="Verdana" panose="020B0604030504040204" pitchFamily="34" charset="0"/>
                <a:cs typeface="Verdana" panose="020B0604030504040204" pitchFamily="34" charset="0"/>
              </a:rPr>
              <a:t>Python’s Integrated Development and Learning </a:t>
            </a:r>
            <a:r>
              <a:rPr lang="en-US" dirty="0" smtClean="0">
                <a:latin typeface="Verdana" panose="020B0604030504040204" pitchFamily="34" charset="0"/>
                <a:ea typeface="Verdana" panose="020B0604030504040204" pitchFamily="34" charset="0"/>
                <a:cs typeface="Verdana" panose="020B0604030504040204" pitchFamily="34" charset="0"/>
              </a:rPr>
              <a:t>		    	 Environment</a:t>
            </a:r>
          </a:p>
          <a:p>
            <a:pPr lvl="2"/>
            <a:r>
              <a:rPr lang="en-US" dirty="0" smtClean="0"/>
              <a:t>cross-platform (should work the same for windows and mac users)</a:t>
            </a:r>
          </a:p>
          <a:p>
            <a:pPr lvl="2"/>
            <a:r>
              <a:rPr lang="en-US" dirty="0" smtClean="0"/>
              <a:t>colorized  input, output, and error messages</a:t>
            </a:r>
          </a:p>
          <a:p>
            <a:pPr lvl="2"/>
            <a:r>
              <a:rPr lang="en-US" dirty="0" smtClean="0"/>
              <a:t>debugger (find and fix problem’s easier)</a:t>
            </a: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8985430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Let’s try using the command line</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519" y="182811"/>
            <a:ext cx="3753374" cy="636358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6155" y="2441336"/>
            <a:ext cx="4953691" cy="2781688"/>
          </a:xfrm>
          <a:prstGeom prst="rect">
            <a:avLst/>
          </a:prstGeom>
        </p:spPr>
      </p:pic>
      <p:sp>
        <p:nvSpPr>
          <p:cNvPr id="3" name="Content Placeholder 2"/>
          <p:cNvSpPr>
            <a:spLocks noGrp="1"/>
          </p:cNvSpPr>
          <p:nvPr>
            <p:ph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Using the command line: </a:t>
            </a: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search </a:t>
            </a:r>
            <a:r>
              <a:rPr lang="en-US" dirty="0" err="1" smtClean="0">
                <a:latin typeface="Verdana" panose="020B0604030504040204" pitchFamily="34" charset="0"/>
                <a:ea typeface="Verdana" panose="020B0604030504040204" pitchFamily="34" charset="0"/>
                <a:cs typeface="Verdana" panose="020B0604030504040204" pitchFamily="34" charset="0"/>
              </a:rPr>
              <a:t>cmd</a:t>
            </a:r>
            <a:r>
              <a:rPr lang="en-US" dirty="0" smtClean="0">
                <a:latin typeface="Verdana" panose="020B0604030504040204" pitchFamily="34" charset="0"/>
                <a:ea typeface="Verdana" panose="020B0604030504040204" pitchFamily="34" charset="0"/>
                <a:cs typeface="Verdana" panose="020B0604030504040204" pitchFamily="34" charset="0"/>
              </a:rPr>
              <a:t> on windows </a:t>
            </a: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(mac, it’s just your terminal)</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Find out your python version</a:t>
            </a: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type</a:t>
            </a:r>
          </a:p>
          <a:p>
            <a:pPr marL="457200" lvl="1"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
        <p:nvSpPr>
          <p:cNvPr id="6" name="TextBox 5"/>
          <p:cNvSpPr txBox="1"/>
          <p:nvPr/>
        </p:nvSpPr>
        <p:spPr>
          <a:xfrm>
            <a:off x="1934779" y="4450129"/>
            <a:ext cx="2168434" cy="400110"/>
          </a:xfrm>
          <a:prstGeom prst="rect">
            <a:avLst/>
          </a:prstGeom>
          <a:solidFill>
            <a:schemeClr val="tx1"/>
          </a:solidFill>
        </p:spPr>
        <p:txBody>
          <a:bodyPr wrap="square" rtlCol="0">
            <a:spAutoFit/>
          </a:bodyPr>
          <a:lstStyle/>
          <a:p>
            <a:r>
              <a:rPr lang="en-US" sz="20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python -V</a:t>
            </a:r>
            <a:endPar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89191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71"/>
            <a:ext cx="10515600" cy="1325563"/>
          </a:xfrm>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Arithmetic</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1322192"/>
            <a:ext cx="10515600" cy="5310619"/>
          </a:xfrm>
        </p:spPr>
        <p:txBody>
          <a:bodyPr>
            <a:normAutofit fontScale="62500" lnSpcReduction="20000"/>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Python has different TYPES of numbers</a:t>
            </a:r>
          </a:p>
          <a:p>
            <a:pPr marL="0"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err="1" smtClean="0">
                <a:solidFill>
                  <a:schemeClr val="accent6"/>
                </a:solidFill>
                <a:latin typeface="Verdana" panose="020B0604030504040204" pitchFamily="34" charset="0"/>
                <a:ea typeface="Verdana" panose="020B0604030504040204" pitchFamily="34" charset="0"/>
                <a:cs typeface="Verdana" panose="020B0604030504040204" pitchFamily="34" charset="0"/>
              </a:rPr>
              <a:t>int</a:t>
            </a:r>
            <a:r>
              <a:rPr lang="en-US" dirty="0" smtClean="0">
                <a:solidFill>
                  <a:schemeClr val="accent6"/>
                </a:solidFill>
                <a:latin typeface="Verdana" panose="020B0604030504040204" pitchFamily="34" charset="0"/>
                <a:ea typeface="Verdana" panose="020B0604030504040204" pitchFamily="34" charset="0"/>
                <a:cs typeface="Verdana" panose="020B0604030504040204" pitchFamily="34" charset="0"/>
              </a:rPr>
              <a:t> </a:t>
            </a:r>
            <a:r>
              <a:rPr lang="en-US" dirty="0">
                <a:solidFill>
                  <a:schemeClr val="accent6"/>
                </a:solidFill>
                <a:latin typeface="Verdana" panose="020B0604030504040204" pitchFamily="34" charset="0"/>
                <a:ea typeface="Verdana" panose="020B0604030504040204" pitchFamily="34" charset="0"/>
                <a:cs typeface="Verdana" panose="020B0604030504040204" pitchFamily="34" charset="0"/>
              </a:rPr>
              <a:t>(signed integers): </a:t>
            </a:r>
            <a:r>
              <a:rPr lang="en-US" dirty="0">
                <a:latin typeface="Verdana" panose="020B0604030504040204" pitchFamily="34" charset="0"/>
                <a:ea typeface="Verdana" panose="020B0604030504040204" pitchFamily="34" charset="0"/>
                <a:cs typeface="Verdana" panose="020B0604030504040204" pitchFamily="34" charset="0"/>
              </a:rPr>
              <a:t>They are often called just integers or </a:t>
            </a:r>
            <a:r>
              <a:rPr lang="en-US" dirty="0" err="1">
                <a:latin typeface="Verdana" panose="020B0604030504040204" pitchFamily="34" charset="0"/>
                <a:ea typeface="Verdana" panose="020B0604030504040204" pitchFamily="34" charset="0"/>
                <a:cs typeface="Verdana" panose="020B0604030504040204" pitchFamily="34" charset="0"/>
              </a:rPr>
              <a:t>ints</a:t>
            </a:r>
            <a:r>
              <a:rPr lang="en-US" dirty="0">
                <a:latin typeface="Verdana" panose="020B0604030504040204" pitchFamily="34" charset="0"/>
                <a:ea typeface="Verdana" panose="020B0604030504040204" pitchFamily="34" charset="0"/>
                <a:cs typeface="Verdana" panose="020B0604030504040204" pitchFamily="34" charset="0"/>
              </a:rPr>
              <a:t>, are positive or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negative </a:t>
            </a:r>
            <a:r>
              <a:rPr lang="en-US" dirty="0">
                <a:latin typeface="Verdana" panose="020B0604030504040204" pitchFamily="34" charset="0"/>
                <a:ea typeface="Verdana" panose="020B0604030504040204" pitchFamily="34" charset="0"/>
                <a:cs typeface="Verdana" panose="020B0604030504040204" pitchFamily="34" charset="0"/>
              </a:rPr>
              <a:t>whole numbers with no decimal point</a:t>
            </a:r>
            <a:r>
              <a:rPr lang="en-US"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smtClean="0">
                <a:solidFill>
                  <a:schemeClr val="accent6"/>
                </a:solidFill>
                <a:latin typeface="Verdana" panose="020B0604030504040204" pitchFamily="34" charset="0"/>
                <a:ea typeface="Verdana" panose="020B0604030504040204" pitchFamily="34" charset="0"/>
                <a:cs typeface="Verdana" panose="020B0604030504040204" pitchFamily="34" charset="0"/>
              </a:rPr>
              <a:t>float </a:t>
            </a:r>
            <a:r>
              <a:rPr lang="en-US" dirty="0">
                <a:solidFill>
                  <a:schemeClr val="accent6"/>
                </a:solidFill>
                <a:latin typeface="Verdana" panose="020B0604030504040204" pitchFamily="34" charset="0"/>
                <a:ea typeface="Verdana" panose="020B0604030504040204" pitchFamily="34" charset="0"/>
                <a:cs typeface="Verdana" panose="020B0604030504040204" pitchFamily="34" charset="0"/>
              </a:rPr>
              <a:t>(floating point real values) : </a:t>
            </a:r>
            <a:r>
              <a:rPr lang="en-US" dirty="0">
                <a:latin typeface="Verdana" panose="020B0604030504040204" pitchFamily="34" charset="0"/>
                <a:ea typeface="Verdana" panose="020B0604030504040204" pitchFamily="34" charset="0"/>
                <a:cs typeface="Verdana" panose="020B0604030504040204" pitchFamily="34" charset="0"/>
              </a:rPr>
              <a:t>Also called floats, they represent real numbers and are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written </a:t>
            </a:r>
            <a:r>
              <a:rPr lang="en-US" dirty="0">
                <a:latin typeface="Verdana" panose="020B0604030504040204" pitchFamily="34" charset="0"/>
                <a:ea typeface="Verdana" panose="020B0604030504040204" pitchFamily="34" charset="0"/>
                <a:cs typeface="Verdana" panose="020B0604030504040204" pitchFamily="34" charset="0"/>
              </a:rPr>
              <a:t>with a decimal point dividing the integer and fractional parts. Floats may also </a:t>
            </a:r>
            <a:r>
              <a:rPr lang="en-US" dirty="0" smtClean="0">
                <a:latin typeface="Verdana" panose="020B0604030504040204" pitchFamily="34" charset="0"/>
                <a:ea typeface="Verdana" panose="020B0604030504040204" pitchFamily="34" charset="0"/>
                <a:cs typeface="Verdana" panose="020B0604030504040204" pitchFamily="34" charset="0"/>
              </a:rPr>
              <a:t>be</a:t>
            </a: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in </a:t>
            </a:r>
            <a:r>
              <a:rPr lang="en-US" dirty="0">
                <a:latin typeface="Verdana" panose="020B0604030504040204" pitchFamily="34" charset="0"/>
                <a:ea typeface="Verdana" panose="020B0604030504040204" pitchFamily="34" charset="0"/>
                <a:cs typeface="Verdana" panose="020B0604030504040204" pitchFamily="34" charset="0"/>
              </a:rPr>
              <a:t>scientific notation, with E or e indicating the power of 10 (2.5e2 = 2.5 x 102 = 250).</a:t>
            </a: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a:solidFill>
                  <a:schemeClr val="accent6"/>
                </a:solidFill>
                <a:latin typeface="Verdana" panose="020B0604030504040204" pitchFamily="34" charset="0"/>
                <a:ea typeface="Verdana" panose="020B0604030504040204" pitchFamily="34" charset="0"/>
                <a:cs typeface="Verdana" panose="020B0604030504040204" pitchFamily="34" charset="0"/>
              </a:rPr>
              <a:t>complex (complex numbers) : </a:t>
            </a:r>
            <a:r>
              <a:rPr lang="en-US" dirty="0">
                <a:latin typeface="Verdana" panose="020B0604030504040204" pitchFamily="34" charset="0"/>
                <a:ea typeface="Verdana" panose="020B0604030504040204" pitchFamily="34" charset="0"/>
                <a:cs typeface="Verdana" panose="020B0604030504040204" pitchFamily="34" charset="0"/>
              </a:rPr>
              <a:t>are of the form a + </a:t>
            </a:r>
            <a:r>
              <a:rPr lang="en-US" dirty="0" err="1">
                <a:latin typeface="Verdana" panose="020B0604030504040204" pitchFamily="34" charset="0"/>
                <a:ea typeface="Verdana" panose="020B0604030504040204" pitchFamily="34" charset="0"/>
                <a:cs typeface="Verdana" panose="020B0604030504040204" pitchFamily="34" charset="0"/>
              </a:rPr>
              <a:t>bJ</a:t>
            </a:r>
            <a:r>
              <a:rPr lang="en-US" dirty="0">
                <a:latin typeface="Verdana" panose="020B0604030504040204" pitchFamily="34" charset="0"/>
                <a:ea typeface="Verdana" panose="020B0604030504040204" pitchFamily="34" charset="0"/>
                <a:cs typeface="Verdana" panose="020B0604030504040204" pitchFamily="34" charset="0"/>
              </a:rPr>
              <a:t>, where a and b are floats and </a:t>
            </a:r>
            <a:r>
              <a:rPr lang="en-US" dirty="0" smtClean="0">
                <a:latin typeface="Verdana" panose="020B0604030504040204" pitchFamily="34" charset="0"/>
                <a:ea typeface="Verdana" panose="020B0604030504040204" pitchFamily="34" charset="0"/>
                <a:cs typeface="Verdana" panose="020B0604030504040204" pitchFamily="34" charset="0"/>
              </a:rPr>
              <a:t>J</a:t>
            </a: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represents an </a:t>
            </a:r>
            <a:r>
              <a:rPr lang="en-US" dirty="0">
                <a:latin typeface="Verdana" panose="020B0604030504040204" pitchFamily="34" charset="0"/>
                <a:ea typeface="Verdana" panose="020B0604030504040204" pitchFamily="34" charset="0"/>
                <a:cs typeface="Verdana" panose="020B0604030504040204" pitchFamily="34" charset="0"/>
              </a:rPr>
              <a:t>imaginary </a:t>
            </a:r>
            <a:r>
              <a:rPr lang="en-US" dirty="0" smtClean="0">
                <a:latin typeface="Verdana" panose="020B0604030504040204" pitchFamily="34" charset="0"/>
                <a:ea typeface="Verdana" panose="020B0604030504040204" pitchFamily="34" charset="0"/>
                <a:cs typeface="Verdana" panose="020B0604030504040204" pitchFamily="34" charset="0"/>
              </a:rPr>
              <a:t>number. </a:t>
            </a:r>
            <a:r>
              <a:rPr lang="en-US" dirty="0">
                <a:latin typeface="Verdana" panose="020B0604030504040204" pitchFamily="34" charset="0"/>
                <a:ea typeface="Verdana" panose="020B0604030504040204" pitchFamily="34" charset="0"/>
                <a:cs typeface="Verdana" panose="020B0604030504040204" pitchFamily="34" charset="0"/>
              </a:rPr>
              <a:t>The real part of the number is a, and the </a:t>
            </a:r>
            <a:r>
              <a:rPr lang="en-US" dirty="0" smtClean="0">
                <a:latin typeface="Verdana" panose="020B0604030504040204" pitchFamily="34" charset="0"/>
                <a:ea typeface="Verdana" panose="020B0604030504040204" pitchFamily="34" charset="0"/>
                <a:cs typeface="Verdana" panose="020B0604030504040204" pitchFamily="34" charset="0"/>
              </a:rPr>
              <a:t>imaginary</a:t>
            </a: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part </a:t>
            </a:r>
            <a:r>
              <a:rPr lang="en-US" dirty="0">
                <a:latin typeface="Verdana" panose="020B0604030504040204" pitchFamily="34" charset="0"/>
                <a:ea typeface="Verdana" panose="020B0604030504040204" pitchFamily="34" charset="0"/>
                <a:cs typeface="Verdana" panose="020B0604030504040204" pitchFamily="34" charset="0"/>
              </a:rPr>
              <a:t>is </a:t>
            </a:r>
            <a:r>
              <a:rPr lang="en-US" dirty="0" smtClean="0">
                <a:latin typeface="Verdana" panose="020B0604030504040204" pitchFamily="34" charset="0"/>
                <a:ea typeface="Verdana" panose="020B0604030504040204" pitchFamily="34" charset="0"/>
                <a:cs typeface="Verdana" panose="020B0604030504040204" pitchFamily="34" charset="0"/>
              </a:rPr>
              <a:t>b</a:t>
            </a: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 The </a:t>
            </a:r>
            <a:r>
              <a:rPr lang="en-US" dirty="0">
                <a:latin typeface="Verdana" panose="020B0604030504040204" pitchFamily="34" charset="0"/>
                <a:ea typeface="Verdana" panose="020B0604030504040204" pitchFamily="34" charset="0"/>
                <a:cs typeface="Verdana" panose="020B0604030504040204" pitchFamily="34" charset="0"/>
              </a:rPr>
              <a:t>standard </a:t>
            </a:r>
            <a:r>
              <a:rPr lang="en-US" dirty="0" smtClean="0">
                <a:latin typeface="Verdana" panose="020B0604030504040204" pitchFamily="34" charset="0"/>
                <a:ea typeface="Verdana" panose="020B0604030504040204" pitchFamily="34" charset="0"/>
                <a:cs typeface="Verdana" panose="020B0604030504040204" pitchFamily="34" charset="0"/>
              </a:rPr>
              <a:t>library also includes Decimal module (a subset of float) and Fraction module (a subset of </a:t>
            </a:r>
            <a:r>
              <a:rPr lang="en-US" dirty="0" err="1" smtClean="0">
                <a:latin typeface="Verdana" panose="020B0604030504040204" pitchFamily="34" charset="0"/>
                <a:ea typeface="Verdana" panose="020B0604030504040204" pitchFamily="34" charset="0"/>
                <a:cs typeface="Verdana" panose="020B0604030504040204" pitchFamily="34" charset="0"/>
              </a:rPr>
              <a:t>int</a:t>
            </a:r>
            <a:r>
              <a:rPr lang="en-US" dirty="0" smtClean="0">
                <a:latin typeface="Verdana" panose="020B0604030504040204" pitchFamily="34" charset="0"/>
                <a:ea typeface="Verdana" panose="020B0604030504040204" pitchFamily="34" charset="0"/>
                <a:cs typeface="Verdana" panose="020B0604030504040204" pitchFamily="34" charset="0"/>
              </a:rPr>
              <a:t>) types.</a:t>
            </a:r>
            <a:endParaRPr lang="en-US" dirty="0"/>
          </a:p>
        </p:txBody>
      </p:sp>
    </p:spTree>
    <p:extLst>
      <p:ext uri="{BB962C8B-B14F-4D97-AF65-F5344CB8AC3E}">
        <p14:creationId xmlns:p14="http://schemas.microsoft.com/office/powerpoint/2010/main" val="1436355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Let’s try using IDLE</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1825625"/>
            <a:ext cx="4252415" cy="4351338"/>
          </a:xfrm>
        </p:spPr>
        <p:txBody>
          <a:bodyPr>
            <a:normAutofit lnSpcReduction="10000"/>
          </a:bodyPr>
          <a:lstStyle/>
          <a:p>
            <a:r>
              <a:rPr lang="en-US" dirty="0" smtClean="0">
                <a:latin typeface="Verdana" panose="020B0604030504040204" pitchFamily="34" charset="0"/>
                <a:ea typeface="Verdana" panose="020B0604030504040204" pitchFamily="34" charset="0"/>
                <a:cs typeface="Verdana" panose="020B0604030504040204" pitchFamily="34" charset="0"/>
              </a:rPr>
              <a:t>Open IDLE</a:t>
            </a:r>
          </a:p>
          <a:p>
            <a:pPr lvl="1"/>
            <a:r>
              <a:rPr lang="en-US" dirty="0" smtClean="0">
                <a:latin typeface="Verdana" panose="020B0604030504040204" pitchFamily="34" charset="0"/>
                <a:ea typeface="Verdana" panose="020B0604030504040204" pitchFamily="34" charset="0"/>
                <a:cs typeface="Verdana" panose="020B0604030504040204" pitchFamily="34" charset="0"/>
              </a:rPr>
              <a:t>On a mac: go to your search in the top right and look for IDLE, it should be the first one on the list</a:t>
            </a:r>
          </a:p>
          <a:p>
            <a:pPr lvl="1"/>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endParaRPr lang="en-US" dirty="0">
              <a:latin typeface="Verdana" panose="020B0604030504040204" pitchFamily="34" charset="0"/>
              <a:ea typeface="Verdana" panose="020B0604030504040204" pitchFamily="34" charset="0"/>
              <a:cs typeface="Verdana" panose="020B0604030504040204" pitchFamily="34" charset="0"/>
            </a:endParaRPr>
          </a:p>
          <a:p>
            <a:pPr lvl="1"/>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r>
              <a:rPr lang="en-US" dirty="0" smtClean="0">
                <a:latin typeface="Verdana" panose="020B0604030504040204" pitchFamily="34" charset="0"/>
                <a:ea typeface="Verdana" panose="020B0604030504040204" pitchFamily="34" charset="0"/>
                <a:cs typeface="Verdana" panose="020B0604030504040204" pitchFamily="34" charset="0"/>
              </a:rPr>
              <a:t>On windows: go to you search on the bottom left and type IDLE</a:t>
            </a: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pPr marL="457200" lvl="1"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0705" y="4418578"/>
            <a:ext cx="3346310" cy="2304295"/>
          </a:xfrm>
          <a:prstGeom prst="rect">
            <a:avLst/>
          </a:prstGeom>
        </p:spPr>
      </p:pic>
    </p:spTree>
    <p:extLst>
      <p:ext uri="{BB962C8B-B14F-4D97-AF65-F5344CB8AC3E}">
        <p14:creationId xmlns:p14="http://schemas.microsoft.com/office/powerpoint/2010/main" val="16351585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523" y="666058"/>
            <a:ext cx="8123226" cy="4345556"/>
          </a:xfrm>
          <a:prstGeom prst="rect">
            <a:avLst/>
          </a:prstGeom>
        </p:spPr>
      </p:pic>
      <p:grpSp>
        <p:nvGrpSpPr>
          <p:cNvPr id="10" name="Group 9"/>
          <p:cNvGrpSpPr/>
          <p:nvPr/>
        </p:nvGrpSpPr>
        <p:grpSpPr>
          <a:xfrm>
            <a:off x="316523" y="341942"/>
            <a:ext cx="4800600" cy="6490411"/>
            <a:chOff x="316523" y="341942"/>
            <a:chExt cx="4800600" cy="6490411"/>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523" y="341942"/>
              <a:ext cx="4800600" cy="6490411"/>
            </a:xfrm>
            <a:prstGeom prst="rect">
              <a:avLst/>
            </a:prstGeom>
          </p:spPr>
        </p:pic>
        <p:cxnSp>
          <p:nvCxnSpPr>
            <p:cNvPr id="8" name="Straight Arrow Connector 7"/>
            <p:cNvCxnSpPr/>
            <p:nvPr/>
          </p:nvCxnSpPr>
          <p:spPr>
            <a:xfrm flipH="1">
              <a:off x="2126703" y="1488141"/>
              <a:ext cx="1889484" cy="6551"/>
            </a:xfrm>
            <a:prstGeom prst="straightConnector1">
              <a:avLst/>
            </a:prstGeom>
            <a:ln w="85725">
              <a:tailEnd type="triangle"/>
            </a:ln>
          </p:spPr>
          <p:style>
            <a:lnRef idx="1">
              <a:schemeClr val="dk1"/>
            </a:lnRef>
            <a:fillRef idx="0">
              <a:schemeClr val="dk1"/>
            </a:fillRef>
            <a:effectRef idx="0">
              <a:schemeClr val="dk1"/>
            </a:effectRef>
            <a:fontRef idx="minor">
              <a:schemeClr val="tx1"/>
            </a:fontRef>
          </p:style>
        </p:cxnSp>
      </p:grpSp>
      <p:grpSp>
        <p:nvGrpSpPr>
          <p:cNvPr id="13" name="Group 12"/>
          <p:cNvGrpSpPr/>
          <p:nvPr/>
        </p:nvGrpSpPr>
        <p:grpSpPr>
          <a:xfrm>
            <a:off x="137427" y="52755"/>
            <a:ext cx="9397966" cy="5380892"/>
            <a:chOff x="137427" y="52755"/>
            <a:chExt cx="9397966" cy="5380892"/>
          </a:xfrm>
        </p:grpSpPr>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427" y="52755"/>
              <a:ext cx="9397966" cy="5380892"/>
            </a:xfrm>
            <a:prstGeom prst="rect">
              <a:avLst/>
            </a:prstGeom>
          </p:spPr>
        </p:pic>
        <p:cxnSp>
          <p:nvCxnSpPr>
            <p:cNvPr id="12" name="Straight Arrow Connector 11"/>
            <p:cNvCxnSpPr/>
            <p:nvPr/>
          </p:nvCxnSpPr>
          <p:spPr>
            <a:xfrm flipH="1">
              <a:off x="6381516" y="2987931"/>
              <a:ext cx="1889484" cy="6551"/>
            </a:xfrm>
            <a:prstGeom prst="straightConnector1">
              <a:avLst/>
            </a:prstGeom>
            <a:ln w="85725">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510788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71"/>
            <a:ext cx="10515600" cy="1325563"/>
          </a:xfrm>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Arithmetic</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1322192"/>
            <a:ext cx="10515600" cy="5310619"/>
          </a:xfrm>
        </p:spPr>
        <p:txBody>
          <a:bodyPr>
            <a:normAutofit lnSpcReduction="10000"/>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Try one equation, but with different data types</a:t>
            </a: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Ints</a:t>
            </a:r>
            <a:r>
              <a:rPr lang="en-US" dirty="0" smtClean="0">
                <a:latin typeface="Verdana" panose="020B0604030504040204" pitchFamily="34" charset="0"/>
                <a:ea typeface="Verdana" panose="020B0604030504040204" pitchFamily="34" charset="0"/>
                <a:cs typeface="Verdana" panose="020B0604030504040204" pitchFamily="34" charset="0"/>
              </a:rPr>
              <a:t>: ½</a:t>
            </a: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Floats: 1.0/2.0</a:t>
            </a:r>
          </a:p>
          <a:p>
            <a:pPr marL="0"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Now try a mix: 1.0/2 or 1/2.0</a:t>
            </a: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Try some math on your own!</a:t>
            </a: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 Python follows the standard the order of operations: parenthesis, exponents, multiplication, division, addition then subtraction</a:t>
            </a:r>
          </a:p>
          <a:p>
            <a:pPr marL="0"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027808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322"/>
            <a:ext cx="10515600" cy="1325563"/>
          </a:xfrm>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Casting data types</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1322192"/>
            <a:ext cx="10515600" cy="5310619"/>
          </a:xfrm>
        </p:spPr>
        <p:txBody>
          <a:bodyPr>
            <a:normAutofit/>
          </a:bodyPr>
          <a:lstStyle/>
          <a:p>
            <a:pPr marL="0" indent="0">
              <a:buNone/>
            </a:pPr>
            <a:r>
              <a:rPr lang="en-US" dirty="0" smtClean="0">
                <a:solidFill>
                  <a:schemeClr val="accent6"/>
                </a:solidFill>
                <a:latin typeface="Verdana" panose="020B0604030504040204" pitchFamily="34" charset="0"/>
                <a:ea typeface="Verdana" panose="020B0604030504040204" pitchFamily="34" charset="0"/>
                <a:cs typeface="Verdana" panose="020B0604030504040204" pitchFamily="34" charset="0"/>
              </a:rPr>
              <a:t>Cast: </a:t>
            </a:r>
            <a:r>
              <a:rPr lang="en-US" dirty="0" smtClean="0">
                <a:latin typeface="Verdana" panose="020B0604030504040204" pitchFamily="34" charset="0"/>
                <a:ea typeface="Verdana" panose="020B0604030504040204" pitchFamily="34" charset="0"/>
                <a:cs typeface="Verdana" panose="020B0604030504040204" pitchFamily="34" charset="0"/>
              </a:rPr>
              <a:t>forcing python to use the data type you want</a:t>
            </a:r>
          </a:p>
          <a:p>
            <a:pPr marL="457200" lvl="1"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r>
              <a:rPr lang="en-US" dirty="0" err="1" smtClean="0">
                <a:latin typeface="Verdana" panose="020B0604030504040204" pitchFamily="34" charset="0"/>
                <a:ea typeface="Verdana" panose="020B0604030504040204" pitchFamily="34" charset="0"/>
                <a:cs typeface="Verdana" panose="020B0604030504040204" pitchFamily="34" charset="0"/>
              </a:rPr>
              <a:t>int</a:t>
            </a:r>
            <a:r>
              <a:rPr lang="en-US" dirty="0" smtClean="0">
                <a:latin typeface="Verdana" panose="020B0604030504040204" pitchFamily="34" charset="0"/>
                <a:ea typeface="Verdana" panose="020B0604030504040204" pitchFamily="34" charset="0"/>
                <a:cs typeface="Verdana" panose="020B0604030504040204" pitchFamily="34" charset="0"/>
              </a:rPr>
              <a:t>(2.7) = 2</a:t>
            </a:r>
          </a:p>
          <a:p>
            <a:pPr marL="457200" lvl="1" indent="0">
              <a:buNone/>
            </a:pPr>
            <a:r>
              <a:rPr lang="en-US" sz="2000" dirty="0">
                <a:latin typeface="Verdana" panose="020B0604030504040204" pitchFamily="34" charset="0"/>
                <a:ea typeface="Verdana" panose="020B0604030504040204" pitchFamily="34" charset="0"/>
                <a:cs typeface="Verdana" panose="020B0604030504040204" pitchFamily="34" charset="0"/>
              </a:rPr>
              <a:t>Numbers cast with integer just snips off the decimal, it doesn’t </a:t>
            </a:r>
            <a:r>
              <a:rPr lang="en-US" sz="2000" dirty="0" smtClean="0">
                <a:latin typeface="Verdana" panose="020B0604030504040204" pitchFamily="34" charset="0"/>
                <a:ea typeface="Verdana" panose="020B0604030504040204" pitchFamily="34" charset="0"/>
                <a:cs typeface="Verdana" panose="020B0604030504040204" pitchFamily="34" charset="0"/>
              </a:rPr>
              <a:t>round</a:t>
            </a:r>
            <a:endParaRPr lang="en-US" sz="2000" dirty="0">
              <a:latin typeface="Verdana" panose="020B0604030504040204" pitchFamily="34" charset="0"/>
              <a:ea typeface="Verdana" panose="020B0604030504040204" pitchFamily="34" charset="0"/>
              <a:cs typeface="Verdana" panose="020B0604030504040204" pitchFamily="34" charset="0"/>
            </a:endParaRPr>
          </a:p>
          <a:p>
            <a:pPr lvl="1"/>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r>
              <a:rPr lang="en-US" dirty="0" smtClean="0">
                <a:latin typeface="Verdana" panose="020B0604030504040204" pitchFamily="34" charset="0"/>
                <a:ea typeface="Verdana" panose="020B0604030504040204" pitchFamily="34" charset="0"/>
                <a:cs typeface="Verdana" panose="020B0604030504040204" pitchFamily="34" charset="0"/>
              </a:rPr>
              <a:t>float(1.5</a:t>
            </a:r>
            <a:r>
              <a:rPr lang="en-US" dirty="0">
                <a:latin typeface="Verdana" panose="020B0604030504040204" pitchFamily="34" charset="0"/>
                <a:ea typeface="Verdana" panose="020B0604030504040204" pitchFamily="34" charset="0"/>
                <a:cs typeface="Verdana" panose="020B0604030504040204" pitchFamily="34" charset="0"/>
              </a:rPr>
              <a:t>) = </a:t>
            </a:r>
            <a:r>
              <a:rPr lang="en-US" dirty="0" smtClean="0">
                <a:latin typeface="Verdana" panose="020B0604030504040204" pitchFamily="34" charset="0"/>
                <a:ea typeface="Verdana" panose="020B0604030504040204" pitchFamily="34" charset="0"/>
                <a:cs typeface="Verdana" panose="020B0604030504040204" pitchFamily="34" charset="0"/>
              </a:rPr>
              <a:t>1.5</a:t>
            </a:r>
          </a:p>
          <a:p>
            <a:pPr lvl="1"/>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r>
              <a:rPr lang="en-US" dirty="0" smtClean="0">
                <a:latin typeface="Verdana" panose="020B0604030504040204" pitchFamily="34" charset="0"/>
                <a:ea typeface="Verdana" panose="020B0604030504040204" pitchFamily="34" charset="0"/>
                <a:cs typeface="Verdana" panose="020B0604030504040204" pitchFamily="34" charset="0"/>
              </a:rPr>
              <a:t>float(1.500</a:t>
            </a:r>
            <a:r>
              <a:rPr lang="en-US" dirty="0">
                <a:latin typeface="Verdana" panose="020B0604030504040204" pitchFamily="34" charset="0"/>
                <a:ea typeface="Verdana" panose="020B0604030504040204" pitchFamily="34" charset="0"/>
                <a:cs typeface="Verdana" panose="020B0604030504040204" pitchFamily="34" charset="0"/>
              </a:rPr>
              <a:t>) = </a:t>
            </a:r>
            <a:r>
              <a:rPr lang="en-US" dirty="0" smtClean="0">
                <a:latin typeface="Verdana" panose="020B0604030504040204" pitchFamily="34" charset="0"/>
                <a:ea typeface="Verdana" panose="020B0604030504040204" pitchFamily="34" charset="0"/>
                <a:cs typeface="Verdana" panose="020B0604030504040204" pitchFamily="34" charset="0"/>
              </a:rPr>
              <a:t>1.5</a:t>
            </a:r>
          </a:p>
          <a:p>
            <a:pPr marL="457200" lvl="1" indent="0">
              <a:buNone/>
            </a:pPr>
            <a:r>
              <a:rPr lang="en-US" sz="2000" dirty="0" smtClean="0">
                <a:latin typeface="Verdana" panose="020B0604030504040204" pitchFamily="34" charset="0"/>
                <a:ea typeface="Verdana" panose="020B0604030504040204" pitchFamily="34" charset="0"/>
                <a:cs typeface="Verdana" panose="020B0604030504040204" pitchFamily="34" charset="0"/>
              </a:rPr>
              <a:t>In </a:t>
            </a:r>
            <a:r>
              <a:rPr lang="en-US" sz="2000" dirty="0">
                <a:latin typeface="Verdana" panose="020B0604030504040204" pitchFamily="34" charset="0"/>
                <a:ea typeface="Verdana" panose="020B0604030504040204" pitchFamily="34" charset="0"/>
                <a:cs typeface="Verdana" panose="020B0604030504040204" pitchFamily="34" charset="0"/>
              </a:rPr>
              <a:t>some cases those zeros might be important, this is where you might want to use the Decimal or Fraction data types</a:t>
            </a:r>
          </a:p>
          <a:p>
            <a:pPr lvl="1"/>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r>
              <a:rPr lang="en-US" dirty="0" smtClean="0">
                <a:latin typeface="Verdana" panose="020B0604030504040204" pitchFamily="34" charset="0"/>
                <a:ea typeface="Verdana" panose="020B0604030504040204" pitchFamily="34" charset="0"/>
                <a:cs typeface="Verdana" panose="020B0604030504040204" pitchFamily="34" charset="0"/>
              </a:rPr>
              <a:t>float(1.5)/</a:t>
            </a:r>
            <a:r>
              <a:rPr lang="en-US" dirty="0" err="1" smtClean="0">
                <a:latin typeface="Verdana" panose="020B0604030504040204" pitchFamily="34" charset="0"/>
                <a:ea typeface="Verdana" panose="020B0604030504040204" pitchFamily="34" charset="0"/>
                <a:cs typeface="Verdana" panose="020B0604030504040204" pitchFamily="34" charset="0"/>
              </a:rPr>
              <a:t>int</a:t>
            </a:r>
            <a:r>
              <a:rPr lang="en-US" dirty="0" smtClean="0">
                <a:latin typeface="Verdana" panose="020B0604030504040204" pitchFamily="34" charset="0"/>
                <a:ea typeface="Verdana" panose="020B0604030504040204" pitchFamily="34" charset="0"/>
                <a:cs typeface="Verdana" panose="020B0604030504040204" pitchFamily="34" charset="0"/>
              </a:rPr>
              <a:t>(2.7) = 0.75</a:t>
            </a:r>
          </a:p>
          <a:p>
            <a:pPr marL="457200" lvl="1" indent="0">
              <a:buNone/>
            </a:pPr>
            <a:r>
              <a:rPr lang="en-US" sz="2000" dirty="0" smtClean="0">
                <a:latin typeface="Verdana" panose="020B0604030504040204" pitchFamily="34" charset="0"/>
                <a:ea typeface="Verdana" panose="020B0604030504040204" pitchFamily="34" charset="0"/>
                <a:cs typeface="Verdana" panose="020B0604030504040204" pitchFamily="34" charset="0"/>
              </a:rPr>
              <a:t>If you do math with mixed types, python will still need to make assumptions about what type the outcome should be</a:t>
            </a:r>
          </a:p>
        </p:txBody>
      </p:sp>
    </p:spTree>
    <p:extLst>
      <p:ext uri="{BB962C8B-B14F-4D97-AF65-F5344CB8AC3E}">
        <p14:creationId xmlns:p14="http://schemas.microsoft.com/office/powerpoint/2010/main" val="28401477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Let’s try it using a Text editor</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Verdana" panose="020B0604030504040204" pitchFamily="34" charset="0"/>
                <a:ea typeface="Verdana" panose="020B0604030504040204" pitchFamily="34" charset="0"/>
                <a:cs typeface="Verdana" panose="020B0604030504040204" pitchFamily="34" charset="0"/>
              </a:rPr>
              <a:t>Open your text editor and type some of the same commands</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Save the file as</a:t>
            </a: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times.py</a:t>
            </a:r>
          </a:p>
          <a:p>
            <a:pPr marL="0"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Save the file to </a:t>
            </a: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your desktop</a:t>
            </a: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4100" y="2635937"/>
            <a:ext cx="7775431" cy="3150266"/>
          </a:xfrm>
          <a:prstGeom prst="rect">
            <a:avLst/>
          </a:prstGeom>
        </p:spPr>
      </p:pic>
    </p:spTree>
    <p:extLst>
      <p:ext uri="{BB962C8B-B14F-4D97-AF65-F5344CB8AC3E}">
        <p14:creationId xmlns:p14="http://schemas.microsoft.com/office/powerpoint/2010/main" val="2930590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322"/>
            <a:ext cx="10515600" cy="1325563"/>
          </a:xfrm>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Running a python script</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1322192"/>
            <a:ext cx="10515600" cy="5310619"/>
          </a:xfrm>
        </p:spPr>
        <p:txBody>
          <a:bodyPr>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Open your command prompt (terminal)</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Navigate to the folder (directory) your python file is in</a:t>
            </a:r>
          </a:p>
          <a:p>
            <a:pPr lvl="1"/>
            <a:r>
              <a:rPr lang="en-US" dirty="0" smtClean="0">
                <a:latin typeface="Verdana" panose="020B0604030504040204" pitchFamily="34" charset="0"/>
                <a:ea typeface="Verdana" panose="020B0604030504040204" pitchFamily="34" charset="0"/>
                <a:cs typeface="Verdana" panose="020B0604030504040204" pitchFamily="34" charset="0"/>
              </a:rPr>
              <a:t>use the change directory command, cd</a:t>
            </a:r>
          </a:p>
          <a:p>
            <a:pPr lvl="1"/>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Tell the computer to</a:t>
            </a: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use python to run the</a:t>
            </a: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file</a:t>
            </a:r>
          </a:p>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1560025" y="3267780"/>
            <a:ext cx="2168434" cy="400110"/>
          </a:xfrm>
          <a:prstGeom prst="rect">
            <a:avLst/>
          </a:prstGeom>
          <a:solidFill>
            <a:schemeClr val="tx1"/>
          </a:solidFill>
        </p:spPr>
        <p:txBody>
          <a:bodyPr wrap="square" rtlCol="0">
            <a:spAutoFit/>
          </a:bodyPr>
          <a:lstStyle/>
          <a:p>
            <a:r>
              <a:rPr lang="en-US" sz="20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cd Desktop</a:t>
            </a:r>
            <a:endPar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4065" y="3897495"/>
            <a:ext cx="6620799" cy="2810267"/>
          </a:xfrm>
          <a:prstGeom prst="rect">
            <a:avLst/>
          </a:prstGeom>
        </p:spPr>
      </p:pic>
      <p:sp>
        <p:nvSpPr>
          <p:cNvPr id="6" name="TextBox 5"/>
          <p:cNvSpPr txBox="1"/>
          <p:nvPr/>
        </p:nvSpPr>
        <p:spPr>
          <a:xfrm>
            <a:off x="1007886" y="5613478"/>
            <a:ext cx="2484821" cy="400110"/>
          </a:xfrm>
          <a:prstGeom prst="rect">
            <a:avLst/>
          </a:prstGeom>
          <a:solidFill>
            <a:schemeClr val="tx1"/>
          </a:solidFill>
        </p:spPr>
        <p:txBody>
          <a:bodyPr wrap="square" rtlCol="0">
            <a:spAutoFit/>
          </a:bodyPr>
          <a:lstStyle/>
          <a:p>
            <a:r>
              <a:rPr lang="en-US" sz="20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python times.py</a:t>
            </a:r>
            <a:endPar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4065" y="3667890"/>
            <a:ext cx="6951560" cy="3029373"/>
          </a:xfrm>
          <a:prstGeom prst="rect">
            <a:avLst/>
          </a:prstGeom>
        </p:spPr>
      </p:pic>
    </p:spTree>
    <p:extLst>
      <p:ext uri="{BB962C8B-B14F-4D97-AF65-F5344CB8AC3E}">
        <p14:creationId xmlns:p14="http://schemas.microsoft.com/office/powerpoint/2010/main" val="377600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778" y="254832"/>
            <a:ext cx="11741796" cy="5591332"/>
          </a:xfrm>
          <a:prstGeom prst="rect">
            <a:avLst/>
          </a:prstGeom>
        </p:spPr>
      </p:pic>
    </p:spTree>
    <p:extLst>
      <p:ext uri="{BB962C8B-B14F-4D97-AF65-F5344CB8AC3E}">
        <p14:creationId xmlns:p14="http://schemas.microsoft.com/office/powerpoint/2010/main" val="37427500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solidFill>
                  <a:srgbClr val="F05C64"/>
                </a:solidFill>
                <a:latin typeface="Verdana" panose="020B0604030504040204" pitchFamily="34" charset="0"/>
                <a:ea typeface="Verdana" panose="020B0604030504040204" pitchFamily="34" charset="0"/>
                <a:cs typeface="Verdana" panose="020B0604030504040204" pitchFamily="34" charset="0"/>
              </a:rPr>
              <a:t>Welcome</a:t>
            </a:r>
          </a:p>
        </p:txBody>
      </p:sp>
      <p:sp>
        <p:nvSpPr>
          <p:cNvPr id="6" name="Content Placeholder 5"/>
          <p:cNvSpPr>
            <a:spLocks noGrp="1"/>
          </p:cNvSpPr>
          <p:nvPr>
            <p:ph idx="1"/>
          </p:nvPr>
        </p:nvSpPr>
        <p:spPr/>
        <p:txBody>
          <a:bodyPr>
            <a:normAutofit fontScale="92500" lnSpcReduction="10000"/>
          </a:bodyPr>
          <a:lstStyle/>
          <a:p>
            <a:pPr marL="0" indent="0" fontAlgn="base">
              <a:buNone/>
            </a:pPr>
            <a:r>
              <a:rPr lang="en-US" sz="3600" dirty="0" smtClean="0">
                <a:latin typeface="Verdana" panose="020B0604030504040204" pitchFamily="34" charset="0"/>
                <a:ea typeface="Verdana" panose="020B0604030504040204" pitchFamily="34" charset="0"/>
                <a:cs typeface="Verdana" panose="020B0604030504040204" pitchFamily="34" charset="0"/>
              </a:rPr>
              <a:t>Girl Develop It is here to provide affordable and accessible programs to learn software through mentorship and hands-on instruction.</a:t>
            </a:r>
          </a:p>
          <a:p>
            <a:pPr marL="0" indent="0" fontAlgn="base">
              <a:buNone/>
            </a:pPr>
            <a:endParaRPr lang="en-US" sz="3600" dirty="0" smtClean="0">
              <a:latin typeface="Verdana" panose="020B0604030504040204" pitchFamily="34" charset="0"/>
              <a:ea typeface="Verdana" panose="020B0604030504040204" pitchFamily="34" charset="0"/>
              <a:cs typeface="Verdana" panose="020B0604030504040204" pitchFamily="34" charset="0"/>
            </a:endParaRPr>
          </a:p>
          <a:p>
            <a:pPr marL="0" indent="0" fontAlgn="base">
              <a:buNone/>
            </a:pPr>
            <a:r>
              <a:rPr lang="en-US" sz="3600" dirty="0" smtClean="0">
                <a:latin typeface="Verdana" panose="020B0604030504040204" pitchFamily="34" charset="0"/>
                <a:ea typeface="Verdana" panose="020B0604030504040204" pitchFamily="34" charset="0"/>
                <a:cs typeface="Verdana" panose="020B0604030504040204" pitchFamily="34" charset="0"/>
              </a:rPr>
              <a:t>Some "rules"</a:t>
            </a:r>
          </a:p>
          <a:p>
            <a:pPr lvl="1" fontAlgn="base"/>
            <a:r>
              <a:rPr lang="en-US" sz="3200" dirty="0" smtClean="0">
                <a:solidFill>
                  <a:schemeClr val="accent6"/>
                </a:solidFill>
                <a:latin typeface="Verdana" panose="020B0604030504040204" pitchFamily="34" charset="0"/>
                <a:ea typeface="Verdana" panose="020B0604030504040204" pitchFamily="34" charset="0"/>
                <a:cs typeface="Verdana" panose="020B0604030504040204" pitchFamily="34" charset="0"/>
              </a:rPr>
              <a:t>We are here for you!</a:t>
            </a:r>
          </a:p>
          <a:p>
            <a:pPr lvl="1" fontAlgn="base"/>
            <a:r>
              <a:rPr lang="en-US" sz="3200" dirty="0" smtClean="0">
                <a:solidFill>
                  <a:schemeClr val="accent6"/>
                </a:solidFill>
                <a:latin typeface="Verdana" panose="020B0604030504040204" pitchFamily="34" charset="0"/>
                <a:ea typeface="Verdana" panose="020B0604030504040204" pitchFamily="34" charset="0"/>
                <a:cs typeface="Verdana" panose="020B0604030504040204" pitchFamily="34" charset="0"/>
              </a:rPr>
              <a:t>Every question is important</a:t>
            </a:r>
          </a:p>
          <a:p>
            <a:pPr lvl="1" fontAlgn="base"/>
            <a:r>
              <a:rPr lang="en-US" sz="3200" dirty="0" smtClean="0">
                <a:solidFill>
                  <a:schemeClr val="accent6"/>
                </a:solidFill>
                <a:latin typeface="Verdana" panose="020B0604030504040204" pitchFamily="34" charset="0"/>
                <a:ea typeface="Verdana" panose="020B0604030504040204" pitchFamily="34" charset="0"/>
                <a:cs typeface="Verdana" panose="020B0604030504040204" pitchFamily="34" charset="0"/>
              </a:rPr>
              <a:t>Help each other</a:t>
            </a:r>
          </a:p>
          <a:p>
            <a:pPr lvl="1" fontAlgn="base"/>
            <a:r>
              <a:rPr lang="en-US" sz="3200" dirty="0" smtClean="0">
                <a:solidFill>
                  <a:schemeClr val="accent6"/>
                </a:solidFill>
                <a:latin typeface="Verdana" panose="020B0604030504040204" pitchFamily="34" charset="0"/>
                <a:ea typeface="Verdana" panose="020B0604030504040204" pitchFamily="34" charset="0"/>
                <a:cs typeface="Verdana" panose="020B0604030504040204" pitchFamily="34" charset="0"/>
              </a:rPr>
              <a:t>Have fun</a:t>
            </a:r>
          </a:p>
          <a:p>
            <a:endParaRPr lang="en-US" dirty="0"/>
          </a:p>
        </p:txBody>
      </p:sp>
    </p:spTree>
    <p:extLst>
      <p:ext uri="{BB962C8B-B14F-4D97-AF65-F5344CB8AC3E}">
        <p14:creationId xmlns:p14="http://schemas.microsoft.com/office/powerpoint/2010/main" val="25070365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740" y="207550"/>
            <a:ext cx="9202044" cy="6576362"/>
          </a:xfrm>
          <a:prstGeom prst="rect">
            <a:avLst/>
          </a:prstGeom>
        </p:spPr>
      </p:pic>
    </p:spTree>
    <p:extLst>
      <p:ext uri="{BB962C8B-B14F-4D97-AF65-F5344CB8AC3E}">
        <p14:creationId xmlns:p14="http://schemas.microsoft.com/office/powerpoint/2010/main" val="5883060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Now You Try!</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Partner up</a:t>
            </a:r>
          </a:p>
          <a:p>
            <a:pPr lvl="1"/>
            <a:r>
              <a:rPr lang="en-US" dirty="0" smtClean="0">
                <a:latin typeface="Verdana" panose="020B0604030504040204" pitchFamily="34" charset="0"/>
                <a:ea typeface="Verdana" panose="020B0604030504040204" pitchFamily="34" charset="0"/>
                <a:cs typeface="Verdana" panose="020B0604030504040204" pitchFamily="34" charset="0"/>
              </a:rPr>
              <a:t>One try IDEL</a:t>
            </a:r>
          </a:p>
          <a:p>
            <a:pPr lvl="1"/>
            <a:r>
              <a:rPr lang="en-US" dirty="0" smtClean="0">
                <a:latin typeface="Verdana" panose="020B0604030504040204" pitchFamily="34" charset="0"/>
                <a:ea typeface="Verdana" panose="020B0604030504040204" pitchFamily="34" charset="0"/>
                <a:cs typeface="Verdana" panose="020B0604030504040204" pitchFamily="34" charset="0"/>
              </a:rPr>
              <a:t>One try Text Editor</a:t>
            </a:r>
          </a:p>
          <a:p>
            <a:pPr lvl="1"/>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Switch roles</a:t>
            </a:r>
          </a:p>
          <a:p>
            <a:pPr marL="457200" lvl="1" indent="0">
              <a:buNone/>
            </a:pPr>
            <a:r>
              <a:rPr lang="en-US" dirty="0" smtClean="0">
                <a:latin typeface="Verdana" panose="020B0604030504040204" pitchFamily="34" charset="0"/>
                <a:ea typeface="Verdana" panose="020B0604030504040204" pitchFamily="34" charset="0"/>
                <a:cs typeface="Verdana" panose="020B0604030504040204" pitchFamily="34" charset="0"/>
              </a:rPr>
              <a:t>Try: Long expressions with decimals,</a:t>
            </a:r>
          </a:p>
          <a:p>
            <a:pPr marL="457200" lvl="1" indent="0">
              <a:buNone/>
            </a:pP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different data types,</a:t>
            </a:r>
          </a:p>
          <a:p>
            <a:pPr marL="457200" lvl="1" indent="0">
              <a:buNone/>
            </a:pP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casting data types on a whole expression, not just individual     	numbers</a:t>
            </a:r>
          </a:p>
          <a:p>
            <a:endParaRPr lang="en-US" dirty="0" smtClean="0"/>
          </a:p>
        </p:txBody>
      </p:sp>
    </p:spTree>
    <p:extLst>
      <p:ext uri="{BB962C8B-B14F-4D97-AF65-F5344CB8AC3E}">
        <p14:creationId xmlns:p14="http://schemas.microsoft.com/office/powerpoint/2010/main" val="4155049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Short Break (</a:t>
            </a:r>
            <a:r>
              <a:rPr lang="en-US" dirty="0">
                <a:solidFill>
                  <a:srgbClr val="F05C64"/>
                </a:solidFill>
                <a:latin typeface="Verdana" panose="020B0604030504040204" pitchFamily="34" charset="0"/>
                <a:ea typeface="Verdana" panose="020B0604030504040204" pitchFamily="34" charset="0"/>
                <a:cs typeface="Verdana" panose="020B0604030504040204" pitchFamily="34" charset="0"/>
              </a:rPr>
              <a:t>5</a:t>
            </a:r>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 min)</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926476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Variables</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pPr marL="0" indent="0">
              <a:buNone/>
            </a:pPr>
            <a:r>
              <a:rPr lang="en-US" dirty="0" smtClean="0">
                <a:solidFill>
                  <a:schemeClr val="accent6"/>
                </a:solidFill>
                <a:latin typeface="Verdana" panose="020B0604030504040204" pitchFamily="34" charset="0"/>
                <a:ea typeface="Verdana" panose="020B0604030504040204" pitchFamily="34" charset="0"/>
                <a:cs typeface="Verdana" panose="020B0604030504040204" pitchFamily="34" charset="0"/>
              </a:rPr>
              <a:t>Variables</a:t>
            </a:r>
            <a:r>
              <a:rPr lang="en-US" dirty="0" smtClean="0">
                <a:latin typeface="Verdana" panose="020B0604030504040204" pitchFamily="34" charset="0"/>
                <a:ea typeface="Verdana" panose="020B0604030504040204" pitchFamily="34" charset="0"/>
                <a:cs typeface="Verdana" panose="020B0604030504040204" pitchFamily="34" charset="0"/>
              </a:rPr>
              <a:t> : reserved </a:t>
            </a:r>
            <a:r>
              <a:rPr lang="en-US" dirty="0">
                <a:latin typeface="Verdana" panose="020B0604030504040204" pitchFamily="34" charset="0"/>
                <a:ea typeface="Verdana" panose="020B0604030504040204" pitchFamily="34" charset="0"/>
                <a:cs typeface="Verdana" panose="020B0604030504040204" pitchFamily="34" charset="0"/>
              </a:rPr>
              <a:t>memory locations to store </a:t>
            </a:r>
            <a:r>
              <a:rPr lang="en-US" dirty="0" smtClean="0">
                <a:latin typeface="Verdana" panose="020B0604030504040204" pitchFamily="34" charset="0"/>
                <a:ea typeface="Verdana" panose="020B0604030504040204" pitchFamily="34" charset="0"/>
                <a:cs typeface="Verdana" panose="020B0604030504040204" pitchFamily="34" charset="0"/>
              </a:rPr>
              <a:t>values</a:t>
            </a:r>
          </a:p>
          <a:p>
            <a:r>
              <a:rPr lang="en-US" dirty="0" smtClean="0">
                <a:latin typeface="Verdana" panose="020B0604030504040204" pitchFamily="34" charset="0"/>
                <a:ea typeface="Verdana" panose="020B0604030504040204" pitchFamily="34" charset="0"/>
                <a:cs typeface="Verdana" panose="020B0604030504040204" pitchFamily="34" charset="0"/>
              </a:rPr>
              <a:t>Assign a value to a variable using the equal sign (=) </a:t>
            </a:r>
          </a:p>
          <a:p>
            <a:pPr lvl="1"/>
            <a:r>
              <a:rPr lang="en-US" dirty="0" smtClean="0">
                <a:latin typeface="Verdana" panose="020B0604030504040204" pitchFamily="34" charset="0"/>
                <a:ea typeface="Verdana" panose="020B0604030504040204" pitchFamily="34" charset="0"/>
                <a:cs typeface="Verdana" panose="020B0604030504040204" pitchFamily="34" charset="0"/>
              </a:rPr>
              <a:t>x = 7</a:t>
            </a:r>
          </a:p>
          <a:p>
            <a:pPr lvl="1"/>
            <a:r>
              <a:rPr lang="en-US" dirty="0" smtClean="0">
                <a:latin typeface="Verdana" panose="020B0604030504040204" pitchFamily="34" charset="0"/>
                <a:ea typeface="Verdana" panose="020B0604030504040204" pitchFamily="34" charset="0"/>
                <a:cs typeface="Verdana" panose="020B0604030504040204" pitchFamily="34" charset="0"/>
              </a:rPr>
              <a:t>y = 7.000</a:t>
            </a:r>
          </a:p>
          <a:p>
            <a:pPr marL="457200" lvl="1"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Variables can have any data type as a value</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694349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Now You Try!</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1825625"/>
            <a:ext cx="10515600" cy="4485234"/>
          </a:xfrm>
        </p:spPr>
        <p:txBody>
          <a:bodyPr>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Using IDEL assign some variables</a:t>
            </a:r>
          </a:p>
          <a:p>
            <a:pPr lvl="1"/>
            <a:r>
              <a:rPr lang="en-US" dirty="0" smtClean="0">
                <a:latin typeface="Verdana" panose="020B0604030504040204" pitchFamily="34" charset="0"/>
                <a:ea typeface="Verdana" panose="020B0604030504040204" pitchFamily="34" charset="0"/>
                <a:cs typeface="Verdana" panose="020B0604030504040204" pitchFamily="34" charset="0"/>
              </a:rPr>
              <a:t>x = 4.0</a:t>
            </a:r>
          </a:p>
          <a:p>
            <a:pPr lvl="1"/>
            <a:r>
              <a:rPr lang="en-US" dirty="0" smtClean="0">
                <a:latin typeface="Verdana" panose="020B0604030504040204" pitchFamily="34" charset="0"/>
                <a:ea typeface="Verdana" panose="020B0604030504040204" pitchFamily="34" charset="0"/>
                <a:cs typeface="Verdana" panose="020B0604030504040204" pitchFamily="34" charset="0"/>
              </a:rPr>
              <a:t>y = 5</a:t>
            </a:r>
          </a:p>
          <a:p>
            <a:pPr lvl="1"/>
            <a:r>
              <a:rPr lang="en-US" dirty="0" smtClean="0">
                <a:latin typeface="Verdana" panose="020B0604030504040204" pitchFamily="34" charset="0"/>
                <a:ea typeface="Verdana" panose="020B0604030504040204" pitchFamily="34" charset="0"/>
                <a:cs typeface="Verdana" panose="020B0604030504040204" pitchFamily="34" charset="0"/>
              </a:rPr>
              <a:t>z = </a:t>
            </a:r>
            <a:r>
              <a:rPr lang="en-US" dirty="0" err="1" smtClean="0">
                <a:latin typeface="Verdana" panose="020B0604030504040204" pitchFamily="34" charset="0"/>
                <a:ea typeface="Verdana" panose="020B0604030504040204" pitchFamily="34" charset="0"/>
                <a:cs typeface="Verdana" panose="020B0604030504040204" pitchFamily="34" charset="0"/>
              </a:rPr>
              <a:t>x+y</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914400" lvl="2" indent="0">
              <a:buNone/>
            </a:pPr>
            <a:r>
              <a:rPr lang="en-US" dirty="0" smtClean="0">
                <a:latin typeface="Verdana" panose="020B0604030504040204" pitchFamily="34" charset="0"/>
                <a:ea typeface="Verdana" panose="020B0604030504040204" pitchFamily="34" charset="0"/>
                <a:cs typeface="Verdana" panose="020B0604030504040204" pitchFamily="34" charset="0"/>
              </a:rPr>
              <a:t>*remember if you want to see the results use the print() method</a:t>
            </a:r>
          </a:p>
          <a:p>
            <a:pPr lvl="1"/>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Checking data type </a:t>
            </a:r>
          </a:p>
          <a:p>
            <a:pPr marL="457200" lvl="1" indent="0">
              <a:buNone/>
            </a:pPr>
            <a:r>
              <a:rPr lang="en-US" dirty="0" smtClean="0">
                <a:latin typeface="Verdana" panose="020B0604030504040204" pitchFamily="34" charset="0"/>
                <a:ea typeface="Verdana" panose="020B0604030504040204" pitchFamily="34" charset="0"/>
                <a:cs typeface="Verdana" panose="020B0604030504040204" pitchFamily="34" charset="0"/>
              </a:rPr>
              <a:t>Use the method type() to determine the data type of a variable</a:t>
            </a:r>
          </a:p>
          <a:p>
            <a:pPr lvl="1"/>
            <a:r>
              <a:rPr lang="en-US" dirty="0" smtClean="0">
                <a:latin typeface="Verdana" panose="020B0604030504040204" pitchFamily="34" charset="0"/>
                <a:ea typeface="Verdana" panose="020B0604030504040204" pitchFamily="34" charset="0"/>
                <a:cs typeface="Verdana" panose="020B0604030504040204" pitchFamily="34" charset="0"/>
              </a:rPr>
              <a:t>type(x)</a:t>
            </a:r>
          </a:p>
          <a:p>
            <a:pPr lvl="1"/>
            <a:r>
              <a:rPr lang="en-US" dirty="0" smtClean="0">
                <a:latin typeface="Verdana" panose="020B0604030504040204" pitchFamily="34" charset="0"/>
                <a:ea typeface="Verdana" panose="020B0604030504040204" pitchFamily="34" charset="0"/>
                <a:cs typeface="Verdana" panose="020B0604030504040204" pitchFamily="34" charset="0"/>
              </a:rPr>
              <a:t>type(y)</a:t>
            </a:r>
          </a:p>
          <a:p>
            <a:pPr lvl="1"/>
            <a:r>
              <a:rPr lang="en-US" dirty="0" smtClean="0">
                <a:latin typeface="Verdana" panose="020B0604030504040204" pitchFamily="34" charset="0"/>
                <a:ea typeface="Verdana" panose="020B0604030504040204" pitchFamily="34" charset="0"/>
                <a:cs typeface="Verdana" panose="020B0604030504040204" pitchFamily="34" charset="0"/>
              </a:rPr>
              <a:t>type(z)</a:t>
            </a:r>
            <a:endParaRPr lang="en-US" dirty="0">
              <a:latin typeface="Verdana" panose="020B0604030504040204" pitchFamily="34" charset="0"/>
              <a:ea typeface="Verdana" panose="020B0604030504040204" pitchFamily="34" charset="0"/>
              <a:cs typeface="Verdana" panose="020B0604030504040204" pitchFamily="34" charset="0"/>
            </a:endParaRPr>
          </a:p>
          <a:p>
            <a:pPr lvl="1"/>
            <a:endParaRPr lang="en-US" dirty="0">
              <a:latin typeface="Verdana" panose="020B0604030504040204" pitchFamily="34" charset="0"/>
              <a:ea typeface="Verdana" panose="020B0604030504040204" pitchFamily="34" charset="0"/>
              <a:cs typeface="Verdana" panose="020B0604030504040204" pitchFamily="34" charset="0"/>
            </a:endParaRPr>
          </a:p>
          <a:p>
            <a:pPr marL="457200" lvl="1"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pPr marL="457200" lvl="1"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805" y="1499970"/>
            <a:ext cx="11112389" cy="5136543"/>
          </a:xfrm>
          <a:prstGeom prst="rect">
            <a:avLst/>
          </a:prstGeom>
        </p:spPr>
      </p:pic>
    </p:spTree>
    <p:extLst>
      <p:ext uri="{BB962C8B-B14F-4D97-AF65-F5344CB8AC3E}">
        <p14:creationId xmlns:p14="http://schemas.microsoft.com/office/powerpoint/2010/main" val="1035289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335"/>
            <a:ext cx="10515600" cy="1325563"/>
          </a:xfrm>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Basic Data Types</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479685" y="1375898"/>
            <a:ext cx="11017771" cy="5324705"/>
          </a:xfrm>
        </p:spPr>
        <p:txBody>
          <a:bodyPr>
            <a:normAutofit fontScale="92500"/>
          </a:bodyPr>
          <a:lstStyle/>
          <a:p>
            <a:pPr marL="0" indent="0">
              <a:buNone/>
            </a:pPr>
            <a:r>
              <a:rPr lang="en-US" sz="2200" dirty="0" smtClean="0">
                <a:solidFill>
                  <a:schemeClr val="accent6"/>
                </a:solidFill>
                <a:latin typeface="Verdana" panose="020B0604030504040204" pitchFamily="34" charset="0"/>
                <a:ea typeface="Verdana" panose="020B0604030504040204" pitchFamily="34" charset="0"/>
                <a:cs typeface="Verdana" panose="020B0604030504040204" pitchFamily="34" charset="0"/>
              </a:rPr>
              <a:t>Numbers: </a:t>
            </a:r>
            <a:r>
              <a:rPr lang="en-US" sz="2200" dirty="0" err="1" smtClean="0">
                <a:latin typeface="Verdana" panose="020B0604030504040204" pitchFamily="34" charset="0"/>
                <a:ea typeface="Verdana" panose="020B0604030504040204" pitchFamily="34" charset="0"/>
                <a:cs typeface="Verdana" panose="020B0604030504040204" pitchFamily="34" charset="0"/>
              </a:rPr>
              <a:t>int</a:t>
            </a:r>
            <a:r>
              <a:rPr lang="en-US" sz="2200" dirty="0" smtClean="0">
                <a:latin typeface="Verdana" panose="020B0604030504040204" pitchFamily="34" charset="0"/>
                <a:ea typeface="Verdana" panose="020B0604030504040204" pitchFamily="34" charset="0"/>
                <a:cs typeface="Verdana" panose="020B0604030504040204" pitchFamily="34" charset="0"/>
              </a:rPr>
              <a:t>, float and complex</a:t>
            </a:r>
            <a:endParaRPr lang="en-US" sz="2200" dirty="0" smtClean="0">
              <a:solidFill>
                <a:schemeClr val="accent6"/>
              </a:solidFill>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200" dirty="0">
                <a:solidFill>
                  <a:schemeClr val="accent6"/>
                </a:solidFill>
                <a:latin typeface="Verdana" panose="020B0604030504040204" pitchFamily="34" charset="0"/>
                <a:ea typeface="Verdana" panose="020B0604030504040204" pitchFamily="34" charset="0"/>
                <a:cs typeface="Verdana" panose="020B0604030504040204" pitchFamily="34" charset="0"/>
              </a:rPr>
              <a:t>	</a:t>
            </a:r>
            <a:r>
              <a:rPr lang="en-US" sz="2200" dirty="0" smtClean="0">
                <a:solidFill>
                  <a:schemeClr val="accent6"/>
                </a:solidFill>
                <a:latin typeface="Verdana" panose="020B0604030504040204" pitchFamily="34" charset="0"/>
                <a:ea typeface="Verdana" panose="020B0604030504040204" pitchFamily="34" charset="0"/>
                <a:cs typeface="Verdana" panose="020B0604030504040204" pitchFamily="34" charset="0"/>
              </a:rPr>
              <a:t>	</a:t>
            </a:r>
            <a:r>
              <a:rPr lang="en-US" sz="2200" dirty="0" smtClean="0">
                <a:latin typeface="Verdana" panose="020B0604030504040204" pitchFamily="34" charset="0"/>
                <a:ea typeface="Verdana" panose="020B0604030504040204" pitchFamily="34" charset="0"/>
                <a:cs typeface="Verdana" panose="020B0604030504040204" pitchFamily="34" charset="0"/>
              </a:rPr>
              <a:t>examples: 7, 7.0,  7j</a:t>
            </a:r>
            <a:r>
              <a:rPr lang="en-US" sz="2200" dirty="0">
                <a:solidFill>
                  <a:schemeClr val="accent6"/>
                </a:solidFill>
                <a:latin typeface="Verdana" panose="020B0604030504040204" pitchFamily="34" charset="0"/>
                <a:ea typeface="Verdana" panose="020B0604030504040204" pitchFamily="34" charset="0"/>
                <a:cs typeface="Verdana" panose="020B0604030504040204" pitchFamily="34" charset="0"/>
              </a:rPr>
              <a:t>	</a:t>
            </a:r>
            <a:r>
              <a:rPr lang="en-US" sz="2200" dirty="0" smtClean="0">
                <a:solidFill>
                  <a:schemeClr val="accent6"/>
                </a:solidFill>
                <a:latin typeface="Verdana" panose="020B0604030504040204" pitchFamily="34" charset="0"/>
                <a:ea typeface="Verdana" panose="020B0604030504040204" pitchFamily="34" charset="0"/>
                <a:cs typeface="Verdana" panose="020B0604030504040204" pitchFamily="34" charset="0"/>
              </a:rPr>
              <a:t>       </a:t>
            </a:r>
            <a:endParaRPr lang="en-US" sz="2200" dirty="0">
              <a:solidFill>
                <a:schemeClr val="accent6"/>
              </a:solidFill>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200" dirty="0" smtClean="0">
                <a:solidFill>
                  <a:schemeClr val="accent6"/>
                </a:solidFill>
                <a:latin typeface="Verdana" panose="020B0604030504040204" pitchFamily="34" charset="0"/>
                <a:ea typeface="Verdana" panose="020B0604030504040204" pitchFamily="34" charset="0"/>
                <a:cs typeface="Verdana" panose="020B0604030504040204" pitchFamily="34" charset="0"/>
              </a:rPr>
              <a:t>String</a:t>
            </a:r>
            <a:r>
              <a:rPr lang="en-US" sz="2200" dirty="0">
                <a:solidFill>
                  <a:schemeClr val="accent6"/>
                </a:solidFill>
                <a:latin typeface="Verdana" panose="020B0604030504040204" pitchFamily="34" charset="0"/>
                <a:ea typeface="Verdana" panose="020B0604030504040204" pitchFamily="34" charset="0"/>
                <a:cs typeface="Verdana" panose="020B0604030504040204" pitchFamily="34" charset="0"/>
              </a:rPr>
              <a:t>: </a:t>
            </a:r>
            <a:r>
              <a:rPr lang="en-US" sz="2200" dirty="0">
                <a:latin typeface="Verdana" panose="020B0604030504040204" pitchFamily="34" charset="0"/>
                <a:ea typeface="Verdana" panose="020B0604030504040204" pitchFamily="34" charset="0"/>
                <a:cs typeface="Verdana" panose="020B0604030504040204" pitchFamily="34" charset="0"/>
              </a:rPr>
              <a:t>A string in Python is a sequence of </a:t>
            </a:r>
            <a:r>
              <a:rPr lang="en-US" sz="2200" dirty="0" smtClean="0">
                <a:latin typeface="Verdana" panose="020B0604030504040204" pitchFamily="34" charset="0"/>
                <a:ea typeface="Verdana" panose="020B0604030504040204" pitchFamily="34" charset="0"/>
                <a:cs typeface="Verdana" panose="020B0604030504040204" pitchFamily="34" charset="0"/>
              </a:rPr>
              <a:t>characters. Strings </a:t>
            </a:r>
            <a:r>
              <a:rPr lang="en-US" sz="2200" dirty="0">
                <a:latin typeface="Verdana" panose="020B0604030504040204" pitchFamily="34" charset="0"/>
                <a:ea typeface="Verdana" panose="020B0604030504040204" pitchFamily="34" charset="0"/>
                <a:cs typeface="Verdana" panose="020B0604030504040204" pitchFamily="34" charset="0"/>
              </a:rPr>
              <a:t>are </a:t>
            </a:r>
            <a:r>
              <a:rPr lang="en-US" sz="2200" dirty="0" smtClean="0">
                <a:latin typeface="Verdana" panose="020B0604030504040204" pitchFamily="34" charset="0"/>
                <a:ea typeface="Verdana" panose="020B0604030504040204" pitchFamily="34" charset="0"/>
                <a:cs typeface="Verdana" panose="020B0604030504040204" pitchFamily="34" charset="0"/>
              </a:rPr>
              <a:t>immutable</a:t>
            </a:r>
            <a:endParaRPr lang="en-US" sz="22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200" dirty="0" smtClean="0">
                <a:latin typeface="Verdana" panose="020B0604030504040204" pitchFamily="34" charset="0"/>
                <a:ea typeface="Verdana" panose="020B0604030504040204" pitchFamily="34" charset="0"/>
                <a:cs typeface="Verdana" panose="020B0604030504040204" pitchFamily="34" charset="0"/>
              </a:rPr>
              <a:t>	   examples: “hi” , ‘bye’ , “‘Aloha’’’</a:t>
            </a:r>
          </a:p>
          <a:p>
            <a:pPr marL="0" indent="0">
              <a:buNone/>
            </a:pPr>
            <a:endParaRPr lang="en-US" sz="22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200" dirty="0" smtClean="0">
                <a:solidFill>
                  <a:schemeClr val="accent6"/>
                </a:solidFill>
                <a:latin typeface="Verdana" panose="020B0604030504040204" pitchFamily="34" charset="0"/>
                <a:ea typeface="Verdana" panose="020B0604030504040204" pitchFamily="34" charset="0"/>
                <a:cs typeface="Verdana" panose="020B0604030504040204" pitchFamily="34" charset="0"/>
              </a:rPr>
              <a:t>Tuple:</a:t>
            </a:r>
            <a:r>
              <a:rPr lang="en-US" sz="2200" dirty="0" smtClean="0">
                <a:latin typeface="Verdana" panose="020B0604030504040204" pitchFamily="34" charset="0"/>
                <a:ea typeface="Verdana" panose="020B0604030504040204" pitchFamily="34" charset="0"/>
                <a:cs typeface="Verdana" panose="020B0604030504040204" pitchFamily="34" charset="0"/>
              </a:rPr>
              <a:t> Holds python objects, and is immutable</a:t>
            </a:r>
          </a:p>
          <a:p>
            <a:pPr marL="0" indent="0">
              <a:buNone/>
            </a:pPr>
            <a:r>
              <a:rPr lang="en-US" sz="2200" dirty="0">
                <a:solidFill>
                  <a:schemeClr val="accent6"/>
                </a:solidFill>
                <a:latin typeface="Verdana" panose="020B0604030504040204" pitchFamily="34" charset="0"/>
                <a:ea typeface="Verdana" panose="020B0604030504040204" pitchFamily="34" charset="0"/>
                <a:cs typeface="Verdana" panose="020B0604030504040204" pitchFamily="34" charset="0"/>
              </a:rPr>
              <a:t>	 </a:t>
            </a:r>
            <a:r>
              <a:rPr lang="en-US" sz="2200" dirty="0" smtClean="0">
                <a:solidFill>
                  <a:schemeClr val="accent6"/>
                </a:solidFill>
                <a:latin typeface="Verdana" panose="020B0604030504040204" pitchFamily="34" charset="0"/>
                <a:ea typeface="Verdana" panose="020B0604030504040204" pitchFamily="34" charset="0"/>
                <a:cs typeface="Verdana" panose="020B0604030504040204" pitchFamily="34" charset="0"/>
              </a:rPr>
              <a:t> </a:t>
            </a:r>
            <a:r>
              <a:rPr lang="en-US" sz="2200" dirty="0" smtClean="0">
                <a:latin typeface="Verdana" panose="020B0604030504040204" pitchFamily="34" charset="0"/>
                <a:ea typeface="Verdana" panose="020B0604030504040204" pitchFamily="34" charset="0"/>
                <a:cs typeface="Verdana" panose="020B0604030504040204" pitchFamily="34" charset="0"/>
              </a:rPr>
              <a:t>examples: (7, “hello”, [list], {dictionary})</a:t>
            </a:r>
            <a:endParaRPr lang="en-US" sz="2200" dirty="0">
              <a:solidFill>
                <a:schemeClr val="accent6"/>
              </a:solidFill>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22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200" dirty="0" smtClean="0">
                <a:solidFill>
                  <a:schemeClr val="accent6"/>
                </a:solidFill>
                <a:latin typeface="Verdana" panose="020B0604030504040204" pitchFamily="34" charset="0"/>
                <a:ea typeface="Verdana" panose="020B0604030504040204" pitchFamily="34" charset="0"/>
                <a:cs typeface="Verdana" panose="020B0604030504040204" pitchFamily="34" charset="0"/>
              </a:rPr>
              <a:t>List:</a:t>
            </a:r>
            <a:r>
              <a:rPr lang="en-US" sz="2200" dirty="0" smtClean="0">
                <a:latin typeface="Verdana" panose="020B0604030504040204" pitchFamily="34" charset="0"/>
                <a:ea typeface="Verdana" panose="020B0604030504040204" pitchFamily="34" charset="0"/>
                <a:cs typeface="Verdana" panose="020B0604030504040204" pitchFamily="34" charset="0"/>
              </a:rPr>
              <a:t> Holds python objects in order and mutable</a:t>
            </a:r>
          </a:p>
          <a:p>
            <a:pPr marL="0" indent="0">
              <a:buNone/>
            </a:pPr>
            <a:r>
              <a:rPr lang="en-US" sz="2200" dirty="0">
                <a:solidFill>
                  <a:schemeClr val="accent6"/>
                </a:solidFill>
                <a:latin typeface="Verdana" panose="020B0604030504040204" pitchFamily="34" charset="0"/>
                <a:ea typeface="Verdana" panose="020B0604030504040204" pitchFamily="34" charset="0"/>
                <a:cs typeface="Verdana" panose="020B0604030504040204" pitchFamily="34" charset="0"/>
              </a:rPr>
              <a:t>	</a:t>
            </a:r>
            <a:r>
              <a:rPr lang="en-US" sz="2200" dirty="0" smtClean="0">
                <a:latin typeface="Verdana" panose="020B0604030504040204" pitchFamily="34" charset="0"/>
                <a:ea typeface="Verdana" panose="020B0604030504040204" pitchFamily="34" charset="0"/>
                <a:cs typeface="Verdana" panose="020B0604030504040204" pitchFamily="34" charset="0"/>
              </a:rPr>
              <a:t>example: [‘xyz’, 7, 4000.00, [‘a’, ‘a’], (7,8), ‘JK’]</a:t>
            </a:r>
          </a:p>
          <a:p>
            <a:pPr marL="0" indent="0">
              <a:buNone/>
            </a:pPr>
            <a:endParaRPr lang="en-US" sz="2200" dirty="0">
              <a:solidFill>
                <a:schemeClr val="accent6"/>
              </a:solidFill>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200" dirty="0" smtClean="0">
                <a:solidFill>
                  <a:schemeClr val="accent6"/>
                </a:solidFill>
                <a:latin typeface="Verdana" panose="020B0604030504040204" pitchFamily="34" charset="0"/>
                <a:ea typeface="Verdana" panose="020B0604030504040204" pitchFamily="34" charset="0"/>
                <a:cs typeface="Verdana" panose="020B0604030504040204" pitchFamily="34" charset="0"/>
              </a:rPr>
              <a:t>Dictionary:</a:t>
            </a:r>
            <a:r>
              <a:rPr lang="en-US" sz="2200" dirty="0" smtClean="0">
                <a:latin typeface="Verdana" panose="020B0604030504040204" pitchFamily="34" charset="0"/>
                <a:ea typeface="Verdana" panose="020B0604030504040204" pitchFamily="34" charset="0"/>
                <a:cs typeface="Verdana" panose="020B0604030504040204" pitchFamily="34" charset="0"/>
              </a:rPr>
              <a:t> Holds </a:t>
            </a:r>
            <a:r>
              <a:rPr lang="en-US" sz="2200" dirty="0" err="1" smtClean="0">
                <a:latin typeface="Verdana" panose="020B0604030504040204" pitchFamily="34" charset="0"/>
                <a:ea typeface="Verdana" panose="020B0604030504040204" pitchFamily="34" charset="0"/>
                <a:cs typeface="Verdana" panose="020B0604030504040204" pitchFamily="34" charset="0"/>
              </a:rPr>
              <a:t>key,value</a:t>
            </a:r>
            <a:r>
              <a:rPr lang="en-US" sz="2200" dirty="0" smtClean="0">
                <a:latin typeface="Verdana" panose="020B0604030504040204" pitchFamily="34" charset="0"/>
                <a:ea typeface="Verdana" panose="020B0604030504040204" pitchFamily="34" charset="0"/>
                <a:cs typeface="Verdana" panose="020B0604030504040204" pitchFamily="34" charset="0"/>
              </a:rPr>
              <a:t> pairs, mutable and has no order</a:t>
            </a:r>
          </a:p>
          <a:p>
            <a:pPr marL="0" indent="0">
              <a:buNone/>
            </a:pP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smtClean="0">
                <a:latin typeface="Verdana" panose="020B0604030504040204" pitchFamily="34" charset="0"/>
                <a:ea typeface="Verdana" panose="020B0604030504040204" pitchFamily="34" charset="0"/>
                <a:cs typeface="Verdana" panose="020B0604030504040204" pitchFamily="34" charset="0"/>
              </a:rPr>
              <a:t>	example {key1:value1, key2:value2}</a:t>
            </a:r>
            <a:endParaRPr lang="en-US" sz="22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smtClean="0"/>
          </a:p>
        </p:txBody>
      </p:sp>
    </p:spTree>
    <p:extLst>
      <p:ext uri="{BB962C8B-B14F-4D97-AF65-F5344CB8AC3E}">
        <p14:creationId xmlns:p14="http://schemas.microsoft.com/office/powerpoint/2010/main" val="3834718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Strings</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1690688"/>
            <a:ext cx="10515600" cy="4714875"/>
          </a:xfrm>
        </p:spPr>
        <p:txBody>
          <a:bodyPr>
            <a:normAutofit lnSpcReduction="10000"/>
          </a:bodyPr>
          <a:lstStyle/>
          <a:p>
            <a:pPr marL="0" indent="0">
              <a:buNone/>
            </a:pPr>
            <a:r>
              <a:rPr lang="en-US" dirty="0" smtClean="0">
                <a:solidFill>
                  <a:schemeClr val="accent6"/>
                </a:solidFill>
                <a:latin typeface="Verdana" panose="020B0604030504040204" pitchFamily="34" charset="0"/>
                <a:ea typeface="Verdana" panose="020B0604030504040204" pitchFamily="34" charset="0"/>
                <a:cs typeface="Verdana" panose="020B0604030504040204" pitchFamily="34" charset="0"/>
              </a:rPr>
              <a:t>Strings:</a:t>
            </a:r>
            <a:r>
              <a:rPr lang="en-US" dirty="0" smtClean="0">
                <a:latin typeface="Verdana" panose="020B0604030504040204" pitchFamily="34" charset="0"/>
                <a:ea typeface="Verdana" panose="020B0604030504040204" pitchFamily="34" charset="0"/>
                <a:cs typeface="Verdana" panose="020B0604030504040204" pitchFamily="34" charset="0"/>
              </a:rPr>
              <a:t> are a data type just like </a:t>
            </a:r>
            <a:r>
              <a:rPr lang="en-US" dirty="0" err="1" smtClean="0">
                <a:latin typeface="Verdana" panose="020B0604030504040204" pitchFamily="34" charset="0"/>
                <a:ea typeface="Verdana" panose="020B0604030504040204" pitchFamily="34" charset="0"/>
                <a:cs typeface="Verdana" panose="020B0604030504040204" pitchFamily="34" charset="0"/>
              </a:rPr>
              <a:t>int</a:t>
            </a:r>
            <a:r>
              <a:rPr lang="en-US" dirty="0" smtClean="0">
                <a:latin typeface="Verdana" panose="020B0604030504040204" pitchFamily="34" charset="0"/>
                <a:ea typeface="Verdana" panose="020B0604030504040204" pitchFamily="34" charset="0"/>
                <a:cs typeface="Verdana" panose="020B0604030504040204" pitchFamily="34" charset="0"/>
              </a:rPr>
              <a:t> and float</a:t>
            </a:r>
          </a:p>
          <a:p>
            <a:pPr lvl="1"/>
            <a:r>
              <a:rPr lang="en-US" dirty="0" smtClean="0">
                <a:latin typeface="Verdana" panose="020B0604030504040204" pitchFamily="34" charset="0"/>
                <a:ea typeface="Verdana" panose="020B0604030504040204" pitchFamily="34" charset="0"/>
                <a:cs typeface="Verdana" panose="020B0604030504040204" pitchFamily="34" charset="0"/>
              </a:rPr>
              <a:t>Strings contain immutable characters</a:t>
            </a:r>
          </a:p>
          <a:p>
            <a:pPr lvl="1"/>
            <a:r>
              <a:rPr lang="en-US" dirty="0" smtClean="0">
                <a:latin typeface="Verdana" panose="020B0604030504040204" pitchFamily="34" charset="0"/>
                <a:ea typeface="Verdana" panose="020B0604030504040204" pitchFamily="34" charset="0"/>
                <a:cs typeface="Verdana" panose="020B0604030504040204" pitchFamily="34" charset="0"/>
              </a:rPr>
              <a:t>You can add strings together (concatenate)</a:t>
            </a:r>
          </a:p>
          <a:p>
            <a:pPr marL="457200" lvl="1"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457200" lvl="1" indent="0">
              <a:buNone/>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smtClean="0">
                <a:solidFill>
                  <a:schemeClr val="tx2"/>
                </a:solidFill>
                <a:latin typeface="Verdana" panose="020B0604030504040204" pitchFamily="34" charset="0"/>
                <a:ea typeface="Verdana" panose="020B0604030504040204" pitchFamily="34" charset="0"/>
                <a:cs typeface="Verdana" panose="020B0604030504040204" pitchFamily="34" charset="0"/>
              </a:rPr>
              <a:t>‘Hello’ + “world”  returns: </a:t>
            </a:r>
            <a:r>
              <a:rPr lang="en-US" dirty="0" err="1" smtClean="0">
                <a:solidFill>
                  <a:schemeClr val="tx2"/>
                </a:solidFill>
                <a:latin typeface="Verdana" panose="020B0604030504040204" pitchFamily="34" charset="0"/>
                <a:ea typeface="Verdana" panose="020B0604030504040204" pitchFamily="34" charset="0"/>
                <a:cs typeface="Verdana" panose="020B0604030504040204" pitchFamily="34" charset="0"/>
              </a:rPr>
              <a:t>Helloworld</a:t>
            </a:r>
            <a:endParaRPr lang="en-US" dirty="0" smtClean="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457200" lvl="1" indent="0">
              <a:buNone/>
            </a:pPr>
            <a:r>
              <a:rPr lang="en-US" dirty="0" smtClean="0">
                <a:solidFill>
                  <a:schemeClr val="tx2"/>
                </a:solidFill>
                <a:latin typeface="Verdana" panose="020B0604030504040204" pitchFamily="34" charset="0"/>
                <a:ea typeface="Verdana" panose="020B0604030504040204" pitchFamily="34" charset="0"/>
                <a:cs typeface="Verdana" panose="020B0604030504040204" pitchFamily="34" charset="0"/>
              </a:rPr>
              <a:t> ‘7.2’ + ‘6’ returns: 7.26</a:t>
            </a:r>
          </a:p>
          <a:p>
            <a:pPr marL="457200" lvl="1"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r>
              <a:rPr lang="en-US" dirty="0" smtClean="0">
                <a:latin typeface="Verdana" panose="020B0604030504040204" pitchFamily="34" charset="0"/>
                <a:ea typeface="Verdana" panose="020B0604030504040204" pitchFamily="34" charset="0"/>
                <a:cs typeface="Verdana" panose="020B0604030504040204" pitchFamily="34" charset="0"/>
              </a:rPr>
              <a:t>You can access individual characters in a variable using an index</a:t>
            </a:r>
          </a:p>
          <a:p>
            <a:pPr lvl="1"/>
            <a:endParaRPr lang="en-US" dirty="0" smtClean="0">
              <a:latin typeface="Verdana" panose="020B0604030504040204" pitchFamily="34" charset="0"/>
              <a:ea typeface="Verdana" panose="020B0604030504040204" pitchFamily="34" charset="0"/>
              <a:cs typeface="Verdana" panose="020B0604030504040204" pitchFamily="34" charset="0"/>
            </a:endParaRPr>
          </a:p>
          <a:p>
            <a:pPr marL="457200" lvl="1" indent="0">
              <a:buNone/>
            </a:pPr>
            <a:r>
              <a:rPr lang="en-US" dirty="0" smtClean="0">
                <a:latin typeface="Verdana" panose="020B0604030504040204" pitchFamily="34" charset="0"/>
                <a:ea typeface="Verdana" panose="020B0604030504040204" pitchFamily="34" charset="0"/>
                <a:cs typeface="Verdana" panose="020B0604030504040204" pitchFamily="34" charset="0"/>
              </a:rPr>
              <a:t>X = “Hello”</a:t>
            </a:r>
          </a:p>
          <a:p>
            <a:pPr marL="457200" lvl="1" indent="0">
              <a:buNone/>
            </a:pPr>
            <a:r>
              <a:rPr lang="en-US" dirty="0" smtClean="0">
                <a:latin typeface="Verdana" panose="020B0604030504040204" pitchFamily="34" charset="0"/>
                <a:ea typeface="Verdana" panose="020B0604030504040204" pitchFamily="34" charset="0"/>
                <a:cs typeface="Verdana" panose="020B0604030504040204" pitchFamily="34" charset="0"/>
              </a:rPr>
              <a:t>X[0] returns: H</a:t>
            </a:r>
          </a:p>
          <a:p>
            <a:pPr marL="457200" lvl="1" indent="0">
              <a:buNone/>
            </a:pPr>
            <a:r>
              <a:rPr lang="en-US" dirty="0" smtClean="0">
                <a:latin typeface="Verdana" panose="020B0604030504040204" pitchFamily="34" charset="0"/>
                <a:ea typeface="Verdana" panose="020B0604030504040204" pitchFamily="34" charset="0"/>
                <a:cs typeface="Verdana" panose="020B0604030504040204" pitchFamily="34" charset="0"/>
              </a:rPr>
              <a:t>X[0:3] returns: Hel</a:t>
            </a:r>
          </a:p>
          <a:p>
            <a:pPr lvl="1"/>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endParaRPr lang="en-US" dirty="0" smtClean="0">
              <a:latin typeface="Verdana" panose="020B0604030504040204" pitchFamily="34" charset="0"/>
              <a:ea typeface="Verdana" panose="020B0604030504040204" pitchFamily="34" charset="0"/>
              <a:cs typeface="Verdana" panose="020B0604030504040204" pitchFamily="34" charset="0"/>
            </a:endParaRPr>
          </a:p>
          <a:p>
            <a:pPr marL="457200" lvl="1"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grpSp>
        <p:nvGrpSpPr>
          <p:cNvPr id="6" name="Group 5"/>
          <p:cNvGrpSpPr/>
          <p:nvPr/>
        </p:nvGrpSpPr>
        <p:grpSpPr>
          <a:xfrm>
            <a:off x="4604410" y="5383182"/>
            <a:ext cx="7587590" cy="1231106"/>
            <a:chOff x="4604410" y="5383182"/>
            <a:chExt cx="7587590" cy="1231106"/>
          </a:xfrm>
        </p:grpSpPr>
        <p:sp>
          <p:nvSpPr>
            <p:cNvPr id="4" name="Right Brace 3"/>
            <p:cNvSpPr/>
            <p:nvPr/>
          </p:nvSpPr>
          <p:spPr>
            <a:xfrm>
              <a:off x="4604410" y="5591908"/>
              <a:ext cx="615462" cy="813655"/>
            </a:xfrm>
            <a:prstGeom prst="rightBrace">
              <a:avLst/>
            </a:prstGeom>
            <a:ln w="698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5719482" y="5383182"/>
              <a:ext cx="6472518" cy="1231106"/>
            </a:xfrm>
            <a:prstGeom prst="rect">
              <a:avLst/>
            </a:prstGeom>
            <a:noFill/>
          </p:spPr>
          <p:txBody>
            <a:bodyPr wrap="square" rtlCol="0">
              <a:spAutoFit/>
            </a:bodyPr>
            <a:lstStyle/>
            <a:p>
              <a:r>
                <a:rPr lang="en-US" sz="2800" dirty="0" smtClean="0">
                  <a:latin typeface="Verdana" panose="020B0604030504040204" pitchFamily="34" charset="0"/>
                  <a:ea typeface="Verdana" panose="020B0604030504040204" pitchFamily="34" charset="0"/>
                  <a:cs typeface="Verdana" panose="020B0604030504040204" pitchFamily="34" charset="0"/>
                </a:rPr>
                <a:t>Slice</a:t>
              </a:r>
            </a:p>
            <a:p>
              <a:r>
                <a:rPr lang="en-US" sz="2800" dirty="0" smtClean="0">
                  <a:latin typeface="Verdana" panose="020B0604030504040204" pitchFamily="34" charset="0"/>
                  <a:ea typeface="Verdana" panose="020B0604030504040204" pitchFamily="34" charset="0"/>
                  <a:cs typeface="Verdana" panose="020B0604030504040204" pitchFamily="34" charset="0"/>
                </a:rPr>
                <a:t>[start, up to(but not including)]</a:t>
              </a:r>
            </a:p>
            <a:p>
              <a:endParaRPr lang="en-US" dirty="0"/>
            </a:p>
          </p:txBody>
        </p:sp>
      </p:grpSp>
    </p:spTree>
    <p:extLst>
      <p:ext uri="{BB962C8B-B14F-4D97-AF65-F5344CB8AC3E}">
        <p14:creationId xmlns:p14="http://schemas.microsoft.com/office/powerpoint/2010/main" val="2248247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Indexing ordered objects </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1690688"/>
            <a:ext cx="10515600" cy="4714875"/>
          </a:xfrm>
        </p:spPr>
        <p:txBody>
          <a:bodyPr>
            <a:normAutofit/>
          </a:bodyPr>
          <a:lstStyle/>
          <a:p>
            <a:pPr marL="0" indent="0">
              <a:buNone/>
            </a:pPr>
            <a:r>
              <a:rPr lang="en-US" dirty="0" smtClean="0">
                <a:solidFill>
                  <a:schemeClr val="accent6"/>
                </a:solidFill>
                <a:latin typeface="Verdana" panose="020B0604030504040204" pitchFamily="34" charset="0"/>
                <a:ea typeface="Verdana" panose="020B0604030504040204" pitchFamily="34" charset="0"/>
                <a:cs typeface="Verdana" panose="020B0604030504040204" pitchFamily="34" charset="0"/>
              </a:rPr>
              <a:t>Python index always starts at 0:</a:t>
            </a:r>
          </a:p>
          <a:p>
            <a:pPr lvl="1"/>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endParaRPr lang="en-US" dirty="0" smtClean="0">
              <a:latin typeface="Verdana" panose="020B0604030504040204" pitchFamily="34" charset="0"/>
              <a:ea typeface="Verdana" panose="020B0604030504040204" pitchFamily="34" charset="0"/>
              <a:cs typeface="Verdana" panose="020B0604030504040204" pitchFamily="34" charset="0"/>
            </a:endParaRPr>
          </a:p>
          <a:p>
            <a:pPr marL="457200" lvl="1"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grpSp>
        <p:nvGrpSpPr>
          <p:cNvPr id="22" name="Group 21"/>
          <p:cNvGrpSpPr/>
          <p:nvPr/>
        </p:nvGrpSpPr>
        <p:grpSpPr>
          <a:xfrm>
            <a:off x="606669" y="2493030"/>
            <a:ext cx="3297114" cy="1046440"/>
            <a:chOff x="606669" y="2493030"/>
            <a:chExt cx="3297114" cy="1046440"/>
          </a:xfrm>
        </p:grpSpPr>
        <p:sp>
          <p:nvSpPr>
            <p:cNvPr id="4" name="TextBox 3"/>
            <p:cNvSpPr txBox="1"/>
            <p:nvPr/>
          </p:nvSpPr>
          <p:spPr>
            <a:xfrm>
              <a:off x="606669" y="3016250"/>
              <a:ext cx="1494692" cy="523220"/>
            </a:xfrm>
            <a:prstGeom prst="rect">
              <a:avLst/>
            </a:prstGeom>
            <a:noFill/>
          </p:spPr>
          <p:txBody>
            <a:bodyPr wrap="square" rtlCol="0">
              <a:spAutoFit/>
            </a:bodyPr>
            <a:lstStyle/>
            <a:p>
              <a:r>
                <a:rPr lang="en-US" sz="2800" dirty="0" smtClean="0"/>
                <a:t>string</a:t>
              </a:r>
              <a:endParaRPr lang="en-US" sz="2800" dirty="0"/>
            </a:p>
          </p:txBody>
        </p:sp>
        <p:sp>
          <p:nvSpPr>
            <p:cNvPr id="5" name="TextBox 4"/>
            <p:cNvSpPr txBox="1"/>
            <p:nvPr/>
          </p:nvSpPr>
          <p:spPr>
            <a:xfrm>
              <a:off x="2409091" y="2539197"/>
              <a:ext cx="1494692" cy="954107"/>
            </a:xfrm>
            <a:prstGeom prst="rect">
              <a:avLst/>
            </a:prstGeom>
            <a:noFill/>
          </p:spPr>
          <p:txBody>
            <a:bodyPr wrap="square" rtlCol="0">
              <a:spAutoFit/>
            </a:bodyPr>
            <a:lstStyle/>
            <a:p>
              <a:r>
                <a:rPr lang="en-US" sz="2800" dirty="0">
                  <a:solidFill>
                    <a:schemeClr val="accent5"/>
                  </a:solidFill>
                </a:rPr>
                <a:t>0</a:t>
              </a:r>
              <a:r>
                <a:rPr lang="en-US" sz="2800" dirty="0" smtClean="0"/>
                <a:t> </a:t>
              </a:r>
              <a:r>
                <a:rPr lang="en-US" sz="2800" dirty="0">
                  <a:solidFill>
                    <a:schemeClr val="accent4"/>
                  </a:solidFill>
                </a:rPr>
                <a:t>1</a:t>
              </a:r>
              <a:r>
                <a:rPr lang="en-US" sz="2800" dirty="0" smtClean="0"/>
                <a:t> </a:t>
              </a:r>
              <a:r>
                <a:rPr lang="en-US" sz="2800" dirty="0">
                  <a:solidFill>
                    <a:srgbClr val="C00000"/>
                  </a:solidFill>
                </a:rPr>
                <a:t>2</a:t>
              </a:r>
              <a:r>
                <a:rPr lang="en-US" sz="2800" dirty="0" smtClean="0"/>
                <a:t> </a:t>
              </a:r>
              <a:r>
                <a:rPr lang="en-US" sz="2800" dirty="0"/>
                <a:t>3</a:t>
              </a:r>
              <a:r>
                <a:rPr lang="en-US" sz="2800" dirty="0" smtClean="0"/>
                <a:t> </a:t>
              </a:r>
              <a:r>
                <a:rPr lang="en-US" sz="2800" dirty="0" smtClean="0">
                  <a:solidFill>
                    <a:srgbClr val="7030A0"/>
                  </a:solidFill>
                </a:rPr>
                <a:t>4</a:t>
              </a:r>
            </a:p>
            <a:p>
              <a:r>
                <a:rPr lang="en-US" sz="2800" dirty="0" smtClean="0">
                  <a:solidFill>
                    <a:schemeClr val="accent5"/>
                  </a:solidFill>
                </a:rPr>
                <a:t>H</a:t>
              </a:r>
              <a:r>
                <a:rPr lang="en-US" sz="2800" dirty="0" smtClean="0"/>
                <a:t> </a:t>
              </a:r>
              <a:r>
                <a:rPr lang="en-US" sz="2800" dirty="0" smtClean="0">
                  <a:solidFill>
                    <a:schemeClr val="accent4"/>
                  </a:solidFill>
                </a:rPr>
                <a:t>E </a:t>
              </a:r>
              <a:r>
                <a:rPr lang="en-US" sz="2800" dirty="0" smtClean="0">
                  <a:solidFill>
                    <a:srgbClr val="C00000"/>
                  </a:solidFill>
                </a:rPr>
                <a:t>L</a:t>
              </a:r>
              <a:r>
                <a:rPr lang="en-US" sz="2800" dirty="0" smtClean="0"/>
                <a:t> </a:t>
              </a:r>
              <a:r>
                <a:rPr lang="en-US" sz="2800" dirty="0" err="1" smtClean="0"/>
                <a:t>L</a:t>
              </a:r>
              <a:r>
                <a:rPr lang="en-US" sz="2800" dirty="0" smtClean="0"/>
                <a:t> </a:t>
              </a:r>
              <a:r>
                <a:rPr lang="en-US" sz="2800" dirty="0" smtClean="0">
                  <a:solidFill>
                    <a:srgbClr val="7030A0"/>
                  </a:solidFill>
                </a:rPr>
                <a:t>O</a:t>
              </a:r>
              <a:endParaRPr lang="en-US" sz="2800" dirty="0">
                <a:solidFill>
                  <a:srgbClr val="7030A0"/>
                </a:solidFill>
              </a:endParaRPr>
            </a:p>
          </p:txBody>
        </p:sp>
        <p:sp>
          <p:nvSpPr>
            <p:cNvPr id="6" name="TextBox 5"/>
            <p:cNvSpPr txBox="1"/>
            <p:nvPr/>
          </p:nvSpPr>
          <p:spPr>
            <a:xfrm>
              <a:off x="606669" y="2493030"/>
              <a:ext cx="1494692" cy="523220"/>
            </a:xfrm>
            <a:prstGeom prst="rect">
              <a:avLst/>
            </a:prstGeom>
            <a:noFill/>
          </p:spPr>
          <p:txBody>
            <a:bodyPr wrap="square" rtlCol="0">
              <a:spAutoFit/>
            </a:bodyPr>
            <a:lstStyle/>
            <a:p>
              <a:r>
                <a:rPr lang="en-US" sz="2800" dirty="0" smtClean="0"/>
                <a:t>index</a:t>
              </a:r>
              <a:endParaRPr lang="en-US" sz="2800" dirty="0"/>
            </a:p>
          </p:txBody>
        </p:sp>
        <p:cxnSp>
          <p:nvCxnSpPr>
            <p:cNvPr id="8" name="Straight Arrow Connector 7"/>
            <p:cNvCxnSpPr/>
            <p:nvPr/>
          </p:nvCxnSpPr>
          <p:spPr>
            <a:xfrm>
              <a:off x="1545980" y="2795954"/>
              <a:ext cx="863111" cy="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a:off x="1545980" y="3277860"/>
              <a:ext cx="863111" cy="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grpSp>
      <p:grpSp>
        <p:nvGrpSpPr>
          <p:cNvPr id="21" name="Group 20"/>
          <p:cNvGrpSpPr/>
          <p:nvPr/>
        </p:nvGrpSpPr>
        <p:grpSpPr>
          <a:xfrm>
            <a:off x="533400" y="4260606"/>
            <a:ext cx="7045569" cy="1046440"/>
            <a:chOff x="533400" y="4260606"/>
            <a:chExt cx="7045569" cy="1046440"/>
          </a:xfrm>
        </p:grpSpPr>
        <p:sp>
          <p:nvSpPr>
            <p:cNvPr id="10" name="TextBox 9"/>
            <p:cNvSpPr txBox="1"/>
            <p:nvPr/>
          </p:nvSpPr>
          <p:spPr>
            <a:xfrm>
              <a:off x="2409091" y="4343976"/>
              <a:ext cx="5169878" cy="954107"/>
            </a:xfrm>
            <a:prstGeom prst="rect">
              <a:avLst/>
            </a:prstGeom>
            <a:noFill/>
          </p:spPr>
          <p:txBody>
            <a:bodyPr wrap="square" rtlCol="0">
              <a:spAutoFit/>
            </a:bodyPr>
            <a:lstStyle/>
            <a:p>
              <a:r>
                <a:rPr lang="en-US" sz="2800" dirty="0" smtClean="0">
                  <a:solidFill>
                    <a:schemeClr val="accent5"/>
                  </a:solidFill>
                </a:rPr>
                <a:t>      0</a:t>
              </a:r>
              <a:r>
                <a:rPr lang="en-US" sz="2800" dirty="0" smtClean="0"/>
                <a:t>         </a:t>
              </a:r>
              <a:r>
                <a:rPr lang="en-US" sz="2800" dirty="0" smtClean="0">
                  <a:solidFill>
                    <a:schemeClr val="accent4"/>
                  </a:solidFill>
                </a:rPr>
                <a:t>1</a:t>
              </a:r>
              <a:r>
                <a:rPr lang="en-US" sz="2800" dirty="0" smtClean="0"/>
                <a:t>        </a:t>
              </a:r>
              <a:r>
                <a:rPr lang="en-US" sz="2800" dirty="0" smtClean="0">
                  <a:solidFill>
                    <a:srgbClr val="C00000"/>
                  </a:solidFill>
                </a:rPr>
                <a:t>2</a:t>
              </a:r>
              <a:r>
                <a:rPr lang="en-US" sz="2800" dirty="0" smtClean="0"/>
                <a:t>      3        </a:t>
              </a:r>
              <a:r>
                <a:rPr lang="en-US" sz="2800" dirty="0" smtClean="0">
                  <a:solidFill>
                    <a:srgbClr val="7030A0"/>
                  </a:solidFill>
                </a:rPr>
                <a:t>4</a:t>
              </a:r>
            </a:p>
            <a:p>
              <a:r>
                <a:rPr lang="en-US" sz="2800" dirty="0" smtClean="0"/>
                <a:t>[‘</a:t>
              </a:r>
              <a:r>
                <a:rPr lang="en-US" sz="2800" dirty="0" smtClean="0">
                  <a:solidFill>
                    <a:schemeClr val="accent5"/>
                  </a:solidFill>
                </a:rPr>
                <a:t>Hello</a:t>
              </a:r>
              <a:r>
                <a:rPr lang="en-US" sz="2800" dirty="0" smtClean="0"/>
                <a:t>’,  </a:t>
              </a:r>
              <a:r>
                <a:rPr lang="en-US" sz="2800" dirty="0" smtClean="0">
                  <a:solidFill>
                    <a:schemeClr val="accent4"/>
                  </a:solidFill>
                </a:rPr>
                <a:t>7.2</a:t>
              </a:r>
              <a:r>
                <a:rPr lang="en-US" sz="2800" dirty="0" smtClean="0"/>
                <a:t>,   ’</a:t>
              </a:r>
              <a:r>
                <a:rPr lang="en-US" sz="2800" dirty="0" smtClean="0">
                  <a:solidFill>
                    <a:srgbClr val="C00000"/>
                  </a:solidFill>
                </a:rPr>
                <a:t>15</a:t>
              </a:r>
              <a:r>
                <a:rPr lang="en-US" sz="2800" dirty="0" smtClean="0"/>
                <a:t>’,  ‘7’,  ‘</a:t>
              </a:r>
              <a:r>
                <a:rPr lang="en-US" sz="2800" dirty="0" smtClean="0">
                  <a:solidFill>
                    <a:srgbClr val="7030A0"/>
                  </a:solidFill>
                </a:rPr>
                <a:t>love</a:t>
              </a:r>
              <a:r>
                <a:rPr lang="en-US" sz="2800" dirty="0" smtClean="0"/>
                <a:t>’ ]</a:t>
              </a:r>
              <a:endParaRPr lang="en-US" sz="2800" dirty="0"/>
            </a:p>
          </p:txBody>
        </p:sp>
        <p:sp>
          <p:nvSpPr>
            <p:cNvPr id="11" name="TextBox 10"/>
            <p:cNvSpPr txBox="1"/>
            <p:nvPr/>
          </p:nvSpPr>
          <p:spPr>
            <a:xfrm>
              <a:off x="533400" y="4783826"/>
              <a:ext cx="1494692" cy="523220"/>
            </a:xfrm>
            <a:prstGeom prst="rect">
              <a:avLst/>
            </a:prstGeom>
            <a:noFill/>
          </p:spPr>
          <p:txBody>
            <a:bodyPr wrap="square" rtlCol="0">
              <a:spAutoFit/>
            </a:bodyPr>
            <a:lstStyle/>
            <a:p>
              <a:r>
                <a:rPr lang="en-US" sz="2800" dirty="0" smtClean="0"/>
                <a:t>list</a:t>
              </a:r>
              <a:endParaRPr lang="en-US" sz="2800" dirty="0"/>
            </a:p>
          </p:txBody>
        </p:sp>
        <p:sp>
          <p:nvSpPr>
            <p:cNvPr id="12" name="TextBox 11"/>
            <p:cNvSpPr txBox="1"/>
            <p:nvPr/>
          </p:nvSpPr>
          <p:spPr>
            <a:xfrm>
              <a:off x="533400" y="4260606"/>
              <a:ext cx="1494692" cy="523220"/>
            </a:xfrm>
            <a:prstGeom prst="rect">
              <a:avLst/>
            </a:prstGeom>
            <a:noFill/>
          </p:spPr>
          <p:txBody>
            <a:bodyPr wrap="square" rtlCol="0">
              <a:spAutoFit/>
            </a:bodyPr>
            <a:lstStyle/>
            <a:p>
              <a:r>
                <a:rPr lang="en-US" sz="2800" dirty="0" smtClean="0"/>
                <a:t>index</a:t>
              </a:r>
              <a:endParaRPr lang="en-US" sz="2800" dirty="0"/>
            </a:p>
          </p:txBody>
        </p:sp>
        <p:cxnSp>
          <p:nvCxnSpPr>
            <p:cNvPr id="13" name="Straight Arrow Connector 12"/>
            <p:cNvCxnSpPr/>
            <p:nvPr/>
          </p:nvCxnSpPr>
          <p:spPr>
            <a:xfrm>
              <a:off x="1472711" y="4563530"/>
              <a:ext cx="863111" cy="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1472711" y="5045436"/>
              <a:ext cx="863111" cy="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grpSp>
      <p:grpSp>
        <p:nvGrpSpPr>
          <p:cNvPr id="20" name="Group 19"/>
          <p:cNvGrpSpPr/>
          <p:nvPr/>
        </p:nvGrpSpPr>
        <p:grpSpPr>
          <a:xfrm>
            <a:off x="5146431" y="2501993"/>
            <a:ext cx="5105400" cy="1046440"/>
            <a:chOff x="5146431" y="2501993"/>
            <a:chExt cx="5105400" cy="1046440"/>
          </a:xfrm>
        </p:grpSpPr>
        <p:sp>
          <p:nvSpPr>
            <p:cNvPr id="15" name="TextBox 14"/>
            <p:cNvSpPr txBox="1"/>
            <p:nvPr/>
          </p:nvSpPr>
          <p:spPr>
            <a:xfrm>
              <a:off x="7022122" y="2585363"/>
              <a:ext cx="3229709" cy="954107"/>
            </a:xfrm>
            <a:prstGeom prst="rect">
              <a:avLst/>
            </a:prstGeom>
            <a:noFill/>
          </p:spPr>
          <p:txBody>
            <a:bodyPr wrap="square" rtlCol="0">
              <a:spAutoFit/>
            </a:bodyPr>
            <a:lstStyle/>
            <a:p>
              <a:r>
                <a:rPr lang="en-US" sz="2800" dirty="0" smtClean="0">
                  <a:solidFill>
                    <a:schemeClr val="accent5"/>
                  </a:solidFill>
                </a:rPr>
                <a:t>      0</a:t>
              </a:r>
              <a:r>
                <a:rPr lang="en-US" sz="2800" dirty="0" smtClean="0"/>
                <a:t>         </a:t>
              </a:r>
              <a:r>
                <a:rPr lang="en-US" sz="2800" dirty="0" smtClean="0">
                  <a:solidFill>
                    <a:schemeClr val="accent4"/>
                  </a:solidFill>
                </a:rPr>
                <a:t>1</a:t>
              </a:r>
              <a:r>
                <a:rPr lang="en-US" sz="2800" dirty="0" smtClean="0"/>
                <a:t>        </a:t>
              </a:r>
              <a:r>
                <a:rPr lang="en-US" sz="2800" dirty="0" smtClean="0">
                  <a:solidFill>
                    <a:srgbClr val="C00000"/>
                  </a:solidFill>
                </a:rPr>
                <a:t>2</a:t>
              </a:r>
              <a:r>
                <a:rPr lang="en-US" sz="2800" dirty="0" smtClean="0"/>
                <a:t>   </a:t>
              </a:r>
              <a:endParaRPr lang="en-US" sz="2800" dirty="0" smtClean="0">
                <a:solidFill>
                  <a:srgbClr val="7030A0"/>
                </a:solidFill>
              </a:endParaRPr>
            </a:p>
            <a:p>
              <a:r>
                <a:rPr lang="en-US" sz="2800" dirty="0" smtClean="0"/>
                <a:t>(‘</a:t>
              </a:r>
              <a:r>
                <a:rPr lang="en-US" sz="2800" dirty="0" smtClean="0">
                  <a:solidFill>
                    <a:schemeClr val="accent5"/>
                  </a:solidFill>
                </a:rPr>
                <a:t>Hello</a:t>
              </a:r>
              <a:r>
                <a:rPr lang="en-US" sz="2800" dirty="0" smtClean="0"/>
                <a:t>’,  </a:t>
              </a:r>
              <a:r>
                <a:rPr lang="en-US" sz="2800" dirty="0" smtClean="0">
                  <a:solidFill>
                    <a:schemeClr val="accent4"/>
                  </a:solidFill>
                </a:rPr>
                <a:t>7.2</a:t>
              </a:r>
              <a:r>
                <a:rPr lang="en-US" sz="2800" dirty="0" smtClean="0"/>
                <a:t>,  ’</a:t>
              </a:r>
              <a:r>
                <a:rPr lang="en-US" sz="2800" dirty="0" smtClean="0">
                  <a:solidFill>
                    <a:srgbClr val="C00000"/>
                  </a:solidFill>
                </a:rPr>
                <a:t>15</a:t>
              </a:r>
              <a:r>
                <a:rPr lang="en-US" sz="2800" dirty="0" smtClean="0"/>
                <a:t>’ )</a:t>
              </a:r>
              <a:endParaRPr lang="en-US" sz="2800" dirty="0"/>
            </a:p>
          </p:txBody>
        </p:sp>
        <p:sp>
          <p:nvSpPr>
            <p:cNvPr id="16" name="TextBox 15"/>
            <p:cNvSpPr txBox="1"/>
            <p:nvPr/>
          </p:nvSpPr>
          <p:spPr>
            <a:xfrm>
              <a:off x="5146431" y="3025213"/>
              <a:ext cx="1494692" cy="523220"/>
            </a:xfrm>
            <a:prstGeom prst="rect">
              <a:avLst/>
            </a:prstGeom>
            <a:noFill/>
          </p:spPr>
          <p:txBody>
            <a:bodyPr wrap="square" rtlCol="0">
              <a:spAutoFit/>
            </a:bodyPr>
            <a:lstStyle/>
            <a:p>
              <a:r>
                <a:rPr lang="en-US" sz="2800" dirty="0" smtClean="0"/>
                <a:t>tuple</a:t>
              </a:r>
              <a:endParaRPr lang="en-US" sz="2800" dirty="0"/>
            </a:p>
          </p:txBody>
        </p:sp>
        <p:sp>
          <p:nvSpPr>
            <p:cNvPr id="17" name="TextBox 16"/>
            <p:cNvSpPr txBox="1"/>
            <p:nvPr/>
          </p:nvSpPr>
          <p:spPr>
            <a:xfrm>
              <a:off x="5146431" y="2501993"/>
              <a:ext cx="1494692" cy="523220"/>
            </a:xfrm>
            <a:prstGeom prst="rect">
              <a:avLst/>
            </a:prstGeom>
            <a:noFill/>
          </p:spPr>
          <p:txBody>
            <a:bodyPr wrap="square" rtlCol="0">
              <a:spAutoFit/>
            </a:bodyPr>
            <a:lstStyle/>
            <a:p>
              <a:r>
                <a:rPr lang="en-US" sz="2800" dirty="0" smtClean="0"/>
                <a:t>index</a:t>
              </a:r>
              <a:endParaRPr lang="en-US" sz="2800" dirty="0"/>
            </a:p>
          </p:txBody>
        </p:sp>
        <p:cxnSp>
          <p:nvCxnSpPr>
            <p:cNvPr id="18" name="Straight Arrow Connector 17"/>
            <p:cNvCxnSpPr/>
            <p:nvPr/>
          </p:nvCxnSpPr>
          <p:spPr>
            <a:xfrm>
              <a:off x="6085742" y="2804917"/>
              <a:ext cx="863111" cy="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6085742" y="3286823"/>
              <a:ext cx="863111" cy="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0810758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Let’s try it!</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4165" y="1901704"/>
            <a:ext cx="11445673" cy="3619866"/>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927" y="1901704"/>
            <a:ext cx="7743276" cy="383088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822" y="2119018"/>
            <a:ext cx="10966410" cy="2965565"/>
          </a:xfrm>
          <a:prstGeom prst="rect">
            <a:avLst/>
          </a:prstGeom>
        </p:spPr>
      </p:pic>
    </p:spTree>
    <p:extLst>
      <p:ext uri="{BB962C8B-B14F-4D97-AF65-F5344CB8AC3E}">
        <p14:creationId xmlns:p14="http://schemas.microsoft.com/office/powerpoint/2010/main" val="4062722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Now You Try!</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Partner up</a:t>
            </a:r>
          </a:p>
          <a:p>
            <a:pPr lvl="1"/>
            <a:r>
              <a:rPr lang="en-US" dirty="0" smtClean="0">
                <a:latin typeface="Verdana" panose="020B0604030504040204" pitchFamily="34" charset="0"/>
                <a:ea typeface="Verdana" panose="020B0604030504040204" pitchFamily="34" charset="0"/>
                <a:cs typeface="Verdana" panose="020B0604030504040204" pitchFamily="34" charset="0"/>
              </a:rPr>
              <a:t>Use your Text Editor</a:t>
            </a:r>
          </a:p>
          <a:p>
            <a:pPr lvl="1"/>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r>
              <a:rPr lang="en-US" dirty="0" smtClean="0">
                <a:latin typeface="Verdana" panose="020B0604030504040204" pitchFamily="34" charset="0"/>
                <a:ea typeface="Verdana" panose="020B0604030504040204" pitchFamily="34" charset="0"/>
                <a:cs typeface="Verdana" panose="020B0604030504040204" pitchFamily="34" charset="0"/>
              </a:rPr>
              <a:t>Try:</a:t>
            </a:r>
          </a:p>
          <a:p>
            <a:pPr lvl="2"/>
            <a:r>
              <a:rPr lang="en-US" dirty="0" smtClean="0">
                <a:latin typeface="Verdana" panose="020B0604030504040204" pitchFamily="34" charset="0"/>
                <a:ea typeface="Verdana" panose="020B0604030504040204" pitchFamily="34" charset="0"/>
                <a:cs typeface="Verdana" panose="020B0604030504040204" pitchFamily="34" charset="0"/>
              </a:rPr>
              <a:t>Concatenating strings</a:t>
            </a:r>
          </a:p>
          <a:p>
            <a:pPr lvl="2"/>
            <a:r>
              <a:rPr lang="en-US" dirty="0" smtClean="0">
                <a:latin typeface="Verdana" panose="020B0604030504040204" pitchFamily="34" charset="0"/>
                <a:ea typeface="Verdana" panose="020B0604030504040204" pitchFamily="34" charset="0"/>
                <a:cs typeface="Verdana" panose="020B0604030504040204" pitchFamily="34" charset="0"/>
              </a:rPr>
              <a:t>Concatenating variables</a:t>
            </a:r>
          </a:p>
          <a:p>
            <a:pPr lvl="2"/>
            <a:r>
              <a:rPr lang="en-US" dirty="0" smtClean="0">
                <a:latin typeface="Verdana" panose="020B0604030504040204" pitchFamily="34" charset="0"/>
                <a:ea typeface="Verdana" panose="020B0604030504040204" pitchFamily="34" charset="0"/>
                <a:cs typeface="Verdana" panose="020B0604030504040204" pitchFamily="34" charset="0"/>
              </a:rPr>
              <a:t>Indexing variables (that hold strings)</a:t>
            </a:r>
          </a:p>
          <a:p>
            <a:pPr lvl="2"/>
            <a:r>
              <a:rPr lang="en-US" dirty="0" smtClean="0">
                <a:latin typeface="Verdana" panose="020B0604030504040204" pitchFamily="34" charset="0"/>
                <a:ea typeface="Verdana" panose="020B0604030504040204" pitchFamily="34" charset="0"/>
                <a:cs typeface="Verdana" panose="020B0604030504040204" pitchFamily="34" charset="0"/>
              </a:rPr>
              <a:t>Different quote styles</a:t>
            </a:r>
          </a:p>
          <a:p>
            <a:pPr lvl="2"/>
            <a:r>
              <a:rPr lang="en-US" dirty="0" smtClean="0">
                <a:latin typeface="Verdana" panose="020B0604030504040204" pitchFamily="34" charset="0"/>
                <a:ea typeface="Verdana" panose="020B0604030504040204" pitchFamily="34" charset="0"/>
                <a:cs typeface="Verdana" panose="020B0604030504040204" pitchFamily="34" charset="0"/>
              </a:rPr>
              <a:t>Concatenating slices of strings</a:t>
            </a:r>
          </a:p>
          <a:p>
            <a:pPr marL="914400" lvl="2"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496968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Introductions</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My name is Anne Regel</a:t>
            </a:r>
          </a:p>
          <a:p>
            <a:pPr lvl="1"/>
            <a:r>
              <a:rPr lang="en-US" dirty="0" smtClean="0">
                <a:latin typeface="Verdana" panose="020B0604030504040204" pitchFamily="34" charset="0"/>
                <a:ea typeface="Verdana" panose="020B0604030504040204" pitchFamily="34" charset="0"/>
                <a:cs typeface="Verdana" panose="020B0604030504040204" pitchFamily="34" charset="0"/>
              </a:rPr>
              <a:t>I have been using python for data science </a:t>
            </a:r>
          </a:p>
          <a:p>
            <a:pPr lvl="1"/>
            <a:r>
              <a:rPr lang="en-US" dirty="0" smtClean="0">
                <a:latin typeface="Verdana" panose="020B0604030504040204" pitchFamily="34" charset="0"/>
                <a:ea typeface="Verdana" panose="020B0604030504040204" pitchFamily="34" charset="0"/>
                <a:cs typeface="Verdana" panose="020B0604030504040204" pitchFamily="34" charset="0"/>
              </a:rPr>
              <a:t>I still LOVE it!</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Christine </a:t>
            </a:r>
            <a:r>
              <a:rPr lang="en-US" dirty="0" smtClean="0">
                <a:latin typeface="Verdana" panose="020B0604030504040204" pitchFamily="34" charset="0"/>
                <a:ea typeface="Verdana" panose="020B0604030504040204" pitchFamily="34" charset="0"/>
                <a:cs typeface="Verdana" panose="020B0604030504040204" pitchFamily="34" charset="0"/>
              </a:rPr>
              <a:t>Stone</a:t>
            </a:r>
          </a:p>
          <a:p>
            <a:pPr lvl="1"/>
            <a:r>
              <a:rPr lang="en-US" dirty="0" smtClean="0">
                <a:latin typeface="Verdana" panose="020B0604030504040204" pitchFamily="34" charset="0"/>
                <a:ea typeface="Verdana" panose="020B0604030504040204" pitchFamily="34" charset="0"/>
                <a:cs typeface="Verdana" panose="020B0604030504040204" pitchFamily="34" charset="0"/>
              </a:rPr>
              <a:t>Our wonderful TA</a:t>
            </a:r>
          </a:p>
        </p:txBody>
      </p:sp>
    </p:spTree>
    <p:extLst>
      <p:ext uri="{BB962C8B-B14F-4D97-AF65-F5344CB8AC3E}">
        <p14:creationId xmlns:p14="http://schemas.microsoft.com/office/powerpoint/2010/main" val="36951934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Tuples and Lists</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1547446"/>
            <a:ext cx="10515600" cy="5081953"/>
          </a:xfrm>
        </p:spPr>
        <p:txBody>
          <a:bodyPr>
            <a:normAutofit lnSpcReduction="10000"/>
          </a:bodyPr>
          <a:lstStyle/>
          <a:p>
            <a:r>
              <a:rPr lang="en-US" dirty="0" smtClean="0">
                <a:latin typeface="Verdana" panose="020B0604030504040204" pitchFamily="34" charset="0"/>
                <a:ea typeface="Verdana" panose="020B0604030504040204" pitchFamily="34" charset="0"/>
                <a:cs typeface="Verdana" panose="020B0604030504040204" pitchFamily="34" charset="0"/>
              </a:rPr>
              <a:t>Tuples</a:t>
            </a:r>
          </a:p>
          <a:p>
            <a:pPr lvl="1"/>
            <a:r>
              <a:rPr lang="en-US" dirty="0" smtClean="0">
                <a:latin typeface="Verdana" panose="020B0604030504040204" pitchFamily="34" charset="0"/>
                <a:ea typeface="Verdana" panose="020B0604030504040204" pitchFamily="34" charset="0"/>
                <a:cs typeface="Verdana" panose="020B0604030504040204" pitchFamily="34" charset="0"/>
              </a:rPr>
              <a:t>(object, object, …..) </a:t>
            </a:r>
          </a:p>
          <a:p>
            <a:pPr lvl="1"/>
            <a:r>
              <a:rPr lang="en-US" dirty="0" smtClean="0">
                <a:latin typeface="Verdana" panose="020B0604030504040204" pitchFamily="34" charset="0"/>
                <a:ea typeface="Verdana" panose="020B0604030504040204" pitchFamily="34" charset="0"/>
                <a:cs typeface="Verdana" panose="020B0604030504040204" pitchFamily="34" charset="0"/>
              </a:rPr>
              <a:t>Must have at least 2 objects</a:t>
            </a:r>
          </a:p>
          <a:p>
            <a:pPr lvl="1"/>
            <a:r>
              <a:rPr lang="en-US" dirty="0" smtClean="0">
                <a:latin typeface="Verdana" panose="020B0604030504040204" pitchFamily="34" charset="0"/>
                <a:ea typeface="Verdana" panose="020B0604030504040204" pitchFamily="34" charset="0"/>
                <a:cs typeface="Verdana" panose="020B0604030504040204" pitchFamily="34" charset="0"/>
              </a:rPr>
              <a:t>Concatenate tuples</a:t>
            </a:r>
            <a:endParaRPr lang="en-US" dirty="0">
              <a:latin typeface="Verdana" panose="020B0604030504040204" pitchFamily="34" charset="0"/>
              <a:ea typeface="Verdana" panose="020B0604030504040204" pitchFamily="34" charset="0"/>
              <a:cs typeface="Verdana" panose="020B0604030504040204" pitchFamily="34" charset="0"/>
            </a:endParaRPr>
          </a:p>
          <a:p>
            <a:pPr lvl="1"/>
            <a:r>
              <a:rPr lang="en-US" dirty="0" smtClean="0">
                <a:latin typeface="Verdana" panose="020B0604030504040204" pitchFamily="34" charset="0"/>
                <a:ea typeface="Verdana" panose="020B0604030504040204" pitchFamily="34" charset="0"/>
                <a:cs typeface="Verdana" panose="020B0604030504040204" pitchFamily="34" charset="0"/>
              </a:rPr>
              <a:t>Index tuples</a:t>
            </a:r>
          </a:p>
          <a:p>
            <a:pPr lvl="1"/>
            <a:r>
              <a:rPr lang="en-US" dirty="0" smtClean="0">
                <a:latin typeface="Verdana" panose="020B0604030504040204" pitchFamily="34" charset="0"/>
                <a:ea typeface="Verdana" panose="020B0604030504040204" pitchFamily="34" charset="0"/>
                <a:cs typeface="Verdana" panose="020B0604030504040204" pitchFamily="34" charset="0"/>
              </a:rPr>
              <a:t>Slice tuples</a:t>
            </a:r>
          </a:p>
          <a:p>
            <a:pPr lvl="1"/>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Lists</a:t>
            </a:r>
          </a:p>
          <a:p>
            <a:pPr lvl="1"/>
            <a:r>
              <a:rPr lang="en-US" dirty="0" smtClean="0">
                <a:latin typeface="Verdana" panose="020B0604030504040204" pitchFamily="34" charset="0"/>
                <a:ea typeface="Verdana" panose="020B0604030504040204" pitchFamily="34" charset="0"/>
                <a:cs typeface="Verdana" panose="020B0604030504040204" pitchFamily="34" charset="0"/>
              </a:rPr>
              <a:t>[ object, object, …] OR []</a:t>
            </a:r>
          </a:p>
          <a:p>
            <a:pPr lvl="1"/>
            <a:r>
              <a:rPr lang="en-US" dirty="0" smtClean="0">
                <a:latin typeface="Verdana" panose="020B0604030504040204" pitchFamily="34" charset="0"/>
                <a:ea typeface="Verdana" panose="020B0604030504040204" pitchFamily="34" charset="0"/>
                <a:cs typeface="Verdana" panose="020B0604030504040204" pitchFamily="34" charset="0"/>
              </a:rPr>
              <a:t>Mutable</a:t>
            </a:r>
          </a:p>
          <a:p>
            <a:pPr lvl="2"/>
            <a:r>
              <a:rPr lang="en-US" dirty="0" smtClean="0">
                <a:latin typeface="Verdana" panose="020B0604030504040204" pitchFamily="34" charset="0"/>
                <a:ea typeface="Verdana" panose="020B0604030504040204" pitchFamily="34" charset="0"/>
                <a:cs typeface="Verdana" panose="020B0604030504040204" pitchFamily="34" charset="0"/>
              </a:rPr>
              <a:t>Concatenate lists</a:t>
            </a:r>
          </a:p>
          <a:p>
            <a:pPr lvl="2"/>
            <a:r>
              <a:rPr lang="en-US" dirty="0" smtClean="0">
                <a:latin typeface="Verdana" panose="020B0604030504040204" pitchFamily="34" charset="0"/>
                <a:ea typeface="Verdana" panose="020B0604030504040204" pitchFamily="34" charset="0"/>
                <a:cs typeface="Verdana" panose="020B0604030504040204" pitchFamily="34" charset="0"/>
              </a:rPr>
              <a:t>Methods to: Append, Modify objects in a list, and Remove objects from list</a:t>
            </a:r>
          </a:p>
          <a:p>
            <a:pPr lvl="2"/>
            <a:r>
              <a:rPr lang="en-US" dirty="0" smtClean="0">
                <a:latin typeface="Verdana" panose="020B0604030504040204" pitchFamily="34" charset="0"/>
                <a:ea typeface="Verdana" panose="020B0604030504040204" pitchFamily="34" charset="0"/>
                <a:cs typeface="Verdana" panose="020B0604030504040204" pitchFamily="34" charset="0"/>
              </a:rPr>
              <a:t>Modify slices of lists</a:t>
            </a:r>
          </a:p>
          <a:p>
            <a:pPr lvl="2"/>
            <a:endParaRPr lang="en-US" dirty="0" smtClean="0">
              <a:latin typeface="Verdana" panose="020B0604030504040204" pitchFamily="34" charset="0"/>
              <a:ea typeface="Verdana" panose="020B0604030504040204" pitchFamily="34" charset="0"/>
              <a:cs typeface="Verdana" panose="020B0604030504040204" pitchFamily="34" charset="0"/>
            </a:endParaRPr>
          </a:p>
          <a:p>
            <a:pPr lvl="2"/>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endParaRPr lang="en-US" dirty="0" smtClean="0">
              <a:latin typeface="Verdana" panose="020B0604030504040204" pitchFamily="34" charset="0"/>
              <a:ea typeface="Verdana" panose="020B0604030504040204" pitchFamily="34" charset="0"/>
              <a:cs typeface="Verdana" panose="020B0604030504040204" pitchFamily="34" charset="0"/>
            </a:endParaRPr>
          </a:p>
          <a:p>
            <a:pPr marL="457200" lvl="1"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pPr marL="914400" lvl="2" indent="0">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883209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53" y="3161079"/>
            <a:ext cx="4577862" cy="1325563"/>
          </a:xfrm>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Let’s try Tuples </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3855" y="435217"/>
            <a:ext cx="4841791" cy="6354851"/>
          </a:xfrm>
          <a:prstGeom prst="rect">
            <a:avLst/>
          </a:prstGeom>
        </p:spPr>
      </p:pic>
    </p:spTree>
    <p:extLst>
      <p:ext uri="{BB962C8B-B14F-4D97-AF65-F5344CB8AC3E}">
        <p14:creationId xmlns:p14="http://schemas.microsoft.com/office/powerpoint/2010/main" val="21571362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53" y="3161079"/>
            <a:ext cx="4577862" cy="1325563"/>
          </a:xfrm>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Let’s try Lists </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3015" y="1125415"/>
            <a:ext cx="7990020" cy="4853353"/>
          </a:xfrm>
          <a:prstGeom prst="rect">
            <a:avLst/>
          </a:prstGeom>
        </p:spPr>
      </p:pic>
    </p:spTree>
    <p:extLst>
      <p:ext uri="{BB962C8B-B14F-4D97-AF65-F5344CB8AC3E}">
        <p14:creationId xmlns:p14="http://schemas.microsoft.com/office/powerpoint/2010/main" val="368231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Now You Try!</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1825624"/>
            <a:ext cx="10515600" cy="4733437"/>
          </a:xfrm>
        </p:spPr>
        <p:txBody>
          <a:bodyPr>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Partner up</a:t>
            </a:r>
          </a:p>
          <a:p>
            <a:pPr lvl="1"/>
            <a:r>
              <a:rPr lang="en-US" dirty="0" smtClean="0">
                <a:latin typeface="Verdana" panose="020B0604030504040204" pitchFamily="34" charset="0"/>
                <a:ea typeface="Verdana" panose="020B0604030504040204" pitchFamily="34" charset="0"/>
                <a:cs typeface="Verdana" panose="020B0604030504040204" pitchFamily="34" charset="0"/>
              </a:rPr>
              <a:t>Use your Text Editor</a:t>
            </a:r>
          </a:p>
          <a:p>
            <a:pPr lvl="1"/>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r>
              <a:rPr lang="en-US" dirty="0" smtClean="0">
                <a:latin typeface="Verdana" panose="020B0604030504040204" pitchFamily="34" charset="0"/>
                <a:ea typeface="Verdana" panose="020B0604030504040204" pitchFamily="34" charset="0"/>
                <a:cs typeface="Verdana" panose="020B0604030504040204" pitchFamily="34" charset="0"/>
              </a:rPr>
              <a:t>Try:</a:t>
            </a:r>
          </a:p>
          <a:p>
            <a:pPr lvl="2"/>
            <a:r>
              <a:rPr lang="en-US" dirty="0" smtClean="0">
                <a:latin typeface="Verdana" panose="020B0604030504040204" pitchFamily="34" charset="0"/>
                <a:ea typeface="Verdana" panose="020B0604030504040204" pitchFamily="34" charset="0"/>
                <a:cs typeface="Verdana" panose="020B0604030504040204" pitchFamily="34" charset="0"/>
              </a:rPr>
              <a:t>Concatenating lists</a:t>
            </a:r>
          </a:p>
          <a:p>
            <a:pPr lvl="2"/>
            <a:r>
              <a:rPr lang="en-US" dirty="0" smtClean="0">
                <a:latin typeface="Verdana" panose="020B0604030504040204" pitchFamily="34" charset="0"/>
                <a:ea typeface="Verdana" panose="020B0604030504040204" pitchFamily="34" charset="0"/>
                <a:cs typeface="Verdana" panose="020B0604030504040204" pitchFamily="34" charset="0"/>
              </a:rPr>
              <a:t>Concatenating tuples</a:t>
            </a:r>
          </a:p>
          <a:p>
            <a:pPr lvl="2"/>
            <a:r>
              <a:rPr lang="en-US" dirty="0" smtClean="0">
                <a:latin typeface="Verdana" panose="020B0604030504040204" pitchFamily="34" charset="0"/>
                <a:ea typeface="Verdana" panose="020B0604030504040204" pitchFamily="34" charset="0"/>
                <a:cs typeface="Verdana" panose="020B0604030504040204" pitchFamily="34" charset="0"/>
              </a:rPr>
              <a:t>Append a list (  </a:t>
            </a:r>
            <a:r>
              <a:rPr lang="en-US" dirty="0" err="1" smtClean="0">
                <a:latin typeface="Verdana" panose="020B0604030504040204" pitchFamily="34" charset="0"/>
                <a:ea typeface="Verdana" panose="020B0604030504040204" pitchFamily="34" charset="0"/>
                <a:cs typeface="Verdana" panose="020B0604030504040204" pitchFamily="34" charset="0"/>
              </a:rPr>
              <a:t>list_name.append</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2"/>
            <a:r>
              <a:rPr lang="en-US" dirty="0" smtClean="0">
                <a:latin typeface="Verdana" panose="020B0604030504040204" pitchFamily="34" charset="0"/>
                <a:ea typeface="Verdana" panose="020B0604030504040204" pitchFamily="34" charset="0"/>
                <a:cs typeface="Verdana" panose="020B0604030504040204" pitchFamily="34" charset="0"/>
              </a:rPr>
              <a:t>Change the values in a list</a:t>
            </a:r>
          </a:p>
          <a:p>
            <a:pPr lvl="2"/>
            <a:r>
              <a:rPr lang="en-US" dirty="0" smtClean="0">
                <a:latin typeface="Verdana" panose="020B0604030504040204" pitchFamily="34" charset="0"/>
                <a:ea typeface="Verdana" panose="020B0604030504040204" pitchFamily="34" charset="0"/>
                <a:cs typeface="Verdana" panose="020B0604030504040204" pitchFamily="34" charset="0"/>
              </a:rPr>
              <a:t>Slice a list</a:t>
            </a:r>
          </a:p>
          <a:p>
            <a:pPr lvl="2"/>
            <a:r>
              <a:rPr lang="en-US" dirty="0" smtClean="0">
                <a:latin typeface="Verdana" panose="020B0604030504040204" pitchFamily="34" charset="0"/>
                <a:ea typeface="Verdana" panose="020B0604030504040204" pitchFamily="34" charset="0"/>
                <a:cs typeface="Verdana" panose="020B0604030504040204" pitchFamily="34" charset="0"/>
              </a:rPr>
              <a:t>Slice a tuple</a:t>
            </a:r>
          </a:p>
        </p:txBody>
      </p:sp>
    </p:spTree>
    <p:extLst>
      <p:ext uri="{BB962C8B-B14F-4D97-AF65-F5344CB8AC3E}">
        <p14:creationId xmlns:p14="http://schemas.microsoft.com/office/powerpoint/2010/main" val="24626661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Dictionary</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1690688"/>
            <a:ext cx="10515600" cy="4885957"/>
          </a:xfrm>
        </p:spPr>
        <p:txBody>
          <a:bodyPr>
            <a:normAutofit fontScale="77500" lnSpcReduction="20000"/>
          </a:bodyPr>
          <a:lstStyle/>
          <a:p>
            <a:r>
              <a:rPr lang="en-US" dirty="0" smtClean="0">
                <a:latin typeface="Verdana" panose="020B0604030504040204" pitchFamily="34" charset="0"/>
                <a:ea typeface="Verdana" panose="020B0604030504040204" pitchFamily="34" charset="0"/>
                <a:cs typeface="Verdana" panose="020B0604030504040204" pitchFamily="34" charset="0"/>
              </a:rPr>
              <a:t>dictionary </a:t>
            </a:r>
            <a:r>
              <a:rPr lang="en-US" dirty="0">
                <a:latin typeface="Verdana" panose="020B0604030504040204" pitchFamily="34" charset="0"/>
                <a:ea typeface="Verdana" panose="020B0604030504040204" pitchFamily="34" charset="0"/>
                <a:cs typeface="Verdana" panose="020B0604030504040204" pitchFamily="34" charset="0"/>
              </a:rPr>
              <a:t>= {key1: value1, ...} OR </a:t>
            </a:r>
            <a:r>
              <a:rPr lang="en-US" dirty="0" smtClean="0">
                <a:latin typeface="Verdana" panose="020B0604030504040204" pitchFamily="34" charset="0"/>
                <a:ea typeface="Verdana" panose="020B0604030504040204" pitchFamily="34" charset="0"/>
                <a:cs typeface="Verdana" panose="020B0604030504040204" pitchFamily="34" charset="0"/>
              </a:rPr>
              <a:t>dictionary= {} OR </a:t>
            </a: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dict</a:t>
            </a:r>
            <a:r>
              <a:rPr lang="en-US" dirty="0" smtClean="0">
                <a:latin typeface="Verdana" panose="020B0604030504040204" pitchFamily="34" charset="0"/>
                <a:ea typeface="Verdana" panose="020B0604030504040204" pitchFamily="34" charset="0"/>
                <a:cs typeface="Verdana" panose="020B0604030504040204" pitchFamily="34" charset="0"/>
              </a:rPr>
              <a:t>([(</a:t>
            </a:r>
            <a:r>
              <a:rPr lang="en-US" dirty="0" err="1" smtClean="0">
                <a:latin typeface="Verdana" panose="020B0604030504040204" pitchFamily="34" charset="0"/>
                <a:ea typeface="Verdana" panose="020B0604030504040204" pitchFamily="34" charset="0"/>
                <a:cs typeface="Verdana" panose="020B0604030504040204" pitchFamily="34" charset="0"/>
              </a:rPr>
              <a:t>key,value</a:t>
            </a:r>
            <a:r>
              <a:rPr lang="en-US" dirty="0" smtClean="0">
                <a:latin typeface="Verdana" panose="020B0604030504040204" pitchFamily="34" charset="0"/>
                <a:ea typeface="Verdana" panose="020B0604030504040204" pitchFamily="34" charset="0"/>
                <a:cs typeface="Verdana" panose="020B0604030504040204" pitchFamily="34" charset="0"/>
              </a:rPr>
              <a:t>), …])</a:t>
            </a: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Each key must be unique and </a:t>
            </a:r>
            <a:r>
              <a:rPr lang="en-US" dirty="0" err="1" smtClean="0">
                <a:latin typeface="Verdana" panose="020B0604030504040204" pitchFamily="34" charset="0"/>
                <a:ea typeface="Verdana" panose="020B0604030504040204" pitchFamily="34" charset="0"/>
                <a:cs typeface="Verdana" panose="020B0604030504040204" pitchFamily="34" charset="0"/>
              </a:rPr>
              <a:t>hashable</a:t>
            </a:r>
            <a:r>
              <a:rPr lang="en-US" dirty="0" smtClean="0">
                <a:latin typeface="Verdana" panose="020B0604030504040204" pitchFamily="34" charset="0"/>
                <a:ea typeface="Verdana" panose="020B0604030504040204" pitchFamily="34" charset="0"/>
                <a:cs typeface="Verdana" panose="020B0604030504040204" pitchFamily="34" charset="0"/>
              </a:rPr>
              <a:t> (stick with strings or numbers)</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Values can be any data type</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Mutable</a:t>
            </a:r>
          </a:p>
          <a:p>
            <a:pPr lvl="1"/>
            <a:r>
              <a:rPr lang="en-US" dirty="0" smtClean="0">
                <a:latin typeface="Verdana" panose="020B0604030504040204" pitchFamily="34" charset="0"/>
                <a:ea typeface="Verdana" panose="020B0604030504040204" pitchFamily="34" charset="0"/>
                <a:cs typeface="Verdana" panose="020B0604030504040204" pitchFamily="34" charset="0"/>
              </a:rPr>
              <a:t>Add new key value pairs</a:t>
            </a:r>
          </a:p>
          <a:p>
            <a:pPr lvl="1"/>
            <a:r>
              <a:rPr lang="en-US" dirty="0" smtClean="0">
                <a:latin typeface="Verdana" panose="020B0604030504040204" pitchFamily="34" charset="0"/>
                <a:ea typeface="Verdana" panose="020B0604030504040204" pitchFamily="34" charset="0"/>
                <a:cs typeface="Verdana" panose="020B0604030504040204" pitchFamily="34" charset="0"/>
              </a:rPr>
              <a:t>Change values</a:t>
            </a:r>
          </a:p>
          <a:p>
            <a:pPr lvl="1"/>
            <a:r>
              <a:rPr lang="en-US" dirty="0" smtClean="0">
                <a:latin typeface="Verdana" panose="020B0604030504040204" pitchFamily="34" charset="0"/>
                <a:ea typeface="Verdana" panose="020B0604030504040204" pitchFamily="34" charset="0"/>
                <a:cs typeface="Verdana" panose="020B0604030504040204" pitchFamily="34" charset="0"/>
              </a:rPr>
              <a:t>Change keys</a:t>
            </a:r>
          </a:p>
          <a:p>
            <a:pPr lvl="1"/>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Unordered</a:t>
            </a:r>
          </a:p>
          <a:p>
            <a:pPr lvl="1"/>
            <a:r>
              <a:rPr lang="en-US" dirty="0" smtClean="0">
                <a:latin typeface="Verdana" panose="020B0604030504040204" pitchFamily="34" charset="0"/>
                <a:ea typeface="Verdana" panose="020B0604030504040204" pitchFamily="34" charset="0"/>
                <a:cs typeface="Verdana" panose="020B0604030504040204" pitchFamily="34" charset="0"/>
              </a:rPr>
              <a:t>No numbered index</a:t>
            </a:r>
          </a:p>
          <a:p>
            <a:pPr lvl="1"/>
            <a:r>
              <a:rPr lang="en-US" dirty="0" smtClean="0">
                <a:latin typeface="Verdana" panose="020B0604030504040204" pitchFamily="34" charset="0"/>
                <a:ea typeface="Verdana" panose="020B0604030504040204" pitchFamily="34" charset="0"/>
                <a:cs typeface="Verdana" panose="020B0604030504040204" pitchFamily="34" charset="0"/>
              </a:rPr>
              <a:t>No slices</a:t>
            </a:r>
          </a:p>
        </p:txBody>
      </p:sp>
    </p:spTree>
    <p:extLst>
      <p:ext uri="{BB962C8B-B14F-4D97-AF65-F5344CB8AC3E}">
        <p14:creationId xmlns:p14="http://schemas.microsoft.com/office/powerpoint/2010/main" val="26171559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245" y="337466"/>
            <a:ext cx="8604696" cy="1325563"/>
          </a:xfrm>
        </p:spPr>
        <p:txBody>
          <a:bodyPr>
            <a:normAutofit/>
          </a:bodyPr>
          <a:lstStyle/>
          <a:p>
            <a:r>
              <a:rPr lang="en-US" sz="3200" dirty="0" smtClean="0">
                <a:solidFill>
                  <a:srgbClr val="F05C64"/>
                </a:solidFill>
                <a:latin typeface="Verdana" panose="020B0604030504040204" pitchFamily="34" charset="0"/>
                <a:ea typeface="Verdana" panose="020B0604030504040204" pitchFamily="34" charset="0"/>
                <a:cs typeface="Verdana" panose="020B0604030504040204" pitchFamily="34" charset="0"/>
              </a:rPr>
              <a:t>Let’s make some Dictionaries!</a:t>
            </a:r>
            <a:endParaRPr lang="en-US" sz="3200"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54" y="2158757"/>
            <a:ext cx="8437587" cy="813044"/>
          </a:xfrm>
          <a:prstGeom prst="rect">
            <a:avLst/>
          </a:prstGeom>
        </p:spPr>
      </p:pic>
      <p:sp>
        <p:nvSpPr>
          <p:cNvPr id="4" name="Rectangle 3"/>
          <p:cNvSpPr/>
          <p:nvPr/>
        </p:nvSpPr>
        <p:spPr>
          <a:xfrm>
            <a:off x="0" y="1584627"/>
            <a:ext cx="6125395" cy="461665"/>
          </a:xfrm>
          <a:prstGeom prst="rect">
            <a:avLst/>
          </a:prstGeom>
        </p:spPr>
        <p:txBody>
          <a:bodyPr wrap="none">
            <a:spAutoFit/>
          </a:bodyPr>
          <a:lstStyle/>
          <a:p>
            <a:pPr lvl="1"/>
            <a:r>
              <a:rPr lang="en-US" sz="2400" dirty="0" smtClean="0">
                <a:latin typeface="Verdana" panose="020B0604030504040204" pitchFamily="34" charset="0"/>
                <a:ea typeface="Verdana" panose="020B0604030504040204" pitchFamily="34" charset="0"/>
                <a:cs typeface="Verdana" panose="020B0604030504040204" pitchFamily="34" charset="0"/>
              </a:rPr>
              <a:t>Using the dictionary method: </a:t>
            </a:r>
            <a:r>
              <a:rPr lang="en-US" sz="2400" dirty="0" err="1" smtClean="0">
                <a:latin typeface="Verdana" panose="020B0604030504040204" pitchFamily="34" charset="0"/>
                <a:ea typeface="Verdana" panose="020B0604030504040204" pitchFamily="34" charset="0"/>
                <a:cs typeface="Verdana" panose="020B0604030504040204" pitchFamily="34" charset="0"/>
              </a:rPr>
              <a:t>dict</a:t>
            </a:r>
            <a:r>
              <a:rPr lang="en-US" sz="2400" dirty="0" smtClean="0">
                <a:latin typeface="Verdana" panose="020B0604030504040204" pitchFamily="34" charset="0"/>
                <a:ea typeface="Verdana" panose="020B0604030504040204" pitchFamily="34" charset="0"/>
                <a:cs typeface="Verdana" panose="020B0604030504040204" pitchFamily="34" charset="0"/>
              </a:rPr>
              <a:t>()</a:t>
            </a:r>
            <a:endParaRPr lang="en-US" sz="2400" dirty="0">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p:cNvSpPr/>
          <p:nvPr/>
        </p:nvSpPr>
        <p:spPr>
          <a:xfrm>
            <a:off x="0" y="4911245"/>
            <a:ext cx="5463355" cy="461665"/>
          </a:xfrm>
          <a:prstGeom prst="rect">
            <a:avLst/>
          </a:prstGeom>
        </p:spPr>
        <p:txBody>
          <a:bodyPr wrap="none">
            <a:spAutoFit/>
          </a:bodyPr>
          <a:lstStyle/>
          <a:p>
            <a:pPr lvl="1"/>
            <a:r>
              <a:rPr lang="en-US" sz="2400" dirty="0" smtClean="0">
                <a:latin typeface="Verdana" panose="020B0604030504040204" pitchFamily="34" charset="0"/>
                <a:ea typeface="Verdana" panose="020B0604030504040204" pitchFamily="34" charset="0"/>
                <a:cs typeface="Verdana" panose="020B0604030504040204" pitchFamily="34" charset="0"/>
              </a:rPr>
              <a:t>Creating a dictionary explicitly </a:t>
            </a:r>
            <a:endParaRPr lang="en-US" sz="2400" dirty="0">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54" y="5596792"/>
            <a:ext cx="8437587" cy="104085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325" y="3418770"/>
            <a:ext cx="8725938" cy="869250"/>
          </a:xfrm>
          <a:prstGeom prst="rect">
            <a:avLst/>
          </a:prstGeom>
        </p:spPr>
      </p:pic>
    </p:spTree>
    <p:extLst>
      <p:ext uri="{BB962C8B-B14F-4D97-AF65-F5344CB8AC3E}">
        <p14:creationId xmlns:p14="http://schemas.microsoft.com/office/powerpoint/2010/main" val="19284928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Dictionary Methods</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211015" y="1690688"/>
            <a:ext cx="11142785" cy="4885957"/>
          </a:xfrm>
        </p:spPr>
        <p:txBody>
          <a:bodyPr>
            <a:normAutofit/>
          </a:bodyPr>
          <a:lstStyle/>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Adding </a:t>
            </a:r>
            <a:r>
              <a:rPr lang="en-US" dirty="0" err="1" smtClean="0">
                <a:latin typeface="Verdana" panose="020B0604030504040204" pitchFamily="34" charset="0"/>
                <a:ea typeface="Verdana" panose="020B0604030504040204" pitchFamily="34" charset="0"/>
                <a:cs typeface="Verdana" panose="020B0604030504040204" pitchFamily="34" charset="0"/>
              </a:rPr>
              <a:t>key,value</a:t>
            </a:r>
            <a:r>
              <a:rPr lang="en-US" dirty="0" smtClean="0">
                <a:latin typeface="Verdana" panose="020B0604030504040204" pitchFamily="34" charset="0"/>
                <a:ea typeface="Verdana" panose="020B0604030504040204" pitchFamily="34" charset="0"/>
                <a:cs typeface="Verdana" panose="020B0604030504040204" pitchFamily="34" charset="0"/>
              </a:rPr>
              <a:t> pairs</a:t>
            </a:r>
          </a:p>
          <a:p>
            <a:pPr marL="0"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457200" lvl="1"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Modifying a key’s value</a:t>
            </a:r>
          </a:p>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30978"/>
            <a:ext cx="10691755" cy="56374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383" y="3262512"/>
            <a:ext cx="7955756" cy="107469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383" y="5296009"/>
            <a:ext cx="7391032" cy="1149715"/>
          </a:xfrm>
          <a:prstGeom prst="rect">
            <a:avLst/>
          </a:prstGeom>
        </p:spPr>
      </p:pic>
    </p:spTree>
    <p:extLst>
      <p:ext uri="{BB962C8B-B14F-4D97-AF65-F5344CB8AC3E}">
        <p14:creationId xmlns:p14="http://schemas.microsoft.com/office/powerpoint/2010/main" val="4675179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383" y="9398"/>
            <a:ext cx="10515600" cy="1325563"/>
          </a:xfrm>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More Methods</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211015" y="1690688"/>
            <a:ext cx="11142785" cy="4885957"/>
          </a:xfrm>
        </p:spPr>
        <p:txBody>
          <a:bodyPr>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Create a list of all the keys using </a:t>
            </a:r>
            <a:r>
              <a:rPr lang="en-US" dirty="0" smtClean="0">
                <a:solidFill>
                  <a:schemeClr val="accent6"/>
                </a:solidFill>
                <a:latin typeface="Verdana" panose="020B0604030504040204" pitchFamily="34" charset="0"/>
                <a:ea typeface="Verdana" panose="020B0604030504040204" pitchFamily="34" charset="0"/>
                <a:cs typeface="Verdana" panose="020B0604030504040204" pitchFamily="34" charset="0"/>
              </a:rPr>
              <a:t>.keys() </a:t>
            </a:r>
            <a:r>
              <a:rPr lang="en-US" dirty="0" smtClean="0">
                <a:latin typeface="Verdana" panose="020B0604030504040204" pitchFamily="34" charset="0"/>
                <a:ea typeface="Verdana" panose="020B0604030504040204" pitchFamily="34" charset="0"/>
                <a:cs typeface="Verdana" panose="020B0604030504040204" pitchFamily="34" charset="0"/>
              </a:rPr>
              <a:t>method</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Determining if a key is in a dictionary using </a:t>
            </a:r>
            <a:r>
              <a:rPr lang="en-US" dirty="0" smtClean="0">
                <a:solidFill>
                  <a:schemeClr val="accent6"/>
                </a:solidFill>
                <a:latin typeface="Verdana" panose="020B0604030504040204" pitchFamily="34" charset="0"/>
                <a:ea typeface="Verdana" panose="020B0604030504040204" pitchFamily="34" charset="0"/>
                <a:cs typeface="Verdana" panose="020B0604030504040204" pitchFamily="34" charset="0"/>
              </a:rPr>
              <a:t>in</a:t>
            </a:r>
          </a:p>
          <a:p>
            <a:pPr marL="457200" lvl="1"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383" y="2373922"/>
            <a:ext cx="6155985" cy="93678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383" y="4379253"/>
            <a:ext cx="6373580" cy="2167017"/>
          </a:xfrm>
          <a:prstGeom prst="rect">
            <a:avLst/>
          </a:prstGeom>
        </p:spPr>
      </p:pic>
    </p:spTree>
    <p:extLst>
      <p:ext uri="{BB962C8B-B14F-4D97-AF65-F5344CB8AC3E}">
        <p14:creationId xmlns:p14="http://schemas.microsoft.com/office/powerpoint/2010/main" val="23954285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4786"/>
            <a:ext cx="4577862" cy="1325563"/>
          </a:xfrm>
        </p:spPr>
        <p:txBody>
          <a:bodyPr>
            <a:normAutofit/>
          </a:bodyPr>
          <a:lstStyle/>
          <a:p>
            <a:r>
              <a:rPr lang="en-US" sz="3200" dirty="0" smtClean="0">
                <a:solidFill>
                  <a:srgbClr val="F05C64"/>
                </a:solidFill>
                <a:latin typeface="Verdana" panose="020B0604030504040204" pitchFamily="34" charset="0"/>
                <a:ea typeface="Verdana" panose="020B0604030504040204" pitchFamily="34" charset="0"/>
                <a:cs typeface="Verdana" panose="020B0604030504040204" pitchFamily="34" charset="0"/>
              </a:rPr>
              <a:t>Let’s try Dictionaries </a:t>
            </a:r>
            <a:endParaRPr lang="en-US" sz="3200"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53" y="2296294"/>
            <a:ext cx="11986847" cy="2644984"/>
          </a:xfrm>
          <a:prstGeom prst="rect">
            <a:avLst/>
          </a:prstGeom>
        </p:spPr>
      </p:pic>
    </p:spTree>
    <p:extLst>
      <p:ext uri="{BB962C8B-B14F-4D97-AF65-F5344CB8AC3E}">
        <p14:creationId xmlns:p14="http://schemas.microsoft.com/office/powerpoint/2010/main" val="4588324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Now You Try!</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1825624"/>
            <a:ext cx="10515600" cy="4733437"/>
          </a:xfrm>
        </p:spPr>
        <p:txBody>
          <a:bodyPr>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Partner up</a:t>
            </a:r>
          </a:p>
          <a:p>
            <a:pPr lvl="1"/>
            <a:r>
              <a:rPr lang="en-US" dirty="0" smtClean="0">
                <a:latin typeface="Verdana" panose="020B0604030504040204" pitchFamily="34" charset="0"/>
                <a:ea typeface="Verdana" panose="020B0604030504040204" pitchFamily="34" charset="0"/>
                <a:cs typeface="Verdana" panose="020B0604030504040204" pitchFamily="34" charset="0"/>
              </a:rPr>
              <a:t>Use your Text Editor</a:t>
            </a:r>
          </a:p>
          <a:p>
            <a:pPr lvl="1"/>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r>
              <a:rPr lang="en-US" dirty="0" smtClean="0">
                <a:latin typeface="Verdana" panose="020B0604030504040204" pitchFamily="34" charset="0"/>
                <a:ea typeface="Verdana" panose="020B0604030504040204" pitchFamily="34" charset="0"/>
                <a:cs typeface="Verdana" panose="020B0604030504040204" pitchFamily="34" charset="0"/>
              </a:rPr>
              <a:t>Try:</a:t>
            </a:r>
          </a:p>
          <a:p>
            <a:pPr lvl="2"/>
            <a:r>
              <a:rPr lang="en-US" dirty="0" smtClean="0">
                <a:latin typeface="Verdana" panose="020B0604030504040204" pitchFamily="34" charset="0"/>
                <a:ea typeface="Verdana" panose="020B0604030504040204" pitchFamily="34" charset="0"/>
                <a:cs typeface="Verdana" panose="020B0604030504040204" pitchFamily="34" charset="0"/>
              </a:rPr>
              <a:t>Make some dictionaries</a:t>
            </a:r>
          </a:p>
          <a:p>
            <a:pPr lvl="2"/>
            <a:r>
              <a:rPr lang="en-US" dirty="0" smtClean="0">
                <a:latin typeface="Verdana" panose="020B0604030504040204" pitchFamily="34" charset="0"/>
                <a:ea typeface="Verdana" panose="020B0604030504040204" pitchFamily="34" charset="0"/>
                <a:cs typeface="Verdana" panose="020B0604030504040204" pitchFamily="34" charset="0"/>
              </a:rPr>
              <a:t>Add </a:t>
            </a:r>
            <a:r>
              <a:rPr lang="en-US" dirty="0" err="1" smtClean="0">
                <a:latin typeface="Verdana" panose="020B0604030504040204" pitchFamily="34" charset="0"/>
                <a:ea typeface="Verdana" panose="020B0604030504040204" pitchFamily="34" charset="0"/>
                <a:cs typeface="Verdana" panose="020B0604030504040204" pitchFamily="34" charset="0"/>
              </a:rPr>
              <a:t>key,value</a:t>
            </a:r>
            <a:r>
              <a:rPr lang="en-US" dirty="0" smtClean="0">
                <a:latin typeface="Verdana" panose="020B0604030504040204" pitchFamily="34" charset="0"/>
                <a:ea typeface="Verdana" panose="020B0604030504040204" pitchFamily="34" charset="0"/>
                <a:cs typeface="Verdana" panose="020B0604030504040204" pitchFamily="34" charset="0"/>
              </a:rPr>
              <a:t> pairs</a:t>
            </a:r>
          </a:p>
          <a:p>
            <a:pPr lvl="2"/>
            <a:r>
              <a:rPr lang="en-US" dirty="0" smtClean="0">
                <a:latin typeface="Verdana" panose="020B0604030504040204" pitchFamily="34" charset="0"/>
                <a:ea typeface="Verdana" panose="020B0604030504040204" pitchFamily="34" charset="0"/>
                <a:cs typeface="Verdana" panose="020B0604030504040204" pitchFamily="34" charset="0"/>
              </a:rPr>
              <a:t>Modify values</a:t>
            </a:r>
          </a:p>
          <a:p>
            <a:pPr lvl="2"/>
            <a:r>
              <a:rPr lang="en-US" dirty="0" smtClean="0">
                <a:latin typeface="Verdana" panose="020B0604030504040204" pitchFamily="34" charset="0"/>
                <a:ea typeface="Verdana" panose="020B0604030504040204" pitchFamily="34" charset="0"/>
                <a:cs typeface="Verdana" panose="020B0604030504040204" pitchFamily="34" charset="0"/>
              </a:rPr>
              <a:t>Find all the keys</a:t>
            </a:r>
          </a:p>
          <a:p>
            <a:pPr lvl="2"/>
            <a:r>
              <a:rPr lang="en-US" dirty="0" smtClean="0">
                <a:latin typeface="Verdana" panose="020B0604030504040204" pitchFamily="34" charset="0"/>
                <a:ea typeface="Verdana" panose="020B0604030504040204" pitchFamily="34" charset="0"/>
                <a:cs typeface="Verdana" panose="020B0604030504040204" pitchFamily="34" charset="0"/>
              </a:rPr>
              <a:t>Determine if a key is in your dictionary</a:t>
            </a:r>
          </a:p>
        </p:txBody>
      </p:sp>
    </p:spTree>
    <p:extLst>
      <p:ext uri="{BB962C8B-B14F-4D97-AF65-F5344CB8AC3E}">
        <p14:creationId xmlns:p14="http://schemas.microsoft.com/office/powerpoint/2010/main" val="34203334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Mountains we will climb</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1825624"/>
            <a:ext cx="10515600" cy="4670425"/>
          </a:xfrm>
        </p:spPr>
        <p:txBody>
          <a:bodyPr>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Command line</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Writing code in IDEL and text editors</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Code that won’t run</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Code not working</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Not getting it right away</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131543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Break Time (15 min)</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23595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The Core Functionality</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Boolean Expression</a:t>
            </a:r>
          </a:p>
          <a:p>
            <a:r>
              <a:rPr lang="en-US" dirty="0" smtClean="0">
                <a:latin typeface="Verdana" panose="020B0604030504040204" pitchFamily="34" charset="0"/>
                <a:ea typeface="Verdana" panose="020B0604030504040204" pitchFamily="34" charset="0"/>
                <a:cs typeface="Verdana" panose="020B0604030504040204" pitchFamily="34" charset="0"/>
              </a:rPr>
              <a:t>Conditionals</a:t>
            </a:r>
          </a:p>
          <a:p>
            <a:r>
              <a:rPr lang="en-US" dirty="0" smtClean="0">
                <a:latin typeface="Verdana" panose="020B0604030504040204" pitchFamily="34" charset="0"/>
                <a:ea typeface="Verdana" panose="020B0604030504040204" pitchFamily="34" charset="0"/>
                <a:cs typeface="Verdana" panose="020B0604030504040204" pitchFamily="34" charset="0"/>
              </a:rPr>
              <a:t>Loops</a:t>
            </a:r>
          </a:p>
          <a:p>
            <a:r>
              <a:rPr lang="en-US" dirty="0" smtClean="0">
                <a:latin typeface="Verdana" panose="020B0604030504040204" pitchFamily="34" charset="0"/>
                <a:ea typeface="Verdana" panose="020B0604030504040204" pitchFamily="34" charset="0"/>
                <a:cs typeface="Verdana" panose="020B0604030504040204" pitchFamily="34" charset="0"/>
              </a:rPr>
              <a:t>Functions</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169397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Boolean Operators</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lnSpcReduction="10000"/>
          </a:bodyPr>
          <a:lstStyle/>
          <a:p>
            <a:pPr marL="0" indent="0">
              <a:buNone/>
            </a:pPr>
            <a:r>
              <a:rPr lang="en-US" b="1" dirty="0">
                <a:solidFill>
                  <a:schemeClr val="accent6"/>
                </a:solidFill>
                <a:latin typeface="Verdana" panose="020B0604030504040204" pitchFamily="34" charset="0"/>
                <a:ea typeface="Verdana" panose="020B0604030504040204" pitchFamily="34" charset="0"/>
                <a:cs typeface="Verdana" panose="020B0604030504040204" pitchFamily="34" charset="0"/>
              </a:rPr>
              <a:t>Boolean logic</a:t>
            </a:r>
            <a:r>
              <a:rPr lang="en-US" dirty="0">
                <a:latin typeface="Verdana" panose="020B0604030504040204" pitchFamily="34" charset="0"/>
                <a:ea typeface="Verdana" panose="020B0604030504040204" pitchFamily="34" charset="0"/>
                <a:cs typeface="Verdana" panose="020B0604030504040204" pitchFamily="34" charset="0"/>
              </a:rPr>
              <a:t> is a form of </a:t>
            </a:r>
            <a:r>
              <a:rPr lang="en-US" b="1" dirty="0">
                <a:solidFill>
                  <a:schemeClr val="accent6"/>
                </a:solidFill>
                <a:latin typeface="Verdana" panose="020B0604030504040204" pitchFamily="34" charset="0"/>
                <a:ea typeface="Verdana" panose="020B0604030504040204" pitchFamily="34" charset="0"/>
                <a:cs typeface="Verdana" panose="020B0604030504040204" pitchFamily="34" charset="0"/>
              </a:rPr>
              <a:t>algebra</a:t>
            </a:r>
            <a:r>
              <a:rPr lang="en-US" dirty="0">
                <a:latin typeface="Verdana" panose="020B0604030504040204" pitchFamily="34" charset="0"/>
                <a:ea typeface="Verdana" panose="020B0604030504040204" pitchFamily="34" charset="0"/>
                <a:cs typeface="Verdana" panose="020B0604030504040204" pitchFamily="34" charset="0"/>
              </a:rPr>
              <a:t> in which all values are reduced </a:t>
            </a:r>
            <a:r>
              <a:rPr lang="en-US" dirty="0" smtClean="0">
                <a:latin typeface="Verdana" panose="020B0604030504040204" pitchFamily="34" charset="0"/>
                <a:ea typeface="Verdana" panose="020B0604030504040204" pitchFamily="34" charset="0"/>
                <a:cs typeface="Verdana" panose="020B0604030504040204" pitchFamily="34" charset="0"/>
              </a:rPr>
              <a:t>to </a:t>
            </a:r>
            <a:r>
              <a:rPr lang="en-US" dirty="0">
                <a:latin typeface="Verdana" panose="020B0604030504040204" pitchFamily="34" charset="0"/>
                <a:ea typeface="Verdana" panose="020B0604030504040204" pitchFamily="34" charset="0"/>
                <a:cs typeface="Verdana" panose="020B0604030504040204" pitchFamily="34" charset="0"/>
              </a:rPr>
              <a:t>either </a:t>
            </a:r>
            <a:r>
              <a:rPr lang="en-US" dirty="0">
                <a:solidFill>
                  <a:schemeClr val="accent1"/>
                </a:solidFill>
                <a:latin typeface="Verdana" panose="020B0604030504040204" pitchFamily="34" charset="0"/>
                <a:ea typeface="Verdana" panose="020B0604030504040204" pitchFamily="34" charset="0"/>
                <a:cs typeface="Verdana" panose="020B0604030504040204" pitchFamily="34" charset="0"/>
              </a:rPr>
              <a:t>TRUE or </a:t>
            </a:r>
            <a:r>
              <a:rPr lang="en-US"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FALSE</a:t>
            </a:r>
          </a:p>
          <a:p>
            <a:pPr marL="0"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Operators: </a:t>
            </a:r>
            <a:r>
              <a:rPr lang="en-US" dirty="0" smtClean="0">
                <a:solidFill>
                  <a:schemeClr val="accent2">
                    <a:lumMod val="75000"/>
                  </a:schemeClr>
                </a:solidFill>
                <a:latin typeface="Verdana" panose="020B0604030504040204" pitchFamily="34" charset="0"/>
                <a:ea typeface="Verdana" panose="020B0604030504040204" pitchFamily="34" charset="0"/>
                <a:cs typeface="Verdana" panose="020B0604030504040204" pitchFamily="34" charset="0"/>
              </a:rPr>
              <a:t>or, and, not</a:t>
            </a:r>
          </a:p>
          <a:p>
            <a:pPr marL="0" indent="0">
              <a:buNone/>
            </a:pPr>
            <a:endParaRPr lang="en-US" dirty="0" smtClean="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Operation  </a:t>
            </a:r>
            <a:r>
              <a:rPr lang="en-US"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dirty="0">
                <a:solidFill>
                  <a:schemeClr val="accent6"/>
                </a:solidFill>
                <a:latin typeface="Verdana" panose="020B0604030504040204" pitchFamily="34" charset="0"/>
                <a:ea typeface="Verdana" panose="020B0604030504040204" pitchFamily="34" charset="0"/>
                <a:cs typeface="Verdana" panose="020B0604030504040204" pitchFamily="34" charset="0"/>
              </a:rPr>
              <a:t>Result</a:t>
            </a:r>
            <a:r>
              <a:rPr lang="en-US"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              </a:t>
            </a:r>
          </a:p>
          <a:p>
            <a:pPr marL="0" indent="0">
              <a:buNone/>
            </a:pPr>
            <a:r>
              <a:rPr lang="en-US"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x </a:t>
            </a:r>
            <a:r>
              <a:rPr lang="en-US" dirty="0">
                <a:solidFill>
                  <a:schemeClr val="accent2">
                    <a:lumMod val="75000"/>
                  </a:schemeClr>
                </a:solidFill>
                <a:latin typeface="Verdana" panose="020B0604030504040204" pitchFamily="34" charset="0"/>
                <a:ea typeface="Verdana" panose="020B0604030504040204" pitchFamily="34" charset="0"/>
                <a:cs typeface="Verdana" panose="020B0604030504040204" pitchFamily="34" charset="0"/>
              </a:rPr>
              <a:t>or</a:t>
            </a:r>
            <a:r>
              <a:rPr lang="en-US" dirty="0">
                <a:solidFill>
                  <a:schemeClr val="accent1"/>
                </a:solidFill>
                <a:latin typeface="Verdana" panose="020B0604030504040204" pitchFamily="34" charset="0"/>
                <a:ea typeface="Verdana" panose="020B0604030504040204" pitchFamily="34" charset="0"/>
                <a:cs typeface="Verdana" panose="020B0604030504040204" pitchFamily="34" charset="0"/>
              </a:rPr>
              <a:t> y	</a:t>
            </a:r>
            <a:r>
              <a:rPr lang="en-US"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dirty="0" smtClean="0">
                <a:solidFill>
                  <a:schemeClr val="accent6"/>
                </a:solidFill>
                <a:latin typeface="Verdana" panose="020B0604030504040204" pitchFamily="34" charset="0"/>
                <a:ea typeface="Verdana" panose="020B0604030504040204" pitchFamily="34" charset="0"/>
                <a:cs typeface="Verdana" panose="020B0604030504040204" pitchFamily="34" charset="0"/>
              </a:rPr>
              <a:t>if </a:t>
            </a:r>
            <a:r>
              <a:rPr lang="en-US" dirty="0">
                <a:solidFill>
                  <a:schemeClr val="accent6"/>
                </a:solidFill>
                <a:latin typeface="Verdana" panose="020B0604030504040204" pitchFamily="34" charset="0"/>
                <a:ea typeface="Verdana" panose="020B0604030504040204" pitchFamily="34" charset="0"/>
                <a:cs typeface="Verdana" panose="020B0604030504040204" pitchFamily="34" charset="0"/>
              </a:rPr>
              <a:t>x is false, then y, else </a:t>
            </a:r>
            <a:r>
              <a:rPr lang="en-US" dirty="0" smtClean="0">
                <a:solidFill>
                  <a:schemeClr val="accent6"/>
                </a:solidFill>
                <a:latin typeface="Verdana" panose="020B0604030504040204" pitchFamily="34" charset="0"/>
                <a:ea typeface="Verdana" panose="020B0604030504040204" pitchFamily="34" charset="0"/>
                <a:cs typeface="Verdana" panose="020B0604030504040204" pitchFamily="34" charset="0"/>
              </a:rPr>
              <a:t>x</a:t>
            </a:r>
            <a:endParaRPr lang="en-US" dirty="0">
              <a:solidFill>
                <a:schemeClr val="accent6"/>
              </a:solidFill>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a:solidFill>
                  <a:schemeClr val="accent1"/>
                </a:solidFill>
                <a:latin typeface="Verdana" panose="020B0604030504040204" pitchFamily="34" charset="0"/>
                <a:ea typeface="Verdana" panose="020B0604030504040204" pitchFamily="34" charset="0"/>
                <a:cs typeface="Verdana" panose="020B0604030504040204" pitchFamily="34" charset="0"/>
              </a:rPr>
              <a:t>x </a:t>
            </a:r>
            <a:r>
              <a:rPr lang="en-US" dirty="0">
                <a:solidFill>
                  <a:schemeClr val="accent2">
                    <a:lumMod val="75000"/>
                  </a:schemeClr>
                </a:solidFill>
                <a:latin typeface="Verdana" panose="020B0604030504040204" pitchFamily="34" charset="0"/>
                <a:ea typeface="Verdana" panose="020B0604030504040204" pitchFamily="34" charset="0"/>
                <a:cs typeface="Verdana" panose="020B0604030504040204" pitchFamily="34" charset="0"/>
              </a:rPr>
              <a:t>and</a:t>
            </a:r>
            <a:r>
              <a:rPr lang="en-US" dirty="0">
                <a:solidFill>
                  <a:schemeClr val="accent1"/>
                </a:solidFill>
                <a:latin typeface="Verdana" panose="020B0604030504040204" pitchFamily="34" charset="0"/>
                <a:ea typeface="Verdana" panose="020B0604030504040204" pitchFamily="34" charset="0"/>
                <a:cs typeface="Verdana" panose="020B0604030504040204" pitchFamily="34" charset="0"/>
              </a:rPr>
              <a:t> y	</a:t>
            </a:r>
            <a:r>
              <a:rPr lang="en-US"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dirty="0" smtClean="0">
                <a:solidFill>
                  <a:schemeClr val="accent6"/>
                </a:solidFill>
                <a:latin typeface="Verdana" panose="020B0604030504040204" pitchFamily="34" charset="0"/>
                <a:ea typeface="Verdana" panose="020B0604030504040204" pitchFamily="34" charset="0"/>
                <a:cs typeface="Verdana" panose="020B0604030504040204" pitchFamily="34" charset="0"/>
              </a:rPr>
              <a:t>if </a:t>
            </a:r>
            <a:r>
              <a:rPr lang="en-US" dirty="0">
                <a:solidFill>
                  <a:schemeClr val="accent6"/>
                </a:solidFill>
                <a:latin typeface="Verdana" panose="020B0604030504040204" pitchFamily="34" charset="0"/>
                <a:ea typeface="Verdana" panose="020B0604030504040204" pitchFamily="34" charset="0"/>
                <a:cs typeface="Verdana" panose="020B0604030504040204" pitchFamily="34" charset="0"/>
              </a:rPr>
              <a:t>x is false, then x, else </a:t>
            </a:r>
            <a:r>
              <a:rPr lang="en-US" dirty="0" smtClean="0">
                <a:solidFill>
                  <a:schemeClr val="accent6"/>
                </a:solidFill>
                <a:latin typeface="Verdana" panose="020B0604030504040204" pitchFamily="34" charset="0"/>
                <a:ea typeface="Verdana" panose="020B0604030504040204" pitchFamily="34" charset="0"/>
                <a:cs typeface="Verdana" panose="020B0604030504040204" pitchFamily="34" charset="0"/>
              </a:rPr>
              <a:t>y</a:t>
            </a:r>
            <a:endParaRPr lang="en-US" dirty="0">
              <a:solidFill>
                <a:schemeClr val="accent6"/>
              </a:solidFill>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a:solidFill>
                  <a:schemeClr val="accent2">
                    <a:lumMod val="75000"/>
                  </a:schemeClr>
                </a:solidFill>
                <a:latin typeface="Verdana" panose="020B0604030504040204" pitchFamily="34" charset="0"/>
                <a:ea typeface="Verdana" panose="020B0604030504040204" pitchFamily="34" charset="0"/>
                <a:cs typeface="Verdana" panose="020B0604030504040204" pitchFamily="34" charset="0"/>
              </a:rPr>
              <a:t>not</a:t>
            </a:r>
            <a:r>
              <a:rPr lang="en-US" dirty="0">
                <a:solidFill>
                  <a:schemeClr val="accent1"/>
                </a:solidFill>
                <a:latin typeface="Verdana" panose="020B0604030504040204" pitchFamily="34" charset="0"/>
                <a:ea typeface="Verdana" panose="020B0604030504040204" pitchFamily="34" charset="0"/>
                <a:cs typeface="Verdana" panose="020B0604030504040204" pitchFamily="34" charset="0"/>
              </a:rPr>
              <a:t> x	</a:t>
            </a:r>
            <a:r>
              <a:rPr lang="en-US"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dirty="0" smtClean="0">
                <a:solidFill>
                  <a:schemeClr val="accent6"/>
                </a:solidFill>
                <a:latin typeface="Verdana" panose="020B0604030504040204" pitchFamily="34" charset="0"/>
                <a:ea typeface="Verdana" panose="020B0604030504040204" pitchFamily="34" charset="0"/>
                <a:cs typeface="Verdana" panose="020B0604030504040204" pitchFamily="34" charset="0"/>
              </a:rPr>
              <a:t>if </a:t>
            </a:r>
            <a:r>
              <a:rPr lang="en-US" dirty="0">
                <a:solidFill>
                  <a:schemeClr val="accent6"/>
                </a:solidFill>
                <a:latin typeface="Verdana" panose="020B0604030504040204" pitchFamily="34" charset="0"/>
                <a:ea typeface="Verdana" panose="020B0604030504040204" pitchFamily="34" charset="0"/>
                <a:cs typeface="Verdana" panose="020B0604030504040204" pitchFamily="34" charset="0"/>
              </a:rPr>
              <a:t>x is false, then True, else </a:t>
            </a:r>
            <a:r>
              <a:rPr lang="en-US" dirty="0" smtClean="0">
                <a:solidFill>
                  <a:schemeClr val="accent6"/>
                </a:solidFill>
                <a:latin typeface="Verdana" panose="020B0604030504040204" pitchFamily="34" charset="0"/>
                <a:ea typeface="Verdana" panose="020B0604030504040204" pitchFamily="34" charset="0"/>
                <a:cs typeface="Verdana" panose="020B0604030504040204" pitchFamily="34" charset="0"/>
              </a:rPr>
              <a:t>False</a:t>
            </a:r>
          </a:p>
        </p:txBody>
      </p:sp>
    </p:spTree>
    <p:extLst>
      <p:ext uri="{BB962C8B-B14F-4D97-AF65-F5344CB8AC3E}">
        <p14:creationId xmlns:p14="http://schemas.microsoft.com/office/powerpoint/2010/main" val="38912405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05C64"/>
                </a:solidFill>
                <a:latin typeface="Verdana" panose="020B0604030504040204" pitchFamily="34" charset="0"/>
                <a:ea typeface="Verdana" panose="020B0604030504040204" pitchFamily="34" charset="0"/>
                <a:cs typeface="Verdana" panose="020B0604030504040204" pitchFamily="34" charset="0"/>
              </a:rPr>
              <a:t>Boolean Comparisons</a:t>
            </a:r>
          </a:p>
        </p:txBody>
      </p:sp>
      <p:sp>
        <p:nvSpPr>
          <p:cNvPr id="3" name="Content Placeholder 2"/>
          <p:cNvSpPr>
            <a:spLocks noGrp="1"/>
          </p:cNvSpPr>
          <p:nvPr>
            <p:ph idx="1"/>
          </p:nvPr>
        </p:nvSpPr>
        <p:spPr/>
        <p:txBody>
          <a:bodyPr>
            <a:normAutofit lnSpcReduction="10000"/>
          </a:bodyPr>
          <a:lstStyle/>
          <a:p>
            <a:pPr marL="0" indent="0">
              <a:buNone/>
            </a:pPr>
            <a:r>
              <a:rPr lang="en-US" dirty="0" smtClean="0">
                <a:solidFill>
                  <a:srgbClr val="0070C0"/>
                </a:solidFill>
                <a:latin typeface="Verdana" panose="020B0604030504040204" pitchFamily="34" charset="0"/>
                <a:ea typeface="Verdana" panose="020B0604030504040204" pitchFamily="34" charset="0"/>
                <a:cs typeface="Verdana" panose="020B0604030504040204" pitchFamily="34" charset="0"/>
              </a:rPr>
              <a:t>Operation</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smtClean="0">
                <a:solidFill>
                  <a:schemeClr val="accent6"/>
                </a:solidFill>
                <a:latin typeface="Verdana" panose="020B0604030504040204" pitchFamily="34" charset="0"/>
                <a:ea typeface="Verdana" panose="020B0604030504040204" pitchFamily="34" charset="0"/>
                <a:cs typeface="Verdana" panose="020B0604030504040204" pitchFamily="34" charset="0"/>
              </a:rPr>
              <a:t>Meaning</a:t>
            </a:r>
            <a:endParaRPr lang="en-US" dirty="0">
              <a:solidFill>
                <a:schemeClr val="accent6"/>
              </a:solidFill>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sz="24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&lt;</a:t>
            </a:r>
            <a:r>
              <a:rPr lang="en-US" sz="2400"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sz="24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sz="2400" dirty="0" smtClean="0">
                <a:solidFill>
                  <a:schemeClr val="accent6"/>
                </a:solidFill>
                <a:latin typeface="Verdana" panose="020B0604030504040204" pitchFamily="34" charset="0"/>
                <a:ea typeface="Verdana" panose="020B0604030504040204" pitchFamily="34" charset="0"/>
                <a:cs typeface="Verdana" panose="020B0604030504040204" pitchFamily="34" charset="0"/>
              </a:rPr>
              <a:t>strictly </a:t>
            </a:r>
            <a:r>
              <a:rPr lang="en-US" sz="2400" dirty="0">
                <a:solidFill>
                  <a:schemeClr val="accent6"/>
                </a:solidFill>
                <a:latin typeface="Verdana" panose="020B0604030504040204" pitchFamily="34" charset="0"/>
                <a:ea typeface="Verdana" panose="020B0604030504040204" pitchFamily="34" charset="0"/>
                <a:cs typeface="Verdana" panose="020B0604030504040204" pitchFamily="34" charset="0"/>
              </a:rPr>
              <a:t>less than</a:t>
            </a:r>
          </a:p>
          <a:p>
            <a:pPr marL="914400" lvl="2" indent="0">
              <a:buNone/>
            </a:pPr>
            <a:r>
              <a:rPr lang="en-US" sz="2400" dirty="0">
                <a:solidFill>
                  <a:srgbClr val="0070C0"/>
                </a:solidFill>
                <a:latin typeface="Verdana" panose="020B0604030504040204" pitchFamily="34" charset="0"/>
                <a:ea typeface="Verdana" panose="020B0604030504040204" pitchFamily="34" charset="0"/>
                <a:cs typeface="Verdana" panose="020B0604030504040204" pitchFamily="34" charset="0"/>
              </a:rPr>
              <a:t>&lt;=	</a:t>
            </a:r>
            <a:r>
              <a:rPr lang="en-US" sz="24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sz="2400" dirty="0" smtClean="0">
                <a:solidFill>
                  <a:schemeClr val="accent6"/>
                </a:solidFill>
                <a:latin typeface="Verdana" panose="020B0604030504040204" pitchFamily="34" charset="0"/>
                <a:ea typeface="Verdana" panose="020B0604030504040204" pitchFamily="34" charset="0"/>
                <a:cs typeface="Verdana" panose="020B0604030504040204" pitchFamily="34" charset="0"/>
              </a:rPr>
              <a:t>less </a:t>
            </a:r>
            <a:r>
              <a:rPr lang="en-US" sz="2400" dirty="0">
                <a:solidFill>
                  <a:schemeClr val="accent6"/>
                </a:solidFill>
                <a:latin typeface="Verdana" panose="020B0604030504040204" pitchFamily="34" charset="0"/>
                <a:ea typeface="Verdana" panose="020B0604030504040204" pitchFamily="34" charset="0"/>
                <a:cs typeface="Verdana" panose="020B0604030504040204" pitchFamily="34" charset="0"/>
              </a:rPr>
              <a:t>than or equal</a:t>
            </a:r>
          </a:p>
          <a:p>
            <a:pPr marL="914400" lvl="2" indent="0">
              <a:buNone/>
            </a:pPr>
            <a:r>
              <a:rPr lang="en-US" sz="2400" dirty="0">
                <a:solidFill>
                  <a:srgbClr val="0070C0"/>
                </a:solidFill>
                <a:latin typeface="Verdana" panose="020B0604030504040204" pitchFamily="34" charset="0"/>
                <a:ea typeface="Verdana" panose="020B0604030504040204" pitchFamily="34" charset="0"/>
                <a:cs typeface="Verdana" panose="020B0604030504040204" pitchFamily="34" charset="0"/>
              </a:rPr>
              <a:t>&gt;	</a:t>
            </a:r>
            <a:r>
              <a:rPr lang="en-US" sz="24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sz="2400" dirty="0" smtClean="0">
                <a:solidFill>
                  <a:schemeClr val="accent6"/>
                </a:solidFill>
                <a:latin typeface="Verdana" panose="020B0604030504040204" pitchFamily="34" charset="0"/>
                <a:ea typeface="Verdana" panose="020B0604030504040204" pitchFamily="34" charset="0"/>
                <a:cs typeface="Verdana" panose="020B0604030504040204" pitchFamily="34" charset="0"/>
              </a:rPr>
              <a:t>strictly </a:t>
            </a:r>
            <a:r>
              <a:rPr lang="en-US" sz="2400" dirty="0">
                <a:solidFill>
                  <a:schemeClr val="accent6"/>
                </a:solidFill>
                <a:latin typeface="Verdana" panose="020B0604030504040204" pitchFamily="34" charset="0"/>
                <a:ea typeface="Verdana" panose="020B0604030504040204" pitchFamily="34" charset="0"/>
                <a:cs typeface="Verdana" panose="020B0604030504040204" pitchFamily="34" charset="0"/>
              </a:rPr>
              <a:t>greater than</a:t>
            </a:r>
          </a:p>
          <a:p>
            <a:pPr marL="914400" lvl="2" indent="0">
              <a:buNone/>
            </a:pPr>
            <a:r>
              <a:rPr lang="en-US" sz="2400" dirty="0">
                <a:solidFill>
                  <a:srgbClr val="0070C0"/>
                </a:solidFill>
                <a:latin typeface="Verdana" panose="020B0604030504040204" pitchFamily="34" charset="0"/>
                <a:ea typeface="Verdana" panose="020B0604030504040204" pitchFamily="34" charset="0"/>
                <a:cs typeface="Verdana" panose="020B0604030504040204" pitchFamily="34" charset="0"/>
              </a:rPr>
              <a:t>&gt;=	</a:t>
            </a:r>
            <a:r>
              <a:rPr lang="en-US" sz="24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sz="2400" dirty="0" smtClean="0">
                <a:solidFill>
                  <a:schemeClr val="accent6"/>
                </a:solidFill>
                <a:latin typeface="Verdana" panose="020B0604030504040204" pitchFamily="34" charset="0"/>
                <a:ea typeface="Verdana" panose="020B0604030504040204" pitchFamily="34" charset="0"/>
                <a:cs typeface="Verdana" panose="020B0604030504040204" pitchFamily="34" charset="0"/>
              </a:rPr>
              <a:t>greater </a:t>
            </a:r>
            <a:r>
              <a:rPr lang="en-US" sz="2400" dirty="0">
                <a:solidFill>
                  <a:schemeClr val="accent6"/>
                </a:solidFill>
                <a:latin typeface="Verdana" panose="020B0604030504040204" pitchFamily="34" charset="0"/>
                <a:ea typeface="Verdana" panose="020B0604030504040204" pitchFamily="34" charset="0"/>
                <a:cs typeface="Verdana" panose="020B0604030504040204" pitchFamily="34" charset="0"/>
              </a:rPr>
              <a:t>than or equal</a:t>
            </a:r>
          </a:p>
          <a:p>
            <a:pPr marL="914400" lvl="2" indent="0">
              <a:buNone/>
            </a:pPr>
            <a:r>
              <a:rPr lang="en-US" sz="2400"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sz="24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sz="2400" dirty="0" smtClean="0">
                <a:solidFill>
                  <a:schemeClr val="accent6"/>
                </a:solidFill>
                <a:latin typeface="Verdana" panose="020B0604030504040204" pitchFamily="34" charset="0"/>
                <a:ea typeface="Verdana" panose="020B0604030504040204" pitchFamily="34" charset="0"/>
                <a:cs typeface="Verdana" panose="020B0604030504040204" pitchFamily="34" charset="0"/>
              </a:rPr>
              <a:t>equal</a:t>
            </a:r>
            <a:endParaRPr lang="en-US" sz="2400" dirty="0">
              <a:solidFill>
                <a:schemeClr val="accent6"/>
              </a:solidFill>
              <a:latin typeface="Verdana" panose="020B0604030504040204" pitchFamily="34" charset="0"/>
              <a:ea typeface="Verdana" panose="020B0604030504040204" pitchFamily="34" charset="0"/>
              <a:cs typeface="Verdana" panose="020B0604030504040204" pitchFamily="34" charset="0"/>
            </a:endParaRPr>
          </a:p>
          <a:p>
            <a:pPr marL="914400" lvl="2" indent="0">
              <a:buNone/>
            </a:pPr>
            <a:r>
              <a:rPr lang="en-US" sz="2400"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sz="24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sz="2400" dirty="0" smtClean="0">
                <a:solidFill>
                  <a:schemeClr val="accent6"/>
                </a:solidFill>
                <a:latin typeface="Verdana" panose="020B0604030504040204" pitchFamily="34" charset="0"/>
                <a:ea typeface="Verdana" panose="020B0604030504040204" pitchFamily="34" charset="0"/>
                <a:cs typeface="Verdana" panose="020B0604030504040204" pitchFamily="34" charset="0"/>
              </a:rPr>
              <a:t>not </a:t>
            </a:r>
            <a:r>
              <a:rPr lang="en-US" sz="2400" dirty="0">
                <a:solidFill>
                  <a:schemeClr val="accent6"/>
                </a:solidFill>
                <a:latin typeface="Verdana" panose="020B0604030504040204" pitchFamily="34" charset="0"/>
                <a:ea typeface="Verdana" panose="020B0604030504040204" pitchFamily="34" charset="0"/>
                <a:cs typeface="Verdana" panose="020B0604030504040204" pitchFamily="34" charset="0"/>
              </a:rPr>
              <a:t>equal</a:t>
            </a:r>
          </a:p>
          <a:p>
            <a:pPr marL="914400" lvl="2" indent="0">
              <a:buNone/>
            </a:pPr>
            <a:r>
              <a:rPr lang="en-US" sz="2400" dirty="0">
                <a:solidFill>
                  <a:srgbClr val="0070C0"/>
                </a:solidFill>
                <a:latin typeface="Verdana" panose="020B0604030504040204" pitchFamily="34" charset="0"/>
                <a:ea typeface="Verdana" panose="020B0604030504040204" pitchFamily="34" charset="0"/>
                <a:cs typeface="Verdana" panose="020B0604030504040204" pitchFamily="34" charset="0"/>
              </a:rPr>
              <a:t>is	</a:t>
            </a:r>
            <a:r>
              <a:rPr lang="en-US" sz="24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sz="2400" dirty="0" smtClean="0">
                <a:solidFill>
                  <a:schemeClr val="accent6"/>
                </a:solidFill>
                <a:latin typeface="Verdana" panose="020B0604030504040204" pitchFamily="34" charset="0"/>
                <a:ea typeface="Verdana" panose="020B0604030504040204" pitchFamily="34" charset="0"/>
                <a:cs typeface="Verdana" panose="020B0604030504040204" pitchFamily="34" charset="0"/>
              </a:rPr>
              <a:t>object </a:t>
            </a:r>
            <a:r>
              <a:rPr lang="en-US" sz="2400" dirty="0">
                <a:solidFill>
                  <a:schemeClr val="accent6"/>
                </a:solidFill>
                <a:latin typeface="Verdana" panose="020B0604030504040204" pitchFamily="34" charset="0"/>
                <a:ea typeface="Verdana" panose="020B0604030504040204" pitchFamily="34" charset="0"/>
                <a:cs typeface="Verdana" panose="020B0604030504040204" pitchFamily="34" charset="0"/>
              </a:rPr>
              <a:t>identity</a:t>
            </a:r>
          </a:p>
          <a:p>
            <a:pPr marL="914400" lvl="2" indent="0">
              <a:buNone/>
            </a:pPr>
            <a:r>
              <a:rPr lang="en-US" sz="2400" dirty="0">
                <a:solidFill>
                  <a:srgbClr val="0070C0"/>
                </a:solidFill>
                <a:latin typeface="Verdana" panose="020B0604030504040204" pitchFamily="34" charset="0"/>
                <a:ea typeface="Verdana" panose="020B0604030504040204" pitchFamily="34" charset="0"/>
                <a:cs typeface="Verdana" panose="020B0604030504040204" pitchFamily="34" charset="0"/>
              </a:rPr>
              <a:t>is not</a:t>
            </a:r>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dirty="0" smtClean="0">
                <a:latin typeface="Verdana" panose="020B0604030504040204" pitchFamily="34" charset="0"/>
                <a:ea typeface="Verdana" panose="020B0604030504040204" pitchFamily="34" charset="0"/>
                <a:cs typeface="Verdana" panose="020B0604030504040204" pitchFamily="34" charset="0"/>
              </a:rPr>
              <a:t>	</a:t>
            </a:r>
            <a:r>
              <a:rPr lang="en-US" sz="2400" dirty="0" smtClean="0">
                <a:solidFill>
                  <a:schemeClr val="accent6"/>
                </a:solidFill>
                <a:latin typeface="Verdana" panose="020B0604030504040204" pitchFamily="34" charset="0"/>
                <a:ea typeface="Verdana" panose="020B0604030504040204" pitchFamily="34" charset="0"/>
                <a:cs typeface="Verdana" panose="020B0604030504040204" pitchFamily="34" charset="0"/>
              </a:rPr>
              <a:t>negated </a:t>
            </a:r>
            <a:r>
              <a:rPr lang="en-US" sz="2400" dirty="0">
                <a:solidFill>
                  <a:schemeClr val="accent6"/>
                </a:solidFill>
                <a:latin typeface="Verdana" panose="020B0604030504040204" pitchFamily="34" charset="0"/>
                <a:ea typeface="Verdana" panose="020B0604030504040204" pitchFamily="34" charset="0"/>
                <a:cs typeface="Verdana" panose="020B0604030504040204" pitchFamily="34" charset="0"/>
              </a:rPr>
              <a:t>object </a:t>
            </a:r>
            <a:r>
              <a:rPr lang="en-US" sz="2400" dirty="0" smtClean="0">
                <a:solidFill>
                  <a:schemeClr val="accent6"/>
                </a:solidFill>
                <a:latin typeface="Verdana" panose="020B0604030504040204" pitchFamily="34" charset="0"/>
                <a:ea typeface="Verdana" panose="020B0604030504040204" pitchFamily="34" charset="0"/>
                <a:cs typeface="Verdana" panose="020B0604030504040204" pitchFamily="34" charset="0"/>
              </a:rPr>
              <a:t>identity</a:t>
            </a:r>
            <a:endParaRPr lang="en-US" sz="2400" dirty="0">
              <a:solidFill>
                <a:schemeClr val="accent6"/>
              </a:solidFill>
              <a:latin typeface="Verdana" panose="020B0604030504040204" pitchFamily="34" charset="0"/>
              <a:ea typeface="Verdana" panose="020B0604030504040204" pitchFamily="34" charset="0"/>
              <a:cs typeface="Verdana" panose="020B0604030504040204" pitchFamily="34" charset="0"/>
            </a:endParaRPr>
          </a:p>
          <a:p>
            <a:pPr marL="914400" lvl="2" indent="0">
              <a:buNone/>
            </a:pPr>
            <a:endParaRPr lang="en-US" sz="2400" dirty="0" smtClean="0">
              <a:latin typeface="Verdana" panose="020B0604030504040204" pitchFamily="34" charset="0"/>
              <a:ea typeface="Verdana" panose="020B0604030504040204" pitchFamily="34" charset="0"/>
              <a:cs typeface="Verdana" panose="020B0604030504040204" pitchFamily="34" charset="0"/>
            </a:endParaRPr>
          </a:p>
          <a:p>
            <a:pPr marL="914400" lvl="2" indent="0">
              <a:buNone/>
            </a:pPr>
            <a:r>
              <a:rPr lang="en-US" sz="2400" dirty="0" smtClean="0">
                <a:latin typeface="Verdana" panose="020B0604030504040204" pitchFamily="34" charset="0"/>
                <a:ea typeface="Verdana" panose="020B0604030504040204" pitchFamily="34" charset="0"/>
                <a:cs typeface="Verdana" panose="020B0604030504040204" pitchFamily="34" charset="0"/>
              </a:rPr>
              <a:t>* 7&lt; x &lt; 10 is evaluated as (7 &lt; x) and (x &lt; 10)</a:t>
            </a:r>
            <a:endParaRPr lang="en-US" sz="2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028410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05C64"/>
                </a:solidFill>
                <a:latin typeface="Verdana" panose="020B0604030504040204" pitchFamily="34" charset="0"/>
                <a:ea typeface="Verdana" panose="020B0604030504040204" pitchFamily="34" charset="0"/>
                <a:cs typeface="Verdana" panose="020B0604030504040204" pitchFamily="34" charset="0"/>
              </a:rPr>
              <a:t>Boolean </a:t>
            </a:r>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Examples</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909054"/>
            <a:ext cx="3118338" cy="432483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09054"/>
            <a:ext cx="4563014" cy="4069716"/>
          </a:xfrm>
          <a:prstGeom prst="rect">
            <a:avLst/>
          </a:prstGeom>
        </p:spPr>
      </p:pic>
    </p:spTree>
    <p:extLst>
      <p:ext uri="{BB962C8B-B14F-4D97-AF65-F5344CB8AC3E}">
        <p14:creationId xmlns:p14="http://schemas.microsoft.com/office/powerpoint/2010/main" val="35908327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You try it!</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7" name="Content Placeholder 2"/>
          <p:cNvSpPr>
            <a:spLocks noGrp="1"/>
          </p:cNvSpPr>
          <p:nvPr>
            <p:ph idx="1"/>
          </p:nvPr>
        </p:nvSpPr>
        <p:spPr>
          <a:xfrm>
            <a:off x="838200" y="1825624"/>
            <a:ext cx="10515600" cy="4733437"/>
          </a:xfrm>
        </p:spPr>
        <p:txBody>
          <a:bodyPr>
            <a:normAutofit/>
          </a:bodyPr>
          <a:lstStyle/>
          <a:p>
            <a:r>
              <a:rPr lang="en-US" sz="3600" dirty="0" smtClean="0">
                <a:latin typeface="Verdana" panose="020B0604030504040204" pitchFamily="34" charset="0"/>
                <a:ea typeface="Verdana" panose="020B0604030504040204" pitchFamily="34" charset="0"/>
                <a:cs typeface="Verdana" panose="020B0604030504040204" pitchFamily="34" charset="0"/>
              </a:rPr>
              <a:t>Partner up</a:t>
            </a:r>
          </a:p>
          <a:p>
            <a:pPr lvl="1"/>
            <a:r>
              <a:rPr lang="en-US" sz="3200" dirty="0" smtClean="0">
                <a:latin typeface="Verdana" panose="020B0604030504040204" pitchFamily="34" charset="0"/>
                <a:ea typeface="Verdana" panose="020B0604030504040204" pitchFamily="34" charset="0"/>
                <a:cs typeface="Verdana" panose="020B0604030504040204" pitchFamily="34" charset="0"/>
              </a:rPr>
              <a:t>Use your Text Editor</a:t>
            </a:r>
          </a:p>
          <a:p>
            <a:pPr lvl="1"/>
            <a:endParaRPr lang="en-US" sz="3200" dirty="0" smtClean="0">
              <a:latin typeface="Verdana" panose="020B0604030504040204" pitchFamily="34" charset="0"/>
              <a:ea typeface="Verdana" panose="020B0604030504040204" pitchFamily="34" charset="0"/>
              <a:cs typeface="Verdana" panose="020B0604030504040204" pitchFamily="34" charset="0"/>
            </a:endParaRPr>
          </a:p>
          <a:p>
            <a:pPr lvl="1"/>
            <a:r>
              <a:rPr lang="en-US" sz="3200" dirty="0" smtClean="0">
                <a:latin typeface="Verdana" panose="020B0604030504040204" pitchFamily="34" charset="0"/>
                <a:ea typeface="Verdana" panose="020B0604030504040204" pitchFamily="34" charset="0"/>
                <a:cs typeface="Verdana" panose="020B0604030504040204" pitchFamily="34" charset="0"/>
              </a:rPr>
              <a:t>Try:</a:t>
            </a:r>
          </a:p>
          <a:p>
            <a:pPr lvl="2"/>
            <a:r>
              <a:rPr lang="en-US" sz="2800" dirty="0" smtClean="0">
                <a:latin typeface="Verdana" panose="020B0604030504040204" pitchFamily="34" charset="0"/>
                <a:ea typeface="Verdana" panose="020B0604030504040204" pitchFamily="34" charset="0"/>
                <a:cs typeface="Verdana" panose="020B0604030504040204" pitchFamily="34" charset="0"/>
              </a:rPr>
              <a:t>statements with or, and, not</a:t>
            </a:r>
          </a:p>
          <a:p>
            <a:pPr lvl="2"/>
            <a:r>
              <a:rPr lang="en-US" sz="2800" dirty="0" smtClean="0">
                <a:latin typeface="Verdana" panose="020B0604030504040204" pitchFamily="34" charset="0"/>
                <a:ea typeface="Verdana" panose="020B0604030504040204" pitchFamily="34" charset="0"/>
                <a:cs typeface="Verdana" panose="020B0604030504040204" pitchFamily="34" charset="0"/>
              </a:rPr>
              <a:t>try some Boolean comparisons</a:t>
            </a:r>
          </a:p>
          <a:p>
            <a:pPr lvl="2"/>
            <a:r>
              <a:rPr lang="en-US" sz="2800" dirty="0" smtClean="0">
                <a:latin typeface="Verdana" panose="020B0604030504040204" pitchFamily="34" charset="0"/>
                <a:ea typeface="Verdana" panose="020B0604030504040204" pitchFamily="34" charset="0"/>
                <a:cs typeface="Verdana" panose="020B0604030504040204" pitchFamily="34" charset="0"/>
              </a:rPr>
              <a:t>try comparisons with operations</a:t>
            </a:r>
          </a:p>
          <a:p>
            <a:pPr lvl="3"/>
            <a:r>
              <a:rPr lang="en-US" sz="2600" dirty="0" smtClean="0">
                <a:latin typeface="Verdana" panose="020B0604030504040204" pitchFamily="34" charset="0"/>
                <a:ea typeface="Verdana" panose="020B0604030504040204" pitchFamily="34" charset="0"/>
                <a:cs typeface="Verdana" panose="020B0604030504040204" pitchFamily="34" charset="0"/>
              </a:rPr>
              <a:t>e.g. 7 &gt;10 and 6&lt;3</a:t>
            </a:r>
          </a:p>
          <a:p>
            <a:pPr marL="1828800" lvl="4" indent="0">
              <a:buNone/>
            </a:pPr>
            <a:r>
              <a:rPr lang="en-US" sz="2600">
                <a:latin typeface="Verdana" panose="020B0604030504040204" pitchFamily="34" charset="0"/>
                <a:ea typeface="Verdana" panose="020B0604030504040204" pitchFamily="34" charset="0"/>
                <a:cs typeface="Verdana" panose="020B0604030504040204" pitchFamily="34" charset="0"/>
              </a:rPr>
              <a:t> </a:t>
            </a:r>
            <a:r>
              <a:rPr lang="en-US" sz="2600" smtClean="0">
                <a:latin typeface="Verdana" panose="020B0604030504040204" pitchFamily="34" charset="0"/>
                <a:ea typeface="Verdana" panose="020B0604030504040204" pitchFamily="34" charset="0"/>
                <a:cs typeface="Verdana" panose="020B0604030504040204" pitchFamily="34" charset="0"/>
              </a:rPr>
              <a:t>   10&lt;15 != 12</a:t>
            </a:r>
            <a:endParaRPr lang="en-US" sz="2600"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892673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Conditionals (if else statements)</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1966302"/>
            <a:ext cx="10515600" cy="4891698"/>
          </a:xfrm>
        </p:spPr>
        <p:txBody>
          <a:bodyPr>
            <a:normAutofit fontScale="92500" lnSpcReduction="10000"/>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If/else statements</a:t>
            </a:r>
          </a:p>
          <a:p>
            <a:pPr marL="0"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457200" lvl="1" indent="0">
              <a:buNone/>
            </a:pPr>
            <a:r>
              <a:rPr lang="en-US" dirty="0" smtClean="0">
                <a:solidFill>
                  <a:srgbClr val="0070C0"/>
                </a:solidFill>
                <a:latin typeface="Verdana" panose="020B0604030504040204" pitchFamily="34" charset="0"/>
                <a:ea typeface="Verdana" panose="020B0604030504040204" pitchFamily="34" charset="0"/>
                <a:cs typeface="Verdana" panose="020B0604030504040204" pitchFamily="34" charset="0"/>
              </a:rPr>
              <a:t>if (some condition) true:</a:t>
            </a:r>
          </a:p>
          <a:p>
            <a:pPr marL="457200" lvl="1" indent="0">
              <a:buNone/>
            </a:pP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smtClean="0">
                <a:solidFill>
                  <a:srgbClr val="0070C0"/>
                </a:solidFill>
                <a:latin typeface="Verdana" panose="020B0604030504040204" pitchFamily="34" charset="0"/>
                <a:ea typeface="Verdana" panose="020B0604030504040204" pitchFamily="34" charset="0"/>
                <a:cs typeface="Verdana" panose="020B0604030504040204" pitchFamily="34" charset="0"/>
              </a:rPr>
              <a:t>#execute code block</a:t>
            </a:r>
          </a:p>
          <a:p>
            <a:pPr marL="457200" lvl="1"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457200" lvl="1" indent="0">
              <a:buNone/>
            </a:pPr>
            <a:r>
              <a:rPr lang="en-US" dirty="0" smtClean="0">
                <a:solidFill>
                  <a:srgbClr val="7030A0"/>
                </a:solidFill>
                <a:latin typeface="Verdana" panose="020B0604030504040204" pitchFamily="34" charset="0"/>
                <a:ea typeface="Verdana" panose="020B0604030504040204" pitchFamily="34" charset="0"/>
                <a:cs typeface="Verdana" panose="020B0604030504040204" pitchFamily="34" charset="0"/>
              </a:rPr>
              <a:t>if </a:t>
            </a:r>
            <a:r>
              <a:rPr lang="en-US" dirty="0">
                <a:solidFill>
                  <a:srgbClr val="7030A0"/>
                </a:solidFill>
                <a:latin typeface="Verdana" panose="020B0604030504040204" pitchFamily="34" charset="0"/>
                <a:ea typeface="Verdana" panose="020B0604030504040204" pitchFamily="34" charset="0"/>
                <a:cs typeface="Verdana" panose="020B0604030504040204" pitchFamily="34" charset="0"/>
              </a:rPr>
              <a:t>(some condition) true</a:t>
            </a:r>
            <a:r>
              <a:rPr lang="en-US" dirty="0" smtClean="0">
                <a:solidFill>
                  <a:srgbClr val="7030A0"/>
                </a:solidFill>
                <a:latin typeface="Verdana" panose="020B0604030504040204" pitchFamily="34" charset="0"/>
                <a:ea typeface="Verdana" panose="020B0604030504040204" pitchFamily="34" charset="0"/>
                <a:cs typeface="Verdana" panose="020B0604030504040204" pitchFamily="34" charset="0"/>
              </a:rPr>
              <a:t>:</a:t>
            </a:r>
            <a:endParaRPr lang="en-US" dirty="0">
              <a:solidFill>
                <a:srgbClr val="7030A0"/>
              </a:solidFill>
              <a:latin typeface="Verdana" panose="020B0604030504040204" pitchFamily="34" charset="0"/>
              <a:ea typeface="Verdana" panose="020B0604030504040204" pitchFamily="34" charset="0"/>
              <a:cs typeface="Verdana" panose="020B0604030504040204" pitchFamily="34" charset="0"/>
            </a:endParaRPr>
          </a:p>
          <a:p>
            <a:pPr marL="457200" lvl="1" indent="0">
              <a:buNone/>
            </a:pPr>
            <a:r>
              <a:rPr lang="en-US" dirty="0">
                <a:solidFill>
                  <a:srgbClr val="7030A0"/>
                </a:solidFill>
                <a:latin typeface="Verdana" panose="020B0604030504040204" pitchFamily="34" charset="0"/>
                <a:ea typeface="Verdana" panose="020B0604030504040204" pitchFamily="34" charset="0"/>
                <a:cs typeface="Verdana" panose="020B0604030504040204" pitchFamily="34" charset="0"/>
              </a:rPr>
              <a:t>	#execute code </a:t>
            </a:r>
            <a:r>
              <a:rPr lang="en-US" dirty="0" smtClean="0">
                <a:solidFill>
                  <a:srgbClr val="7030A0"/>
                </a:solidFill>
                <a:latin typeface="Verdana" panose="020B0604030504040204" pitchFamily="34" charset="0"/>
                <a:ea typeface="Verdana" panose="020B0604030504040204" pitchFamily="34" charset="0"/>
                <a:cs typeface="Verdana" panose="020B0604030504040204" pitchFamily="34" charset="0"/>
              </a:rPr>
              <a:t>block</a:t>
            </a:r>
            <a:endParaRPr lang="en-US" dirty="0">
              <a:solidFill>
                <a:srgbClr val="7030A0"/>
              </a:solidFill>
              <a:latin typeface="Verdana" panose="020B0604030504040204" pitchFamily="34" charset="0"/>
              <a:ea typeface="Verdana" panose="020B0604030504040204" pitchFamily="34" charset="0"/>
              <a:cs typeface="Verdana" panose="020B0604030504040204" pitchFamily="34" charset="0"/>
            </a:endParaRPr>
          </a:p>
          <a:p>
            <a:pPr marL="457200" lvl="1" indent="0">
              <a:buNone/>
            </a:pPr>
            <a:r>
              <a:rPr lang="en-US" dirty="0" smtClean="0">
                <a:solidFill>
                  <a:srgbClr val="7030A0"/>
                </a:solidFill>
                <a:latin typeface="Verdana" panose="020B0604030504040204" pitchFamily="34" charset="0"/>
                <a:ea typeface="Verdana" panose="020B0604030504040204" pitchFamily="34" charset="0"/>
                <a:cs typeface="Verdana" panose="020B0604030504040204" pitchFamily="34" charset="0"/>
              </a:rPr>
              <a:t>else (all other cases):</a:t>
            </a:r>
          </a:p>
          <a:p>
            <a:pPr marL="457200" lvl="1" indent="0">
              <a:buNone/>
            </a:pPr>
            <a:r>
              <a:rPr lang="en-US" dirty="0">
                <a:solidFill>
                  <a:srgbClr val="7030A0"/>
                </a:solidFill>
                <a:latin typeface="Verdana" panose="020B0604030504040204" pitchFamily="34" charset="0"/>
                <a:ea typeface="Verdana" panose="020B0604030504040204" pitchFamily="34" charset="0"/>
                <a:cs typeface="Verdana" panose="020B0604030504040204" pitchFamily="34" charset="0"/>
              </a:rPr>
              <a:t>	</a:t>
            </a:r>
            <a:r>
              <a:rPr lang="en-US" dirty="0" smtClean="0">
                <a:solidFill>
                  <a:srgbClr val="7030A0"/>
                </a:solidFill>
                <a:latin typeface="Verdana" panose="020B0604030504040204" pitchFamily="34" charset="0"/>
                <a:ea typeface="Verdana" panose="020B0604030504040204" pitchFamily="34" charset="0"/>
                <a:cs typeface="Verdana" panose="020B0604030504040204" pitchFamily="34" charset="0"/>
              </a:rPr>
              <a:t>#execute code block</a:t>
            </a:r>
          </a:p>
          <a:p>
            <a:pPr marL="457200" lvl="1" indent="0">
              <a:buNone/>
            </a:pPr>
            <a:endParaRPr lang="en-US" dirty="0">
              <a:solidFill>
                <a:srgbClr val="7030A0"/>
              </a:solidFill>
              <a:latin typeface="Verdana" panose="020B0604030504040204" pitchFamily="34" charset="0"/>
              <a:ea typeface="Verdana" panose="020B0604030504040204" pitchFamily="34" charset="0"/>
              <a:cs typeface="Verdana" panose="020B0604030504040204" pitchFamily="34" charset="0"/>
            </a:endParaRPr>
          </a:p>
          <a:p>
            <a:pPr marL="457200" lvl="1" indent="0">
              <a:buNone/>
            </a:pPr>
            <a:r>
              <a:rPr lang="en-US" dirty="0" smtClean="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if </a:t>
            </a:r>
            <a:r>
              <a:rPr lang="en-US"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(some condition) true</a:t>
            </a:r>
            <a:r>
              <a:rPr lang="en-US" dirty="0" smtClean="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a:t>
            </a:r>
          </a:p>
          <a:p>
            <a:pPr marL="457200" lvl="1" indent="0">
              <a:buNone/>
            </a:pPr>
            <a:r>
              <a:rPr lang="en-US"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	</a:t>
            </a:r>
            <a:r>
              <a:rPr lang="en-US" dirty="0" smtClean="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#execute code block</a:t>
            </a:r>
          </a:p>
          <a:p>
            <a:pPr marL="457200" lvl="1" indent="0">
              <a:buNone/>
            </a:pPr>
            <a:r>
              <a:rPr lang="en-US" dirty="0" err="1" smtClean="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elif</a:t>
            </a:r>
            <a:r>
              <a:rPr lang="en-US" dirty="0" smtClean="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 (some condition) true:</a:t>
            </a:r>
          </a:p>
          <a:p>
            <a:pPr marL="457200" lvl="1" indent="0">
              <a:buNone/>
            </a:pPr>
            <a:r>
              <a:rPr lang="en-US"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	</a:t>
            </a:r>
            <a:r>
              <a:rPr lang="en-US" dirty="0" smtClean="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 execute code block</a:t>
            </a:r>
            <a:endParaRPr lang="en-US"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endParaRPr>
          </a:p>
          <a:p>
            <a:pPr marL="457200" lvl="1" indent="0">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8985" y="2503150"/>
            <a:ext cx="6933015" cy="236778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8983" y="2642261"/>
            <a:ext cx="6804186" cy="413238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9838" y="2642261"/>
            <a:ext cx="6751307" cy="3258425"/>
          </a:xfrm>
          <a:prstGeom prst="rect">
            <a:avLst/>
          </a:prstGeom>
        </p:spPr>
      </p:pic>
    </p:spTree>
    <p:extLst>
      <p:ext uri="{BB962C8B-B14F-4D97-AF65-F5344CB8AC3E}">
        <p14:creationId xmlns:p14="http://schemas.microsoft.com/office/powerpoint/2010/main" val="2817972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You try it!</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7" name="Content Placeholder 2"/>
          <p:cNvSpPr>
            <a:spLocks noGrp="1"/>
          </p:cNvSpPr>
          <p:nvPr>
            <p:ph idx="1"/>
          </p:nvPr>
        </p:nvSpPr>
        <p:spPr>
          <a:xfrm>
            <a:off x="838200" y="1825624"/>
            <a:ext cx="10515600" cy="4733437"/>
          </a:xfrm>
        </p:spPr>
        <p:txBody>
          <a:bodyPr>
            <a:normAutofit/>
          </a:bodyPr>
          <a:lstStyle/>
          <a:p>
            <a:r>
              <a:rPr lang="en-US" sz="3600" dirty="0" smtClean="0">
                <a:latin typeface="Verdana" panose="020B0604030504040204" pitchFamily="34" charset="0"/>
                <a:ea typeface="Verdana" panose="020B0604030504040204" pitchFamily="34" charset="0"/>
                <a:cs typeface="Verdana" panose="020B0604030504040204" pitchFamily="34" charset="0"/>
              </a:rPr>
              <a:t>Partner up</a:t>
            </a:r>
          </a:p>
          <a:p>
            <a:pPr lvl="1"/>
            <a:r>
              <a:rPr lang="en-US" sz="3200" dirty="0" smtClean="0">
                <a:latin typeface="Verdana" panose="020B0604030504040204" pitchFamily="34" charset="0"/>
                <a:ea typeface="Verdana" panose="020B0604030504040204" pitchFamily="34" charset="0"/>
                <a:cs typeface="Verdana" panose="020B0604030504040204" pitchFamily="34" charset="0"/>
              </a:rPr>
              <a:t>Use your Text Editor</a:t>
            </a:r>
          </a:p>
          <a:p>
            <a:pPr lvl="1"/>
            <a:endParaRPr lang="en-US" sz="3200" dirty="0" smtClean="0">
              <a:latin typeface="Verdana" panose="020B0604030504040204" pitchFamily="34" charset="0"/>
              <a:ea typeface="Verdana" panose="020B0604030504040204" pitchFamily="34" charset="0"/>
              <a:cs typeface="Verdana" panose="020B0604030504040204" pitchFamily="34" charset="0"/>
            </a:endParaRPr>
          </a:p>
          <a:p>
            <a:pPr lvl="1"/>
            <a:r>
              <a:rPr lang="en-US" sz="3200" dirty="0" smtClean="0">
                <a:latin typeface="Verdana" panose="020B0604030504040204" pitchFamily="34" charset="0"/>
                <a:ea typeface="Verdana" panose="020B0604030504040204" pitchFamily="34" charset="0"/>
                <a:cs typeface="Verdana" panose="020B0604030504040204" pitchFamily="34" charset="0"/>
              </a:rPr>
              <a:t>Try:</a:t>
            </a:r>
          </a:p>
          <a:p>
            <a:pPr lvl="2"/>
            <a:r>
              <a:rPr lang="en-US" sz="2800" dirty="0" smtClean="0">
                <a:latin typeface="Verdana" panose="020B0604030504040204" pitchFamily="34" charset="0"/>
                <a:ea typeface="Verdana" panose="020B0604030504040204" pitchFamily="34" charset="0"/>
                <a:cs typeface="Verdana" panose="020B0604030504040204" pitchFamily="34" charset="0"/>
              </a:rPr>
              <a:t>if statements</a:t>
            </a:r>
          </a:p>
          <a:p>
            <a:pPr lvl="2"/>
            <a:r>
              <a:rPr lang="en-US" sz="2800" dirty="0" smtClean="0">
                <a:latin typeface="Verdana" panose="020B0604030504040204" pitchFamily="34" charset="0"/>
                <a:ea typeface="Verdana" panose="020B0604030504040204" pitchFamily="34" charset="0"/>
                <a:cs typeface="Verdana" panose="020B0604030504040204" pitchFamily="34" charset="0"/>
              </a:rPr>
              <a:t>if/else statements with and</a:t>
            </a:r>
          </a:p>
          <a:p>
            <a:pPr lvl="2"/>
            <a:r>
              <a:rPr lang="en-US" sz="2800" dirty="0" smtClean="0">
                <a:latin typeface="Verdana" panose="020B0604030504040204" pitchFamily="34" charset="0"/>
                <a:ea typeface="Verdana" panose="020B0604030504040204" pitchFamily="34" charset="0"/>
                <a:cs typeface="Verdana" panose="020B0604030504040204" pitchFamily="34" charset="0"/>
              </a:rPr>
              <a:t>if/</a:t>
            </a:r>
            <a:r>
              <a:rPr lang="en-US" sz="2800" dirty="0" err="1" smtClean="0">
                <a:latin typeface="Verdana" panose="020B0604030504040204" pitchFamily="34" charset="0"/>
                <a:ea typeface="Verdana" panose="020B0604030504040204" pitchFamily="34" charset="0"/>
                <a:cs typeface="Verdana" panose="020B0604030504040204" pitchFamily="34" charset="0"/>
              </a:rPr>
              <a:t>elif</a:t>
            </a:r>
            <a:r>
              <a:rPr lang="en-US" sz="2800" dirty="0" smtClean="0">
                <a:latin typeface="Verdana" panose="020B0604030504040204" pitchFamily="34" charset="0"/>
                <a:ea typeface="Verdana" panose="020B0604030504040204" pitchFamily="34" charset="0"/>
                <a:cs typeface="Verdana" panose="020B0604030504040204" pitchFamily="34" charset="0"/>
              </a:rPr>
              <a:t> </a:t>
            </a:r>
            <a:r>
              <a:rPr lang="en-US" sz="2800" dirty="0" err="1" smtClean="0">
                <a:latin typeface="Verdana" panose="020B0604030504040204" pitchFamily="34" charset="0"/>
                <a:ea typeface="Verdana" panose="020B0604030504040204" pitchFamily="34" charset="0"/>
                <a:cs typeface="Verdana" panose="020B0604030504040204" pitchFamily="34" charset="0"/>
              </a:rPr>
              <a:t>statments</a:t>
            </a:r>
            <a:r>
              <a:rPr lang="en-US" sz="2800" dirty="0" smtClean="0">
                <a:latin typeface="Verdana" panose="020B0604030504040204" pitchFamily="34" charset="0"/>
                <a:ea typeface="Verdana" panose="020B0604030504040204" pitchFamily="34" charset="0"/>
                <a:cs typeface="Verdana" panose="020B0604030504040204" pitchFamily="34" charset="0"/>
              </a:rPr>
              <a:t> with or</a:t>
            </a:r>
          </a:p>
        </p:txBody>
      </p:sp>
    </p:spTree>
    <p:extLst>
      <p:ext uri="{BB962C8B-B14F-4D97-AF65-F5344CB8AC3E}">
        <p14:creationId xmlns:p14="http://schemas.microsoft.com/office/powerpoint/2010/main" val="5181854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Loops</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There are two kinds of loops in python</a:t>
            </a:r>
          </a:p>
          <a:p>
            <a:pPr lvl="1"/>
            <a:r>
              <a:rPr lang="en-US" dirty="0" smtClean="0">
                <a:latin typeface="Verdana" panose="020B0604030504040204" pitchFamily="34" charset="0"/>
                <a:ea typeface="Verdana" panose="020B0604030504040204" pitchFamily="34" charset="0"/>
                <a:cs typeface="Verdana" panose="020B0604030504040204" pitchFamily="34" charset="0"/>
              </a:rPr>
              <a:t>for loop, will continue for every item in a series</a:t>
            </a:r>
          </a:p>
          <a:p>
            <a:pPr marL="457200" lvl="1" indent="0">
              <a:buNone/>
            </a:pPr>
            <a:r>
              <a:rPr lang="en-US" dirty="0" smtClean="0">
                <a:solidFill>
                  <a:schemeClr val="accent2">
                    <a:lumMod val="75000"/>
                  </a:schemeClr>
                </a:solidFill>
                <a:latin typeface="Verdana" panose="020B0604030504040204" pitchFamily="34" charset="0"/>
                <a:ea typeface="Verdana" panose="020B0604030504040204" pitchFamily="34" charset="0"/>
                <a:cs typeface="Verdana" panose="020B0604030504040204" pitchFamily="34" charset="0"/>
              </a:rPr>
              <a:t>for</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solidFill>
                  <a:srgbClr val="F05C64"/>
                </a:solidFill>
                <a:latin typeface="Verdana" panose="020B0604030504040204" pitchFamily="34" charset="0"/>
                <a:ea typeface="Verdana" panose="020B0604030504040204" pitchFamily="34" charset="0"/>
                <a:cs typeface="Verdana" panose="020B0604030504040204" pitchFamily="34" charset="0"/>
              </a:rPr>
              <a:t>iterable_var</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smtClean="0">
                <a:solidFill>
                  <a:schemeClr val="accent2">
                    <a:lumMod val="75000"/>
                  </a:schemeClr>
                </a:solidFill>
                <a:latin typeface="Verdana" panose="020B0604030504040204" pitchFamily="34" charset="0"/>
                <a:ea typeface="Verdana" panose="020B0604030504040204" pitchFamily="34" charset="0"/>
                <a:cs typeface="Verdana" panose="020B0604030504040204" pitchFamily="34" charset="0"/>
              </a:rPr>
              <a:t>in</a:t>
            </a:r>
            <a:r>
              <a:rPr lang="en-US" dirty="0" smtClean="0">
                <a:latin typeface="Verdana" panose="020B0604030504040204" pitchFamily="34" charset="0"/>
                <a:ea typeface="Verdana" panose="020B0604030504040204" pitchFamily="34" charset="0"/>
                <a:cs typeface="Verdana" panose="020B0604030504040204" pitchFamily="34" charset="0"/>
              </a:rPr>
              <a:t> series:</a:t>
            </a:r>
          </a:p>
          <a:p>
            <a:pPr marL="457200" lvl="1" indent="0">
              <a:buNone/>
            </a:pP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#code performed for each </a:t>
            </a:r>
            <a:r>
              <a:rPr lang="en-US" dirty="0" err="1" smtClean="0">
                <a:solidFill>
                  <a:srgbClr val="F05C64"/>
                </a:solidFill>
                <a:latin typeface="Verdana" panose="020B0604030504040204" pitchFamily="34" charset="0"/>
                <a:ea typeface="Verdana" panose="020B0604030504040204" pitchFamily="34" charset="0"/>
                <a:cs typeface="Verdana" panose="020B0604030504040204" pitchFamily="34" charset="0"/>
              </a:rPr>
              <a:t>iterable_var</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a:p>
            <a:pPr lvl="1"/>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endParaRPr lang="en-US" dirty="0">
              <a:latin typeface="Verdana" panose="020B0604030504040204" pitchFamily="34" charset="0"/>
              <a:ea typeface="Verdana" panose="020B0604030504040204" pitchFamily="34" charset="0"/>
              <a:cs typeface="Verdana" panose="020B0604030504040204" pitchFamily="34" charset="0"/>
            </a:endParaRPr>
          </a:p>
          <a:p>
            <a:pPr lvl="1"/>
            <a:r>
              <a:rPr lang="en-US" dirty="0" smtClean="0">
                <a:latin typeface="Verdana" panose="020B0604030504040204" pitchFamily="34" charset="0"/>
                <a:ea typeface="Verdana" panose="020B0604030504040204" pitchFamily="34" charset="0"/>
                <a:cs typeface="Verdana" panose="020B0604030504040204" pitchFamily="34" charset="0"/>
              </a:rPr>
              <a:t>while loop: will continue if the condition is true</a:t>
            </a:r>
          </a:p>
          <a:p>
            <a:pPr marL="457200" lvl="1" indent="0">
              <a:buNone/>
            </a:pPr>
            <a:r>
              <a:rPr lang="en-US" dirty="0" smtClean="0">
                <a:solidFill>
                  <a:schemeClr val="accent2">
                    <a:lumMod val="75000"/>
                  </a:schemeClr>
                </a:solidFill>
                <a:latin typeface="Verdana" panose="020B0604030504040204" pitchFamily="34" charset="0"/>
                <a:ea typeface="Verdana" panose="020B0604030504040204" pitchFamily="34" charset="0"/>
                <a:cs typeface="Verdana" panose="020B0604030504040204" pitchFamily="34" charset="0"/>
              </a:rPr>
              <a:t>while</a:t>
            </a:r>
            <a:r>
              <a:rPr lang="en-US" dirty="0" smtClean="0">
                <a:latin typeface="Verdana" panose="020B0604030504040204" pitchFamily="34" charset="0"/>
                <a:ea typeface="Verdana" panose="020B0604030504040204" pitchFamily="34" charset="0"/>
                <a:cs typeface="Verdana" panose="020B0604030504040204" pitchFamily="34" charset="0"/>
              </a:rPr>
              <a:t> condition is true:</a:t>
            </a:r>
          </a:p>
          <a:p>
            <a:pPr marL="457200" lvl="1" indent="0">
              <a:buNone/>
            </a:pP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#code is performed until the condition is no longer true</a:t>
            </a:r>
          </a:p>
        </p:txBody>
      </p:sp>
    </p:spTree>
    <p:extLst>
      <p:ext uri="{BB962C8B-B14F-4D97-AF65-F5344CB8AC3E}">
        <p14:creationId xmlns:p14="http://schemas.microsoft.com/office/powerpoint/2010/main" val="13095896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05C64"/>
                </a:solidFill>
                <a:latin typeface="Verdana" panose="020B0604030504040204" pitchFamily="34" charset="0"/>
                <a:ea typeface="Verdana" panose="020B0604030504040204" pitchFamily="34" charset="0"/>
                <a:cs typeface="Verdana" panose="020B0604030504040204" pitchFamily="34" charset="0"/>
              </a:rPr>
              <a:t>f</a:t>
            </a:r>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or Loops</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Box 5"/>
          <p:cNvSpPr txBox="1"/>
          <p:nvPr/>
        </p:nvSpPr>
        <p:spPr>
          <a:xfrm>
            <a:off x="6465973" y="239653"/>
            <a:ext cx="1232426" cy="400110"/>
          </a:xfrm>
          <a:prstGeom prst="rect">
            <a:avLst/>
          </a:prstGeom>
          <a:noFill/>
        </p:spPr>
        <p:txBody>
          <a:bodyPr wrap="square" rtlCol="0">
            <a:spAutoFit/>
          </a:bodyPr>
          <a:lstStyle/>
          <a:p>
            <a:r>
              <a:rPr lang="en-US" sz="2000" dirty="0" smtClean="0">
                <a:latin typeface="Verdana" panose="020B0604030504040204" pitchFamily="34" charset="0"/>
                <a:ea typeface="Verdana" panose="020B0604030504040204" pitchFamily="34" charset="0"/>
                <a:cs typeface="Verdana" panose="020B0604030504040204" pitchFamily="34" charset="0"/>
              </a:rPr>
              <a:t>start </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05346" y="887225"/>
            <a:ext cx="6109188" cy="5526611"/>
          </a:xfr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953" y="1690688"/>
            <a:ext cx="7502345" cy="390122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616" y="1690688"/>
            <a:ext cx="7066324" cy="4423195"/>
          </a:xfrm>
          <a:prstGeom prst="rect">
            <a:avLst/>
          </a:prstGeom>
        </p:spPr>
      </p:pic>
    </p:spTree>
    <p:extLst>
      <p:ext uri="{BB962C8B-B14F-4D97-AF65-F5344CB8AC3E}">
        <p14:creationId xmlns:p14="http://schemas.microsoft.com/office/powerpoint/2010/main" val="162948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What we will cover today</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Why Python?</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The </a:t>
            </a:r>
            <a:r>
              <a:rPr lang="en-US" dirty="0">
                <a:latin typeface="Verdana" panose="020B0604030504040204" pitchFamily="34" charset="0"/>
                <a:ea typeface="Verdana" panose="020B0604030504040204" pitchFamily="34" charset="0"/>
                <a:cs typeface="Verdana" panose="020B0604030504040204" pitchFamily="34" charset="0"/>
              </a:rPr>
              <a:t>Basics in </a:t>
            </a:r>
            <a:r>
              <a:rPr lang="en-US" dirty="0" smtClean="0">
                <a:latin typeface="Verdana" panose="020B0604030504040204" pitchFamily="34" charset="0"/>
                <a:ea typeface="Verdana" panose="020B0604030504040204" pitchFamily="34" charset="0"/>
                <a:cs typeface="Verdana" panose="020B0604030504040204" pitchFamily="34" charset="0"/>
              </a:rPr>
              <a:t>Python</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Core functionality</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Writing Scripts</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783266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You try it!</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7" name="Content Placeholder 2"/>
          <p:cNvSpPr>
            <a:spLocks noGrp="1"/>
          </p:cNvSpPr>
          <p:nvPr>
            <p:ph idx="1"/>
          </p:nvPr>
        </p:nvSpPr>
        <p:spPr>
          <a:xfrm>
            <a:off x="838200" y="1825624"/>
            <a:ext cx="10515600" cy="4733437"/>
          </a:xfrm>
        </p:spPr>
        <p:txBody>
          <a:bodyPr>
            <a:normAutofit/>
          </a:bodyPr>
          <a:lstStyle/>
          <a:p>
            <a:r>
              <a:rPr lang="en-US" sz="3600" dirty="0" smtClean="0">
                <a:latin typeface="Verdana" panose="020B0604030504040204" pitchFamily="34" charset="0"/>
                <a:ea typeface="Verdana" panose="020B0604030504040204" pitchFamily="34" charset="0"/>
                <a:cs typeface="Verdana" panose="020B0604030504040204" pitchFamily="34" charset="0"/>
              </a:rPr>
              <a:t>Partner up</a:t>
            </a:r>
          </a:p>
          <a:p>
            <a:pPr lvl="1"/>
            <a:r>
              <a:rPr lang="en-US" sz="3200" dirty="0" smtClean="0">
                <a:latin typeface="Verdana" panose="020B0604030504040204" pitchFamily="34" charset="0"/>
                <a:ea typeface="Verdana" panose="020B0604030504040204" pitchFamily="34" charset="0"/>
                <a:cs typeface="Verdana" panose="020B0604030504040204" pitchFamily="34" charset="0"/>
              </a:rPr>
              <a:t>Use your Text Editor</a:t>
            </a:r>
          </a:p>
          <a:p>
            <a:pPr lvl="1"/>
            <a:endParaRPr lang="en-US" sz="3200" dirty="0" smtClean="0">
              <a:latin typeface="Verdana" panose="020B0604030504040204" pitchFamily="34" charset="0"/>
              <a:ea typeface="Verdana" panose="020B0604030504040204" pitchFamily="34" charset="0"/>
              <a:cs typeface="Verdana" panose="020B0604030504040204" pitchFamily="34" charset="0"/>
            </a:endParaRPr>
          </a:p>
          <a:p>
            <a:pPr lvl="1"/>
            <a:r>
              <a:rPr lang="en-US" sz="3200" dirty="0" smtClean="0">
                <a:latin typeface="Verdana" panose="020B0604030504040204" pitchFamily="34" charset="0"/>
                <a:ea typeface="Verdana" panose="020B0604030504040204" pitchFamily="34" charset="0"/>
                <a:cs typeface="Verdana" panose="020B0604030504040204" pitchFamily="34" charset="0"/>
              </a:rPr>
              <a:t>Try:</a:t>
            </a:r>
          </a:p>
          <a:p>
            <a:pPr lvl="2"/>
            <a:r>
              <a:rPr lang="en-US" sz="2800" dirty="0" smtClean="0">
                <a:latin typeface="Verdana" panose="020B0604030504040204" pitchFamily="34" charset="0"/>
                <a:ea typeface="Verdana" panose="020B0604030504040204" pitchFamily="34" charset="0"/>
                <a:cs typeface="Verdana" panose="020B0604030504040204" pitchFamily="34" charset="0"/>
              </a:rPr>
              <a:t>make a list and print it out using a for loop</a:t>
            </a:r>
          </a:p>
          <a:p>
            <a:pPr lvl="2"/>
            <a:r>
              <a:rPr lang="en-US" sz="2800" dirty="0" smtClean="0">
                <a:latin typeface="Verdana" panose="020B0604030504040204" pitchFamily="34" charset="0"/>
                <a:ea typeface="Verdana" panose="020B0604030504040204" pitchFamily="34" charset="0"/>
                <a:cs typeface="Verdana" panose="020B0604030504040204" pitchFamily="34" charset="0"/>
              </a:rPr>
              <a:t>try combining a for loop and an if statement</a:t>
            </a:r>
          </a:p>
          <a:p>
            <a:pPr lvl="3"/>
            <a:r>
              <a:rPr lang="en-US" sz="2600" dirty="0" smtClean="0">
                <a:latin typeface="Verdana" panose="020B0604030504040204" pitchFamily="34" charset="0"/>
                <a:ea typeface="Verdana" panose="020B0604030504040204" pitchFamily="34" charset="0"/>
                <a:cs typeface="Verdana" panose="020B0604030504040204" pitchFamily="34" charset="0"/>
              </a:rPr>
              <a:t>e.g. if the item in the list is 7, print(“woot, 7</a:t>
            </a:r>
            <a:r>
              <a:rPr lang="en-US" sz="2600" dirty="0" smtClean="0">
                <a:latin typeface="Verdana" panose="020B0604030504040204" pitchFamily="34" charset="0"/>
                <a:ea typeface="Verdana" panose="020B0604030504040204" pitchFamily="34" charset="0"/>
                <a:cs typeface="Verdana" panose="020B0604030504040204" pitchFamily="34" charset="0"/>
              </a:rPr>
              <a:t>!!!!”)</a:t>
            </a:r>
          </a:p>
          <a:p>
            <a:pPr lvl="2"/>
            <a:r>
              <a:rPr lang="en-US" sz="2800" dirty="0" smtClean="0">
                <a:latin typeface="Verdana" panose="020B0604030504040204" pitchFamily="34" charset="0"/>
                <a:ea typeface="Verdana" panose="020B0604030504040204" pitchFamily="34" charset="0"/>
                <a:cs typeface="Verdana" panose="020B0604030504040204" pitchFamily="34" charset="0"/>
              </a:rPr>
              <a:t>Make a dictionary and loop through it</a:t>
            </a:r>
            <a:endParaRPr lang="en-US" sz="2800"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387943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for loops and dictionaries</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977" y="1690688"/>
            <a:ext cx="7630008" cy="397155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4611" y="2164931"/>
            <a:ext cx="2531911" cy="3497315"/>
          </a:xfrm>
          <a:prstGeom prst="rect">
            <a:avLst/>
          </a:prstGeom>
        </p:spPr>
      </p:pic>
    </p:spTree>
    <p:extLst>
      <p:ext uri="{BB962C8B-B14F-4D97-AF65-F5344CB8AC3E}">
        <p14:creationId xmlns:p14="http://schemas.microsoft.com/office/powerpoint/2010/main" val="2848155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05C64"/>
                </a:solidFill>
                <a:latin typeface="Verdana" panose="020B0604030504040204" pitchFamily="34" charset="0"/>
                <a:ea typeface="Verdana" panose="020B0604030504040204" pitchFamily="34" charset="0"/>
                <a:cs typeface="Verdana" panose="020B0604030504040204" pitchFamily="34" charset="0"/>
              </a:rPr>
              <a:t>w</a:t>
            </a:r>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hile loops</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2062" y="365125"/>
            <a:ext cx="3755415" cy="576877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1690688"/>
            <a:ext cx="6107724" cy="4401657"/>
          </a:xfrm>
          <a:prstGeom prst="rect">
            <a:avLst/>
          </a:prstGeom>
        </p:spPr>
      </p:pic>
    </p:spTree>
    <p:extLst>
      <p:ext uri="{BB962C8B-B14F-4D97-AF65-F5344CB8AC3E}">
        <p14:creationId xmlns:p14="http://schemas.microsoft.com/office/powerpoint/2010/main" val="150278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You try it!</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7" name="Content Placeholder 2"/>
          <p:cNvSpPr>
            <a:spLocks noGrp="1"/>
          </p:cNvSpPr>
          <p:nvPr>
            <p:ph idx="1"/>
          </p:nvPr>
        </p:nvSpPr>
        <p:spPr>
          <a:xfrm>
            <a:off x="838200" y="1825624"/>
            <a:ext cx="10515600" cy="4733437"/>
          </a:xfrm>
        </p:spPr>
        <p:txBody>
          <a:bodyPr>
            <a:normAutofit/>
          </a:bodyPr>
          <a:lstStyle/>
          <a:p>
            <a:r>
              <a:rPr lang="en-US" sz="3600" dirty="0" smtClean="0">
                <a:latin typeface="Verdana" panose="020B0604030504040204" pitchFamily="34" charset="0"/>
                <a:ea typeface="Verdana" panose="020B0604030504040204" pitchFamily="34" charset="0"/>
                <a:cs typeface="Verdana" panose="020B0604030504040204" pitchFamily="34" charset="0"/>
              </a:rPr>
              <a:t>Partner up</a:t>
            </a:r>
          </a:p>
          <a:p>
            <a:pPr lvl="1"/>
            <a:r>
              <a:rPr lang="en-US" sz="3200" dirty="0" smtClean="0">
                <a:latin typeface="Verdana" panose="020B0604030504040204" pitchFamily="34" charset="0"/>
                <a:ea typeface="Verdana" panose="020B0604030504040204" pitchFamily="34" charset="0"/>
                <a:cs typeface="Verdana" panose="020B0604030504040204" pitchFamily="34" charset="0"/>
              </a:rPr>
              <a:t>Use your Text Editor</a:t>
            </a:r>
          </a:p>
          <a:p>
            <a:pPr lvl="1"/>
            <a:endParaRPr lang="en-US" sz="3200" dirty="0" smtClean="0">
              <a:latin typeface="Verdana" panose="020B0604030504040204" pitchFamily="34" charset="0"/>
              <a:ea typeface="Verdana" panose="020B0604030504040204" pitchFamily="34" charset="0"/>
              <a:cs typeface="Verdana" panose="020B0604030504040204" pitchFamily="34" charset="0"/>
            </a:endParaRPr>
          </a:p>
          <a:p>
            <a:pPr lvl="1"/>
            <a:r>
              <a:rPr lang="en-US" sz="3200" dirty="0" smtClean="0">
                <a:latin typeface="Verdana" panose="020B0604030504040204" pitchFamily="34" charset="0"/>
                <a:ea typeface="Verdana" panose="020B0604030504040204" pitchFamily="34" charset="0"/>
                <a:cs typeface="Verdana" panose="020B0604030504040204" pitchFamily="34" charset="0"/>
              </a:rPr>
              <a:t>Try:</a:t>
            </a:r>
          </a:p>
          <a:p>
            <a:pPr lvl="2"/>
            <a:r>
              <a:rPr lang="en-US" sz="2800" dirty="0" smtClean="0">
                <a:latin typeface="Verdana" panose="020B0604030504040204" pitchFamily="34" charset="0"/>
                <a:ea typeface="Verdana" panose="020B0604030504040204" pitchFamily="34" charset="0"/>
                <a:cs typeface="Verdana" panose="020B0604030504040204" pitchFamily="34" charset="0"/>
              </a:rPr>
              <a:t>making a while loop that counts down from 10 to 1</a:t>
            </a:r>
          </a:p>
          <a:p>
            <a:pPr marL="1371600" lvl="3" indent="0">
              <a:buNone/>
            </a:pPr>
            <a:endParaRPr lang="en-US" sz="2600"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8733319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Loops, lists and dictionaries</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r>
              <a:rPr lang="en-US" dirty="0">
                <a:latin typeface="Verdana" panose="020B0604030504040204" pitchFamily="34" charset="0"/>
                <a:ea typeface="Verdana" panose="020B0604030504040204" pitchFamily="34" charset="0"/>
                <a:cs typeface="Verdana" panose="020B0604030504040204" pitchFamily="34" charset="0"/>
              </a:rPr>
              <a:t>add specific items to a </a:t>
            </a:r>
            <a:r>
              <a:rPr lang="en-US" dirty="0" smtClean="0">
                <a:latin typeface="Verdana" panose="020B0604030504040204" pitchFamily="34" charset="0"/>
                <a:ea typeface="Verdana" panose="020B0604030504040204" pitchFamily="34" charset="0"/>
                <a:cs typeface="Verdana" panose="020B0604030504040204" pitchFamily="34" charset="0"/>
              </a:rPr>
              <a:t>list</a:t>
            </a:r>
          </a:p>
          <a:p>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create a count for all the different words in a book</a:t>
            </a:r>
          </a:p>
          <a:p>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3042267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562708"/>
          </a:xfrm>
        </p:spPr>
        <p:txBody>
          <a:bodyPr>
            <a:normAutofit/>
          </a:bodyPr>
          <a:lstStyle/>
          <a:p>
            <a:r>
              <a:rPr lang="en-US" sz="2800" dirty="0" smtClean="0">
                <a:solidFill>
                  <a:srgbClr val="F05C64"/>
                </a:solidFill>
                <a:latin typeface="Verdana" panose="020B0604030504040204" pitchFamily="34" charset="0"/>
                <a:ea typeface="Verdana" panose="020B0604030504040204" pitchFamily="34" charset="0"/>
                <a:cs typeface="Verdana" panose="020B0604030504040204" pitchFamily="34" charset="0"/>
              </a:rPr>
              <a:t>examples</a:t>
            </a:r>
            <a:endParaRPr lang="en-US" sz="2800"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791834"/>
            <a:ext cx="9009185" cy="565353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826909"/>
            <a:ext cx="6730233" cy="235823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1" y="562709"/>
            <a:ext cx="6529754" cy="4318483"/>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199" y="5122862"/>
            <a:ext cx="2116016" cy="1322509"/>
          </a:xfrm>
          <a:prstGeom prst="rect">
            <a:avLst/>
          </a:prstGeom>
        </p:spPr>
      </p:pic>
    </p:spTree>
    <p:extLst>
      <p:ext uri="{BB962C8B-B14F-4D97-AF65-F5344CB8AC3E}">
        <p14:creationId xmlns:p14="http://schemas.microsoft.com/office/powerpoint/2010/main" val="2160501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562708"/>
          </a:xfrm>
        </p:spPr>
        <p:txBody>
          <a:bodyPr>
            <a:normAutofit/>
          </a:bodyPr>
          <a:lstStyle/>
          <a:p>
            <a:r>
              <a:rPr lang="en-US" sz="2800" dirty="0" smtClean="0">
                <a:solidFill>
                  <a:srgbClr val="F05C64"/>
                </a:solidFill>
                <a:latin typeface="Verdana" panose="020B0604030504040204" pitchFamily="34" charset="0"/>
                <a:ea typeface="Verdana" panose="020B0604030504040204" pitchFamily="34" charset="0"/>
                <a:cs typeface="Verdana" panose="020B0604030504040204" pitchFamily="34" charset="0"/>
              </a:rPr>
              <a:t>examples</a:t>
            </a:r>
            <a:endParaRPr lang="en-US" sz="2800"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793" y="562709"/>
            <a:ext cx="7428453" cy="592620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793" y="1618344"/>
            <a:ext cx="9431235" cy="3217426"/>
          </a:xfrm>
          <a:prstGeom prst="rect">
            <a:avLst/>
          </a:prstGeom>
        </p:spPr>
      </p:pic>
    </p:spTree>
    <p:extLst>
      <p:ext uri="{BB962C8B-B14F-4D97-AF65-F5344CB8AC3E}">
        <p14:creationId xmlns:p14="http://schemas.microsoft.com/office/powerpoint/2010/main" val="225553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You try it!</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7" name="Content Placeholder 2"/>
          <p:cNvSpPr>
            <a:spLocks noGrp="1"/>
          </p:cNvSpPr>
          <p:nvPr>
            <p:ph idx="1"/>
          </p:nvPr>
        </p:nvSpPr>
        <p:spPr>
          <a:xfrm>
            <a:off x="838200" y="1825624"/>
            <a:ext cx="10515600" cy="4733437"/>
          </a:xfrm>
        </p:spPr>
        <p:txBody>
          <a:bodyPr>
            <a:normAutofit/>
          </a:bodyPr>
          <a:lstStyle/>
          <a:p>
            <a:r>
              <a:rPr lang="en-US" sz="3600" dirty="0" smtClean="0">
                <a:latin typeface="Verdana" panose="020B0604030504040204" pitchFamily="34" charset="0"/>
                <a:ea typeface="Verdana" panose="020B0604030504040204" pitchFamily="34" charset="0"/>
                <a:cs typeface="Verdana" panose="020B0604030504040204" pitchFamily="34" charset="0"/>
              </a:rPr>
              <a:t>Partner up</a:t>
            </a:r>
          </a:p>
          <a:p>
            <a:pPr lvl="1"/>
            <a:r>
              <a:rPr lang="en-US" sz="3200" dirty="0" smtClean="0">
                <a:latin typeface="Verdana" panose="020B0604030504040204" pitchFamily="34" charset="0"/>
                <a:ea typeface="Verdana" panose="020B0604030504040204" pitchFamily="34" charset="0"/>
                <a:cs typeface="Verdana" panose="020B0604030504040204" pitchFamily="34" charset="0"/>
              </a:rPr>
              <a:t>Use your Text Editor</a:t>
            </a:r>
          </a:p>
          <a:p>
            <a:pPr lvl="1"/>
            <a:endParaRPr lang="en-US" sz="3200" dirty="0" smtClean="0">
              <a:latin typeface="Verdana" panose="020B0604030504040204" pitchFamily="34" charset="0"/>
              <a:ea typeface="Verdana" panose="020B0604030504040204" pitchFamily="34" charset="0"/>
              <a:cs typeface="Verdana" panose="020B0604030504040204" pitchFamily="34" charset="0"/>
            </a:endParaRPr>
          </a:p>
          <a:p>
            <a:pPr lvl="1"/>
            <a:r>
              <a:rPr lang="en-US" sz="3200" dirty="0" smtClean="0">
                <a:latin typeface="Verdana" panose="020B0604030504040204" pitchFamily="34" charset="0"/>
                <a:ea typeface="Verdana" panose="020B0604030504040204" pitchFamily="34" charset="0"/>
                <a:cs typeface="Verdana" panose="020B0604030504040204" pitchFamily="34" charset="0"/>
              </a:rPr>
              <a:t>Try:</a:t>
            </a:r>
          </a:p>
          <a:p>
            <a:pPr lvl="2"/>
            <a:r>
              <a:rPr lang="en-US" sz="2800" dirty="0" smtClean="0">
                <a:latin typeface="Verdana" panose="020B0604030504040204" pitchFamily="34" charset="0"/>
                <a:ea typeface="Verdana" panose="020B0604030504040204" pitchFamily="34" charset="0"/>
                <a:cs typeface="Verdana" panose="020B0604030504040204" pitchFamily="34" charset="0"/>
              </a:rPr>
              <a:t>Make a dictionary that has lists as values</a:t>
            </a:r>
          </a:p>
          <a:p>
            <a:pPr lvl="2"/>
            <a:r>
              <a:rPr lang="en-US" sz="2800" dirty="0" smtClean="0">
                <a:latin typeface="Verdana" panose="020B0604030504040204" pitchFamily="34" charset="0"/>
                <a:ea typeface="Verdana" panose="020B0604030504040204" pitchFamily="34" charset="0"/>
                <a:cs typeface="Verdana" panose="020B0604030504040204" pitchFamily="34" charset="0"/>
              </a:rPr>
              <a:t>Loop through the dictionary and add an item to each list</a:t>
            </a:r>
            <a:endParaRPr lang="en-US" sz="2800" dirty="0" smtClean="0">
              <a:latin typeface="Verdana" panose="020B0604030504040204" pitchFamily="34" charset="0"/>
              <a:ea typeface="Verdana" panose="020B0604030504040204" pitchFamily="34" charset="0"/>
              <a:cs typeface="Verdana" panose="020B0604030504040204" pitchFamily="34" charset="0"/>
            </a:endParaRPr>
          </a:p>
          <a:p>
            <a:pPr marL="1371600" lvl="3" indent="0">
              <a:buNone/>
            </a:pPr>
            <a:endParaRPr lang="en-US" sz="2600"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8243107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Short Break (</a:t>
            </a:r>
            <a:r>
              <a:rPr lang="en-US" dirty="0">
                <a:solidFill>
                  <a:srgbClr val="F05C64"/>
                </a:solidFill>
                <a:latin typeface="Verdana" panose="020B0604030504040204" pitchFamily="34" charset="0"/>
                <a:ea typeface="Verdana" panose="020B0604030504040204" pitchFamily="34" charset="0"/>
                <a:cs typeface="Verdana" panose="020B0604030504040204" pitchFamily="34" charset="0"/>
              </a:rPr>
              <a:t>5</a:t>
            </a:r>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 min)</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r>
              <a:rPr lang="en-US" dirty="0" smtClean="0"/>
              <a:t>Functions are next!!!!!</a:t>
            </a:r>
            <a:endParaRPr lang="en-US" dirty="0"/>
          </a:p>
        </p:txBody>
      </p:sp>
    </p:spTree>
    <p:extLst>
      <p:ext uri="{BB962C8B-B14F-4D97-AF65-F5344CB8AC3E}">
        <p14:creationId xmlns:p14="http://schemas.microsoft.com/office/powerpoint/2010/main" val="34045404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Functions</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1325562"/>
            <a:ext cx="10515600" cy="5356591"/>
          </a:xfrm>
        </p:spPr>
        <p:txBody>
          <a:bodyPr>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A way to execute code without re-writing </a:t>
            </a:r>
            <a:r>
              <a:rPr lang="en-US" dirty="0" smtClean="0">
                <a:latin typeface="Verdana" panose="020B0604030504040204" pitchFamily="34" charset="0"/>
                <a:ea typeface="Verdana" panose="020B0604030504040204" pitchFamily="34" charset="0"/>
                <a:cs typeface="Verdana" panose="020B0604030504040204" pitchFamily="34" charset="0"/>
              </a:rPr>
              <a:t>it</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Syntax</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Call a function</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457200" lvl="1"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1166" y="1890597"/>
            <a:ext cx="7762634" cy="301000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1166" y="5991195"/>
            <a:ext cx="3809110" cy="690955"/>
          </a:xfrm>
          <a:prstGeom prst="rect">
            <a:avLst/>
          </a:prstGeom>
        </p:spPr>
      </p:pic>
    </p:spTree>
    <p:extLst>
      <p:ext uri="{BB962C8B-B14F-4D97-AF65-F5344CB8AC3E}">
        <p14:creationId xmlns:p14="http://schemas.microsoft.com/office/powerpoint/2010/main" val="21118772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Why Python?</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Suitable for beginners, but powerful enough for professional applications</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Readable, maintainable code</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Rapid rate of development</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Open source</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8114426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Function examples</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25563"/>
            <a:ext cx="5591424" cy="229927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007295"/>
            <a:ext cx="4476988" cy="167253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1" y="2958697"/>
            <a:ext cx="5052646" cy="141663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3450" y="4622230"/>
            <a:ext cx="4782179" cy="1763920"/>
          </a:xfrm>
          <a:prstGeom prst="rect">
            <a:avLst/>
          </a:prstGeom>
        </p:spPr>
      </p:pic>
    </p:spTree>
    <p:extLst>
      <p:ext uri="{BB962C8B-B14F-4D97-AF65-F5344CB8AC3E}">
        <p14:creationId xmlns:p14="http://schemas.microsoft.com/office/powerpoint/2010/main" val="44619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Practice Functions</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1825625"/>
            <a:ext cx="10515600" cy="4635136"/>
          </a:xfrm>
        </p:spPr>
        <p:txBody>
          <a:bodyPr>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Using your text editor make the following functions</a:t>
            </a:r>
          </a:p>
          <a:p>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err="1" smtClean="0">
                <a:latin typeface="Verdana" panose="020B0604030504040204" pitchFamily="34" charset="0"/>
                <a:ea typeface="Verdana" panose="020B0604030504040204" pitchFamily="34" charset="0"/>
                <a:cs typeface="Verdana" panose="020B0604030504040204" pitchFamily="34" charset="0"/>
              </a:rPr>
              <a:t>def</a:t>
            </a:r>
            <a:r>
              <a:rPr lang="en-US" dirty="0" smtClean="0">
                <a:latin typeface="Verdana" panose="020B0604030504040204" pitchFamily="34" charset="0"/>
                <a:ea typeface="Verdana" panose="020B0604030504040204" pitchFamily="34" charset="0"/>
                <a:cs typeface="Verdana" panose="020B0604030504040204" pitchFamily="34" charset="0"/>
              </a:rPr>
              <a:t> addition(</a:t>
            </a:r>
            <a:r>
              <a:rPr lang="en-US" dirty="0" err="1" smtClean="0">
                <a:latin typeface="Verdana" panose="020B0604030504040204" pitchFamily="34" charset="0"/>
                <a:ea typeface="Verdana" panose="020B0604030504040204" pitchFamily="34" charset="0"/>
                <a:cs typeface="Verdana" panose="020B0604030504040204" pitchFamily="34" charset="0"/>
              </a:rPr>
              <a:t>x,y</a:t>
            </a:r>
            <a:r>
              <a:rPr lang="en-US"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answer = x + y</a:t>
            </a: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return answer</a:t>
            </a:r>
          </a:p>
          <a:p>
            <a:pPr marL="0"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err="1" smtClean="0">
                <a:latin typeface="Verdana" panose="020B0604030504040204" pitchFamily="34" charset="0"/>
                <a:ea typeface="Verdana" panose="020B0604030504040204" pitchFamily="34" charset="0"/>
                <a:cs typeface="Verdana" panose="020B0604030504040204" pitchFamily="34" charset="0"/>
              </a:rPr>
              <a:t>def</a:t>
            </a:r>
            <a:r>
              <a:rPr lang="en-US" dirty="0" smtClean="0">
                <a:latin typeface="Verdana" panose="020B0604030504040204" pitchFamily="34" charset="0"/>
                <a:ea typeface="Verdana" panose="020B0604030504040204" pitchFamily="34" charset="0"/>
                <a:cs typeface="Verdana" panose="020B0604030504040204" pitchFamily="34" charset="0"/>
              </a:rPr>
              <a:t> subtraction(</a:t>
            </a:r>
            <a:r>
              <a:rPr lang="en-US" dirty="0" err="1" smtClean="0">
                <a:latin typeface="Verdana" panose="020B0604030504040204" pitchFamily="34" charset="0"/>
                <a:ea typeface="Verdana" panose="020B0604030504040204" pitchFamily="34" charset="0"/>
                <a:cs typeface="Verdana" panose="020B0604030504040204" pitchFamily="34" charset="0"/>
              </a:rPr>
              <a:t>x,y</a:t>
            </a:r>
            <a:r>
              <a:rPr lang="en-US"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answer = x – y</a:t>
            </a: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return answer</a:t>
            </a:r>
          </a:p>
        </p:txBody>
      </p:sp>
    </p:spTree>
    <p:extLst>
      <p:ext uri="{BB962C8B-B14F-4D97-AF65-F5344CB8AC3E}">
        <p14:creationId xmlns:p14="http://schemas.microsoft.com/office/powerpoint/2010/main" val="1792457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You</a:t>
            </a:r>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 </a:t>
            </a:r>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Try It!</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1825625"/>
            <a:ext cx="10515600" cy="4635136"/>
          </a:xfrm>
        </p:spPr>
        <p:txBody>
          <a:bodyPr>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Partner UP!</a:t>
            </a:r>
          </a:p>
          <a:p>
            <a:pPr marL="0"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r>
              <a:rPr lang="en-US" dirty="0" smtClean="0">
                <a:latin typeface="Verdana" panose="020B0604030504040204" pitchFamily="34" charset="0"/>
                <a:ea typeface="Verdana" panose="020B0604030504040204" pitchFamily="34" charset="0"/>
                <a:cs typeface="Verdana" panose="020B0604030504040204" pitchFamily="34" charset="0"/>
              </a:rPr>
              <a:t>write a function that concatenates two strings</a:t>
            </a:r>
          </a:p>
          <a:p>
            <a:pPr lvl="1"/>
            <a:r>
              <a:rPr lang="en-US" dirty="0" smtClean="0">
                <a:latin typeface="Verdana" panose="020B0604030504040204" pitchFamily="34" charset="0"/>
                <a:ea typeface="Verdana" panose="020B0604030504040204" pitchFamily="34" charset="0"/>
                <a:cs typeface="Verdana" panose="020B0604030504040204" pitchFamily="34" charset="0"/>
              </a:rPr>
              <a:t>write a function that prints all the objects in a list</a:t>
            </a:r>
          </a:p>
          <a:p>
            <a:pPr lvl="1"/>
            <a:r>
              <a:rPr lang="en-US" dirty="0" smtClean="0">
                <a:latin typeface="Verdana" panose="020B0604030504040204" pitchFamily="34" charset="0"/>
                <a:ea typeface="Verdana" panose="020B0604030504040204" pitchFamily="34" charset="0"/>
                <a:cs typeface="Verdana" panose="020B0604030504040204" pitchFamily="34" charset="0"/>
              </a:rPr>
              <a:t>write a function that prints the keys and values in a </a:t>
            </a:r>
            <a:r>
              <a:rPr lang="en-US" dirty="0" smtClean="0">
                <a:latin typeface="Verdana" panose="020B0604030504040204" pitchFamily="34" charset="0"/>
                <a:ea typeface="Verdana" panose="020B0604030504040204" pitchFamily="34" charset="0"/>
                <a:cs typeface="Verdana" panose="020B0604030504040204" pitchFamily="34" charset="0"/>
              </a:rPr>
              <a:t>dictionary</a:t>
            </a:r>
          </a:p>
          <a:p>
            <a:pPr marL="914400" lvl="2" indent="0">
              <a:buNone/>
            </a:pPr>
            <a:r>
              <a:rPr lang="en-US" dirty="0" smtClean="0">
                <a:latin typeface="Verdana" panose="020B0604030504040204" pitchFamily="34" charset="0"/>
                <a:ea typeface="Verdana" panose="020B0604030504040204" pitchFamily="34" charset="0"/>
                <a:cs typeface="Verdana" panose="020B0604030504040204" pitchFamily="34" charset="0"/>
              </a:rPr>
              <a:t>for key, value in </a:t>
            </a:r>
            <a:r>
              <a:rPr lang="en-US" dirty="0" err="1" smtClean="0">
                <a:latin typeface="Verdana" panose="020B0604030504040204" pitchFamily="34" charset="0"/>
                <a:ea typeface="Verdana" panose="020B0604030504040204" pitchFamily="34" charset="0"/>
                <a:cs typeface="Verdana" panose="020B0604030504040204" pitchFamily="34" charset="0"/>
              </a:rPr>
              <a:t>dictionary.items</a:t>
            </a:r>
            <a:r>
              <a:rPr lang="en-US" dirty="0" smtClean="0">
                <a:latin typeface="Verdana" panose="020B0604030504040204" pitchFamily="34" charset="0"/>
                <a:ea typeface="Verdana" panose="020B0604030504040204" pitchFamily="34" charset="0"/>
                <a:cs typeface="Verdana" panose="020B0604030504040204" pitchFamily="34" charset="0"/>
              </a:rPr>
              <a:t>():</a:t>
            </a:r>
          </a:p>
          <a:p>
            <a:pPr marL="914400" lvl="2" indent="0">
              <a:buNone/>
            </a:pP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print(key)</a:t>
            </a:r>
          </a:p>
          <a:p>
            <a:pPr marL="914400" lvl="2" indent="0">
              <a:buNone/>
            </a:pP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print(value)</a:t>
            </a: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336037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More </a:t>
            </a:r>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Methods</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lstStyle/>
          <a:p>
            <a:r>
              <a:rPr lang="en-US" dirty="0" err="1" smtClean="0">
                <a:latin typeface="Verdana" panose="020B0604030504040204" pitchFamily="34" charset="0"/>
                <a:ea typeface="Verdana" panose="020B0604030504040204" pitchFamily="34" charset="0"/>
                <a:cs typeface="Verdana" panose="020B0604030504040204" pitchFamily="34" charset="0"/>
              </a:rPr>
              <a:t>len</a:t>
            </a:r>
            <a:r>
              <a:rPr lang="en-US" dirty="0" smtClean="0">
                <a:latin typeface="Verdana" panose="020B0604030504040204" pitchFamily="34" charset="0"/>
                <a:ea typeface="Verdana" panose="020B0604030504040204" pitchFamily="34" charset="0"/>
                <a:cs typeface="Verdana" panose="020B0604030504040204" pitchFamily="34" charset="0"/>
              </a:rPr>
              <a:t>(x)</a:t>
            </a:r>
          </a:p>
          <a:p>
            <a:pPr lvl="1"/>
            <a:r>
              <a:rPr lang="en-US" dirty="0" smtClean="0">
                <a:latin typeface="Verdana" panose="020B0604030504040204" pitchFamily="34" charset="0"/>
                <a:ea typeface="Verdana" panose="020B0604030504040204" pitchFamily="34" charset="0"/>
                <a:cs typeface="Verdana" panose="020B0604030504040204" pitchFamily="34" charset="0"/>
              </a:rPr>
              <a:t>Counts the number of things in x (strings, lists and dictionaries all have a </a:t>
            </a:r>
            <a:r>
              <a:rPr lang="en-US" dirty="0" err="1" smtClean="0">
                <a:latin typeface="Verdana" panose="020B0604030504040204" pitchFamily="34" charset="0"/>
                <a:ea typeface="Verdana" panose="020B0604030504040204" pitchFamily="34" charset="0"/>
                <a:cs typeface="Verdana" panose="020B0604030504040204" pitchFamily="34" charset="0"/>
              </a:rPr>
              <a:t>len</a:t>
            </a:r>
            <a:r>
              <a:rPr lang="en-US" dirty="0" smtClean="0">
                <a:latin typeface="Verdana" panose="020B0604030504040204" pitchFamily="34" charset="0"/>
                <a:ea typeface="Verdana" panose="020B0604030504040204" pitchFamily="34" charset="0"/>
                <a:cs typeface="Verdana" panose="020B0604030504040204" pitchFamily="34" charset="0"/>
              </a:rPr>
              <a:t>() method)</a:t>
            </a:r>
          </a:p>
          <a:p>
            <a:r>
              <a:rPr lang="en-US" dirty="0" smtClean="0">
                <a:latin typeface="Verdana" panose="020B0604030504040204" pitchFamily="34" charset="0"/>
                <a:ea typeface="Verdana" panose="020B0604030504040204" pitchFamily="34" charset="0"/>
                <a:cs typeface="Verdana" panose="020B0604030504040204" pitchFamily="34" charset="0"/>
              </a:rPr>
              <a:t>‘</a:t>
            </a:r>
            <a:r>
              <a:rPr lang="en-US" dirty="0" err="1" smtClean="0">
                <a:latin typeface="Verdana" panose="020B0604030504040204" pitchFamily="34" charset="0"/>
                <a:ea typeface="Verdana" panose="020B0604030504040204" pitchFamily="34" charset="0"/>
                <a:cs typeface="Verdana" panose="020B0604030504040204" pitchFamily="34" charset="0"/>
              </a:rPr>
              <a:t>string’.split</a:t>
            </a:r>
            <a:r>
              <a:rPr lang="en-US" dirty="0" smtClean="0">
                <a:latin typeface="Verdana" panose="020B0604030504040204" pitchFamily="34" charset="0"/>
                <a:ea typeface="Verdana" panose="020B0604030504040204" pitchFamily="34" charset="0"/>
                <a:cs typeface="Verdana" panose="020B0604030504040204" pitchFamily="34" charset="0"/>
              </a:rPr>
              <a:t>()</a:t>
            </a:r>
          </a:p>
          <a:p>
            <a:pPr lvl="1"/>
            <a:r>
              <a:rPr lang="en-US" dirty="0" smtClean="0">
                <a:latin typeface="Verdana" panose="020B0604030504040204" pitchFamily="34" charset="0"/>
                <a:ea typeface="Verdana" panose="020B0604030504040204" pitchFamily="34" charset="0"/>
                <a:cs typeface="Verdana" panose="020B0604030504040204" pitchFamily="34" charset="0"/>
              </a:rPr>
              <a:t>Takes a string of words an makes it a list of words </a:t>
            </a:r>
          </a:p>
          <a:p>
            <a:pPr lvl="1"/>
            <a:r>
              <a:rPr lang="en-US" dirty="0" smtClean="0">
                <a:latin typeface="Verdana" panose="020B0604030504040204" pitchFamily="34" charset="0"/>
                <a:ea typeface="Verdana" panose="020B0604030504040204" pitchFamily="34" charset="0"/>
                <a:cs typeface="Verdana" panose="020B0604030504040204" pitchFamily="34" charset="0"/>
              </a:rPr>
              <a:t>Creates a new item every time there is whitespace</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a:t>
            </a:r>
            <a:r>
              <a:rPr lang="en-US" dirty="0" err="1" smtClean="0">
                <a:latin typeface="Verdana" panose="020B0604030504040204" pitchFamily="34" charset="0"/>
                <a:ea typeface="Verdana" panose="020B0604030504040204" pitchFamily="34" charset="0"/>
                <a:cs typeface="Verdana" panose="020B0604030504040204" pitchFamily="34" charset="0"/>
              </a:rPr>
              <a:t>string’.split</a:t>
            </a:r>
            <a:r>
              <a:rPr lang="en-US" dirty="0" smtClean="0">
                <a:latin typeface="Verdana" panose="020B0604030504040204" pitchFamily="34" charset="0"/>
                <a:ea typeface="Verdana" panose="020B0604030504040204" pitchFamily="34" charset="0"/>
                <a:cs typeface="Verdana" panose="020B0604030504040204" pitchFamily="34" charset="0"/>
              </a:rPr>
              <a:t>(‘,’)</a:t>
            </a:r>
          </a:p>
          <a:p>
            <a:pPr lvl="1"/>
            <a:r>
              <a:rPr lang="en-US" dirty="0" smtClean="0">
                <a:latin typeface="Verdana" panose="020B0604030504040204" pitchFamily="34" charset="0"/>
                <a:ea typeface="Verdana" panose="020B0604030504040204" pitchFamily="34" charset="0"/>
                <a:cs typeface="Verdana" panose="020B0604030504040204" pitchFamily="34" charset="0"/>
              </a:rPr>
              <a:t>Takes a string and makes a new item every time there is a comma</a:t>
            </a:r>
          </a:p>
          <a:p>
            <a:pPr lvl="2"/>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pPr marL="457200" lvl="1"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530979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Lets </a:t>
            </a:r>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Try It!</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1825625"/>
            <a:ext cx="10515600" cy="4635136"/>
          </a:xfrm>
        </p:spPr>
        <p:txBody>
          <a:bodyPr>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Using IDLE shell</a:t>
            </a:r>
          </a:p>
          <a:p>
            <a:pPr lvl="1"/>
            <a:r>
              <a:rPr lang="en-US" dirty="0" smtClean="0">
                <a:latin typeface="Verdana" panose="020B0604030504040204" pitchFamily="34" charset="0"/>
                <a:ea typeface="Verdana" panose="020B0604030504040204" pitchFamily="34" charset="0"/>
                <a:cs typeface="Verdana" panose="020B0604030504040204" pitchFamily="34" charset="0"/>
              </a:rPr>
              <a:t>Make a variable containing a sentence.</a:t>
            </a:r>
          </a:p>
          <a:p>
            <a:pPr lvl="1"/>
            <a:r>
              <a:rPr lang="en-US" dirty="0" smtClean="0">
                <a:latin typeface="Verdana" panose="020B0604030504040204" pitchFamily="34" charset="0"/>
                <a:ea typeface="Verdana" panose="020B0604030504040204" pitchFamily="34" charset="0"/>
                <a:cs typeface="Verdana" panose="020B0604030504040204" pitchFamily="34" charset="0"/>
              </a:rPr>
              <a:t>Use </a:t>
            </a:r>
            <a:r>
              <a:rPr lang="en-US" dirty="0" err="1" smtClean="0">
                <a:latin typeface="Verdana" panose="020B0604030504040204" pitchFamily="34" charset="0"/>
                <a:ea typeface="Verdana" panose="020B0604030504040204" pitchFamily="34" charset="0"/>
                <a:cs typeface="Verdana" panose="020B0604030504040204" pitchFamily="34" charset="0"/>
              </a:rPr>
              <a:t>len</a:t>
            </a:r>
            <a:r>
              <a:rPr lang="en-US" dirty="0" smtClean="0">
                <a:latin typeface="Verdana" panose="020B0604030504040204" pitchFamily="34" charset="0"/>
                <a:ea typeface="Verdana" panose="020B0604030504040204" pitchFamily="34" charset="0"/>
                <a:cs typeface="Verdana" panose="020B0604030504040204" pitchFamily="34" charset="0"/>
              </a:rPr>
              <a:t>() to find how many characters there are</a:t>
            </a:r>
          </a:p>
          <a:p>
            <a:pPr lvl="1"/>
            <a:r>
              <a:rPr lang="en-US" dirty="0" smtClean="0">
                <a:latin typeface="Verdana" panose="020B0604030504040204" pitchFamily="34" charset="0"/>
                <a:ea typeface="Verdana" panose="020B0604030504040204" pitchFamily="34" charset="0"/>
                <a:cs typeface="Verdana" panose="020B0604030504040204" pitchFamily="34" charset="0"/>
              </a:rPr>
              <a:t>Use </a:t>
            </a:r>
            <a:r>
              <a:rPr lang="en-US" dirty="0" err="1" smtClean="0">
                <a:latin typeface="Verdana" panose="020B0604030504040204" pitchFamily="34" charset="0"/>
                <a:ea typeface="Verdana" panose="020B0604030504040204" pitchFamily="34" charset="0"/>
                <a:cs typeface="Verdana" panose="020B0604030504040204" pitchFamily="34" charset="0"/>
              </a:rPr>
              <a:t>var.split</a:t>
            </a:r>
            <a:r>
              <a:rPr lang="en-US" dirty="0" smtClean="0">
                <a:latin typeface="Verdana" panose="020B0604030504040204" pitchFamily="34" charset="0"/>
                <a:ea typeface="Verdana" panose="020B0604030504040204" pitchFamily="34" charset="0"/>
                <a:cs typeface="Verdana" panose="020B0604030504040204" pitchFamily="34" charset="0"/>
              </a:rPr>
              <a:t>()</a:t>
            </a:r>
          </a:p>
          <a:p>
            <a:pPr lvl="1"/>
            <a:r>
              <a:rPr lang="en-US" dirty="0" smtClean="0">
                <a:latin typeface="Verdana" panose="020B0604030504040204" pitchFamily="34" charset="0"/>
                <a:ea typeface="Verdana" panose="020B0604030504040204" pitchFamily="34" charset="0"/>
                <a:cs typeface="Verdana" panose="020B0604030504040204" pitchFamily="34" charset="0"/>
              </a:rPr>
              <a:t>Try variations of </a:t>
            </a:r>
            <a:r>
              <a:rPr lang="en-US" dirty="0" err="1" smtClean="0">
                <a:latin typeface="Verdana" panose="020B0604030504040204" pitchFamily="34" charset="0"/>
                <a:ea typeface="Verdana" panose="020B0604030504040204" pitchFamily="34" charset="0"/>
                <a:cs typeface="Verdana" panose="020B0604030504040204" pitchFamily="34" charset="0"/>
              </a:rPr>
              <a:t>var.split</a:t>
            </a:r>
            <a:r>
              <a:rPr lang="en-US" dirty="0" smtClean="0">
                <a:latin typeface="Verdana" panose="020B0604030504040204" pitchFamily="34" charset="0"/>
                <a:ea typeface="Verdana" panose="020B0604030504040204" pitchFamily="34" charset="0"/>
                <a:cs typeface="Verdana" panose="020B0604030504040204" pitchFamily="34" charset="0"/>
              </a:rPr>
              <a:t>()</a:t>
            </a:r>
          </a:p>
          <a:p>
            <a:pPr lvl="1"/>
            <a:r>
              <a:rPr lang="en-US" dirty="0" smtClean="0">
                <a:latin typeface="Verdana" panose="020B0604030504040204" pitchFamily="34" charset="0"/>
                <a:ea typeface="Verdana" panose="020B0604030504040204" pitchFamily="34" charset="0"/>
                <a:cs typeface="Verdana" panose="020B0604030504040204" pitchFamily="34" charset="0"/>
              </a:rPr>
              <a:t>Use </a:t>
            </a:r>
            <a:r>
              <a:rPr lang="en-US" dirty="0" err="1" smtClean="0">
                <a:latin typeface="Verdana" panose="020B0604030504040204" pitchFamily="34" charset="0"/>
                <a:ea typeface="Verdana" panose="020B0604030504040204" pitchFamily="34" charset="0"/>
                <a:cs typeface="Verdana" panose="020B0604030504040204" pitchFamily="34" charset="0"/>
              </a:rPr>
              <a:t>len</a:t>
            </a:r>
            <a:r>
              <a:rPr lang="en-US" dirty="0" smtClean="0">
                <a:latin typeface="Verdana" panose="020B0604030504040204" pitchFamily="34" charset="0"/>
                <a:ea typeface="Verdana" panose="020B0604030504040204" pitchFamily="34" charset="0"/>
                <a:cs typeface="Verdana" panose="020B0604030504040204" pitchFamily="34" charset="0"/>
              </a:rPr>
              <a:t>() to see how many items are in your new lists</a:t>
            </a:r>
          </a:p>
          <a:p>
            <a:pPr lvl="1"/>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2336915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More methods</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range(</a:t>
            </a:r>
            <a:r>
              <a:rPr lang="en-US" dirty="0" err="1" smtClean="0">
                <a:latin typeface="Verdana" panose="020B0604030504040204" pitchFamily="34" charset="0"/>
                <a:ea typeface="Verdana" panose="020B0604030504040204" pitchFamily="34" charset="0"/>
                <a:cs typeface="Verdana" panose="020B0604030504040204" pitchFamily="34" charset="0"/>
              </a:rPr>
              <a:t>start,stop,step</a:t>
            </a:r>
            <a:r>
              <a:rPr lang="en-US" dirty="0" smtClean="0">
                <a:latin typeface="Verdana" panose="020B0604030504040204" pitchFamily="34" charset="0"/>
                <a:ea typeface="Verdana" panose="020B0604030504040204" pitchFamily="34" charset="0"/>
                <a:cs typeface="Verdana" panose="020B0604030504040204" pitchFamily="34" charset="0"/>
              </a:rPr>
              <a:t>)</a:t>
            </a:r>
          </a:p>
          <a:p>
            <a:pPr lvl="1"/>
            <a:r>
              <a:rPr lang="en-US" dirty="0" smtClean="0">
                <a:latin typeface="Verdana" panose="020B0604030504040204" pitchFamily="34" charset="0"/>
                <a:ea typeface="Verdana" panose="020B0604030504040204" pitchFamily="34" charset="0"/>
                <a:cs typeface="Verdana" panose="020B0604030504040204" pitchFamily="34" charset="0"/>
              </a:rPr>
              <a:t>makes a range of numbers</a:t>
            </a:r>
          </a:p>
          <a:p>
            <a:pPr lvl="1"/>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list comprehensions</a:t>
            </a:r>
          </a:p>
          <a:p>
            <a:pPr lvl="1"/>
            <a:r>
              <a:rPr lang="en-US" dirty="0" smtClean="0">
                <a:latin typeface="Verdana" panose="020B0604030504040204" pitchFamily="34" charset="0"/>
                <a:ea typeface="Verdana" panose="020B0604030504040204" pitchFamily="34" charset="0"/>
                <a:cs typeface="Verdana" panose="020B0604030504040204" pitchFamily="34" charset="0"/>
              </a:rPr>
              <a:t>combines a for loop and a list together</a:t>
            </a:r>
          </a:p>
          <a:p>
            <a:pPr lvl="1"/>
            <a:r>
              <a:rPr lang="en-US" dirty="0" smtClean="0">
                <a:latin typeface="Verdana" panose="020B0604030504040204" pitchFamily="34" charset="0"/>
                <a:ea typeface="Verdana" panose="020B0604030504040204" pitchFamily="34" charset="0"/>
                <a:cs typeface="Verdana" panose="020B0604030504040204" pitchFamily="34" charset="0"/>
              </a:rPr>
              <a:t>generic syntax:</a:t>
            </a:r>
          </a:p>
          <a:p>
            <a:pPr marL="457200" lvl="1"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pPr marL="457200" lvl="1" indent="0">
              <a:buNone/>
            </a:pPr>
            <a:r>
              <a:rPr lang="en-US" dirty="0" err="1" smtClean="0">
                <a:latin typeface="Verdana" panose="020B0604030504040204" pitchFamily="34" charset="0"/>
                <a:ea typeface="Verdana" panose="020B0604030504040204" pitchFamily="34" charset="0"/>
                <a:cs typeface="Verdana" panose="020B0604030504040204" pitchFamily="34" charset="0"/>
              </a:rPr>
              <a:t>list_comprehension</a:t>
            </a:r>
            <a:r>
              <a:rPr lang="en-US" dirty="0" smtClean="0">
                <a:latin typeface="Verdana" panose="020B0604030504040204" pitchFamily="34" charset="0"/>
                <a:ea typeface="Verdana" panose="020B0604030504040204" pitchFamily="34" charset="0"/>
                <a:cs typeface="Verdana" panose="020B0604030504040204" pitchFamily="34" charset="0"/>
              </a:rPr>
              <a:t> = [ x </a:t>
            </a:r>
            <a:r>
              <a:rPr lang="en-US" dirty="0" smtClean="0">
                <a:solidFill>
                  <a:schemeClr val="accent2">
                    <a:lumMod val="50000"/>
                  </a:schemeClr>
                </a:solidFill>
                <a:latin typeface="Verdana" panose="020B0604030504040204" pitchFamily="34" charset="0"/>
                <a:ea typeface="Verdana" panose="020B0604030504040204" pitchFamily="34" charset="0"/>
                <a:cs typeface="Verdana" panose="020B0604030504040204" pitchFamily="34" charset="0"/>
              </a:rPr>
              <a:t>for</a:t>
            </a:r>
            <a:r>
              <a:rPr lang="en-US" dirty="0" smtClean="0">
                <a:latin typeface="Verdana" panose="020B0604030504040204" pitchFamily="34" charset="0"/>
                <a:ea typeface="Verdana" panose="020B0604030504040204" pitchFamily="34" charset="0"/>
                <a:cs typeface="Verdana" panose="020B0604030504040204" pitchFamily="34" charset="0"/>
              </a:rPr>
              <a:t> x </a:t>
            </a:r>
            <a:r>
              <a:rPr lang="en-US" dirty="0" smtClean="0">
                <a:solidFill>
                  <a:schemeClr val="accent2">
                    <a:lumMod val="50000"/>
                  </a:schemeClr>
                </a:solidFill>
                <a:latin typeface="Verdana" panose="020B0604030504040204" pitchFamily="34" charset="0"/>
                <a:ea typeface="Verdana" panose="020B0604030504040204" pitchFamily="34" charset="0"/>
                <a:cs typeface="Verdana" panose="020B0604030504040204" pitchFamily="34" charset="0"/>
              </a:rPr>
              <a:t>in</a:t>
            </a:r>
            <a:r>
              <a:rPr lang="en-US" dirty="0" smtClean="0">
                <a:latin typeface="Verdana" panose="020B0604030504040204" pitchFamily="34" charset="0"/>
                <a:ea typeface="Verdana" panose="020B0604030504040204" pitchFamily="34" charset="0"/>
                <a:cs typeface="Verdana" panose="020B0604030504040204" pitchFamily="34" charset="0"/>
              </a:rPr>
              <a:t> iterable]</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pPr marL="457200" lvl="1"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pPr marL="457200" lvl="1"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3003" y="1825625"/>
            <a:ext cx="4804136" cy="1128590"/>
          </a:xfrm>
          <a:prstGeom prst="rect">
            <a:avLst/>
          </a:prstGeom>
        </p:spPr>
      </p:pic>
    </p:spTree>
    <p:extLst>
      <p:ext uri="{BB962C8B-B14F-4D97-AF65-F5344CB8AC3E}">
        <p14:creationId xmlns:p14="http://schemas.microsoft.com/office/powerpoint/2010/main" val="228577519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List comprehension examples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7123472" cy="230293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4429823"/>
            <a:ext cx="9664093" cy="1021408"/>
          </a:xfrm>
          <a:prstGeom prst="rect">
            <a:avLst/>
          </a:prstGeom>
        </p:spPr>
      </p:pic>
    </p:spTree>
    <p:extLst>
      <p:ext uri="{BB962C8B-B14F-4D97-AF65-F5344CB8AC3E}">
        <p14:creationId xmlns:p14="http://schemas.microsoft.com/office/powerpoint/2010/main" val="877649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You Try </a:t>
            </a:r>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It!</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1825625"/>
            <a:ext cx="10515600" cy="4635136"/>
          </a:xfrm>
        </p:spPr>
        <p:txBody>
          <a:bodyPr>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Using IDLE</a:t>
            </a:r>
          </a:p>
          <a:p>
            <a:pPr lvl="1"/>
            <a:r>
              <a:rPr lang="en-US" dirty="0" smtClean="0">
                <a:latin typeface="Verdana" panose="020B0604030504040204" pitchFamily="34" charset="0"/>
                <a:ea typeface="Verdana" panose="020B0604030504040204" pitchFamily="34" charset="0"/>
                <a:cs typeface="Verdana" panose="020B0604030504040204" pitchFamily="34" charset="0"/>
              </a:rPr>
              <a:t>partner up</a:t>
            </a:r>
          </a:p>
          <a:p>
            <a:pPr marL="457200" lvl="1"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Try</a:t>
            </a:r>
          </a:p>
          <a:p>
            <a:pPr lvl="1"/>
            <a:r>
              <a:rPr lang="en-US" dirty="0" smtClean="0">
                <a:latin typeface="Verdana" panose="020B0604030504040204" pitchFamily="34" charset="0"/>
                <a:ea typeface="Verdana" panose="020B0604030504040204" pitchFamily="34" charset="0"/>
                <a:cs typeface="Verdana" panose="020B0604030504040204" pitchFamily="34" charset="0"/>
              </a:rPr>
              <a:t>make a list of numbers</a:t>
            </a:r>
          </a:p>
          <a:p>
            <a:pPr lvl="1"/>
            <a:r>
              <a:rPr lang="en-US" dirty="0" smtClean="0">
                <a:latin typeface="Verdana" panose="020B0604030504040204" pitchFamily="34" charset="0"/>
                <a:ea typeface="Verdana" panose="020B0604030504040204" pitchFamily="34" charset="0"/>
                <a:cs typeface="Verdana" panose="020B0604030504040204" pitchFamily="34" charset="0"/>
              </a:rPr>
              <a:t>make a list of all the even numbers in a range 1-10</a:t>
            </a:r>
          </a:p>
          <a:p>
            <a:pPr marL="457200" lvl="1"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0400927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Whew! It’s over </a:t>
            </a:r>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r>
              <a:rPr lang="en-US" dirty="0" smtClean="0"/>
              <a:t>Now go forth and python!</a:t>
            </a:r>
          </a:p>
          <a:p>
            <a:r>
              <a:rPr lang="en-US" dirty="0" smtClean="0"/>
              <a:t>You can get all these slides on my </a:t>
            </a:r>
            <a:r>
              <a:rPr lang="en-US" dirty="0" err="1" smtClean="0"/>
              <a:t>github</a:t>
            </a:r>
            <a:r>
              <a:rPr lang="en-US" dirty="0" smtClean="0"/>
              <a:t> account, user name:  </a:t>
            </a:r>
            <a:r>
              <a:rPr lang="en-US" dirty="0" err="1" smtClean="0"/>
              <a:t>mtchem</a:t>
            </a:r>
            <a:endParaRPr lang="en-US" dirty="0"/>
          </a:p>
        </p:txBody>
      </p:sp>
    </p:spTree>
    <p:extLst>
      <p:ext uri="{BB962C8B-B14F-4D97-AF65-F5344CB8AC3E}">
        <p14:creationId xmlns:p14="http://schemas.microsoft.com/office/powerpoint/2010/main" val="17092697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What is Python used for?</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System Administration (Fabric, Salt, </a:t>
            </a:r>
            <a:r>
              <a:rPr lang="en-US" dirty="0" err="1" smtClean="0">
                <a:latin typeface="Verdana" panose="020B0604030504040204" pitchFamily="34" charset="0"/>
                <a:ea typeface="Verdana" panose="020B0604030504040204" pitchFamily="34" charset="0"/>
                <a:cs typeface="Verdana" panose="020B0604030504040204" pitchFamily="34" charset="0"/>
              </a:rPr>
              <a:t>Ansible</a:t>
            </a:r>
            <a:r>
              <a:rPr lang="en-US" dirty="0" smtClean="0">
                <a:latin typeface="Verdana" panose="020B0604030504040204" pitchFamily="34" charset="0"/>
                <a:ea typeface="Verdana" panose="020B0604030504040204" pitchFamily="34" charset="0"/>
                <a:cs typeface="Verdana" panose="020B0604030504040204" pitchFamily="34" charset="0"/>
              </a:rPr>
              <a:t>)</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3D animation and image edition (Maya, Blender, Gimp)</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Science! (</a:t>
            </a:r>
            <a:r>
              <a:rPr lang="en-US" dirty="0" err="1" smtClean="0">
                <a:latin typeface="Verdana" panose="020B0604030504040204" pitchFamily="34" charset="0"/>
                <a:ea typeface="Verdana" panose="020B0604030504040204" pitchFamily="34" charset="0"/>
                <a:cs typeface="Verdana" panose="020B0604030504040204" pitchFamily="34" charset="0"/>
              </a:rPr>
              <a:t>numpy</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scipy</a:t>
            </a:r>
            <a:r>
              <a:rPr lang="en-US" dirty="0" smtClean="0">
                <a:latin typeface="Verdana" panose="020B0604030504040204" pitchFamily="34" charset="0"/>
                <a:ea typeface="Verdana" panose="020B0604030504040204" pitchFamily="34" charset="0"/>
                <a:cs typeface="Verdana" panose="020B0604030504040204" pitchFamily="34" charset="0"/>
              </a:rPr>
              <a:t>, pandas)</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Web development (Django, Flask)</a:t>
            </a: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912273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Who is using Python?</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Disney</a:t>
            </a:r>
          </a:p>
          <a:p>
            <a:r>
              <a:rPr lang="en-US" dirty="0" smtClean="0">
                <a:latin typeface="Verdana" panose="020B0604030504040204" pitchFamily="34" charset="0"/>
                <a:ea typeface="Verdana" panose="020B0604030504040204" pitchFamily="34" charset="0"/>
                <a:cs typeface="Verdana" panose="020B0604030504040204" pitchFamily="34" charset="0"/>
              </a:rPr>
              <a:t>Dropbox</a:t>
            </a:r>
          </a:p>
          <a:p>
            <a:r>
              <a:rPr lang="en-US" dirty="0" smtClean="0">
                <a:latin typeface="Verdana" panose="020B0604030504040204" pitchFamily="34" charset="0"/>
                <a:ea typeface="Verdana" panose="020B0604030504040204" pitchFamily="34" charset="0"/>
                <a:cs typeface="Verdana" panose="020B0604030504040204" pitchFamily="34" charset="0"/>
              </a:rPr>
              <a:t>Canonical and Red Hat</a:t>
            </a:r>
          </a:p>
          <a:p>
            <a:r>
              <a:rPr lang="en-US" dirty="0" smtClean="0">
                <a:latin typeface="Verdana" panose="020B0604030504040204" pitchFamily="34" charset="0"/>
                <a:ea typeface="Verdana" panose="020B0604030504040204" pitchFamily="34" charset="0"/>
                <a:cs typeface="Verdana" panose="020B0604030504040204" pitchFamily="34" charset="0"/>
              </a:rPr>
              <a:t>Google</a:t>
            </a:r>
          </a:p>
          <a:p>
            <a:r>
              <a:rPr lang="en-US" dirty="0" smtClean="0">
                <a:latin typeface="Verdana" panose="020B0604030504040204" pitchFamily="34" charset="0"/>
                <a:ea typeface="Verdana" panose="020B0604030504040204" pitchFamily="34" charset="0"/>
                <a:cs typeface="Verdana" panose="020B0604030504040204" pitchFamily="34" charset="0"/>
              </a:rPr>
              <a:t>NASA</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31973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05C64"/>
                </a:solidFill>
                <a:latin typeface="Verdana" panose="020B0604030504040204" pitchFamily="34" charset="0"/>
                <a:ea typeface="Verdana" panose="020B0604030504040204" pitchFamily="34" charset="0"/>
                <a:cs typeface="Verdana" panose="020B0604030504040204" pitchFamily="34" charset="0"/>
              </a:rPr>
              <a:t>The Basics</a:t>
            </a:r>
            <a:endParaRPr lang="en-US" dirty="0">
              <a:solidFill>
                <a:srgbClr val="F05C64"/>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lstStyle/>
          <a:p>
            <a:r>
              <a:rPr lang="en-US" dirty="0"/>
              <a:t>Command line, text editors and IDE (integrated development environment)</a:t>
            </a:r>
          </a:p>
          <a:p>
            <a:endParaRPr lang="en-US" dirty="0" smtClean="0"/>
          </a:p>
          <a:p>
            <a:r>
              <a:rPr lang="en-US" dirty="0" smtClean="0"/>
              <a:t>Arithmetic and variables</a:t>
            </a:r>
          </a:p>
          <a:p>
            <a:endParaRPr lang="en-US" dirty="0" smtClean="0"/>
          </a:p>
          <a:p>
            <a:r>
              <a:rPr lang="en-US" dirty="0" smtClean="0"/>
              <a:t>Data types</a:t>
            </a:r>
          </a:p>
          <a:p>
            <a:endParaRPr lang="en-US" dirty="0" smtClean="0"/>
          </a:p>
        </p:txBody>
      </p:sp>
    </p:spTree>
    <p:extLst>
      <p:ext uri="{BB962C8B-B14F-4D97-AF65-F5344CB8AC3E}">
        <p14:creationId xmlns:p14="http://schemas.microsoft.com/office/powerpoint/2010/main" val="40157789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1353</TotalTime>
  <Words>2816</Words>
  <Application>Microsoft Office PowerPoint</Application>
  <PresentationFormat>Widescreen</PresentationFormat>
  <Paragraphs>549</Paragraphs>
  <Slides>68</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Calibri</vt:lpstr>
      <vt:lpstr>Calibri Light</vt:lpstr>
      <vt:lpstr>Verdana</vt:lpstr>
      <vt:lpstr>Wingdings</vt:lpstr>
      <vt:lpstr>Office Theme</vt:lpstr>
      <vt:lpstr>PowerPoint Presentation</vt:lpstr>
      <vt:lpstr>Welcome</vt:lpstr>
      <vt:lpstr>Introductions</vt:lpstr>
      <vt:lpstr>Mountains we will climb</vt:lpstr>
      <vt:lpstr>What we will cover today</vt:lpstr>
      <vt:lpstr>Why Python?</vt:lpstr>
      <vt:lpstr>What is Python used for?</vt:lpstr>
      <vt:lpstr>Who is using Python?</vt:lpstr>
      <vt:lpstr>The Basics</vt:lpstr>
      <vt:lpstr>Command line, Text Editors, IDLE</vt:lpstr>
      <vt:lpstr>Let’s try using the command line</vt:lpstr>
      <vt:lpstr>Arithmetic</vt:lpstr>
      <vt:lpstr>Let’s try using IDLE</vt:lpstr>
      <vt:lpstr>PowerPoint Presentation</vt:lpstr>
      <vt:lpstr>Arithmetic</vt:lpstr>
      <vt:lpstr>Casting data types</vt:lpstr>
      <vt:lpstr>Let’s try it using a Text editor</vt:lpstr>
      <vt:lpstr>Running a python script</vt:lpstr>
      <vt:lpstr>PowerPoint Presentation</vt:lpstr>
      <vt:lpstr>PowerPoint Presentation</vt:lpstr>
      <vt:lpstr>Now You Try!</vt:lpstr>
      <vt:lpstr>Short Break (5 min)</vt:lpstr>
      <vt:lpstr>Variables</vt:lpstr>
      <vt:lpstr>Now You Try!</vt:lpstr>
      <vt:lpstr>Basic Data Types</vt:lpstr>
      <vt:lpstr>Strings</vt:lpstr>
      <vt:lpstr>Indexing ordered objects </vt:lpstr>
      <vt:lpstr>Let’s try it!</vt:lpstr>
      <vt:lpstr>Now You Try!</vt:lpstr>
      <vt:lpstr>Tuples and Lists</vt:lpstr>
      <vt:lpstr>Let’s try Tuples </vt:lpstr>
      <vt:lpstr>Let’s try Lists </vt:lpstr>
      <vt:lpstr>Now You Try!</vt:lpstr>
      <vt:lpstr>Dictionary</vt:lpstr>
      <vt:lpstr>Let’s make some Dictionaries!</vt:lpstr>
      <vt:lpstr>Dictionary Methods</vt:lpstr>
      <vt:lpstr>More Methods</vt:lpstr>
      <vt:lpstr>Let’s try Dictionaries </vt:lpstr>
      <vt:lpstr>Now You Try!</vt:lpstr>
      <vt:lpstr>Break Time (15 min)</vt:lpstr>
      <vt:lpstr>The Core Functionality</vt:lpstr>
      <vt:lpstr>Boolean Operators</vt:lpstr>
      <vt:lpstr>Boolean Comparisons</vt:lpstr>
      <vt:lpstr>Boolean Examples</vt:lpstr>
      <vt:lpstr>You try it!</vt:lpstr>
      <vt:lpstr>Conditionals (if else statements)</vt:lpstr>
      <vt:lpstr>You try it!</vt:lpstr>
      <vt:lpstr>Loops</vt:lpstr>
      <vt:lpstr>for Loops</vt:lpstr>
      <vt:lpstr>You try it!</vt:lpstr>
      <vt:lpstr>for loops and dictionaries</vt:lpstr>
      <vt:lpstr>while loops</vt:lpstr>
      <vt:lpstr>You try it!</vt:lpstr>
      <vt:lpstr>Loops, lists and dictionaries</vt:lpstr>
      <vt:lpstr>examples</vt:lpstr>
      <vt:lpstr>examples</vt:lpstr>
      <vt:lpstr>You try it!</vt:lpstr>
      <vt:lpstr>Short Break (5 min)</vt:lpstr>
      <vt:lpstr>Functions</vt:lpstr>
      <vt:lpstr>Function examples</vt:lpstr>
      <vt:lpstr>Practice Functions</vt:lpstr>
      <vt:lpstr>You Try It!</vt:lpstr>
      <vt:lpstr>More Methods</vt:lpstr>
      <vt:lpstr>Lets Try It!</vt:lpstr>
      <vt:lpstr>More methods</vt:lpstr>
      <vt:lpstr>List comprehension examples</vt:lpstr>
      <vt:lpstr>You Try It!</vt:lpstr>
      <vt:lpstr>Whew! It’s over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aregel</dc:creator>
  <cp:lastModifiedBy>aregel</cp:lastModifiedBy>
  <cp:revision>117</cp:revision>
  <dcterms:created xsi:type="dcterms:W3CDTF">2017-02-06T21:36:07Z</dcterms:created>
  <dcterms:modified xsi:type="dcterms:W3CDTF">2017-02-25T14:14:21Z</dcterms:modified>
</cp:coreProperties>
</file>