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77" r:id="rId3"/>
    <p:sldId id="304" r:id="rId4"/>
    <p:sldId id="305" r:id="rId5"/>
    <p:sldId id="306" r:id="rId6"/>
    <p:sldId id="294" r:id="rId7"/>
    <p:sldId id="299" r:id="rId8"/>
    <p:sldId id="311" r:id="rId9"/>
    <p:sldId id="298" r:id="rId10"/>
    <p:sldId id="314" r:id="rId11"/>
    <p:sldId id="302" r:id="rId12"/>
    <p:sldId id="303" r:id="rId13"/>
    <p:sldId id="272" r:id="rId14"/>
    <p:sldId id="256" r:id="rId15"/>
    <p:sldId id="269" r:id="rId16"/>
    <p:sldId id="270" r:id="rId17"/>
    <p:sldId id="288" r:id="rId18"/>
    <p:sldId id="286" r:id="rId19"/>
    <p:sldId id="289" r:id="rId20"/>
    <p:sldId id="308" r:id="rId21"/>
    <p:sldId id="291" r:id="rId22"/>
    <p:sldId id="284" r:id="rId23"/>
    <p:sldId id="292" r:id="rId24"/>
    <p:sldId id="309" r:id="rId25"/>
    <p:sldId id="285" r:id="rId26"/>
    <p:sldId id="293" r:id="rId27"/>
    <p:sldId id="278" r:id="rId28"/>
    <p:sldId id="287" r:id="rId29"/>
    <p:sldId id="279" r:id="rId30"/>
    <p:sldId id="280"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7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37" autoAdjust="0"/>
  </p:normalViewPr>
  <p:slideViewPr>
    <p:cSldViewPr snapToGrid="0">
      <p:cViewPr varScale="1">
        <p:scale>
          <a:sx n="63" d="100"/>
          <a:sy n="63" d="100"/>
        </p:scale>
        <p:origin x="1020"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D95FA-6B71-4910-9D09-B7CF9FE0EDE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5292638-D2C8-49B6-AF01-EB20F9F6C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EA73DC08-2C6B-47F0-940E-ADE49E894D95}"/>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5" name="Espace réservé du pied de page 4">
            <a:extLst>
              <a:ext uri="{FF2B5EF4-FFF2-40B4-BE49-F238E27FC236}">
                <a16:creationId xmlns:a16="http://schemas.microsoft.com/office/drawing/2014/main" id="{2691F0B7-F27D-4206-93AA-DC2AEDD01E4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2C22124-8FBA-4AC9-9231-5D89CD40E763}"/>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270267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C2B64-E92C-4C5D-9833-F7D93C21E93E}"/>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B1866E2-D753-4E4E-89B2-828F9F3C0CC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4F2CD2F-C170-47CD-B0C5-7D71750262A3}"/>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5" name="Espace réservé du pied de page 4">
            <a:extLst>
              <a:ext uri="{FF2B5EF4-FFF2-40B4-BE49-F238E27FC236}">
                <a16:creationId xmlns:a16="http://schemas.microsoft.com/office/drawing/2014/main" id="{95010BBB-7AF7-411F-809A-726F80A7449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7530C09A-BB5D-42DE-B6C1-72B930591F69}"/>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78302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D9A20A4-2FFC-4A89-90F6-1C31B256292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47AAF04-0B8B-4572-B601-4AE067E6792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AABF1A-65BF-48F1-97C0-C8E09FDC7854}"/>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5" name="Espace réservé du pied de page 4">
            <a:extLst>
              <a:ext uri="{FF2B5EF4-FFF2-40B4-BE49-F238E27FC236}">
                <a16:creationId xmlns:a16="http://schemas.microsoft.com/office/drawing/2014/main" id="{E0024D20-17F7-4375-87C7-B305FFE9317C}"/>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73AC3390-2E6C-4516-B8F6-32D31CC50BA1}"/>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3269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D520C7-4D4F-4754-A15E-80C5789E15BF}"/>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1C893A7C-A27B-45E3-9265-AB36D3EA7A56}"/>
              </a:ext>
            </a:extLst>
          </p:cNvPr>
          <p:cNvSpPr>
            <a:spLocks noGrp="1"/>
          </p:cNvSpPr>
          <p:nvPr>
            <p:ph idx="1"/>
          </p:nvPr>
        </p:nvSpPr>
        <p:spPr>
          <a:xfrm>
            <a:off x="838200" y="1847850"/>
            <a:ext cx="10515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GB" dirty="0"/>
          </a:p>
        </p:txBody>
      </p:sp>
      <p:sp>
        <p:nvSpPr>
          <p:cNvPr id="4" name="Espace réservé de la date 3">
            <a:extLst>
              <a:ext uri="{FF2B5EF4-FFF2-40B4-BE49-F238E27FC236}">
                <a16:creationId xmlns:a16="http://schemas.microsoft.com/office/drawing/2014/main" id="{2C09C998-749F-42B9-8513-F42D5DB43AA1}"/>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5" name="Espace réservé du pied de page 4">
            <a:extLst>
              <a:ext uri="{FF2B5EF4-FFF2-40B4-BE49-F238E27FC236}">
                <a16:creationId xmlns:a16="http://schemas.microsoft.com/office/drawing/2014/main" id="{BB120ADC-5091-41C1-9273-FBE95F2481DC}"/>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EFD8750-6DF0-473C-A74F-9F8F11449CD9}"/>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8832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30866F-AAF5-41F7-9B3B-BDFB6FDBD6F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873B3CA6-628F-48C5-9E9F-9ED228095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3836541-A088-440D-B612-78D0722AC98A}"/>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5" name="Espace réservé du pied de page 4">
            <a:extLst>
              <a:ext uri="{FF2B5EF4-FFF2-40B4-BE49-F238E27FC236}">
                <a16:creationId xmlns:a16="http://schemas.microsoft.com/office/drawing/2014/main" id="{1C35BA16-77F3-493E-9EC9-1979999FD6B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5A50F0F-4E08-4728-8686-A4268C976F06}"/>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292093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B2918-C6C9-400E-B5BA-7DD40DE44D4D}"/>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D05ED6DD-901D-4546-9116-240054E151F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499126A-8A5C-46EA-820A-1560FA8063A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8C88B301-FEE8-48B9-9DC6-0813471674FB}"/>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6" name="Espace réservé du pied de page 5">
            <a:extLst>
              <a:ext uri="{FF2B5EF4-FFF2-40B4-BE49-F238E27FC236}">
                <a16:creationId xmlns:a16="http://schemas.microsoft.com/office/drawing/2014/main" id="{CE8D5AA0-A6B3-4E68-BD36-A184CCDD4031}"/>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96E22054-0819-4C57-B571-EFD72CE86EC7}"/>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83658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10F680-9166-4DA5-B9C1-F497A940A959}"/>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BB02F8A2-E000-4108-B139-AE71D412C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9B52B5B-7608-4FEB-9267-ABDC68AFA12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0B50257-E973-4000-9AA3-F9F2A51E3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3BCC940-A432-4DDC-BF8C-8CD90C743B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7B10BC64-B644-4412-A410-FCF31990D5EF}"/>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8" name="Espace réservé du pied de page 7">
            <a:extLst>
              <a:ext uri="{FF2B5EF4-FFF2-40B4-BE49-F238E27FC236}">
                <a16:creationId xmlns:a16="http://schemas.microsoft.com/office/drawing/2014/main" id="{2AF1DDEC-905B-4D1D-B4CA-B975C04B1BCD}"/>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FC928C02-64A4-4B4A-8762-319A4DDB0E65}"/>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260140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7D32AC-E8D5-42FF-9248-C664F20E3BB9}"/>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A1B22C28-5B67-437D-8A22-1A72F386FDF2}"/>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4" name="Espace réservé du pied de page 3">
            <a:extLst>
              <a:ext uri="{FF2B5EF4-FFF2-40B4-BE49-F238E27FC236}">
                <a16:creationId xmlns:a16="http://schemas.microsoft.com/office/drawing/2014/main" id="{F30B4787-1E6E-4C81-A79A-C4CA6020406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0BC7D030-D9D0-423E-B730-74FF3DA9C01C}"/>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25500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1C15D3B-55EA-48B3-AAFC-7F1D706E1BCE}"/>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3" name="Espace réservé du pied de page 2">
            <a:extLst>
              <a:ext uri="{FF2B5EF4-FFF2-40B4-BE49-F238E27FC236}">
                <a16:creationId xmlns:a16="http://schemas.microsoft.com/office/drawing/2014/main" id="{99538C77-5EF2-4396-8B29-F3F175A4EAF3}"/>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D20E7AC8-CE96-452B-9C64-BCBA1874C698}"/>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189736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6E1ED-A7F7-4275-928E-6F9806B4DF1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70C3A09B-FA3C-4141-B33A-E705DBBF7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EE3C8896-FD92-43BE-A472-0BE44D1B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DB47F67-5E25-4AA9-944F-B2997A7E5F23}"/>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6" name="Espace réservé du pied de page 5">
            <a:extLst>
              <a:ext uri="{FF2B5EF4-FFF2-40B4-BE49-F238E27FC236}">
                <a16:creationId xmlns:a16="http://schemas.microsoft.com/office/drawing/2014/main" id="{1A9127FA-1A9E-4728-837B-EDC88C65528D}"/>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F77EE1CA-32E5-4C7B-8042-23C4F99B31B7}"/>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359928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9E2E7-8D77-452D-BCAE-8EE1473D341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7ABF214E-2D39-47D9-B323-B06B49BC0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9E63ED36-2C30-4391-B099-A0BA3047F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8B516B-0B31-4BAA-BB58-888A9965653B}"/>
              </a:ext>
            </a:extLst>
          </p:cNvPr>
          <p:cNvSpPr>
            <a:spLocks noGrp="1"/>
          </p:cNvSpPr>
          <p:nvPr>
            <p:ph type="dt" sz="half" idx="10"/>
          </p:nvPr>
        </p:nvSpPr>
        <p:spPr/>
        <p:txBody>
          <a:bodyPr/>
          <a:lstStyle/>
          <a:p>
            <a:fld id="{C840CDB5-CAB7-42A4-8EF4-6E5A8442C24E}" type="datetimeFigureOut">
              <a:rPr lang="en-GB" smtClean="0"/>
              <a:t>24/07/2020</a:t>
            </a:fld>
            <a:endParaRPr lang="en-GB"/>
          </a:p>
        </p:txBody>
      </p:sp>
      <p:sp>
        <p:nvSpPr>
          <p:cNvPr id="6" name="Espace réservé du pied de page 5">
            <a:extLst>
              <a:ext uri="{FF2B5EF4-FFF2-40B4-BE49-F238E27FC236}">
                <a16:creationId xmlns:a16="http://schemas.microsoft.com/office/drawing/2014/main" id="{4EB46D74-B0B0-427F-B6B6-19E9074CEAE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C0C13DEF-59DA-414D-A4F9-E5095D9D22FB}"/>
              </a:ext>
            </a:extLst>
          </p:cNvPr>
          <p:cNvSpPr>
            <a:spLocks noGrp="1"/>
          </p:cNvSpPr>
          <p:nvPr>
            <p:ph type="sldNum" sz="quarter" idx="12"/>
          </p:nvPr>
        </p:nvSpPr>
        <p:spPr/>
        <p:txBody>
          <a:bodyPr/>
          <a:lstStyle/>
          <a:p>
            <a:fld id="{5A3B2B29-FB46-4AB7-A96E-9C25DAEE3948}" type="slidenum">
              <a:rPr lang="en-GB" smtClean="0"/>
              <a:t>‹N°›</a:t>
            </a:fld>
            <a:endParaRPr lang="en-GB"/>
          </a:p>
        </p:txBody>
      </p:sp>
    </p:spTree>
    <p:extLst>
      <p:ext uri="{BB962C8B-B14F-4D97-AF65-F5344CB8AC3E}">
        <p14:creationId xmlns:p14="http://schemas.microsoft.com/office/powerpoint/2010/main" val="56050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38DD0E-2B3B-4148-9459-7A5D42B8C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32BE0B3E-A915-4786-B802-B008B9C17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27E025-0721-4837-A5DD-57F43C0643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CDB5-CAB7-42A4-8EF4-6E5A8442C24E}" type="datetimeFigureOut">
              <a:rPr lang="en-GB" smtClean="0"/>
              <a:t>24/07/2020</a:t>
            </a:fld>
            <a:endParaRPr lang="en-GB"/>
          </a:p>
        </p:txBody>
      </p:sp>
      <p:sp>
        <p:nvSpPr>
          <p:cNvPr id="5" name="Espace réservé du pied de page 4">
            <a:extLst>
              <a:ext uri="{FF2B5EF4-FFF2-40B4-BE49-F238E27FC236}">
                <a16:creationId xmlns:a16="http://schemas.microsoft.com/office/drawing/2014/main" id="{15DE7E09-57B5-4B5E-8B5C-FF1EDDE39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AA03BBEF-BF24-4D85-B1FF-DBC02A86F6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B2B29-FB46-4AB7-A96E-9C25DAEE3948}" type="slidenum">
              <a:rPr lang="en-GB" smtClean="0"/>
              <a:t>‹N°›</a:t>
            </a:fld>
            <a:endParaRPr lang="en-GB"/>
          </a:p>
        </p:txBody>
      </p:sp>
      <p:pic>
        <p:nvPicPr>
          <p:cNvPr id="8" name="Image 7">
            <a:extLst>
              <a:ext uri="{FF2B5EF4-FFF2-40B4-BE49-F238E27FC236}">
                <a16:creationId xmlns:a16="http://schemas.microsoft.com/office/drawing/2014/main" id="{7B73138C-5FFA-459B-BEB6-26FF93B46DA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152" y="5713665"/>
            <a:ext cx="3713871" cy="965606"/>
          </a:xfrm>
          <a:prstGeom prst="rect">
            <a:avLst/>
          </a:prstGeom>
        </p:spPr>
      </p:pic>
    </p:spTree>
    <p:extLst>
      <p:ext uri="{BB962C8B-B14F-4D97-AF65-F5344CB8AC3E}">
        <p14:creationId xmlns:p14="http://schemas.microsoft.com/office/powerpoint/2010/main" val="269163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1B705-C1FD-4538-8A79-FD983B9D1C82}"/>
              </a:ext>
            </a:extLst>
          </p:cNvPr>
          <p:cNvSpPr>
            <a:spLocks noGrp="1"/>
          </p:cNvSpPr>
          <p:nvPr>
            <p:ph type="title"/>
          </p:nvPr>
        </p:nvSpPr>
        <p:spPr>
          <a:xfrm>
            <a:off x="1354680" y="195388"/>
            <a:ext cx="4006504" cy="1325563"/>
          </a:xfrm>
        </p:spPr>
        <p:txBody>
          <a:bodyPr/>
          <a:lstStyle/>
          <a:p>
            <a:pPr algn="ctr"/>
            <a:r>
              <a:rPr lang="fr-FR" b="1" dirty="0" err="1">
                <a:solidFill>
                  <a:srgbClr val="0070C0"/>
                </a:solidFill>
              </a:rPr>
              <a:t>TaBERT</a:t>
            </a:r>
            <a:r>
              <a:rPr lang="fr-FR" b="1" dirty="0">
                <a:solidFill>
                  <a:srgbClr val="0070C0"/>
                </a:solidFill>
              </a:rPr>
              <a:t> &amp; TAPAS</a:t>
            </a:r>
            <a:endParaRPr lang="en-GB" b="1" dirty="0">
              <a:solidFill>
                <a:srgbClr val="0070C0"/>
              </a:solidFill>
            </a:endParaRPr>
          </a:p>
        </p:txBody>
      </p:sp>
      <p:pic>
        <p:nvPicPr>
          <p:cNvPr id="9" name="Image 8">
            <a:extLst>
              <a:ext uri="{FF2B5EF4-FFF2-40B4-BE49-F238E27FC236}">
                <a16:creationId xmlns:a16="http://schemas.microsoft.com/office/drawing/2014/main" id="{149F6047-6228-4A93-BC11-5FFA60D9A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743" y="1373526"/>
            <a:ext cx="3271009" cy="1717279"/>
          </a:xfrm>
          <a:prstGeom prst="rect">
            <a:avLst/>
          </a:prstGeom>
          <a:ln>
            <a:solidFill>
              <a:schemeClr val="accent1">
                <a:lumMod val="60000"/>
                <a:lumOff val="40000"/>
              </a:schemeClr>
            </a:solidFill>
          </a:ln>
        </p:spPr>
      </p:pic>
      <p:cxnSp>
        <p:nvCxnSpPr>
          <p:cNvPr id="15" name="Connecteur droit 14">
            <a:extLst>
              <a:ext uri="{FF2B5EF4-FFF2-40B4-BE49-F238E27FC236}">
                <a16:creationId xmlns:a16="http://schemas.microsoft.com/office/drawing/2014/main" id="{F2C2471F-A51E-4C18-BE13-44ECB1E37528}"/>
              </a:ext>
            </a:extLst>
          </p:cNvPr>
          <p:cNvCxnSpPr>
            <a:cxnSpLocks/>
          </p:cNvCxnSpPr>
          <p:nvPr/>
        </p:nvCxnSpPr>
        <p:spPr>
          <a:xfrm flipV="1">
            <a:off x="6096000" y="14514"/>
            <a:ext cx="0" cy="6897691"/>
          </a:xfrm>
          <a:prstGeom prst="line">
            <a:avLst/>
          </a:prstGeom>
          <a:ln w="28575">
            <a:solidFill>
              <a:srgbClr val="008755"/>
            </a:solidFill>
          </a:ln>
        </p:spPr>
        <p:style>
          <a:lnRef idx="1">
            <a:schemeClr val="accent1"/>
          </a:lnRef>
          <a:fillRef idx="0">
            <a:schemeClr val="accent1"/>
          </a:fillRef>
          <a:effectRef idx="0">
            <a:schemeClr val="accent1"/>
          </a:effectRef>
          <a:fontRef idx="minor">
            <a:schemeClr val="tx1"/>
          </a:fontRef>
        </p:style>
      </p:cxnSp>
      <p:sp>
        <p:nvSpPr>
          <p:cNvPr id="20" name="Titre 1">
            <a:extLst>
              <a:ext uri="{FF2B5EF4-FFF2-40B4-BE49-F238E27FC236}">
                <a16:creationId xmlns:a16="http://schemas.microsoft.com/office/drawing/2014/main" id="{2141690B-9820-44A7-8F7F-9AABBEB5182E}"/>
              </a:ext>
            </a:extLst>
          </p:cNvPr>
          <p:cNvSpPr txBox="1">
            <a:spLocks/>
          </p:cNvSpPr>
          <p:nvPr/>
        </p:nvSpPr>
        <p:spPr>
          <a:xfrm>
            <a:off x="7039816" y="137330"/>
            <a:ext cx="4006504"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rgbClr val="008755"/>
                </a:solidFill>
              </a:rPr>
              <a:t>Causal </a:t>
            </a:r>
            <a:r>
              <a:rPr lang="fr-FR" b="1" dirty="0" err="1">
                <a:solidFill>
                  <a:srgbClr val="008755"/>
                </a:solidFill>
              </a:rPr>
              <a:t>Inference</a:t>
            </a:r>
            <a:endParaRPr lang="en-GB" b="1" dirty="0">
              <a:solidFill>
                <a:srgbClr val="008755"/>
              </a:solidFill>
            </a:endParaRPr>
          </a:p>
        </p:txBody>
      </p:sp>
      <p:pic>
        <p:nvPicPr>
          <p:cNvPr id="21" name="Image 20">
            <a:extLst>
              <a:ext uri="{FF2B5EF4-FFF2-40B4-BE49-F238E27FC236}">
                <a16:creationId xmlns:a16="http://schemas.microsoft.com/office/drawing/2014/main" id="{DA82D0F3-0FE6-4572-A190-2249CAEA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411" y="3603942"/>
            <a:ext cx="3283443" cy="1846936"/>
          </a:xfrm>
          <a:prstGeom prst="rect">
            <a:avLst/>
          </a:prstGeom>
        </p:spPr>
      </p:pic>
      <p:pic>
        <p:nvPicPr>
          <p:cNvPr id="22" name="Espace réservé du contenu 4">
            <a:extLst>
              <a:ext uri="{FF2B5EF4-FFF2-40B4-BE49-F238E27FC236}">
                <a16:creationId xmlns:a16="http://schemas.microsoft.com/office/drawing/2014/main" id="{DB07D3FE-A805-44E2-90BF-067124F2EB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8906" y="2694147"/>
            <a:ext cx="1091009" cy="1091009"/>
          </a:xfrm>
          <a:prstGeom prst="rect">
            <a:avLst/>
          </a:prstGeom>
        </p:spPr>
      </p:pic>
      <p:pic>
        <p:nvPicPr>
          <p:cNvPr id="26" name="Image 25">
            <a:extLst>
              <a:ext uri="{FF2B5EF4-FFF2-40B4-BE49-F238E27FC236}">
                <a16:creationId xmlns:a16="http://schemas.microsoft.com/office/drawing/2014/main" id="{EBCC351A-A05D-40B9-BCF2-4A4CA8B111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1193" y="1520951"/>
            <a:ext cx="2117860" cy="2470838"/>
          </a:xfrm>
          <a:prstGeom prst="rect">
            <a:avLst/>
          </a:prstGeom>
        </p:spPr>
      </p:pic>
      <p:pic>
        <p:nvPicPr>
          <p:cNvPr id="27" name="Image 26">
            <a:extLst>
              <a:ext uri="{FF2B5EF4-FFF2-40B4-BE49-F238E27FC236}">
                <a16:creationId xmlns:a16="http://schemas.microsoft.com/office/drawing/2014/main" id="{3232CF75-C854-4A29-AB1A-9323069349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1614" y="4294675"/>
            <a:ext cx="4284706" cy="1726952"/>
          </a:xfrm>
          <a:prstGeom prst="rect">
            <a:avLst/>
          </a:prstGeom>
        </p:spPr>
      </p:pic>
      <p:sp>
        <p:nvSpPr>
          <p:cNvPr id="30" name="Rectangle 29">
            <a:extLst>
              <a:ext uri="{FF2B5EF4-FFF2-40B4-BE49-F238E27FC236}">
                <a16:creationId xmlns:a16="http://schemas.microsoft.com/office/drawing/2014/main" id="{8E2280BC-3872-453A-A524-13F16FC810C2}"/>
              </a:ext>
            </a:extLst>
          </p:cNvPr>
          <p:cNvSpPr/>
          <p:nvPr/>
        </p:nvSpPr>
        <p:spPr>
          <a:xfrm>
            <a:off x="0" y="0"/>
            <a:ext cx="6096000" cy="6858000"/>
          </a:xfrm>
          <a:prstGeom prst="rect">
            <a:avLst/>
          </a:prstGeom>
          <a:noFill/>
          <a:ln w="28575">
            <a:solidFill>
              <a:srgbClr val="008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C55BC931-6D31-445D-9FC2-A29E81654E68}"/>
              </a:ext>
            </a:extLst>
          </p:cNvPr>
          <p:cNvSpPr/>
          <p:nvPr/>
        </p:nvSpPr>
        <p:spPr>
          <a:xfrm>
            <a:off x="6096412" y="0"/>
            <a:ext cx="6096000" cy="6858000"/>
          </a:xfrm>
          <a:prstGeom prst="rect">
            <a:avLst/>
          </a:prstGeom>
          <a:noFill/>
          <a:ln w="28575">
            <a:solidFill>
              <a:srgbClr val="008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7847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19046-6C00-4A4D-8CD9-C155681889DB}"/>
              </a:ext>
            </a:extLst>
          </p:cNvPr>
          <p:cNvSpPr>
            <a:spLocks noGrp="1"/>
          </p:cNvSpPr>
          <p:nvPr>
            <p:ph type="title"/>
          </p:nvPr>
        </p:nvSpPr>
        <p:spPr/>
        <p:txBody>
          <a:bodyPr/>
          <a:lstStyle/>
          <a:p>
            <a:r>
              <a:rPr lang="fr-FR" dirty="0" err="1">
                <a:solidFill>
                  <a:srgbClr val="008755"/>
                </a:solidFill>
              </a:rPr>
              <a:t>Claimed</a:t>
            </a:r>
            <a:r>
              <a:rPr lang="fr-FR" dirty="0">
                <a:solidFill>
                  <a:srgbClr val="008755"/>
                </a:solidFill>
              </a:rPr>
              <a:t> </a:t>
            </a:r>
            <a:r>
              <a:rPr lang="fr-FR" dirty="0" err="1">
                <a:solidFill>
                  <a:srgbClr val="008755"/>
                </a:solidFill>
              </a:rPr>
              <a:t>Results</a:t>
            </a:r>
            <a:r>
              <a:rPr lang="fr-FR" dirty="0">
                <a:solidFill>
                  <a:srgbClr val="008755"/>
                </a:solidFill>
              </a:rPr>
              <a:t> vs. Reality</a:t>
            </a:r>
            <a:endParaRPr lang="en-GB" dirty="0">
              <a:solidFill>
                <a:srgbClr val="008755"/>
              </a:solidFill>
            </a:endParaRPr>
          </a:p>
        </p:txBody>
      </p:sp>
      <p:sp>
        <p:nvSpPr>
          <p:cNvPr id="3" name="Espace réservé du contenu 2">
            <a:extLst>
              <a:ext uri="{FF2B5EF4-FFF2-40B4-BE49-F238E27FC236}">
                <a16:creationId xmlns:a16="http://schemas.microsoft.com/office/drawing/2014/main" id="{93DA92D4-F8DD-499A-96A6-F50B734CFBF5}"/>
              </a:ext>
            </a:extLst>
          </p:cNvPr>
          <p:cNvSpPr>
            <a:spLocks noGrp="1"/>
          </p:cNvSpPr>
          <p:nvPr>
            <p:ph idx="1"/>
          </p:nvPr>
        </p:nvSpPr>
        <p:spPr>
          <a:xfrm>
            <a:off x="838198" y="1690688"/>
            <a:ext cx="11120440" cy="4495800"/>
          </a:xfrm>
        </p:spPr>
        <p:txBody>
          <a:bodyPr>
            <a:normAutofit/>
          </a:bodyPr>
          <a:lstStyle/>
          <a:p>
            <a:r>
              <a:rPr lang="en-GB" sz="2000" u="sng" dirty="0"/>
              <a:t>Weakly Supervised Semantic Parsing  (= query-to-answer)</a:t>
            </a:r>
          </a:p>
          <a:p>
            <a:pPr lvl="1"/>
            <a:r>
              <a:rPr lang="en-GB" sz="1800" dirty="0"/>
              <a:t>Both reached SOTA on </a:t>
            </a:r>
            <a:r>
              <a:rPr lang="en-GB" sz="1800" dirty="0" err="1"/>
              <a:t>WikiTableQuestions</a:t>
            </a:r>
            <a:r>
              <a:rPr lang="en-GB" sz="1800" dirty="0"/>
              <a:t> dataset.</a:t>
            </a:r>
          </a:p>
          <a:p>
            <a:r>
              <a:rPr lang="en-GB" sz="2000" u="sng" dirty="0"/>
              <a:t>Supervised Semantic Parsing (= Text-to-SQL)</a:t>
            </a:r>
          </a:p>
          <a:p>
            <a:pPr lvl="1"/>
            <a:r>
              <a:rPr lang="en-GB" sz="1800" dirty="0"/>
              <a:t>“</a:t>
            </a:r>
            <a:r>
              <a:rPr lang="en-GB" sz="1800" dirty="0" err="1"/>
              <a:t>TaBERT</a:t>
            </a:r>
            <a:r>
              <a:rPr lang="en-GB" sz="1800" dirty="0"/>
              <a:t> is competitive” on the SPIDER dataset.</a:t>
            </a:r>
          </a:p>
          <a:p>
            <a:pPr marL="0" indent="0">
              <a:buNone/>
            </a:pPr>
            <a:r>
              <a:rPr lang="en-GB" sz="2400" b="1" dirty="0">
                <a:solidFill>
                  <a:srgbClr val="008755"/>
                </a:solidFill>
              </a:rPr>
              <a:t>Reality</a:t>
            </a:r>
            <a:endParaRPr lang="en-GB" sz="1800" b="1" dirty="0">
              <a:solidFill>
                <a:srgbClr val="008755"/>
              </a:solidFill>
            </a:endParaRPr>
          </a:p>
          <a:p>
            <a:pPr marL="285750" indent="-285750">
              <a:buFont typeface="Arial" panose="020B0604020202020204" pitchFamily="34" charset="0"/>
              <a:buChar char="•"/>
            </a:pPr>
            <a:r>
              <a:rPr lang="en-GB" sz="1800" dirty="0" err="1"/>
              <a:t>TaBERT</a:t>
            </a:r>
            <a:r>
              <a:rPr lang="en-GB" sz="1800" dirty="0"/>
              <a:t>: Published May 2020, cited once (by a </a:t>
            </a:r>
            <a:r>
              <a:rPr lang="en-GB" sz="1800" dirty="0" err="1"/>
              <a:t>TaBERT</a:t>
            </a:r>
            <a:r>
              <a:rPr lang="en-GB" sz="1800" dirty="0"/>
              <a:t> author)</a:t>
            </a:r>
          </a:p>
          <a:p>
            <a:pPr marL="742950" lvl="1" indent="-285750">
              <a:buFont typeface="Arial" panose="020B0604020202020204" pitchFamily="34" charset="0"/>
              <a:buChar char="•"/>
            </a:pPr>
            <a:r>
              <a:rPr lang="en-GB" sz="1600" dirty="0"/>
              <a:t>code uploaded to GitHub 2 weeks ago.</a:t>
            </a: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800" dirty="0"/>
              <a:t>TAPAS: Published Apr 2020, code uploaded 1.5 months ago, cited twice</a:t>
            </a:r>
            <a:endParaRPr lang="en-GB" dirty="0"/>
          </a:p>
          <a:p>
            <a:pPr lvl="1"/>
            <a:r>
              <a:rPr lang="en-GB" sz="1600" dirty="0"/>
              <a:t>In one of these citations, authors use TAPAS to Fact-check claims.</a:t>
            </a:r>
          </a:p>
          <a:p>
            <a:pPr lvl="1"/>
            <a:r>
              <a:rPr lang="en-GB" altLang="en-US" sz="1800" b="1" dirty="0">
                <a:solidFill>
                  <a:srgbClr val="008755"/>
                </a:solidFill>
              </a:rPr>
              <a:t>They claim that the TAPAS authors “report top performance in semantic parsing datasets because the majority of examples in these are limited to one (small) relation and simple operations”</a:t>
            </a:r>
            <a:endParaRPr lang="en-GB" sz="1050" dirty="0"/>
          </a:p>
          <a:p>
            <a:pPr marL="0" indent="0">
              <a:buNone/>
            </a:pPr>
            <a:endParaRPr lang="en-GB" dirty="0"/>
          </a:p>
          <a:p>
            <a:pPr lvl="1"/>
            <a:endParaRPr lang="en-GB" dirty="0"/>
          </a:p>
          <a:p>
            <a:pPr marL="0" indent="0">
              <a:buNone/>
            </a:pPr>
            <a:endParaRPr lang="en-GB" dirty="0"/>
          </a:p>
          <a:p>
            <a:endParaRPr lang="en-GB" dirty="0"/>
          </a:p>
        </p:txBody>
      </p:sp>
      <p:graphicFrame>
        <p:nvGraphicFramePr>
          <p:cNvPr id="6" name="Tableau 6">
            <a:extLst>
              <a:ext uri="{FF2B5EF4-FFF2-40B4-BE49-F238E27FC236}">
                <a16:creationId xmlns:a16="http://schemas.microsoft.com/office/drawing/2014/main" id="{275639C1-7E52-4DF6-86B5-9B4CA180D211}"/>
              </a:ext>
            </a:extLst>
          </p:cNvPr>
          <p:cNvGraphicFramePr>
            <a:graphicFrameLocks noGrp="1"/>
          </p:cNvGraphicFramePr>
          <p:nvPr>
            <p:extLst>
              <p:ext uri="{D42A27DB-BD31-4B8C-83A1-F6EECF244321}">
                <p14:modId xmlns:p14="http://schemas.microsoft.com/office/powerpoint/2010/main" val="584061665"/>
              </p:ext>
            </p:extLst>
          </p:nvPr>
        </p:nvGraphicFramePr>
        <p:xfrm>
          <a:off x="7286624" y="406010"/>
          <a:ext cx="4672014" cy="3284361"/>
        </p:xfrm>
        <a:graphic>
          <a:graphicData uri="http://schemas.openxmlformats.org/drawingml/2006/table">
            <a:tbl>
              <a:tblPr firstRow="1" bandRow="1">
                <a:tableStyleId>{5C22544A-7EE6-4342-B048-85BDC9FD1C3A}</a:tableStyleId>
              </a:tblPr>
              <a:tblGrid>
                <a:gridCol w="2336007">
                  <a:extLst>
                    <a:ext uri="{9D8B030D-6E8A-4147-A177-3AD203B41FA5}">
                      <a16:colId xmlns:a16="http://schemas.microsoft.com/office/drawing/2014/main" val="3885458109"/>
                    </a:ext>
                  </a:extLst>
                </a:gridCol>
                <a:gridCol w="2336007">
                  <a:extLst>
                    <a:ext uri="{9D8B030D-6E8A-4147-A177-3AD203B41FA5}">
                      <a16:colId xmlns:a16="http://schemas.microsoft.com/office/drawing/2014/main" val="2340846603"/>
                    </a:ext>
                  </a:extLst>
                </a:gridCol>
              </a:tblGrid>
              <a:tr h="541161">
                <a:tc>
                  <a:txBody>
                    <a:bodyPr/>
                    <a:lstStyle/>
                    <a:p>
                      <a:pPr algn="ctr"/>
                      <a:r>
                        <a:rPr lang="fr-FR" dirty="0" err="1"/>
                        <a:t>WikiTableQuestions</a:t>
                      </a:r>
                      <a:endParaRPr lang="en-GB" dirty="0"/>
                    </a:p>
                  </a:txBody>
                  <a:tcPr/>
                </a:tc>
                <a:tc>
                  <a:txBody>
                    <a:bodyPr/>
                    <a:lstStyle/>
                    <a:p>
                      <a:pPr algn="ctr"/>
                      <a:r>
                        <a:rPr lang="fr-FR" dirty="0"/>
                        <a:t>SPIDER</a:t>
                      </a:r>
                      <a:endParaRPr lang="en-GB" dirty="0"/>
                    </a:p>
                  </a:txBody>
                  <a:tcPr/>
                </a:tc>
                <a:extLst>
                  <a:ext uri="{0D108BD9-81ED-4DB2-BD59-A6C34878D82A}">
                    <a16:rowId xmlns:a16="http://schemas.microsoft.com/office/drawing/2014/main" val="1580762567"/>
                  </a:ext>
                </a:extLst>
              </a:tr>
              <a:tr h="541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rPr>
                        <a:t>Wang, et al., 2019 (previous SOTA): 44.5</a:t>
                      </a:r>
                      <a:endParaRPr lang="en-GB" sz="1600" dirty="0">
                        <a:effectLst/>
                      </a:endParaRPr>
                    </a:p>
                    <a:p>
                      <a:endParaRPr lang="en-GB" dirty="0"/>
                    </a:p>
                  </a:txBody>
                  <a:tcPr/>
                </a:tc>
                <a:tc>
                  <a:txBody>
                    <a:bodyPr/>
                    <a:lstStyle/>
                    <a:p>
                      <a:r>
                        <a:rPr lang="fr-FR" sz="1800" b="1" kern="1200" dirty="0" err="1">
                          <a:solidFill>
                            <a:schemeClr val="dk1"/>
                          </a:solidFill>
                          <a:effectLst/>
                          <a:latin typeface="+mn-lt"/>
                          <a:ea typeface="+mn-ea"/>
                          <a:cs typeface="+mn-cs"/>
                        </a:rPr>
                        <a:t>RyanSQL+BERT</a:t>
                      </a:r>
                      <a:r>
                        <a:rPr lang="fr-FR" sz="1800" b="1" kern="1200" dirty="0">
                          <a:solidFill>
                            <a:schemeClr val="dk1"/>
                          </a:solidFill>
                          <a:effectLst/>
                          <a:latin typeface="+mn-lt"/>
                          <a:ea typeface="+mn-ea"/>
                          <a:cs typeface="+mn-cs"/>
                        </a:rPr>
                        <a:t> (Choi et al., 2020) 66.6</a:t>
                      </a:r>
                      <a:endParaRPr lang="en-GB" b="1" dirty="0"/>
                    </a:p>
                  </a:txBody>
                  <a:tcPr/>
                </a:tc>
                <a:extLst>
                  <a:ext uri="{0D108BD9-81ED-4DB2-BD59-A6C34878D82A}">
                    <a16:rowId xmlns:a16="http://schemas.microsoft.com/office/drawing/2014/main" val="4285986228"/>
                  </a:ext>
                </a:extLst>
              </a:tr>
              <a:tr h="541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rPr>
                        <a:t>TAPAS (April 2020): 48.8</a:t>
                      </a:r>
                      <a:endParaRPr lang="en-GB" sz="1600" dirty="0">
                        <a:effectLst/>
                      </a:endParaRPr>
                    </a:p>
                    <a:p>
                      <a:endParaRPr lang="en-GB" dirty="0"/>
                    </a:p>
                  </a:txBody>
                  <a:tcPr/>
                </a:tc>
                <a:tc>
                  <a:txBody>
                    <a:bodyPr/>
                    <a:lstStyle/>
                    <a:p>
                      <a:r>
                        <a:rPr lang="fr-FR" dirty="0"/>
                        <a:t>NA</a:t>
                      </a:r>
                      <a:endParaRPr lang="en-GB" dirty="0"/>
                    </a:p>
                  </a:txBody>
                  <a:tcPr/>
                </a:tc>
                <a:extLst>
                  <a:ext uri="{0D108BD9-81ED-4DB2-BD59-A6C34878D82A}">
                    <a16:rowId xmlns:a16="http://schemas.microsoft.com/office/drawing/2014/main" val="771544730"/>
                  </a:ext>
                </a:extLst>
              </a:tr>
              <a:tr h="541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effectLst/>
                        </a:rPr>
                        <a:t>TaBERT</a:t>
                      </a:r>
                      <a:r>
                        <a:rPr lang="en-GB" sz="1800" b="1" dirty="0">
                          <a:effectLst/>
                        </a:rPr>
                        <a:t> (May 2020): 52.3 </a:t>
                      </a:r>
                      <a:endParaRPr lang="en-GB" sz="1600" b="1" dirty="0">
                        <a:effectLst/>
                      </a:endParaRPr>
                    </a:p>
                    <a:p>
                      <a:endParaRPr lang="en-GB" dirty="0"/>
                    </a:p>
                  </a:txBody>
                  <a:tcPr/>
                </a:tc>
                <a:tc>
                  <a:txBody>
                    <a:bodyPr/>
                    <a:lstStyle/>
                    <a:p>
                      <a:r>
                        <a:rPr lang="en-GB" dirty="0" err="1">
                          <a:effectLst/>
                          <a:latin typeface="Arial" panose="020B0604020202020204" pitchFamily="34" charset="0"/>
                        </a:rPr>
                        <a:t>TABERT</a:t>
                      </a:r>
                      <a:r>
                        <a:rPr lang="en-GB" dirty="0" err="1">
                          <a:effectLst/>
                          <a:latin typeface="Courier New" panose="02070309020205020404" pitchFamily="49" charset="0"/>
                        </a:rPr>
                        <a:t>Large</a:t>
                      </a:r>
                      <a:r>
                        <a:rPr lang="en-GB" dirty="0">
                          <a:effectLst/>
                          <a:latin typeface="Arial" panose="020B0604020202020204" pitchFamily="34" charset="0"/>
                        </a:rPr>
                        <a:t>(K=3) 62.5</a:t>
                      </a:r>
                    </a:p>
                    <a:p>
                      <a:endParaRPr lang="en-GB" dirty="0"/>
                    </a:p>
                  </a:txBody>
                  <a:tcPr/>
                </a:tc>
                <a:extLst>
                  <a:ext uri="{0D108BD9-81ED-4DB2-BD59-A6C34878D82A}">
                    <a16:rowId xmlns:a16="http://schemas.microsoft.com/office/drawing/2014/main" val="1874072360"/>
                  </a:ext>
                </a:extLst>
              </a:tr>
            </a:tbl>
          </a:graphicData>
        </a:graphic>
      </p:graphicFrame>
      <p:pic>
        <p:nvPicPr>
          <p:cNvPr id="10" name="Image 26">
            <a:extLst>
              <a:ext uri="{FF2B5EF4-FFF2-40B4-BE49-F238E27FC236}">
                <a16:creationId xmlns:a16="http://schemas.microsoft.com/office/drawing/2014/main" id="{26DA9273-4E6F-4945-8BD7-C9CC06FDA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593" y="3852862"/>
            <a:ext cx="379095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68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0B14A6-5C30-4C78-8F17-4963F7A457DB}"/>
              </a:ext>
            </a:extLst>
          </p:cNvPr>
          <p:cNvSpPr>
            <a:spLocks noGrp="1"/>
          </p:cNvSpPr>
          <p:nvPr>
            <p:ph type="title"/>
          </p:nvPr>
        </p:nvSpPr>
        <p:spPr/>
        <p:txBody>
          <a:bodyPr/>
          <a:lstStyle/>
          <a:p>
            <a:r>
              <a:rPr lang="fr-FR" dirty="0" err="1">
                <a:solidFill>
                  <a:srgbClr val="008755"/>
                </a:solidFill>
              </a:rPr>
              <a:t>Potential</a:t>
            </a:r>
            <a:r>
              <a:rPr lang="fr-FR" dirty="0">
                <a:solidFill>
                  <a:srgbClr val="008755"/>
                </a:solidFill>
              </a:rPr>
              <a:t> Use Cases</a:t>
            </a:r>
            <a:endParaRPr lang="en-GB" dirty="0">
              <a:solidFill>
                <a:srgbClr val="008755"/>
              </a:solidFill>
            </a:endParaRPr>
          </a:p>
        </p:txBody>
      </p:sp>
      <p:sp>
        <p:nvSpPr>
          <p:cNvPr id="3" name="Espace réservé du contenu 2">
            <a:extLst>
              <a:ext uri="{FF2B5EF4-FFF2-40B4-BE49-F238E27FC236}">
                <a16:creationId xmlns:a16="http://schemas.microsoft.com/office/drawing/2014/main" id="{23D1EF69-6214-4749-998A-C8789D1C4C82}"/>
              </a:ext>
            </a:extLst>
          </p:cNvPr>
          <p:cNvSpPr>
            <a:spLocks noGrp="1"/>
          </p:cNvSpPr>
          <p:nvPr>
            <p:ph idx="1"/>
          </p:nvPr>
        </p:nvSpPr>
        <p:spPr>
          <a:xfrm>
            <a:off x="838200" y="1690688"/>
            <a:ext cx="6348413" cy="4351338"/>
          </a:xfrm>
        </p:spPr>
        <p:txBody>
          <a:bodyPr>
            <a:normAutofit/>
          </a:bodyPr>
          <a:lstStyle/>
          <a:p>
            <a:pPr marL="342900" indent="-342900">
              <a:buFont typeface="Symbol" panose="05050102010706020507" pitchFamily="18" charset="2"/>
              <a:buChar char=""/>
            </a:pPr>
            <a:r>
              <a:rPr lang="en-GB" sz="2000" b="1" dirty="0">
                <a:solidFill>
                  <a:srgbClr val="008755"/>
                </a:solidFill>
                <a:effectLst/>
                <a:ea typeface="Calibri" panose="020F0502020204030204" pitchFamily="34" charset="0"/>
                <a:cs typeface="Times New Roman" panose="02020603050405020304" pitchFamily="18" charset="0"/>
              </a:rPr>
              <a:t>Can be used as a simple general-purpose </a:t>
            </a:r>
            <a:r>
              <a:rPr lang="en-GB" sz="2000" b="1" dirty="0" err="1">
                <a:solidFill>
                  <a:srgbClr val="008755"/>
                </a:solidFill>
                <a:effectLst/>
                <a:ea typeface="Calibri" panose="020F0502020204030204" pitchFamily="34" charset="0"/>
                <a:cs typeface="Times New Roman" panose="02020603050405020304" pitchFamily="18" charset="0"/>
              </a:rPr>
              <a:t>Table+Utterance</a:t>
            </a:r>
            <a:r>
              <a:rPr lang="en-GB" sz="2000" b="1" dirty="0">
                <a:solidFill>
                  <a:srgbClr val="008755"/>
                </a:solidFill>
                <a:effectLst/>
                <a:ea typeface="Calibri" panose="020F0502020204030204" pitchFamily="34" charset="0"/>
                <a:cs typeface="Times New Roman" panose="02020603050405020304" pitchFamily="18" charset="0"/>
              </a:rPr>
              <a:t> encoder </a:t>
            </a:r>
            <a:r>
              <a:rPr lang="en-GB" sz="20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to compute representations for both utterances and tables</a:t>
            </a:r>
            <a:r>
              <a:rPr lang="en-GB" sz="2000" b="1" dirty="0">
                <a:solidFill>
                  <a:srgbClr val="008755"/>
                </a:solidFill>
                <a:ea typeface="Calibri" panose="020F0502020204030204" pitchFamily="34" charset="0"/>
                <a:cs typeface="Times New Roman" panose="02020603050405020304" pitchFamily="18" charset="0"/>
              </a:rPr>
              <a:t> (Useful for us!)</a:t>
            </a:r>
            <a:r>
              <a:rPr lang="en-GB" sz="2000" dirty="0">
                <a:solidFill>
                  <a:srgbClr val="008755"/>
                </a:solidFill>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Symbol" panose="05050102010706020507" pitchFamily="18" charset="2"/>
              <a:buChar char=""/>
            </a:pPr>
            <a:endParaRPr lang="en-GB" sz="2000" b="1" dirty="0">
              <a:solidFill>
                <a:srgbClr val="008755"/>
              </a:solidFill>
              <a:effectLst/>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2000" dirty="0">
                <a:effectLst/>
                <a:ea typeface="Calibri" panose="020F0502020204030204" pitchFamily="34" charset="0"/>
                <a:cs typeface="Times New Roman" panose="02020603050405020304" pitchFamily="18" charset="0"/>
              </a:rPr>
              <a:t>Help </a:t>
            </a:r>
            <a:r>
              <a:rPr lang="en-GB" sz="2000" b="1" dirty="0">
                <a:effectLst/>
                <a:ea typeface="Calibri" panose="020F0502020204030204" pitchFamily="34" charset="0"/>
                <a:cs typeface="Times New Roman" panose="02020603050405020304" pitchFamily="18" charset="0"/>
              </a:rPr>
              <a:t>personal assistants </a:t>
            </a:r>
            <a:r>
              <a:rPr lang="en-GB" sz="2000" dirty="0">
                <a:effectLst/>
                <a:ea typeface="Calibri" panose="020F0502020204030204" pitchFamily="34" charset="0"/>
                <a:cs typeface="Times New Roman" panose="02020603050405020304" pitchFamily="18" charset="0"/>
              </a:rPr>
              <a:t>(Alexa, Siri, …) to improve accuracy in Q&amp;A like “What’s the temperature in the afternoon?” </a:t>
            </a:r>
          </a:p>
          <a:p>
            <a:pPr marL="342900" lvl="0" indent="-342900">
              <a:buFont typeface="Symbol" panose="05050102010706020507" pitchFamily="18" charset="2"/>
              <a:buChar char=""/>
            </a:pPr>
            <a:endParaRPr lang="en-GB" sz="2000" b="1" dirty="0">
              <a:effectLst/>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2000" b="1" dirty="0">
                <a:effectLst/>
                <a:ea typeface="Calibri" panose="020F0502020204030204" pitchFamily="34" charset="0"/>
                <a:cs typeface="Times New Roman" panose="02020603050405020304" pitchFamily="18" charset="0"/>
              </a:rPr>
              <a:t>Fact checking and verification</a:t>
            </a:r>
            <a:r>
              <a:rPr lang="en-GB" sz="2000" dirty="0">
                <a:effectLst/>
                <a:ea typeface="Calibri" panose="020F0502020204030204" pitchFamily="34" charset="0"/>
                <a:cs typeface="Times New Roman" panose="02020603050405020304" pitchFamily="18" charset="0"/>
              </a:rPr>
              <a:t>: Instantly verify whether a claim is true and prove an explanation by referring to the relevant database.</a:t>
            </a:r>
          </a:p>
        </p:txBody>
      </p:sp>
      <p:pic>
        <p:nvPicPr>
          <p:cNvPr id="5" name="Graphique 4">
            <a:extLst>
              <a:ext uri="{FF2B5EF4-FFF2-40B4-BE49-F238E27FC236}">
                <a16:creationId xmlns:a16="http://schemas.microsoft.com/office/drawing/2014/main" id="{6D35545E-2385-47D0-9B03-23C0275DCE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3712" y="990600"/>
            <a:ext cx="4876800" cy="4876800"/>
          </a:xfrm>
          <a:prstGeom prst="rect">
            <a:avLst/>
          </a:prstGeom>
        </p:spPr>
      </p:pic>
    </p:spTree>
    <p:extLst>
      <p:ext uri="{BB962C8B-B14F-4D97-AF65-F5344CB8AC3E}">
        <p14:creationId xmlns:p14="http://schemas.microsoft.com/office/powerpoint/2010/main" val="395373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69768F-3EA1-4EA7-BB61-A2DF8D5C9522}"/>
              </a:ext>
            </a:extLst>
          </p:cNvPr>
          <p:cNvSpPr>
            <a:spLocks noGrp="1"/>
          </p:cNvSpPr>
          <p:nvPr>
            <p:ph type="title"/>
          </p:nvPr>
        </p:nvSpPr>
        <p:spPr/>
        <p:txBody>
          <a:bodyPr/>
          <a:lstStyle/>
          <a:p>
            <a:r>
              <a:rPr lang="fr-FR" dirty="0" err="1">
                <a:solidFill>
                  <a:srgbClr val="008755"/>
                </a:solidFill>
              </a:rPr>
              <a:t>Honest</a:t>
            </a:r>
            <a:r>
              <a:rPr lang="fr-FR" dirty="0">
                <a:solidFill>
                  <a:srgbClr val="008755"/>
                </a:solidFill>
              </a:rPr>
              <a:t> Opinion / </a:t>
            </a:r>
            <a:r>
              <a:rPr lang="fr-FR" dirty="0" err="1">
                <a:solidFill>
                  <a:srgbClr val="008755"/>
                </a:solidFill>
              </a:rPr>
              <a:t>What</a:t>
            </a:r>
            <a:r>
              <a:rPr lang="fr-FR" dirty="0">
                <a:solidFill>
                  <a:srgbClr val="008755"/>
                </a:solidFill>
              </a:rPr>
              <a:t> You </a:t>
            </a:r>
            <a:r>
              <a:rPr lang="fr-FR" dirty="0" err="1">
                <a:solidFill>
                  <a:srgbClr val="008755"/>
                </a:solidFill>
              </a:rPr>
              <a:t>Should</a:t>
            </a:r>
            <a:r>
              <a:rPr lang="fr-FR" dirty="0">
                <a:solidFill>
                  <a:srgbClr val="008755"/>
                </a:solidFill>
              </a:rPr>
              <a:t> </a:t>
            </a:r>
            <a:r>
              <a:rPr lang="fr-FR" dirty="0" err="1">
                <a:solidFill>
                  <a:srgbClr val="008755"/>
                </a:solidFill>
              </a:rPr>
              <a:t>Take</a:t>
            </a:r>
            <a:r>
              <a:rPr lang="fr-FR" dirty="0">
                <a:solidFill>
                  <a:srgbClr val="008755"/>
                </a:solidFill>
              </a:rPr>
              <a:t> </a:t>
            </a:r>
            <a:r>
              <a:rPr lang="fr-FR" dirty="0" err="1">
                <a:solidFill>
                  <a:srgbClr val="008755"/>
                </a:solidFill>
              </a:rPr>
              <a:t>Away</a:t>
            </a:r>
            <a:endParaRPr lang="en-GB" dirty="0">
              <a:solidFill>
                <a:srgbClr val="008755"/>
              </a:solidFill>
            </a:endParaRPr>
          </a:p>
        </p:txBody>
      </p:sp>
      <p:pic>
        <p:nvPicPr>
          <p:cNvPr id="11" name="Espace réservé du contenu 10">
            <a:extLst>
              <a:ext uri="{FF2B5EF4-FFF2-40B4-BE49-F238E27FC236}">
                <a16:creationId xmlns:a16="http://schemas.microsoft.com/office/drawing/2014/main" id="{96667B31-01CA-4F2B-80F8-3B196255BCD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374" y="1721530"/>
            <a:ext cx="3414940" cy="3414940"/>
          </a:xfrm>
        </p:spPr>
      </p:pic>
      <p:sp>
        <p:nvSpPr>
          <p:cNvPr id="13" name="ZoneTexte 12">
            <a:extLst>
              <a:ext uri="{FF2B5EF4-FFF2-40B4-BE49-F238E27FC236}">
                <a16:creationId xmlns:a16="http://schemas.microsoft.com/office/drawing/2014/main" id="{B7D3BF65-9AE8-4B8D-BFB7-0E4AB5692A12}"/>
              </a:ext>
            </a:extLst>
          </p:cNvPr>
          <p:cNvSpPr txBox="1"/>
          <p:nvPr/>
        </p:nvSpPr>
        <p:spPr>
          <a:xfrm>
            <a:off x="5019674" y="1690688"/>
            <a:ext cx="6334125" cy="4228273"/>
          </a:xfrm>
          <a:prstGeom prst="rect">
            <a:avLst/>
          </a:prstGeom>
          <a:noFill/>
        </p:spPr>
        <p:txBody>
          <a:bodyPr wrap="square">
            <a:spAutoFit/>
          </a:bodyPr>
          <a:lstStyle/>
          <a:p>
            <a:pPr marL="342900" lvl="0" indent="-342900">
              <a:lnSpc>
                <a:spcPct val="107000"/>
              </a:lnSpc>
              <a:spcAft>
                <a:spcPts val="0"/>
              </a:spcAft>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It is not yet ready: </a:t>
            </a:r>
            <a:r>
              <a:rPr lang="en-GB" sz="1800" dirty="0">
                <a:effectLst/>
                <a:latin typeface="Calibri" panose="020F0502020204030204" pitchFamily="34" charset="0"/>
                <a:ea typeface="Calibri" panose="020F0502020204030204" pitchFamily="34" charset="0"/>
                <a:cs typeface="Times New Roman" panose="02020603050405020304" pitchFamily="18" charset="0"/>
              </a:rPr>
              <a:t>results are not reliable and no indication so far that it could work on complicated queries across tables.</a:t>
            </a:r>
          </a:p>
          <a:p>
            <a:pPr marL="342900" lvl="0" indent="-342900">
              <a:lnSpc>
                <a:spcPct val="107000"/>
              </a:lnSpc>
              <a:spcAft>
                <a:spcPts val="0"/>
              </a:spcAft>
              <a:buFont typeface="Symbol" panose="05050102010706020507" pitchFamily="18" charset="2"/>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b="1" u="sng" dirty="0">
                <a:latin typeface="Calibri" panose="020F0502020204030204" pitchFamily="34" charset="0"/>
                <a:ea typeface="Calibri" panose="020F0502020204030204" pitchFamily="34" charset="0"/>
                <a:cs typeface="Times New Roman" panose="02020603050405020304" pitchFamily="18" charset="0"/>
              </a:rPr>
              <a:t>Yet, these models reach State-of-the-Art on their respective tasks, which shows we have a long way to go.</a:t>
            </a:r>
            <a:endParaRPr lang="en-GB"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I think the goal of these publications was to </a:t>
            </a:r>
            <a:r>
              <a:rPr lang="en-GB" sz="18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make weights publicly available, so the NLP ecosystem could innovate just as it did with transformers and BERT</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This is the first step, and research </a:t>
            </a:r>
            <a:r>
              <a:rPr lang="en-GB" b="1" dirty="0">
                <a:latin typeface="Calibri" panose="020F0502020204030204" pitchFamily="34" charset="0"/>
                <a:ea typeface="Calibri" panose="020F0502020204030204" pitchFamily="34" charset="0"/>
                <a:cs typeface="Times New Roman" panose="02020603050405020304" pitchFamily="18" charset="0"/>
              </a:rPr>
              <a:t>w</a:t>
            </a:r>
            <a:r>
              <a:rPr lang="en-GB" sz="1800" b="1" dirty="0">
                <a:effectLst/>
                <a:latin typeface="Calibri" panose="020F0502020204030204" pitchFamily="34" charset="0"/>
                <a:ea typeface="Calibri" panose="020F0502020204030204" pitchFamily="34" charset="0"/>
                <a:cs typeface="Times New Roman" panose="02020603050405020304" pitchFamily="18" charset="0"/>
              </a:rPr>
              <a:t>ould come in the next years.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cs typeface="Times New Roman" panose="02020603050405020304" pitchFamily="18" charset="0"/>
              </a:rPr>
              <a:t>If you want to learn more: TAPAS publication is more detailed and clearer for reproducibility than </a:t>
            </a:r>
            <a:r>
              <a:rPr lang="en-GB" dirty="0" err="1">
                <a:latin typeface="Calibri" panose="020F0502020204030204" pitchFamily="34" charset="0"/>
                <a:cs typeface="Times New Roman" panose="02020603050405020304" pitchFamily="18" charset="0"/>
              </a:rPr>
              <a:t>TaBERT</a:t>
            </a:r>
            <a:r>
              <a:rPr lang="en-GB" dirty="0">
                <a:latin typeface="Calibri" panose="020F0502020204030204" pitchFamily="34" charset="0"/>
                <a:cs typeface="Times New Roman" panose="02020603050405020304" pitchFamily="18" charset="0"/>
              </a:rPr>
              <a:t>.</a:t>
            </a:r>
          </a:p>
          <a:p>
            <a:pPr marL="457200">
              <a:lnSpc>
                <a:spcPct val="107000"/>
              </a:lnSpc>
              <a:spcAft>
                <a:spcPts val="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138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6"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0"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Espace réservé du contenu 4">
            <a:extLst>
              <a:ext uri="{FF2B5EF4-FFF2-40B4-BE49-F238E27FC236}">
                <a16:creationId xmlns:a16="http://schemas.microsoft.com/office/drawing/2014/main" id="{E86A6FA9-350E-40CF-A6F6-740CF31A50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1061" y="1129943"/>
            <a:ext cx="4571936" cy="4571936"/>
          </a:xfrm>
          <a:prstGeom prst="rect">
            <a:avLst/>
          </a:prstGeom>
        </p:spPr>
      </p:pic>
      <p:grpSp>
        <p:nvGrpSpPr>
          <p:cNvPr id="23" name="Group 2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4" name="Freeform: Shape 2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re 1">
            <a:extLst>
              <a:ext uri="{FF2B5EF4-FFF2-40B4-BE49-F238E27FC236}">
                <a16:creationId xmlns:a16="http://schemas.microsoft.com/office/drawing/2014/main" id="{509445CA-1813-4363-A789-70DA152872F0}"/>
              </a:ext>
            </a:extLst>
          </p:cNvPr>
          <p:cNvSpPr>
            <a:spLocks noGrp="1"/>
          </p:cNvSpPr>
          <p:nvPr>
            <p:ph type="title"/>
          </p:nvPr>
        </p:nvSpPr>
        <p:spPr>
          <a:xfrm>
            <a:off x="1014985" y="819015"/>
            <a:ext cx="5501548" cy="2353362"/>
          </a:xfrm>
        </p:spPr>
        <p:txBody>
          <a:bodyPr anchor="b">
            <a:normAutofit/>
          </a:bodyPr>
          <a:lstStyle/>
          <a:p>
            <a:r>
              <a:rPr lang="fr-FR" sz="6000" b="1" dirty="0">
                <a:solidFill>
                  <a:schemeClr val="bg1"/>
                </a:solidFill>
              </a:rPr>
              <a:t>Break</a:t>
            </a:r>
            <a:endParaRPr lang="en-GB" sz="6000" b="1" dirty="0">
              <a:solidFill>
                <a:schemeClr val="bg1"/>
              </a:solidFill>
            </a:endParaRPr>
          </a:p>
        </p:txBody>
      </p:sp>
      <p:sp>
        <p:nvSpPr>
          <p:cNvPr id="7" name="Espace réservé du contenu 6">
            <a:extLst>
              <a:ext uri="{FF2B5EF4-FFF2-40B4-BE49-F238E27FC236}">
                <a16:creationId xmlns:a16="http://schemas.microsoft.com/office/drawing/2014/main" id="{D8B50882-AA46-4A6D-A4CF-1833FEE77334}"/>
              </a:ext>
            </a:extLst>
          </p:cNvPr>
          <p:cNvSpPr>
            <a:spLocks noGrp="1"/>
          </p:cNvSpPr>
          <p:nvPr>
            <p:ph idx="1"/>
          </p:nvPr>
        </p:nvSpPr>
        <p:spPr>
          <a:xfrm>
            <a:off x="1014985" y="3442089"/>
            <a:ext cx="6043040" cy="2573579"/>
          </a:xfrm>
        </p:spPr>
        <p:txBody>
          <a:bodyPr anchor="t">
            <a:normAutofit/>
          </a:bodyPr>
          <a:lstStyle/>
          <a:p>
            <a:endParaRPr lang="fr-FR" sz="2400" dirty="0">
              <a:solidFill>
                <a:schemeClr val="bg1"/>
              </a:solidFill>
            </a:endParaRPr>
          </a:p>
          <a:p>
            <a:r>
              <a:rPr lang="en-GB" sz="2400" b="1" dirty="0">
                <a:solidFill>
                  <a:schemeClr val="bg1"/>
                </a:solidFill>
              </a:rPr>
              <a:t>Questions?</a:t>
            </a:r>
          </a:p>
          <a:p>
            <a:pPr lvl="2"/>
            <a:r>
              <a:rPr lang="en-GB" sz="2400" dirty="0">
                <a:solidFill>
                  <a:schemeClr val="bg1"/>
                </a:solidFill>
              </a:rPr>
              <a:t>Message me for slides, publications, project ideas…</a:t>
            </a:r>
          </a:p>
          <a:p>
            <a:pPr lvl="2"/>
            <a:endParaRPr lang="en-GB" sz="2400" dirty="0">
              <a:solidFill>
                <a:schemeClr val="bg1"/>
              </a:solidFill>
            </a:endParaRPr>
          </a:p>
        </p:txBody>
      </p:sp>
    </p:spTree>
    <p:extLst>
      <p:ext uri="{BB962C8B-B14F-4D97-AF65-F5344CB8AC3E}">
        <p14:creationId xmlns:p14="http://schemas.microsoft.com/office/powerpoint/2010/main" val="290581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2AE60ED-C6B2-4E87-95DC-7AB5C589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7B74A1-AC23-4029-85C2-6C2D4C27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re 1">
            <a:extLst>
              <a:ext uri="{FF2B5EF4-FFF2-40B4-BE49-F238E27FC236}">
                <a16:creationId xmlns:a16="http://schemas.microsoft.com/office/drawing/2014/main" id="{29F825BC-ABC9-4F5B-8F3E-DDE9DB1E45FD}"/>
              </a:ext>
            </a:extLst>
          </p:cNvPr>
          <p:cNvSpPr>
            <a:spLocks noGrp="1"/>
          </p:cNvSpPr>
          <p:nvPr>
            <p:ph type="ctrTitle"/>
          </p:nvPr>
        </p:nvSpPr>
        <p:spPr>
          <a:xfrm>
            <a:off x="1463040" y="1161145"/>
            <a:ext cx="5228046" cy="2267855"/>
          </a:xfrm>
        </p:spPr>
        <p:txBody>
          <a:bodyPr vert="horz" lIns="91440" tIns="45720" rIns="91440" bIns="45720" rtlCol="0" anchor="t">
            <a:normAutofit fontScale="90000"/>
          </a:bodyPr>
          <a:lstStyle/>
          <a:p>
            <a:pPr algn="l"/>
            <a:r>
              <a:rPr lang="en-US" sz="6700" b="1" kern="1200" dirty="0">
                <a:solidFill>
                  <a:schemeClr val="tx1"/>
                </a:solidFill>
                <a:latin typeface="+mj-lt"/>
                <a:ea typeface="+mj-ea"/>
                <a:cs typeface="+mj-cs"/>
              </a:rPr>
              <a:t>Causal Inference</a:t>
            </a:r>
            <a:br>
              <a:rPr lang="en-US" sz="3600" b="1" kern="1200" dirty="0">
                <a:solidFill>
                  <a:schemeClr val="tx1"/>
                </a:solidFill>
                <a:latin typeface="+mj-lt"/>
                <a:ea typeface="+mj-ea"/>
                <a:cs typeface="+mj-cs"/>
              </a:rPr>
            </a:b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How Do We Measure The True Effect of a Decision?</a:t>
            </a:r>
            <a:br>
              <a:rPr lang="en-US" sz="3600" b="1" kern="1200" dirty="0">
                <a:solidFill>
                  <a:schemeClr val="tx1"/>
                </a:solidFill>
                <a:latin typeface="+mj-lt"/>
                <a:ea typeface="+mj-ea"/>
                <a:cs typeface="+mj-cs"/>
              </a:rPr>
            </a:br>
            <a:endParaRPr lang="en-US" sz="3600" b="1" kern="1200" dirty="0">
              <a:solidFill>
                <a:schemeClr val="tx1"/>
              </a:solidFill>
              <a:latin typeface="+mj-lt"/>
              <a:ea typeface="+mj-ea"/>
              <a:cs typeface="+mj-cs"/>
            </a:endParaRPr>
          </a:p>
        </p:txBody>
      </p:sp>
      <p:sp>
        <p:nvSpPr>
          <p:cNvPr id="21" name="Rectangle 20">
            <a:extLst>
              <a:ext uri="{FF2B5EF4-FFF2-40B4-BE49-F238E27FC236}">
                <a16:creationId xmlns:a16="http://schemas.microsoft.com/office/drawing/2014/main" id="{AD949E97-66D7-467B-BDD7-5166EF523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A9FFD0E8-16B5-4E4B-A491-F859B21F879E}"/>
              </a:ext>
            </a:extLst>
          </p:cNvPr>
          <p:cNvSpPr>
            <a:spLocks noGrp="1"/>
          </p:cNvSpPr>
          <p:nvPr>
            <p:ph type="subTitle" idx="1"/>
          </p:nvPr>
        </p:nvSpPr>
        <p:spPr>
          <a:xfrm>
            <a:off x="1463040" y="3133724"/>
            <a:ext cx="5228046" cy="3049397"/>
          </a:xfrm>
        </p:spPr>
        <p:txBody>
          <a:bodyPr vert="horz" lIns="91440" tIns="45720" rIns="91440" bIns="45720" rtlCol="0">
            <a:normAutofit/>
          </a:bodyPr>
          <a:lstStyle/>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algn="l"/>
            <a:r>
              <a:rPr lang="en-US" sz="1800" dirty="0"/>
              <a:t>Maxime TCHIBOZO</a:t>
            </a:r>
          </a:p>
          <a:p>
            <a:pPr algn="l"/>
            <a:r>
              <a:rPr lang="en-US" sz="1800" dirty="0"/>
              <a:t>July 2020 – Analytics Lab</a:t>
            </a:r>
          </a:p>
        </p:txBody>
      </p:sp>
      <p:sp>
        <p:nvSpPr>
          <p:cNvPr id="23" name="Graphic 14">
            <a:extLst>
              <a:ext uri="{FF2B5EF4-FFF2-40B4-BE49-F238E27FC236}">
                <a16:creationId xmlns:a16="http://schemas.microsoft.com/office/drawing/2014/main" id="{30FF6FEE-5B11-4DDB-8635-80A979844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343649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7" name="Graphique 6">
            <a:extLst>
              <a:ext uri="{FF2B5EF4-FFF2-40B4-BE49-F238E27FC236}">
                <a16:creationId xmlns:a16="http://schemas.microsoft.com/office/drawing/2014/main" id="{2AA75488-E9FC-4E79-8A8D-45CD51F58D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2702" y="914399"/>
            <a:ext cx="5072883" cy="5072883"/>
          </a:xfrm>
          <a:prstGeom prst="rect">
            <a:avLst/>
          </a:prstGeom>
        </p:spPr>
      </p:pic>
      <p:sp>
        <p:nvSpPr>
          <p:cNvPr id="25" name="Graphic 14">
            <a:extLst>
              <a:ext uri="{FF2B5EF4-FFF2-40B4-BE49-F238E27FC236}">
                <a16:creationId xmlns:a16="http://schemas.microsoft.com/office/drawing/2014/main" id="{29C6353F-64ED-4D08-9A61-1E27D8746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343649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F611A8EB-A9A5-412E-B620-0BFA41C6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63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1E45F-2E94-4780-A661-A65102853521}"/>
              </a:ext>
            </a:extLst>
          </p:cNvPr>
          <p:cNvSpPr>
            <a:spLocks noGrp="1"/>
          </p:cNvSpPr>
          <p:nvPr>
            <p:ph type="title"/>
          </p:nvPr>
        </p:nvSpPr>
        <p:spPr/>
        <p:txBody>
          <a:bodyPr>
            <a:normAutofit/>
          </a:bodyPr>
          <a:lstStyle/>
          <a:p>
            <a:r>
              <a:rPr lang="fr-FR" b="1" dirty="0" err="1">
                <a:solidFill>
                  <a:srgbClr val="008755"/>
                </a:solidFill>
              </a:rPr>
              <a:t>Why</a:t>
            </a:r>
            <a:r>
              <a:rPr lang="fr-FR" b="1" dirty="0">
                <a:solidFill>
                  <a:srgbClr val="008755"/>
                </a:solidFill>
              </a:rPr>
              <a:t> </a:t>
            </a:r>
            <a:r>
              <a:rPr lang="fr-FR" b="1" dirty="0" err="1">
                <a:solidFill>
                  <a:srgbClr val="008755"/>
                </a:solidFill>
              </a:rPr>
              <a:t>you</a:t>
            </a:r>
            <a:r>
              <a:rPr lang="fr-FR" b="1" dirty="0">
                <a:solidFill>
                  <a:srgbClr val="008755"/>
                </a:solidFill>
              </a:rPr>
              <a:t> </a:t>
            </a:r>
            <a:r>
              <a:rPr lang="fr-FR" b="1" dirty="0" err="1">
                <a:solidFill>
                  <a:srgbClr val="008755"/>
                </a:solidFill>
              </a:rPr>
              <a:t>should</a:t>
            </a:r>
            <a:r>
              <a:rPr lang="fr-FR" b="1" dirty="0">
                <a:solidFill>
                  <a:srgbClr val="008755"/>
                </a:solidFill>
              </a:rPr>
              <a:t> care about Causal </a:t>
            </a:r>
            <a:r>
              <a:rPr lang="fr-FR" b="1" dirty="0" err="1">
                <a:solidFill>
                  <a:srgbClr val="008755"/>
                </a:solidFill>
              </a:rPr>
              <a:t>Inference</a:t>
            </a:r>
            <a:endParaRPr lang="en-GB" b="1" dirty="0">
              <a:solidFill>
                <a:srgbClr val="008755"/>
              </a:solidFill>
            </a:endParaRPr>
          </a:p>
        </p:txBody>
      </p:sp>
      <p:sp>
        <p:nvSpPr>
          <p:cNvPr id="3" name="Espace réservé du contenu 2">
            <a:extLst>
              <a:ext uri="{FF2B5EF4-FFF2-40B4-BE49-F238E27FC236}">
                <a16:creationId xmlns:a16="http://schemas.microsoft.com/office/drawing/2014/main" id="{CC46F373-A7D2-4501-8863-BAD862EA9CAF}"/>
              </a:ext>
            </a:extLst>
          </p:cNvPr>
          <p:cNvSpPr>
            <a:spLocks noGrp="1"/>
          </p:cNvSpPr>
          <p:nvPr>
            <p:ph idx="1"/>
          </p:nvPr>
        </p:nvSpPr>
        <p:spPr>
          <a:xfrm>
            <a:off x="838200" y="1690688"/>
            <a:ext cx="10515600" cy="4351338"/>
          </a:xfrm>
        </p:spPr>
        <p:txBody>
          <a:bodyPr>
            <a:normAutofit lnSpcReduction="10000"/>
          </a:bodyPr>
          <a:lstStyle/>
          <a:p>
            <a:pPr marL="342900" lvl="0" indent="-342900">
              <a:lnSpc>
                <a:spcPct val="107000"/>
              </a:lnSpc>
              <a:spcAft>
                <a:spcPts val="0"/>
              </a:spcAft>
              <a:buFont typeface="+mj-lt"/>
              <a:buAutoNum type="arabicPeriod"/>
            </a:pPr>
            <a:r>
              <a:rPr lang="en-GB" sz="2400" b="1" dirty="0">
                <a:solidFill>
                  <a:srgbClr val="008755"/>
                </a:solidFill>
                <a:latin typeface="Calibri" panose="020F0502020204030204" pitchFamily="34" charset="0"/>
                <a:ea typeface="Calibri" panose="020F0502020204030204" pitchFamily="34" charset="0"/>
                <a:cs typeface="Times New Roman" panose="02020603050405020304" pitchFamily="18" charset="0"/>
              </a:rPr>
              <a:t>It is c</a:t>
            </a:r>
            <a:r>
              <a:rPr lang="en-GB" sz="24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heap!</a:t>
            </a:r>
          </a:p>
          <a:p>
            <a:pPr marL="457200" lvl="1"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only requires event logs, internal data, variables we have already measured (directly or indirectly).</a:t>
            </a:r>
          </a:p>
          <a:p>
            <a:pPr marL="457200" lvl="1"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2400" b="1" dirty="0">
                <a:effectLst/>
                <a:latin typeface="Calibri" panose="020F0502020204030204" pitchFamily="34" charset="0"/>
                <a:ea typeface="Calibri" panose="020F0502020204030204" pitchFamily="34" charset="0"/>
                <a:cs typeface="Times New Roman" panose="02020603050405020304" pitchFamily="18" charset="0"/>
              </a:rPr>
              <a:t>It allows us to work closely with </a:t>
            </a:r>
            <a:r>
              <a:rPr lang="en-GB" sz="24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Analysts</a:t>
            </a:r>
            <a:r>
              <a:rPr lang="en-GB" sz="2400" b="1" dirty="0">
                <a:effectLst/>
                <a:latin typeface="Calibri" panose="020F0502020204030204" pitchFamily="34" charset="0"/>
                <a:ea typeface="Calibri" panose="020F0502020204030204" pitchFamily="34" charset="0"/>
                <a:cs typeface="Times New Roman" panose="02020603050405020304" pitchFamily="18" charset="0"/>
              </a:rPr>
              <a:t> </a:t>
            </a:r>
            <a:r>
              <a:rPr lang="en-GB" sz="24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and experts with domain knowledge</a:t>
            </a:r>
          </a:p>
          <a:p>
            <a:pPr marL="457200" lvl="1" indent="0">
              <a:lnSpc>
                <a:spcPct val="107000"/>
              </a:lnSpc>
              <a:buNone/>
            </a:pPr>
            <a:endParaRPr lang="en-GB" sz="20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2400" b="1" dirty="0">
                <a:effectLst/>
                <a:latin typeface="Calibri" panose="020F0502020204030204" pitchFamily="34" charset="0"/>
                <a:ea typeface="Calibri" panose="020F0502020204030204" pitchFamily="34" charset="0"/>
                <a:cs typeface="Times New Roman" panose="02020603050405020304" pitchFamily="18" charset="0"/>
              </a:rPr>
              <a:t>It helps business developers </a:t>
            </a:r>
            <a:r>
              <a:rPr lang="en-GB" sz="24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make </a:t>
            </a:r>
            <a:r>
              <a:rPr lang="en-GB" sz="2400" b="1" dirty="0">
                <a:solidFill>
                  <a:srgbClr val="008755"/>
                </a:solidFill>
                <a:latin typeface="Calibri" panose="020F0502020204030204" pitchFamily="34" charset="0"/>
                <a:ea typeface="Calibri" panose="020F0502020204030204" pitchFamily="34" charset="0"/>
                <a:cs typeface="Times New Roman" panose="02020603050405020304" pitchFamily="18" charset="0"/>
              </a:rPr>
              <a:t>better </a:t>
            </a:r>
            <a:r>
              <a:rPr lang="en-GB" sz="24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data-driven decisions</a:t>
            </a:r>
          </a:p>
          <a:p>
            <a:pPr marL="457200" lvl="1" indent="0">
              <a:lnSpc>
                <a:spcPct val="107000"/>
              </a:lnSpc>
              <a:buNone/>
            </a:pPr>
            <a:endParaRPr lang="en-GB" sz="20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24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It is not a black box</a:t>
            </a:r>
          </a:p>
          <a:p>
            <a:pPr marL="457200" lvl="1"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relies on simple math such as linear regression and logistic regression </a:t>
            </a:r>
            <a:r>
              <a:rPr lang="en-GB"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Effective tool to convince business people.</a:t>
            </a:r>
          </a:p>
          <a:p>
            <a:endParaRPr lang="en-GB" sz="3600" dirty="0"/>
          </a:p>
        </p:txBody>
      </p:sp>
    </p:spTree>
    <p:extLst>
      <p:ext uri="{BB962C8B-B14F-4D97-AF65-F5344CB8AC3E}">
        <p14:creationId xmlns:p14="http://schemas.microsoft.com/office/powerpoint/2010/main" val="304329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0F244-C350-41C8-9848-52390DFB2647}"/>
              </a:ext>
            </a:extLst>
          </p:cNvPr>
          <p:cNvSpPr>
            <a:spLocks noGrp="1"/>
          </p:cNvSpPr>
          <p:nvPr>
            <p:ph type="title"/>
          </p:nvPr>
        </p:nvSpPr>
        <p:spPr/>
        <p:txBody>
          <a:bodyPr/>
          <a:lstStyle/>
          <a:p>
            <a:r>
              <a:rPr lang="fr-FR" b="1" dirty="0">
                <a:solidFill>
                  <a:srgbClr val="008755"/>
                </a:solidFill>
              </a:rPr>
              <a:t>Case </a:t>
            </a:r>
            <a:r>
              <a:rPr lang="fr-FR" b="1" dirty="0" err="1">
                <a:solidFill>
                  <a:srgbClr val="008755"/>
                </a:solidFill>
              </a:rPr>
              <a:t>Study</a:t>
            </a:r>
            <a:r>
              <a:rPr lang="fr-FR" b="1" dirty="0">
                <a:solidFill>
                  <a:srgbClr val="008755"/>
                </a:solidFill>
              </a:rPr>
              <a:t>: </a:t>
            </a:r>
            <a:r>
              <a:rPr lang="fr-FR" b="1" dirty="0" err="1">
                <a:solidFill>
                  <a:srgbClr val="008755"/>
                </a:solidFill>
              </a:rPr>
              <a:t>Interpreting</a:t>
            </a:r>
            <a:r>
              <a:rPr lang="fr-FR" b="1" dirty="0">
                <a:solidFill>
                  <a:srgbClr val="008755"/>
                </a:solidFill>
              </a:rPr>
              <a:t> OFAC transactions</a:t>
            </a:r>
            <a:endParaRPr lang="en-GB" b="1" dirty="0">
              <a:solidFill>
                <a:srgbClr val="008755"/>
              </a:solidFill>
            </a:endParaRPr>
          </a:p>
        </p:txBody>
      </p:sp>
      <p:sp>
        <p:nvSpPr>
          <p:cNvPr id="3" name="Espace réservé du contenu 2">
            <a:extLst>
              <a:ext uri="{FF2B5EF4-FFF2-40B4-BE49-F238E27FC236}">
                <a16:creationId xmlns:a16="http://schemas.microsoft.com/office/drawing/2014/main" id="{7B816A03-EB34-4A17-A450-F60D7515FA3D}"/>
              </a:ext>
            </a:extLst>
          </p:cNvPr>
          <p:cNvSpPr>
            <a:spLocks noGrp="1"/>
          </p:cNvSpPr>
          <p:nvPr>
            <p:ph idx="1"/>
          </p:nvPr>
        </p:nvSpPr>
        <p:spPr>
          <a:xfrm>
            <a:off x="5341620" y="1645920"/>
            <a:ext cx="6012180" cy="3177540"/>
          </a:xfrm>
        </p:spPr>
        <p:txBody>
          <a:bodyPr/>
          <a:lstStyle/>
          <a:p>
            <a:pPr marL="0" indent="0">
              <a:buNone/>
            </a:pPr>
            <a:r>
              <a:rPr lang="fr-FR" dirty="0" err="1"/>
              <a:t>Let’s</a:t>
            </a:r>
            <a:r>
              <a:rPr lang="fr-FR" dirty="0"/>
              <a:t> assume </a:t>
            </a:r>
            <a:r>
              <a:rPr lang="fr-FR" dirty="0" err="1"/>
              <a:t>each</a:t>
            </a:r>
            <a:r>
              <a:rPr lang="fr-FR" dirty="0"/>
              <a:t> TXN has a </a:t>
            </a:r>
            <a:r>
              <a:rPr lang="fr-FR" dirty="0" err="1"/>
              <a:t>specific</a:t>
            </a:r>
            <a:r>
              <a:rPr lang="fr-FR" dirty="0"/>
              <a:t> </a:t>
            </a:r>
            <a:r>
              <a:rPr lang="fr-FR" dirty="0" err="1"/>
              <a:t>text</a:t>
            </a:r>
            <a:r>
              <a:rPr lang="fr-FR" dirty="0"/>
              <a:t> </a:t>
            </a:r>
            <a:r>
              <a:rPr lang="fr-FR" dirty="0" err="1"/>
              <a:t>length</a:t>
            </a:r>
            <a:r>
              <a:rPr lang="fr-FR" dirty="0"/>
              <a:t>.</a:t>
            </a:r>
          </a:p>
          <a:p>
            <a:endParaRPr lang="en-GB" dirty="0"/>
          </a:p>
          <a:p>
            <a:r>
              <a:rPr lang="en-GB" dirty="0"/>
              <a:t>X: Length of TXN text (name of entity, context …)</a:t>
            </a:r>
          </a:p>
          <a:p>
            <a:r>
              <a:rPr lang="en-GB" dirty="0"/>
              <a:t>Y: Proportion of Fraudulent TXNs for a given text length</a:t>
            </a:r>
          </a:p>
        </p:txBody>
      </p:sp>
      <p:pic>
        <p:nvPicPr>
          <p:cNvPr id="4" name="Image 3">
            <a:extLst>
              <a:ext uri="{FF2B5EF4-FFF2-40B4-BE49-F238E27FC236}">
                <a16:creationId xmlns:a16="http://schemas.microsoft.com/office/drawing/2014/main" id="{C5790521-718F-439C-97F1-7007B7AD37C6}"/>
              </a:ext>
            </a:extLst>
          </p:cNvPr>
          <p:cNvPicPr/>
          <p:nvPr/>
        </p:nvPicPr>
        <p:blipFill>
          <a:blip r:embed="rId2"/>
          <a:stretch>
            <a:fillRect/>
          </a:stretch>
        </p:blipFill>
        <p:spPr>
          <a:xfrm>
            <a:off x="365760" y="1847850"/>
            <a:ext cx="4975860" cy="3364230"/>
          </a:xfrm>
          <a:prstGeom prst="rect">
            <a:avLst/>
          </a:prstGeom>
        </p:spPr>
      </p:pic>
    </p:spTree>
    <p:extLst>
      <p:ext uri="{BB962C8B-B14F-4D97-AF65-F5344CB8AC3E}">
        <p14:creationId xmlns:p14="http://schemas.microsoft.com/office/powerpoint/2010/main" val="234832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0F244-C350-41C8-9848-52390DFB2647}"/>
              </a:ext>
            </a:extLst>
          </p:cNvPr>
          <p:cNvSpPr>
            <a:spLocks noGrp="1"/>
          </p:cNvSpPr>
          <p:nvPr>
            <p:ph type="title"/>
          </p:nvPr>
        </p:nvSpPr>
        <p:spPr/>
        <p:txBody>
          <a:bodyPr/>
          <a:lstStyle/>
          <a:p>
            <a:r>
              <a:rPr lang="fr-FR" b="1" dirty="0">
                <a:solidFill>
                  <a:srgbClr val="008755"/>
                </a:solidFill>
              </a:rPr>
              <a:t>Case </a:t>
            </a:r>
            <a:r>
              <a:rPr lang="fr-FR" b="1" dirty="0" err="1">
                <a:solidFill>
                  <a:srgbClr val="008755"/>
                </a:solidFill>
              </a:rPr>
              <a:t>Study</a:t>
            </a:r>
            <a:r>
              <a:rPr lang="fr-FR" b="1" dirty="0">
                <a:solidFill>
                  <a:srgbClr val="008755"/>
                </a:solidFill>
              </a:rPr>
              <a:t>: </a:t>
            </a:r>
            <a:r>
              <a:rPr lang="fr-FR" b="1" dirty="0" err="1">
                <a:solidFill>
                  <a:srgbClr val="008755"/>
                </a:solidFill>
              </a:rPr>
              <a:t>Interpreting</a:t>
            </a:r>
            <a:r>
              <a:rPr lang="fr-FR" b="1" dirty="0">
                <a:solidFill>
                  <a:srgbClr val="008755"/>
                </a:solidFill>
              </a:rPr>
              <a:t> OFAC transactions</a:t>
            </a:r>
            <a:endParaRPr lang="en-GB" b="1" dirty="0">
              <a:solidFill>
                <a:srgbClr val="008755"/>
              </a:solidFill>
            </a:endParaRPr>
          </a:p>
        </p:txBody>
      </p:sp>
      <p:sp>
        <p:nvSpPr>
          <p:cNvPr id="3" name="Espace réservé du contenu 2">
            <a:extLst>
              <a:ext uri="{FF2B5EF4-FFF2-40B4-BE49-F238E27FC236}">
                <a16:creationId xmlns:a16="http://schemas.microsoft.com/office/drawing/2014/main" id="{7B816A03-EB34-4A17-A450-F60D7515FA3D}"/>
              </a:ext>
            </a:extLst>
          </p:cNvPr>
          <p:cNvSpPr>
            <a:spLocks noGrp="1"/>
          </p:cNvSpPr>
          <p:nvPr>
            <p:ph idx="1"/>
          </p:nvPr>
        </p:nvSpPr>
        <p:spPr>
          <a:xfrm>
            <a:off x="5341620" y="1645920"/>
            <a:ext cx="6012180" cy="3177540"/>
          </a:xfrm>
        </p:spPr>
        <p:txBody>
          <a:bodyPr/>
          <a:lstStyle/>
          <a:p>
            <a:pPr marL="0" indent="0">
              <a:buNone/>
            </a:pPr>
            <a:r>
              <a:rPr lang="fr-FR" dirty="0" err="1"/>
              <a:t>Let’s</a:t>
            </a:r>
            <a:r>
              <a:rPr lang="fr-FR" dirty="0"/>
              <a:t> assume </a:t>
            </a:r>
            <a:r>
              <a:rPr lang="fr-FR" dirty="0" err="1"/>
              <a:t>each</a:t>
            </a:r>
            <a:r>
              <a:rPr lang="fr-FR" dirty="0"/>
              <a:t> TXN has a </a:t>
            </a:r>
            <a:r>
              <a:rPr lang="fr-FR" dirty="0" err="1"/>
              <a:t>specific</a:t>
            </a:r>
            <a:r>
              <a:rPr lang="fr-FR" dirty="0"/>
              <a:t> </a:t>
            </a:r>
            <a:r>
              <a:rPr lang="fr-FR" dirty="0" err="1"/>
              <a:t>text</a:t>
            </a:r>
            <a:r>
              <a:rPr lang="fr-FR" dirty="0"/>
              <a:t> </a:t>
            </a:r>
            <a:r>
              <a:rPr lang="fr-FR" dirty="0" err="1"/>
              <a:t>length</a:t>
            </a:r>
            <a:r>
              <a:rPr lang="fr-FR" dirty="0"/>
              <a:t>.</a:t>
            </a:r>
          </a:p>
          <a:p>
            <a:endParaRPr lang="en-GB" dirty="0"/>
          </a:p>
          <a:p>
            <a:r>
              <a:rPr lang="en-GB" dirty="0"/>
              <a:t>X: Length of TXN text (name of entity, context …)</a:t>
            </a:r>
          </a:p>
          <a:p>
            <a:r>
              <a:rPr lang="en-GB" dirty="0"/>
              <a:t>Y: Proportion of Fraudulent TXNs for a given text length</a:t>
            </a:r>
          </a:p>
        </p:txBody>
      </p:sp>
      <p:pic>
        <p:nvPicPr>
          <p:cNvPr id="4" name="Image 3">
            <a:extLst>
              <a:ext uri="{FF2B5EF4-FFF2-40B4-BE49-F238E27FC236}">
                <a16:creationId xmlns:a16="http://schemas.microsoft.com/office/drawing/2014/main" id="{C5790521-718F-439C-97F1-7007B7AD37C6}"/>
              </a:ext>
            </a:extLst>
          </p:cNvPr>
          <p:cNvPicPr/>
          <p:nvPr/>
        </p:nvPicPr>
        <p:blipFill>
          <a:blip r:embed="rId2"/>
          <a:stretch>
            <a:fillRect/>
          </a:stretch>
        </p:blipFill>
        <p:spPr>
          <a:xfrm>
            <a:off x="365760" y="1847850"/>
            <a:ext cx="4975860" cy="3364230"/>
          </a:xfrm>
          <a:prstGeom prst="rect">
            <a:avLst/>
          </a:prstGeom>
        </p:spPr>
      </p:pic>
      <p:sp>
        <p:nvSpPr>
          <p:cNvPr id="6" name="ZoneTexte 5">
            <a:extLst>
              <a:ext uri="{FF2B5EF4-FFF2-40B4-BE49-F238E27FC236}">
                <a16:creationId xmlns:a16="http://schemas.microsoft.com/office/drawing/2014/main" id="{AAAE1D96-06E5-4D73-8DE9-F2016750D2BC}"/>
              </a:ext>
            </a:extLst>
          </p:cNvPr>
          <p:cNvSpPr txBox="1"/>
          <p:nvPr/>
        </p:nvSpPr>
        <p:spPr>
          <a:xfrm>
            <a:off x="5065395" y="5212080"/>
            <a:ext cx="6760845" cy="830997"/>
          </a:xfrm>
          <a:prstGeom prst="rect">
            <a:avLst/>
          </a:prstGeom>
          <a:noFill/>
        </p:spPr>
        <p:txBody>
          <a:bodyPr wrap="square">
            <a:spAutoFit/>
          </a:bodyPr>
          <a:lstStyle/>
          <a:p>
            <a:r>
              <a:rPr lang="en-GB" sz="2400" b="1" dirty="0"/>
              <a:t>Analyst 1: “We should flag more TXNs with text between 10 and 15 characters” </a:t>
            </a:r>
          </a:p>
        </p:txBody>
      </p:sp>
    </p:spTree>
    <p:extLst>
      <p:ext uri="{BB962C8B-B14F-4D97-AF65-F5344CB8AC3E}">
        <p14:creationId xmlns:p14="http://schemas.microsoft.com/office/powerpoint/2010/main" val="74786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56F18-AFA6-4D03-A29E-22420E070737}"/>
              </a:ext>
            </a:extLst>
          </p:cNvPr>
          <p:cNvSpPr>
            <a:spLocks noGrp="1"/>
          </p:cNvSpPr>
          <p:nvPr>
            <p:ph type="title"/>
          </p:nvPr>
        </p:nvSpPr>
        <p:spPr/>
        <p:txBody>
          <a:bodyPr/>
          <a:lstStyle/>
          <a:p>
            <a:r>
              <a:rPr lang="fr-FR" b="1" dirty="0">
                <a:solidFill>
                  <a:srgbClr val="008755"/>
                </a:solidFill>
              </a:rPr>
              <a:t>Case </a:t>
            </a:r>
            <a:r>
              <a:rPr lang="fr-FR" b="1" dirty="0" err="1">
                <a:solidFill>
                  <a:srgbClr val="008755"/>
                </a:solidFill>
              </a:rPr>
              <a:t>Study</a:t>
            </a:r>
            <a:r>
              <a:rPr lang="fr-FR" b="1" dirty="0">
                <a:solidFill>
                  <a:srgbClr val="008755"/>
                </a:solidFill>
              </a:rPr>
              <a:t>: </a:t>
            </a:r>
            <a:r>
              <a:rPr lang="fr-FR" b="1" dirty="0" err="1">
                <a:solidFill>
                  <a:srgbClr val="008755"/>
                </a:solidFill>
              </a:rPr>
              <a:t>Interpreting</a:t>
            </a:r>
            <a:r>
              <a:rPr lang="fr-FR" b="1" dirty="0">
                <a:solidFill>
                  <a:srgbClr val="008755"/>
                </a:solidFill>
              </a:rPr>
              <a:t> OFAC transactions</a:t>
            </a:r>
            <a:endParaRPr lang="en-GB" dirty="0"/>
          </a:p>
        </p:txBody>
      </p:sp>
      <p:sp>
        <p:nvSpPr>
          <p:cNvPr id="3" name="Espace réservé du contenu 2">
            <a:extLst>
              <a:ext uri="{FF2B5EF4-FFF2-40B4-BE49-F238E27FC236}">
                <a16:creationId xmlns:a16="http://schemas.microsoft.com/office/drawing/2014/main" id="{F25A1DF2-FBD4-45C1-996F-6C71BB549FF6}"/>
              </a:ext>
            </a:extLst>
          </p:cNvPr>
          <p:cNvSpPr>
            <a:spLocks noGrp="1"/>
          </p:cNvSpPr>
          <p:nvPr>
            <p:ph idx="1"/>
          </p:nvPr>
        </p:nvSpPr>
        <p:spPr>
          <a:xfrm>
            <a:off x="838200" y="1847850"/>
            <a:ext cx="6111240" cy="4351338"/>
          </a:xfrm>
        </p:spPr>
        <p:txBody>
          <a:bodyPr>
            <a:normAutofit/>
          </a:bodyPr>
          <a:lstStyle/>
          <a:p>
            <a:r>
              <a:rPr lang="fr-FR" b="1" dirty="0" err="1"/>
              <a:t>Analyst</a:t>
            </a:r>
            <a:r>
              <a:rPr lang="fr-FR" b="1" dirty="0"/>
              <a:t> 2:</a:t>
            </a:r>
            <a:r>
              <a:rPr lang="en-GB" sz="2800" b="1" dirty="0"/>
              <a:t> “Just because there is correlation, doesn’t mean it is a causal relationship.” </a:t>
            </a:r>
          </a:p>
          <a:p>
            <a:endParaRPr lang="en-GB" b="1" dirty="0"/>
          </a:p>
          <a:p>
            <a:r>
              <a:rPr lang="en-GB" b="1" dirty="0"/>
              <a:t>When conditioning on country, the statistical dependence disappears!</a:t>
            </a:r>
          </a:p>
          <a:p>
            <a:endParaRPr lang="en-GB" sz="1400" b="1" dirty="0"/>
          </a:p>
          <a:p>
            <a:pPr lvl="1"/>
            <a:r>
              <a:rPr lang="en-GB" sz="2000" dirty="0">
                <a:effectLst/>
                <a:latin typeface="Calibri" panose="020F0502020204030204" pitchFamily="34" charset="0"/>
                <a:ea typeface="Calibri" panose="020F0502020204030204" pitchFamily="34" charset="0"/>
                <a:cs typeface="Times New Roman" panose="02020603050405020304" pitchFamily="18" charset="0"/>
              </a:rPr>
              <a:t>E[</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Y|X,Country</a:t>
            </a:r>
            <a:r>
              <a:rPr lang="en-GB" sz="2000" dirty="0">
                <a:effectLst/>
                <a:latin typeface="Calibri" panose="020F0502020204030204" pitchFamily="34" charset="0"/>
                <a:ea typeface="Calibri" panose="020F0502020204030204" pitchFamily="34" charset="0"/>
                <a:cs typeface="Times New Roman" panose="02020603050405020304" pitchFamily="18" charset="0"/>
              </a:rPr>
              <a:t>] = constant for each group </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457200" lvl="1"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within each group, title length does not change the fraudulence probability)</a:t>
            </a:r>
          </a:p>
          <a:p>
            <a:endParaRPr lang="fr-FR" dirty="0"/>
          </a:p>
          <a:p>
            <a:endParaRPr lang="fr-FR" dirty="0"/>
          </a:p>
          <a:p>
            <a:endParaRPr lang="fr-FR" dirty="0"/>
          </a:p>
          <a:p>
            <a:endParaRPr lang="fr-FR" dirty="0"/>
          </a:p>
          <a:p>
            <a:pPr marL="0" indent="0">
              <a:buNone/>
            </a:pPr>
            <a:endParaRPr lang="en-GB" dirty="0"/>
          </a:p>
        </p:txBody>
      </p:sp>
      <p:pic>
        <p:nvPicPr>
          <p:cNvPr id="4" name="Image 3">
            <a:extLst>
              <a:ext uri="{FF2B5EF4-FFF2-40B4-BE49-F238E27FC236}">
                <a16:creationId xmlns:a16="http://schemas.microsoft.com/office/drawing/2014/main" id="{847E07E3-6388-4A0B-A9F5-9C5F9F72CAFF}"/>
              </a:ext>
            </a:extLst>
          </p:cNvPr>
          <p:cNvPicPr/>
          <p:nvPr/>
        </p:nvPicPr>
        <p:blipFill>
          <a:blip r:embed="rId2"/>
          <a:stretch>
            <a:fillRect/>
          </a:stretch>
        </p:blipFill>
        <p:spPr>
          <a:xfrm>
            <a:off x="7452360" y="1847850"/>
            <a:ext cx="4210050" cy="4164330"/>
          </a:xfrm>
          <a:prstGeom prst="rect">
            <a:avLst/>
          </a:prstGeom>
        </p:spPr>
      </p:pic>
    </p:spTree>
    <p:extLst>
      <p:ext uri="{BB962C8B-B14F-4D97-AF65-F5344CB8AC3E}">
        <p14:creationId xmlns:p14="http://schemas.microsoft.com/office/powerpoint/2010/main" val="256002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08A6EB66-5D32-4DCF-BB16-8B8D3337D114}"/>
              </a:ext>
            </a:extLst>
          </p:cNvPr>
          <p:cNvPicPr/>
          <p:nvPr/>
        </p:nvPicPr>
        <p:blipFill rotWithShape="1">
          <a:blip r:embed="rId2"/>
          <a:srcRect t="31494" r="47772"/>
          <a:stretch/>
        </p:blipFill>
        <p:spPr>
          <a:xfrm>
            <a:off x="2912267" y="1404581"/>
            <a:ext cx="2587229" cy="1420147"/>
          </a:xfrm>
          <a:prstGeom prst="rect">
            <a:avLst/>
          </a:prstGeom>
        </p:spPr>
      </p:pic>
      <p:sp>
        <p:nvSpPr>
          <p:cNvPr id="7" name="ZoneTexte 6">
            <a:extLst>
              <a:ext uri="{FF2B5EF4-FFF2-40B4-BE49-F238E27FC236}">
                <a16:creationId xmlns:a16="http://schemas.microsoft.com/office/drawing/2014/main" id="{CCBBF324-FE2A-4188-B9A9-96771D828002}"/>
              </a:ext>
            </a:extLst>
          </p:cNvPr>
          <p:cNvSpPr txBox="1"/>
          <p:nvPr/>
        </p:nvSpPr>
        <p:spPr>
          <a:xfrm>
            <a:off x="325038" y="1791489"/>
            <a:ext cx="2587229" cy="646331"/>
          </a:xfrm>
          <a:prstGeom prst="rect">
            <a:avLst/>
          </a:prstGeom>
          <a:noFill/>
        </p:spPr>
        <p:txBody>
          <a:bodyPr wrap="square" rtlCol="0">
            <a:spAutoFit/>
          </a:bodyPr>
          <a:lstStyle/>
          <a:p>
            <a:pPr algn="ctr"/>
            <a:r>
              <a:rPr lang="fr-FR" b="1" dirty="0">
                <a:solidFill>
                  <a:srgbClr val="008755"/>
                </a:solidFill>
              </a:rPr>
              <a:t>Analyst1’s </a:t>
            </a:r>
            <a:r>
              <a:rPr lang="fr-FR" b="1" dirty="0" err="1">
                <a:solidFill>
                  <a:srgbClr val="008755"/>
                </a:solidFill>
              </a:rPr>
              <a:t>understanding</a:t>
            </a:r>
            <a:r>
              <a:rPr lang="fr-FR" b="1" dirty="0">
                <a:solidFill>
                  <a:srgbClr val="008755"/>
                </a:solidFill>
              </a:rPr>
              <a:t> of the </a:t>
            </a:r>
            <a:r>
              <a:rPr lang="fr-FR" b="1" dirty="0" err="1">
                <a:solidFill>
                  <a:srgbClr val="008755"/>
                </a:solidFill>
              </a:rPr>
              <a:t>dependence</a:t>
            </a:r>
            <a:endParaRPr lang="en-GB" b="1" dirty="0">
              <a:solidFill>
                <a:srgbClr val="008755"/>
              </a:solidFill>
            </a:endParaRPr>
          </a:p>
        </p:txBody>
      </p:sp>
      <p:sp>
        <p:nvSpPr>
          <p:cNvPr id="2" name="Titre 1">
            <a:extLst>
              <a:ext uri="{FF2B5EF4-FFF2-40B4-BE49-F238E27FC236}">
                <a16:creationId xmlns:a16="http://schemas.microsoft.com/office/drawing/2014/main" id="{B2394733-AD52-4759-93FA-29920E0984B5}"/>
              </a:ext>
            </a:extLst>
          </p:cNvPr>
          <p:cNvSpPr>
            <a:spLocks noGrp="1"/>
          </p:cNvSpPr>
          <p:nvPr>
            <p:ph type="title"/>
          </p:nvPr>
        </p:nvSpPr>
        <p:spPr>
          <a:xfrm>
            <a:off x="838200" y="465926"/>
            <a:ext cx="10515600" cy="1325563"/>
          </a:xfrm>
        </p:spPr>
        <p:txBody>
          <a:bodyPr>
            <a:normAutofit fontScale="90000"/>
          </a:bodyPr>
          <a:lstStyle/>
          <a:p>
            <a:r>
              <a:rPr lang="en-GB" sz="4400" dirty="0">
                <a:solidFill>
                  <a:srgbClr val="008755"/>
                </a:solidFill>
                <a:latin typeface="Calibri" panose="020F0502020204030204" pitchFamily="34" charset="0"/>
                <a:cs typeface="Times New Roman" panose="02020603050405020304" pitchFamily="18" charset="0"/>
              </a:rPr>
              <a:t>We use Directed Acyclic Graphs  to model variables in Causal Inference</a:t>
            </a:r>
            <a:br>
              <a:rPr lang="en-GB" sz="4400" dirty="0">
                <a:solidFill>
                  <a:srgbClr val="008755"/>
                </a:solidFill>
                <a:latin typeface="Calibri" panose="020F0502020204030204" pitchFamily="34" charset="0"/>
                <a:cs typeface="Times New Roman" panose="02020603050405020304" pitchFamily="18" charset="0"/>
              </a:rPr>
            </a:br>
            <a:endParaRPr lang="en-GB" dirty="0">
              <a:solidFill>
                <a:srgbClr val="008755"/>
              </a:solidFill>
            </a:endParaRPr>
          </a:p>
        </p:txBody>
      </p:sp>
      <p:sp>
        <p:nvSpPr>
          <p:cNvPr id="3" name="Espace réservé du contenu 2">
            <a:extLst>
              <a:ext uri="{FF2B5EF4-FFF2-40B4-BE49-F238E27FC236}">
                <a16:creationId xmlns:a16="http://schemas.microsoft.com/office/drawing/2014/main" id="{A08CCFB7-AC25-47AD-9432-E800F2E567E5}"/>
              </a:ext>
            </a:extLst>
          </p:cNvPr>
          <p:cNvSpPr>
            <a:spLocks noGrp="1"/>
          </p:cNvSpPr>
          <p:nvPr>
            <p:ph idx="1"/>
          </p:nvPr>
        </p:nvSpPr>
        <p:spPr>
          <a:xfrm>
            <a:off x="6200775" y="1690688"/>
            <a:ext cx="5249467" cy="4598899"/>
          </a:xfrm>
        </p:spPr>
        <p:txBody>
          <a:bodyPr>
            <a:norm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Title length has no effect on whether transaction is fraudulent or not. </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X and Y are statistically correlated, but </a:t>
            </a:r>
            <a:r>
              <a:rPr lang="en-GB" sz="18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causally independent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 correlation is due to Country (Q).</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Transactions from the Cayman Islands happen to also have a higher likelihood of having between 10 and 15 characters in the text.</a:t>
            </a:r>
          </a:p>
          <a:p>
            <a:endParaRPr lang="en-GB" sz="1800" dirty="0">
              <a:latin typeface="Calibri" panose="020F0502020204030204" pitchFamily="34" charset="0"/>
              <a:ea typeface="Calibri" panose="020F0502020204030204" pitchFamily="34" charset="0"/>
              <a:cs typeface="Times New Roman" panose="02020603050405020304" pitchFamily="18" charset="0"/>
            </a:endParaRPr>
          </a:p>
          <a:p>
            <a:r>
              <a:rPr lang="en-GB" sz="1800" b="1" dirty="0">
                <a:solidFill>
                  <a:srgbClr val="008755"/>
                </a:solidFill>
                <a:latin typeface="Calibri" panose="020F0502020204030204" pitchFamily="34" charset="0"/>
                <a:cs typeface="Times New Roman" panose="02020603050405020304" pitchFamily="18" charset="0"/>
              </a:rPr>
              <a:t>So What? </a:t>
            </a:r>
          </a:p>
        </p:txBody>
      </p:sp>
      <p:sp>
        <p:nvSpPr>
          <p:cNvPr id="11" name="ZoneTexte 10">
            <a:extLst>
              <a:ext uri="{FF2B5EF4-FFF2-40B4-BE49-F238E27FC236}">
                <a16:creationId xmlns:a16="http://schemas.microsoft.com/office/drawing/2014/main" id="{D68AF06D-9F73-43DA-A4A2-2C970C971ABA}"/>
              </a:ext>
            </a:extLst>
          </p:cNvPr>
          <p:cNvSpPr txBox="1"/>
          <p:nvPr/>
        </p:nvSpPr>
        <p:spPr>
          <a:xfrm>
            <a:off x="325038" y="3882054"/>
            <a:ext cx="2538412" cy="646331"/>
          </a:xfrm>
          <a:prstGeom prst="rect">
            <a:avLst/>
          </a:prstGeom>
          <a:noFill/>
        </p:spPr>
        <p:txBody>
          <a:bodyPr wrap="square" rtlCol="0">
            <a:spAutoFit/>
          </a:bodyPr>
          <a:lstStyle/>
          <a:p>
            <a:pPr algn="ctr"/>
            <a:r>
              <a:rPr lang="fr-FR" b="1" dirty="0" err="1">
                <a:solidFill>
                  <a:srgbClr val="008755"/>
                </a:solidFill>
              </a:rPr>
              <a:t>True</a:t>
            </a:r>
            <a:r>
              <a:rPr lang="fr-FR" b="1" dirty="0">
                <a:solidFill>
                  <a:srgbClr val="008755"/>
                </a:solidFill>
              </a:rPr>
              <a:t> causal </a:t>
            </a:r>
            <a:r>
              <a:rPr lang="fr-FR" b="1" dirty="0" err="1">
                <a:solidFill>
                  <a:srgbClr val="008755"/>
                </a:solidFill>
              </a:rPr>
              <a:t>dependence</a:t>
            </a:r>
            <a:r>
              <a:rPr lang="fr-FR" b="1" dirty="0">
                <a:solidFill>
                  <a:srgbClr val="008755"/>
                </a:solidFill>
              </a:rPr>
              <a:t> (Q=Country)</a:t>
            </a:r>
            <a:endParaRPr lang="en-GB" b="1" dirty="0">
              <a:solidFill>
                <a:srgbClr val="008755"/>
              </a:solidFill>
            </a:endParaRPr>
          </a:p>
        </p:txBody>
      </p:sp>
      <p:pic>
        <p:nvPicPr>
          <p:cNvPr id="12" name="Image 11">
            <a:extLst>
              <a:ext uri="{FF2B5EF4-FFF2-40B4-BE49-F238E27FC236}">
                <a16:creationId xmlns:a16="http://schemas.microsoft.com/office/drawing/2014/main" id="{DCE612A5-904E-4D75-9CCA-8403020C2992}"/>
              </a:ext>
            </a:extLst>
          </p:cNvPr>
          <p:cNvPicPr/>
          <p:nvPr/>
        </p:nvPicPr>
        <p:blipFill rotWithShape="1">
          <a:blip r:embed="rId2"/>
          <a:srcRect l="49868"/>
          <a:stretch/>
        </p:blipFill>
        <p:spPr>
          <a:xfrm>
            <a:off x="3103959" y="3374270"/>
            <a:ext cx="2538412" cy="2308230"/>
          </a:xfrm>
          <a:prstGeom prst="rect">
            <a:avLst/>
          </a:prstGeom>
        </p:spPr>
      </p:pic>
    </p:spTree>
    <p:extLst>
      <p:ext uri="{BB962C8B-B14F-4D97-AF65-F5344CB8AC3E}">
        <p14:creationId xmlns:p14="http://schemas.microsoft.com/office/powerpoint/2010/main" val="79242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4"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Graphique 4">
            <a:extLst>
              <a:ext uri="{FF2B5EF4-FFF2-40B4-BE49-F238E27FC236}">
                <a16:creationId xmlns:a16="http://schemas.microsoft.com/office/drawing/2014/main" id="{676CDF52-7389-4F42-B444-8ED5B0AE0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5030" y="1065276"/>
            <a:ext cx="4727448" cy="4727448"/>
          </a:xfrm>
          <a:prstGeom prst="rect">
            <a:avLst/>
          </a:prstGeom>
        </p:spPr>
      </p:pic>
      <p:grpSp>
        <p:nvGrpSpPr>
          <p:cNvPr id="27" name="Group 26">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8" name="Freeform: Shape 27">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re 1">
            <a:extLst>
              <a:ext uri="{FF2B5EF4-FFF2-40B4-BE49-F238E27FC236}">
                <a16:creationId xmlns:a16="http://schemas.microsoft.com/office/drawing/2014/main" id="{29F825BC-ABC9-4F5B-8F3E-DDE9DB1E45FD}"/>
              </a:ext>
            </a:extLst>
          </p:cNvPr>
          <p:cNvSpPr>
            <a:spLocks noGrp="1"/>
          </p:cNvSpPr>
          <p:nvPr>
            <p:ph type="ctrTitle"/>
          </p:nvPr>
        </p:nvSpPr>
        <p:spPr>
          <a:xfrm>
            <a:off x="786384" y="841249"/>
            <a:ext cx="5692953" cy="2587131"/>
          </a:xfrm>
        </p:spPr>
        <p:txBody>
          <a:bodyPr vert="horz" lIns="91440" tIns="45720" rIns="91440" bIns="45720" rtlCol="0" anchor="b">
            <a:normAutofit/>
          </a:bodyPr>
          <a:lstStyle/>
          <a:p>
            <a:pPr algn="l"/>
            <a:r>
              <a:rPr lang="en-US" sz="4100" b="1" kern="1200" dirty="0" err="1">
                <a:solidFill>
                  <a:schemeClr val="bg1"/>
                </a:solidFill>
                <a:latin typeface="+mj-lt"/>
                <a:ea typeface="+mj-ea"/>
                <a:cs typeface="+mj-cs"/>
              </a:rPr>
              <a:t>TaBERT</a:t>
            </a:r>
            <a:r>
              <a:rPr lang="en-US" sz="4100" b="1" kern="1200" dirty="0">
                <a:solidFill>
                  <a:schemeClr val="bg1"/>
                </a:solidFill>
                <a:latin typeface="+mj-lt"/>
                <a:ea typeface="+mj-ea"/>
                <a:cs typeface="+mj-cs"/>
              </a:rPr>
              <a:t> &amp; TAPAS: </a:t>
            </a:r>
            <a:br>
              <a:rPr lang="en-US" sz="4100" b="1" kern="1200" dirty="0">
                <a:solidFill>
                  <a:schemeClr val="bg1"/>
                </a:solidFill>
                <a:latin typeface="+mj-lt"/>
                <a:ea typeface="+mj-ea"/>
                <a:cs typeface="+mj-cs"/>
              </a:rPr>
            </a:br>
            <a:r>
              <a:rPr lang="en-US" sz="4100" b="1" kern="1200" dirty="0">
                <a:solidFill>
                  <a:schemeClr val="bg1"/>
                </a:solidFill>
                <a:latin typeface="+mj-lt"/>
                <a:ea typeface="+mj-ea"/>
                <a:cs typeface="+mj-cs"/>
              </a:rPr>
              <a:t>Semantic Parsing of Tables</a:t>
            </a:r>
            <a:br>
              <a:rPr lang="en-US" sz="4100" b="1" kern="1200" dirty="0">
                <a:solidFill>
                  <a:schemeClr val="bg1"/>
                </a:solidFill>
                <a:latin typeface="+mj-lt"/>
                <a:ea typeface="+mj-ea"/>
                <a:cs typeface="+mj-cs"/>
              </a:rPr>
            </a:br>
            <a:endParaRPr lang="en-US" sz="4100" b="1" kern="1200" dirty="0">
              <a:solidFill>
                <a:schemeClr val="bg1"/>
              </a:solidFill>
              <a:latin typeface="+mj-lt"/>
              <a:ea typeface="+mj-ea"/>
              <a:cs typeface="+mj-cs"/>
            </a:endParaRPr>
          </a:p>
        </p:txBody>
      </p:sp>
      <p:sp>
        <p:nvSpPr>
          <p:cNvPr id="3" name="Sous-titre 2">
            <a:extLst>
              <a:ext uri="{FF2B5EF4-FFF2-40B4-BE49-F238E27FC236}">
                <a16:creationId xmlns:a16="http://schemas.microsoft.com/office/drawing/2014/main" id="{A9FFD0E8-16B5-4E4B-A491-F859B21F879E}"/>
              </a:ext>
            </a:extLst>
          </p:cNvPr>
          <p:cNvSpPr>
            <a:spLocks noGrp="1"/>
          </p:cNvSpPr>
          <p:nvPr>
            <p:ph type="subTitle" idx="1"/>
          </p:nvPr>
        </p:nvSpPr>
        <p:spPr>
          <a:xfrm>
            <a:off x="285750" y="3428380"/>
            <a:ext cx="7300913" cy="2789540"/>
          </a:xfrm>
        </p:spPr>
        <p:txBody>
          <a:bodyPr vert="horz" lIns="91440" tIns="45720" rIns="91440" bIns="45720" rtlCol="0" anchor="ctr">
            <a:normAutofit lnSpcReduction="10000"/>
          </a:bodyPr>
          <a:lstStyle/>
          <a:p>
            <a:pPr indent="-228600" algn="l">
              <a:buFont typeface="Arial" panose="020B0604020202020204" pitchFamily="34" charset="0"/>
              <a:buChar char="•"/>
            </a:pPr>
            <a:endParaRPr lang="en-US" sz="2000" dirty="0">
              <a:solidFill>
                <a:schemeClr val="tx2"/>
              </a:solidFill>
            </a:endParaRPr>
          </a:p>
          <a:p>
            <a:pPr algn="l"/>
            <a:r>
              <a:rPr lang="en-US" sz="2800" b="1" kern="1200" dirty="0">
                <a:latin typeface="+mj-lt"/>
                <a:ea typeface="+mj-ea"/>
                <a:cs typeface="+mj-cs"/>
              </a:rPr>
              <a:t>How to Query Tables Using </a:t>
            </a:r>
            <a:r>
              <a:rPr lang="en-US" sz="2800" b="1" dirty="0">
                <a:latin typeface="+mj-lt"/>
                <a:ea typeface="+mj-ea"/>
                <a:cs typeface="+mj-cs"/>
              </a:rPr>
              <a:t>Natural Language </a:t>
            </a:r>
            <a:r>
              <a:rPr lang="en-GB" sz="2800" b="1" dirty="0">
                <a:latin typeface="+mj-lt"/>
                <a:ea typeface="+mj-ea"/>
                <a:cs typeface="+mj-cs"/>
              </a:rPr>
              <a:t>without knowing the schema ahead of time? </a:t>
            </a:r>
          </a:p>
          <a:p>
            <a:pPr indent="-228600" algn="l">
              <a:buFont typeface="Arial" panose="020B0604020202020204" pitchFamily="34" charset="0"/>
              <a:buChar char="•"/>
            </a:pPr>
            <a:endParaRPr lang="en-US" sz="2000" dirty="0">
              <a:solidFill>
                <a:schemeClr val="tx2"/>
              </a:solidFill>
            </a:endParaRPr>
          </a:p>
          <a:p>
            <a:pPr algn="l"/>
            <a:endParaRPr lang="en-US" sz="2000" dirty="0">
              <a:solidFill>
                <a:schemeClr val="tx2"/>
              </a:solidFill>
            </a:endParaRPr>
          </a:p>
          <a:p>
            <a:pPr algn="l"/>
            <a:r>
              <a:rPr lang="en-US" sz="2000" dirty="0">
                <a:solidFill>
                  <a:schemeClr val="tx2"/>
                </a:solidFill>
              </a:rPr>
              <a:t>    Maxime TCHIBOZO</a:t>
            </a:r>
          </a:p>
          <a:p>
            <a:pPr algn="l"/>
            <a:r>
              <a:rPr lang="en-US" sz="2000" dirty="0">
                <a:solidFill>
                  <a:schemeClr val="tx2"/>
                </a:solidFill>
              </a:rPr>
              <a:t>    July 2020 – Analytics Lab    </a:t>
            </a:r>
          </a:p>
        </p:txBody>
      </p:sp>
    </p:spTree>
    <p:extLst>
      <p:ext uri="{BB962C8B-B14F-4D97-AF65-F5344CB8AC3E}">
        <p14:creationId xmlns:p14="http://schemas.microsoft.com/office/powerpoint/2010/main" val="1281260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08A6EB66-5D32-4DCF-BB16-8B8D3337D114}"/>
              </a:ext>
            </a:extLst>
          </p:cNvPr>
          <p:cNvPicPr/>
          <p:nvPr/>
        </p:nvPicPr>
        <p:blipFill rotWithShape="1">
          <a:blip r:embed="rId2"/>
          <a:srcRect t="31494" r="47772"/>
          <a:stretch/>
        </p:blipFill>
        <p:spPr>
          <a:xfrm>
            <a:off x="2912267" y="1404581"/>
            <a:ext cx="2587229" cy="1420147"/>
          </a:xfrm>
          <a:prstGeom prst="rect">
            <a:avLst/>
          </a:prstGeom>
        </p:spPr>
      </p:pic>
      <p:sp>
        <p:nvSpPr>
          <p:cNvPr id="7" name="ZoneTexte 6">
            <a:extLst>
              <a:ext uri="{FF2B5EF4-FFF2-40B4-BE49-F238E27FC236}">
                <a16:creationId xmlns:a16="http://schemas.microsoft.com/office/drawing/2014/main" id="{CCBBF324-FE2A-4188-B9A9-96771D828002}"/>
              </a:ext>
            </a:extLst>
          </p:cNvPr>
          <p:cNvSpPr txBox="1"/>
          <p:nvPr/>
        </p:nvSpPr>
        <p:spPr>
          <a:xfrm>
            <a:off x="325038" y="1791489"/>
            <a:ext cx="2587229" cy="646331"/>
          </a:xfrm>
          <a:prstGeom prst="rect">
            <a:avLst/>
          </a:prstGeom>
          <a:noFill/>
        </p:spPr>
        <p:txBody>
          <a:bodyPr wrap="square" rtlCol="0">
            <a:spAutoFit/>
          </a:bodyPr>
          <a:lstStyle/>
          <a:p>
            <a:pPr algn="ctr"/>
            <a:r>
              <a:rPr lang="fr-FR" b="1" dirty="0">
                <a:solidFill>
                  <a:srgbClr val="008755"/>
                </a:solidFill>
              </a:rPr>
              <a:t>Analyst1’s </a:t>
            </a:r>
            <a:r>
              <a:rPr lang="fr-FR" b="1" dirty="0" err="1">
                <a:solidFill>
                  <a:srgbClr val="008755"/>
                </a:solidFill>
              </a:rPr>
              <a:t>understanding</a:t>
            </a:r>
            <a:r>
              <a:rPr lang="fr-FR" b="1" dirty="0">
                <a:solidFill>
                  <a:srgbClr val="008755"/>
                </a:solidFill>
              </a:rPr>
              <a:t> of the </a:t>
            </a:r>
            <a:r>
              <a:rPr lang="fr-FR" b="1" dirty="0" err="1">
                <a:solidFill>
                  <a:srgbClr val="008755"/>
                </a:solidFill>
              </a:rPr>
              <a:t>dependence</a:t>
            </a:r>
            <a:endParaRPr lang="en-GB" b="1" dirty="0">
              <a:solidFill>
                <a:srgbClr val="008755"/>
              </a:solidFill>
            </a:endParaRPr>
          </a:p>
        </p:txBody>
      </p:sp>
      <p:sp>
        <p:nvSpPr>
          <p:cNvPr id="2" name="Titre 1">
            <a:extLst>
              <a:ext uri="{FF2B5EF4-FFF2-40B4-BE49-F238E27FC236}">
                <a16:creationId xmlns:a16="http://schemas.microsoft.com/office/drawing/2014/main" id="{B2394733-AD52-4759-93FA-29920E0984B5}"/>
              </a:ext>
            </a:extLst>
          </p:cNvPr>
          <p:cNvSpPr>
            <a:spLocks noGrp="1"/>
          </p:cNvSpPr>
          <p:nvPr>
            <p:ph type="title"/>
          </p:nvPr>
        </p:nvSpPr>
        <p:spPr>
          <a:xfrm>
            <a:off x="838200" y="465926"/>
            <a:ext cx="10515600" cy="1325563"/>
          </a:xfrm>
        </p:spPr>
        <p:txBody>
          <a:bodyPr>
            <a:normAutofit fontScale="90000"/>
          </a:bodyPr>
          <a:lstStyle/>
          <a:p>
            <a:r>
              <a:rPr lang="en-GB" sz="4400" dirty="0">
                <a:solidFill>
                  <a:srgbClr val="008755"/>
                </a:solidFill>
                <a:latin typeface="Calibri" panose="020F0502020204030204" pitchFamily="34" charset="0"/>
                <a:cs typeface="Times New Roman" panose="02020603050405020304" pitchFamily="18" charset="0"/>
              </a:rPr>
              <a:t>We use Directed Acyclic Graphs  to model variables in Causal Inference</a:t>
            </a:r>
            <a:br>
              <a:rPr lang="en-GB" sz="4400" dirty="0">
                <a:solidFill>
                  <a:srgbClr val="008755"/>
                </a:solidFill>
                <a:latin typeface="Calibri" panose="020F0502020204030204" pitchFamily="34" charset="0"/>
                <a:cs typeface="Times New Roman" panose="02020603050405020304" pitchFamily="18" charset="0"/>
              </a:rPr>
            </a:br>
            <a:endParaRPr lang="en-GB" dirty="0">
              <a:solidFill>
                <a:srgbClr val="008755"/>
              </a:solidFill>
            </a:endParaRPr>
          </a:p>
        </p:txBody>
      </p:sp>
      <p:sp>
        <p:nvSpPr>
          <p:cNvPr id="3" name="Espace réservé du contenu 2">
            <a:extLst>
              <a:ext uri="{FF2B5EF4-FFF2-40B4-BE49-F238E27FC236}">
                <a16:creationId xmlns:a16="http://schemas.microsoft.com/office/drawing/2014/main" id="{A08CCFB7-AC25-47AD-9432-E800F2E567E5}"/>
              </a:ext>
            </a:extLst>
          </p:cNvPr>
          <p:cNvSpPr>
            <a:spLocks noGrp="1"/>
          </p:cNvSpPr>
          <p:nvPr>
            <p:ph idx="1"/>
          </p:nvPr>
        </p:nvSpPr>
        <p:spPr>
          <a:xfrm>
            <a:off x="6200775" y="1690688"/>
            <a:ext cx="5249467" cy="4598899"/>
          </a:xfrm>
        </p:spPr>
        <p:txBody>
          <a:bodyPr>
            <a:norm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Title length has no effect on whether transaction is fraudulent or not. </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X and Y are statistically correlated, but </a:t>
            </a:r>
            <a:r>
              <a:rPr lang="en-GB" sz="18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causally independent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 correlation is due to Country (Q).</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Transactions from the Cayman Islands happen to also have a higher likelihood of having between 10 and 15 characters in the text. </a:t>
            </a:r>
          </a:p>
          <a:p>
            <a:endParaRPr lang="en-GB" sz="1800" dirty="0">
              <a:latin typeface="Calibri" panose="020F0502020204030204" pitchFamily="34" charset="0"/>
              <a:ea typeface="Calibri" panose="020F0502020204030204" pitchFamily="34" charset="0"/>
              <a:cs typeface="Times New Roman" panose="02020603050405020304" pitchFamily="18" charset="0"/>
            </a:endParaRPr>
          </a:p>
          <a:p>
            <a:r>
              <a:rPr lang="en-GB" sz="1800" b="1" dirty="0">
                <a:solidFill>
                  <a:srgbClr val="008755"/>
                </a:solidFill>
                <a:latin typeface="Calibri" panose="020F0502020204030204" pitchFamily="34" charset="0"/>
                <a:cs typeface="Times New Roman" panose="02020603050405020304" pitchFamily="18" charset="0"/>
              </a:rPr>
              <a:t>So What? </a:t>
            </a:r>
          </a:p>
          <a:p>
            <a:pPr marL="0" indent="0">
              <a:buNone/>
            </a:pPr>
            <a:r>
              <a:rPr lang="en-GB" sz="1800" b="1" dirty="0">
                <a:solidFill>
                  <a:srgbClr val="C00000"/>
                </a:solidFill>
                <a:latin typeface="Calibri" panose="020F0502020204030204" pitchFamily="34" charset="0"/>
                <a:cs typeface="Times New Roman" panose="02020603050405020304" pitchFamily="18" charset="0"/>
              </a:rPr>
              <a:t>Analyst1’s screening algorithm punished transactions with text between 10 and 15 characters.</a:t>
            </a:r>
          </a:p>
        </p:txBody>
      </p:sp>
      <p:sp>
        <p:nvSpPr>
          <p:cNvPr id="11" name="ZoneTexte 10">
            <a:extLst>
              <a:ext uri="{FF2B5EF4-FFF2-40B4-BE49-F238E27FC236}">
                <a16:creationId xmlns:a16="http://schemas.microsoft.com/office/drawing/2014/main" id="{D68AF06D-9F73-43DA-A4A2-2C970C971ABA}"/>
              </a:ext>
            </a:extLst>
          </p:cNvPr>
          <p:cNvSpPr txBox="1"/>
          <p:nvPr/>
        </p:nvSpPr>
        <p:spPr>
          <a:xfrm>
            <a:off x="325038" y="3882054"/>
            <a:ext cx="2538412" cy="646331"/>
          </a:xfrm>
          <a:prstGeom prst="rect">
            <a:avLst/>
          </a:prstGeom>
          <a:noFill/>
        </p:spPr>
        <p:txBody>
          <a:bodyPr wrap="square" rtlCol="0">
            <a:spAutoFit/>
          </a:bodyPr>
          <a:lstStyle/>
          <a:p>
            <a:pPr algn="ctr"/>
            <a:r>
              <a:rPr lang="fr-FR" b="1" dirty="0" err="1">
                <a:solidFill>
                  <a:srgbClr val="008755"/>
                </a:solidFill>
              </a:rPr>
              <a:t>True</a:t>
            </a:r>
            <a:r>
              <a:rPr lang="fr-FR" b="1" dirty="0">
                <a:solidFill>
                  <a:srgbClr val="008755"/>
                </a:solidFill>
              </a:rPr>
              <a:t> causal </a:t>
            </a:r>
            <a:r>
              <a:rPr lang="fr-FR" b="1" dirty="0" err="1">
                <a:solidFill>
                  <a:srgbClr val="008755"/>
                </a:solidFill>
              </a:rPr>
              <a:t>dependence</a:t>
            </a:r>
            <a:r>
              <a:rPr lang="fr-FR" b="1" dirty="0">
                <a:solidFill>
                  <a:srgbClr val="008755"/>
                </a:solidFill>
              </a:rPr>
              <a:t> (Q=Country)</a:t>
            </a:r>
            <a:endParaRPr lang="en-GB" b="1" dirty="0">
              <a:solidFill>
                <a:srgbClr val="008755"/>
              </a:solidFill>
            </a:endParaRPr>
          </a:p>
        </p:txBody>
      </p:sp>
      <p:pic>
        <p:nvPicPr>
          <p:cNvPr id="12" name="Image 11">
            <a:extLst>
              <a:ext uri="{FF2B5EF4-FFF2-40B4-BE49-F238E27FC236}">
                <a16:creationId xmlns:a16="http://schemas.microsoft.com/office/drawing/2014/main" id="{DCE612A5-904E-4D75-9CCA-8403020C2992}"/>
              </a:ext>
            </a:extLst>
          </p:cNvPr>
          <p:cNvPicPr/>
          <p:nvPr/>
        </p:nvPicPr>
        <p:blipFill rotWithShape="1">
          <a:blip r:embed="rId2"/>
          <a:srcRect l="49868"/>
          <a:stretch/>
        </p:blipFill>
        <p:spPr>
          <a:xfrm>
            <a:off x="3103959" y="3374270"/>
            <a:ext cx="2538412" cy="2308230"/>
          </a:xfrm>
          <a:prstGeom prst="rect">
            <a:avLst/>
          </a:prstGeom>
        </p:spPr>
      </p:pic>
    </p:spTree>
    <p:extLst>
      <p:ext uri="{BB962C8B-B14F-4D97-AF65-F5344CB8AC3E}">
        <p14:creationId xmlns:p14="http://schemas.microsoft.com/office/powerpoint/2010/main" val="215244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DC79F5-DD3A-47FE-A19F-1C99C24B5E51}"/>
              </a:ext>
            </a:extLst>
          </p:cNvPr>
          <p:cNvSpPr>
            <a:spLocks noGrp="1"/>
          </p:cNvSpPr>
          <p:nvPr>
            <p:ph type="title"/>
          </p:nvPr>
        </p:nvSpPr>
        <p:spPr>
          <a:xfrm>
            <a:off x="838200" y="322262"/>
            <a:ext cx="10515600" cy="1325563"/>
          </a:xfrm>
        </p:spPr>
        <p:txBody>
          <a:bodyPr/>
          <a:lstStyle/>
          <a:p>
            <a:r>
              <a:rPr lang="fr-FR" dirty="0">
                <a:solidFill>
                  <a:srgbClr val="008755"/>
                </a:solidFill>
              </a:rPr>
              <a:t>Causal Graphs – Fork</a:t>
            </a:r>
            <a:endParaRPr lang="en-GB" dirty="0">
              <a:solidFill>
                <a:srgbClr val="008755"/>
              </a:solidFill>
            </a:endParaRPr>
          </a:p>
        </p:txBody>
      </p:sp>
      <p:sp>
        <p:nvSpPr>
          <p:cNvPr id="3" name="Espace réservé du contenu 2">
            <a:extLst>
              <a:ext uri="{FF2B5EF4-FFF2-40B4-BE49-F238E27FC236}">
                <a16:creationId xmlns:a16="http://schemas.microsoft.com/office/drawing/2014/main" id="{BB43B533-1D88-4011-9F1F-AA73D2097434}"/>
              </a:ext>
            </a:extLst>
          </p:cNvPr>
          <p:cNvSpPr>
            <a:spLocks noGrp="1"/>
          </p:cNvSpPr>
          <p:nvPr>
            <p:ph idx="1"/>
          </p:nvPr>
        </p:nvSpPr>
        <p:spPr>
          <a:xfrm>
            <a:off x="3971924" y="1847850"/>
            <a:ext cx="7381875" cy="4351338"/>
          </a:xfrm>
        </p:spPr>
        <p:txBody>
          <a:bodyPr/>
          <a:lstStyle/>
          <a:p>
            <a:endParaRPr lang="en-GB" sz="2800" dirty="0">
              <a:latin typeface="Calibri" panose="020F0502020204030204" pitchFamily="34" charset="0"/>
              <a:cs typeface="Times New Roman" panose="02020603050405020304" pitchFamily="18" charset="0"/>
            </a:endParaRPr>
          </a:p>
          <a:p>
            <a:endParaRPr lang="en-GB" dirty="0"/>
          </a:p>
          <a:p>
            <a:endParaRPr lang="en-GB" dirty="0"/>
          </a:p>
        </p:txBody>
      </p:sp>
      <p:pic>
        <p:nvPicPr>
          <p:cNvPr id="4" name="Image 3">
            <a:extLst>
              <a:ext uri="{FF2B5EF4-FFF2-40B4-BE49-F238E27FC236}">
                <a16:creationId xmlns:a16="http://schemas.microsoft.com/office/drawing/2014/main" id="{3F343654-7DB6-47CB-9CB4-7DCBA58787CB}"/>
              </a:ext>
            </a:extLst>
          </p:cNvPr>
          <p:cNvPicPr>
            <a:picLocks noChangeAspect="1"/>
          </p:cNvPicPr>
          <p:nvPr/>
        </p:nvPicPr>
        <p:blipFill>
          <a:blip r:embed="rId2"/>
          <a:stretch>
            <a:fillRect/>
          </a:stretch>
        </p:blipFill>
        <p:spPr>
          <a:xfrm>
            <a:off x="991441" y="2806803"/>
            <a:ext cx="2422542" cy="2871787"/>
          </a:xfrm>
          <a:prstGeom prst="rect">
            <a:avLst/>
          </a:prstGeom>
        </p:spPr>
      </p:pic>
      <p:pic>
        <p:nvPicPr>
          <p:cNvPr id="5" name="Image 4">
            <a:extLst>
              <a:ext uri="{FF2B5EF4-FFF2-40B4-BE49-F238E27FC236}">
                <a16:creationId xmlns:a16="http://schemas.microsoft.com/office/drawing/2014/main" id="{F2D2C982-087C-46A7-8037-9045E405FFD4}"/>
              </a:ext>
            </a:extLst>
          </p:cNvPr>
          <p:cNvPicPr/>
          <p:nvPr/>
        </p:nvPicPr>
        <p:blipFill>
          <a:blip r:embed="rId3"/>
          <a:stretch>
            <a:fillRect/>
          </a:stretch>
        </p:blipFill>
        <p:spPr>
          <a:xfrm>
            <a:off x="2999592" y="2937865"/>
            <a:ext cx="3458170" cy="982269"/>
          </a:xfrm>
          <a:prstGeom prst="rect">
            <a:avLst/>
          </a:prstGeom>
        </p:spPr>
      </p:pic>
      <p:pic>
        <p:nvPicPr>
          <p:cNvPr id="7" name="Image 6">
            <a:extLst>
              <a:ext uri="{FF2B5EF4-FFF2-40B4-BE49-F238E27FC236}">
                <a16:creationId xmlns:a16="http://schemas.microsoft.com/office/drawing/2014/main" id="{3681810F-6A2C-4CC1-8447-897ABD4DD375}"/>
              </a:ext>
            </a:extLst>
          </p:cNvPr>
          <p:cNvPicPr/>
          <p:nvPr/>
        </p:nvPicPr>
        <p:blipFill>
          <a:blip r:embed="rId4"/>
          <a:stretch>
            <a:fillRect/>
          </a:stretch>
        </p:blipFill>
        <p:spPr>
          <a:xfrm>
            <a:off x="7015703" y="989370"/>
            <a:ext cx="2743200" cy="3114674"/>
          </a:xfrm>
          <a:prstGeom prst="rect">
            <a:avLst/>
          </a:prstGeom>
        </p:spPr>
      </p:pic>
      <p:pic>
        <p:nvPicPr>
          <p:cNvPr id="9" name="Image 8">
            <a:extLst>
              <a:ext uri="{FF2B5EF4-FFF2-40B4-BE49-F238E27FC236}">
                <a16:creationId xmlns:a16="http://schemas.microsoft.com/office/drawing/2014/main" id="{392F573D-85BF-40B0-AAAA-5A5D7BF97C8F}"/>
              </a:ext>
            </a:extLst>
          </p:cNvPr>
          <p:cNvPicPr/>
          <p:nvPr/>
        </p:nvPicPr>
        <p:blipFill>
          <a:blip r:embed="rId5"/>
          <a:stretch>
            <a:fillRect/>
          </a:stretch>
        </p:blipFill>
        <p:spPr>
          <a:xfrm>
            <a:off x="6623418" y="4593334"/>
            <a:ext cx="3342490" cy="351777"/>
          </a:xfrm>
          <a:prstGeom prst="rect">
            <a:avLst/>
          </a:prstGeom>
        </p:spPr>
      </p:pic>
      <p:sp>
        <p:nvSpPr>
          <p:cNvPr id="6" name="ZoneTexte 5">
            <a:extLst>
              <a:ext uri="{FF2B5EF4-FFF2-40B4-BE49-F238E27FC236}">
                <a16:creationId xmlns:a16="http://schemas.microsoft.com/office/drawing/2014/main" id="{9ED17D7A-2605-4740-BCA2-541F44F97CE2}"/>
              </a:ext>
            </a:extLst>
          </p:cNvPr>
          <p:cNvSpPr txBox="1"/>
          <p:nvPr/>
        </p:nvSpPr>
        <p:spPr>
          <a:xfrm>
            <a:off x="5858645" y="4965500"/>
            <a:ext cx="5341914" cy="1754326"/>
          </a:xfrm>
          <a:prstGeom prst="rect">
            <a:avLst/>
          </a:prstGeom>
          <a:noFill/>
        </p:spPr>
        <p:txBody>
          <a:bodyPr wrap="square" rtlCol="0">
            <a:spAutoFit/>
          </a:bodyPr>
          <a:lstStyle/>
          <a:p>
            <a:pPr marL="285750" indent="-285750">
              <a:buFont typeface="Arial" panose="020B0604020202020204" pitchFamily="34" charset="0"/>
              <a:buChar char="•"/>
            </a:pPr>
            <a:r>
              <a:rPr lang="fr-FR" dirty="0"/>
              <a:t>In reality, X and Y are </a:t>
            </a:r>
            <a:r>
              <a:rPr lang="fr-FR" dirty="0" err="1"/>
              <a:t>causally</a:t>
            </a:r>
            <a:r>
              <a:rPr lang="fr-FR" dirty="0"/>
              <a:t> </a:t>
            </a:r>
            <a:r>
              <a:rPr lang="fr-FR" dirty="0" err="1"/>
              <a:t>independent</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err="1"/>
              <a:t>Artificially</a:t>
            </a:r>
            <a:r>
              <a:rPr lang="fr-FR" dirty="0"/>
              <a:t> </a:t>
            </a:r>
            <a:r>
              <a:rPr lang="fr-FR" dirty="0" err="1"/>
              <a:t>increasing</a:t>
            </a:r>
            <a:r>
              <a:rPr lang="fr-FR" dirty="0"/>
              <a:t> or </a:t>
            </a:r>
            <a:r>
              <a:rPr lang="fr-FR" dirty="0" err="1"/>
              <a:t>decreasing</a:t>
            </a:r>
            <a:r>
              <a:rPr lang="fr-FR" dirty="0"/>
              <a:t> X </a:t>
            </a:r>
            <a:r>
              <a:rPr lang="fr-FR" dirty="0" err="1"/>
              <a:t>without</a:t>
            </a:r>
            <a:r>
              <a:rPr lang="fr-FR" dirty="0"/>
              <a:t> </a:t>
            </a:r>
            <a:r>
              <a:rPr lang="fr-FR" dirty="0" err="1"/>
              <a:t>changing</a:t>
            </a:r>
            <a:r>
              <a:rPr lang="fr-FR" dirty="0"/>
              <a:t> Z </a:t>
            </a:r>
            <a:r>
              <a:rPr lang="fr-FR" dirty="0" err="1"/>
              <a:t>will</a:t>
            </a:r>
            <a:r>
              <a:rPr lang="fr-FR" dirty="0"/>
              <a:t> not affect Y.</a:t>
            </a:r>
          </a:p>
          <a:p>
            <a:pPr marL="285750" indent="-285750">
              <a:buFont typeface="Arial" panose="020B0604020202020204" pitchFamily="34" charset="0"/>
              <a:buChar char="•"/>
            </a:pPr>
            <a:br>
              <a:rPr lang="fr-FR" dirty="0"/>
            </a:br>
            <a:r>
              <a:rPr lang="fr-FR" dirty="0" err="1"/>
              <a:t>Statistically</a:t>
            </a:r>
            <a:r>
              <a:rPr lang="fr-FR" dirty="0"/>
              <a:t>, </a:t>
            </a:r>
            <a:r>
              <a:rPr lang="fr-FR" dirty="0" err="1"/>
              <a:t>they</a:t>
            </a:r>
            <a:r>
              <a:rPr lang="fr-FR" dirty="0"/>
              <a:t> </a:t>
            </a:r>
            <a:r>
              <a:rPr lang="fr-FR" dirty="0" err="1"/>
              <a:t>appear</a:t>
            </a:r>
            <a:r>
              <a:rPr lang="fr-FR" dirty="0"/>
              <a:t> </a:t>
            </a:r>
            <a:r>
              <a:rPr lang="fr-FR" dirty="0" err="1"/>
              <a:t>correlated</a:t>
            </a:r>
            <a:r>
              <a:rPr lang="fr-FR" dirty="0"/>
              <a:t>.</a:t>
            </a:r>
            <a:endParaRPr lang="en-GB" dirty="0"/>
          </a:p>
        </p:txBody>
      </p:sp>
      <p:cxnSp>
        <p:nvCxnSpPr>
          <p:cNvPr id="10" name="Connecteur droit avec flèche 9">
            <a:extLst>
              <a:ext uri="{FF2B5EF4-FFF2-40B4-BE49-F238E27FC236}">
                <a16:creationId xmlns:a16="http://schemas.microsoft.com/office/drawing/2014/main" id="{C8195CC3-28C0-4F54-B940-6AF9D9D6D2C9}"/>
              </a:ext>
            </a:extLst>
          </p:cNvPr>
          <p:cNvCxnSpPr>
            <a:cxnSpLocks/>
          </p:cNvCxnSpPr>
          <p:nvPr/>
        </p:nvCxnSpPr>
        <p:spPr>
          <a:xfrm flipV="1">
            <a:off x="7662861" y="1745953"/>
            <a:ext cx="1438277" cy="18089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4A32D4F5-BBA9-4B93-A10D-31FC96D42A27}"/>
              </a:ext>
            </a:extLst>
          </p:cNvPr>
          <p:cNvSpPr txBox="1"/>
          <p:nvPr/>
        </p:nvSpPr>
        <p:spPr>
          <a:xfrm>
            <a:off x="8067674" y="4075585"/>
            <a:ext cx="809627" cy="369332"/>
          </a:xfrm>
          <a:prstGeom prst="rect">
            <a:avLst/>
          </a:prstGeom>
          <a:noFill/>
        </p:spPr>
        <p:txBody>
          <a:bodyPr wrap="square" rtlCol="0">
            <a:spAutoFit/>
          </a:bodyPr>
          <a:lstStyle/>
          <a:p>
            <a:r>
              <a:rPr lang="fr-FR" dirty="0"/>
              <a:t>X</a:t>
            </a:r>
            <a:endParaRPr lang="en-GB" dirty="0"/>
          </a:p>
        </p:txBody>
      </p:sp>
      <p:sp>
        <p:nvSpPr>
          <p:cNvPr id="17" name="ZoneTexte 16">
            <a:extLst>
              <a:ext uri="{FF2B5EF4-FFF2-40B4-BE49-F238E27FC236}">
                <a16:creationId xmlns:a16="http://schemas.microsoft.com/office/drawing/2014/main" id="{C92901B1-BE77-4AA1-884E-54C20F8A5FA9}"/>
              </a:ext>
            </a:extLst>
          </p:cNvPr>
          <p:cNvSpPr txBox="1"/>
          <p:nvPr/>
        </p:nvSpPr>
        <p:spPr>
          <a:xfrm>
            <a:off x="6331919" y="2281118"/>
            <a:ext cx="809627" cy="369332"/>
          </a:xfrm>
          <a:prstGeom prst="rect">
            <a:avLst/>
          </a:prstGeom>
          <a:noFill/>
        </p:spPr>
        <p:txBody>
          <a:bodyPr wrap="square" rtlCol="0">
            <a:spAutoFit/>
          </a:bodyPr>
          <a:lstStyle/>
          <a:p>
            <a:r>
              <a:rPr lang="fr-FR" dirty="0"/>
              <a:t>Y</a:t>
            </a:r>
            <a:endParaRPr lang="en-GB" dirty="0"/>
          </a:p>
        </p:txBody>
      </p:sp>
      <p:sp>
        <p:nvSpPr>
          <p:cNvPr id="18" name="ZoneTexte 17">
            <a:extLst>
              <a:ext uri="{FF2B5EF4-FFF2-40B4-BE49-F238E27FC236}">
                <a16:creationId xmlns:a16="http://schemas.microsoft.com/office/drawing/2014/main" id="{ED499FE6-707E-45CC-A145-B128C3DE7219}"/>
              </a:ext>
            </a:extLst>
          </p:cNvPr>
          <p:cNvSpPr txBox="1"/>
          <p:nvPr/>
        </p:nvSpPr>
        <p:spPr>
          <a:xfrm>
            <a:off x="10244138" y="4527839"/>
            <a:ext cx="1109661" cy="369332"/>
          </a:xfrm>
          <a:prstGeom prst="rect">
            <a:avLst/>
          </a:prstGeom>
          <a:noFill/>
        </p:spPr>
        <p:txBody>
          <a:bodyPr wrap="square" rtlCol="0">
            <a:spAutoFit/>
          </a:bodyPr>
          <a:lstStyle/>
          <a:p>
            <a:r>
              <a:rPr lang="fr-FR" dirty="0"/>
              <a:t>(!= 0)</a:t>
            </a:r>
            <a:endParaRPr lang="en-GB" dirty="0"/>
          </a:p>
        </p:txBody>
      </p:sp>
      <p:sp>
        <p:nvSpPr>
          <p:cNvPr id="19" name="ZoneTexte 18">
            <a:extLst>
              <a:ext uri="{FF2B5EF4-FFF2-40B4-BE49-F238E27FC236}">
                <a16:creationId xmlns:a16="http://schemas.microsoft.com/office/drawing/2014/main" id="{65FB1D2E-6065-401B-8015-A335F2AAEDBD}"/>
              </a:ext>
            </a:extLst>
          </p:cNvPr>
          <p:cNvSpPr txBox="1"/>
          <p:nvPr/>
        </p:nvSpPr>
        <p:spPr>
          <a:xfrm>
            <a:off x="991441" y="1647825"/>
            <a:ext cx="4766422" cy="923330"/>
          </a:xfrm>
          <a:prstGeom prst="rect">
            <a:avLst/>
          </a:prstGeom>
          <a:noFill/>
        </p:spPr>
        <p:txBody>
          <a:bodyPr wrap="square" rtlCol="0">
            <a:spAutoFit/>
          </a:bodyPr>
          <a:lstStyle/>
          <a:p>
            <a:r>
              <a:rPr lang="fr-FR" dirty="0"/>
              <a:t>X: </a:t>
            </a:r>
            <a:r>
              <a:rPr lang="fr-FR" dirty="0" err="1"/>
              <a:t>Number</a:t>
            </a:r>
            <a:r>
              <a:rPr lang="fr-FR" dirty="0"/>
              <a:t> of </a:t>
            </a:r>
            <a:r>
              <a:rPr lang="fr-FR" dirty="0" err="1"/>
              <a:t>letters</a:t>
            </a:r>
            <a:r>
              <a:rPr lang="fr-FR" dirty="0"/>
              <a:t> of an OFAC transaction</a:t>
            </a:r>
          </a:p>
          <a:p>
            <a:r>
              <a:rPr lang="fr-FR" dirty="0"/>
              <a:t>Y: </a:t>
            </a:r>
            <a:r>
              <a:rPr lang="fr-FR" dirty="0" err="1"/>
              <a:t>Fraudulent</a:t>
            </a:r>
            <a:r>
              <a:rPr lang="fr-FR" dirty="0"/>
              <a:t> Transaction or not</a:t>
            </a:r>
          </a:p>
          <a:p>
            <a:r>
              <a:rPr lang="fr-FR" dirty="0"/>
              <a:t>Z: Country</a:t>
            </a:r>
            <a:endParaRPr lang="en-GB" dirty="0"/>
          </a:p>
        </p:txBody>
      </p:sp>
    </p:spTree>
    <p:extLst>
      <p:ext uri="{BB962C8B-B14F-4D97-AF65-F5344CB8AC3E}">
        <p14:creationId xmlns:p14="http://schemas.microsoft.com/office/powerpoint/2010/main" val="281371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B43B533-1D88-4011-9F1F-AA73D2097434}"/>
              </a:ext>
            </a:extLst>
          </p:cNvPr>
          <p:cNvSpPr>
            <a:spLocks noGrp="1"/>
          </p:cNvSpPr>
          <p:nvPr>
            <p:ph idx="1"/>
          </p:nvPr>
        </p:nvSpPr>
        <p:spPr>
          <a:xfrm>
            <a:off x="3971924" y="1847850"/>
            <a:ext cx="7381875" cy="4351338"/>
          </a:xfrm>
        </p:spPr>
        <p:txBody>
          <a:bodyPr/>
          <a:lstStyle/>
          <a:p>
            <a:endParaRPr lang="en-GB" sz="2800" dirty="0">
              <a:latin typeface="Calibri" panose="020F0502020204030204" pitchFamily="34" charset="0"/>
              <a:cs typeface="Times New Roman" panose="02020603050405020304" pitchFamily="18" charset="0"/>
            </a:endParaRPr>
          </a:p>
          <a:p>
            <a:endParaRPr lang="en-GB" dirty="0"/>
          </a:p>
          <a:p>
            <a:endParaRPr lang="en-GB" dirty="0"/>
          </a:p>
        </p:txBody>
      </p:sp>
      <p:pic>
        <p:nvPicPr>
          <p:cNvPr id="4" name="Image 3">
            <a:extLst>
              <a:ext uri="{FF2B5EF4-FFF2-40B4-BE49-F238E27FC236}">
                <a16:creationId xmlns:a16="http://schemas.microsoft.com/office/drawing/2014/main" id="{3F343654-7DB6-47CB-9CB4-7DCBA58787CB}"/>
              </a:ext>
            </a:extLst>
          </p:cNvPr>
          <p:cNvPicPr>
            <a:picLocks noChangeAspect="1"/>
          </p:cNvPicPr>
          <p:nvPr/>
        </p:nvPicPr>
        <p:blipFill>
          <a:blip r:embed="rId2"/>
          <a:stretch>
            <a:fillRect/>
          </a:stretch>
        </p:blipFill>
        <p:spPr>
          <a:xfrm>
            <a:off x="991441" y="2806803"/>
            <a:ext cx="2422542" cy="2871787"/>
          </a:xfrm>
          <a:prstGeom prst="rect">
            <a:avLst/>
          </a:prstGeom>
        </p:spPr>
      </p:pic>
      <p:pic>
        <p:nvPicPr>
          <p:cNvPr id="7" name="Image 6">
            <a:extLst>
              <a:ext uri="{FF2B5EF4-FFF2-40B4-BE49-F238E27FC236}">
                <a16:creationId xmlns:a16="http://schemas.microsoft.com/office/drawing/2014/main" id="{3681810F-6A2C-4CC1-8447-897ABD4DD375}"/>
              </a:ext>
            </a:extLst>
          </p:cNvPr>
          <p:cNvPicPr/>
          <p:nvPr/>
        </p:nvPicPr>
        <p:blipFill>
          <a:blip r:embed="rId3"/>
          <a:stretch>
            <a:fillRect/>
          </a:stretch>
        </p:blipFill>
        <p:spPr>
          <a:xfrm>
            <a:off x="7015703" y="989370"/>
            <a:ext cx="2743200" cy="3114674"/>
          </a:xfrm>
          <a:prstGeom prst="rect">
            <a:avLst/>
          </a:prstGeom>
        </p:spPr>
      </p:pic>
      <p:pic>
        <p:nvPicPr>
          <p:cNvPr id="9" name="Image 8">
            <a:extLst>
              <a:ext uri="{FF2B5EF4-FFF2-40B4-BE49-F238E27FC236}">
                <a16:creationId xmlns:a16="http://schemas.microsoft.com/office/drawing/2014/main" id="{392F573D-85BF-40B0-AAAA-5A5D7BF97C8F}"/>
              </a:ext>
            </a:extLst>
          </p:cNvPr>
          <p:cNvPicPr/>
          <p:nvPr/>
        </p:nvPicPr>
        <p:blipFill>
          <a:blip r:embed="rId4"/>
          <a:stretch>
            <a:fillRect/>
          </a:stretch>
        </p:blipFill>
        <p:spPr>
          <a:xfrm>
            <a:off x="6623419" y="4539539"/>
            <a:ext cx="3342490" cy="351777"/>
          </a:xfrm>
          <a:prstGeom prst="rect">
            <a:avLst/>
          </a:prstGeom>
        </p:spPr>
      </p:pic>
      <p:sp>
        <p:nvSpPr>
          <p:cNvPr id="11" name="ZoneTexte 10">
            <a:extLst>
              <a:ext uri="{FF2B5EF4-FFF2-40B4-BE49-F238E27FC236}">
                <a16:creationId xmlns:a16="http://schemas.microsoft.com/office/drawing/2014/main" id="{B6BDD8D3-5FE4-43B2-9FC5-E3C01E026536}"/>
              </a:ext>
            </a:extLst>
          </p:cNvPr>
          <p:cNvSpPr txBox="1"/>
          <p:nvPr/>
        </p:nvSpPr>
        <p:spPr>
          <a:xfrm>
            <a:off x="4593673" y="5251067"/>
            <a:ext cx="6606886" cy="671915"/>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Conditioning on the middle node of a fork (Z) gives a </a:t>
            </a:r>
            <a:r>
              <a:rPr lang="en-GB" sz="18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CORRECT</a:t>
            </a:r>
            <a:r>
              <a:rPr lang="en-GB" sz="1800" dirty="0">
                <a:effectLst/>
                <a:latin typeface="Calibri" panose="020F0502020204030204" pitchFamily="34" charset="0"/>
                <a:ea typeface="Calibri" panose="020F0502020204030204" pitchFamily="34" charset="0"/>
                <a:cs typeface="Times New Roman" panose="02020603050405020304" pitchFamily="18" charset="0"/>
              </a:rPr>
              <a:t> estimate of the causal effect of X on Y.</a:t>
            </a:r>
          </a:p>
        </p:txBody>
      </p:sp>
      <p:pic>
        <p:nvPicPr>
          <p:cNvPr id="13" name="Image 12">
            <a:extLst>
              <a:ext uri="{FF2B5EF4-FFF2-40B4-BE49-F238E27FC236}">
                <a16:creationId xmlns:a16="http://schemas.microsoft.com/office/drawing/2014/main" id="{B25CDAD0-3067-43D2-B146-7EB1E52035A4}"/>
              </a:ext>
            </a:extLst>
          </p:cNvPr>
          <p:cNvPicPr/>
          <p:nvPr/>
        </p:nvPicPr>
        <p:blipFill>
          <a:blip r:embed="rId5"/>
          <a:stretch>
            <a:fillRect/>
          </a:stretch>
        </p:blipFill>
        <p:spPr>
          <a:xfrm>
            <a:off x="6530747" y="1630425"/>
            <a:ext cx="3713112" cy="3315545"/>
          </a:xfrm>
          <a:prstGeom prst="rect">
            <a:avLst/>
          </a:prstGeom>
        </p:spPr>
      </p:pic>
      <p:sp>
        <p:nvSpPr>
          <p:cNvPr id="14" name="Ellipse 13">
            <a:extLst>
              <a:ext uri="{FF2B5EF4-FFF2-40B4-BE49-F238E27FC236}">
                <a16:creationId xmlns:a16="http://schemas.microsoft.com/office/drawing/2014/main" id="{577A6743-39C6-42E8-A220-534A7930AC7E}"/>
              </a:ext>
            </a:extLst>
          </p:cNvPr>
          <p:cNvSpPr/>
          <p:nvPr/>
        </p:nvSpPr>
        <p:spPr>
          <a:xfrm>
            <a:off x="6530747" y="4594192"/>
            <a:ext cx="763219" cy="3517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Ellipse 14">
            <a:extLst>
              <a:ext uri="{FF2B5EF4-FFF2-40B4-BE49-F238E27FC236}">
                <a16:creationId xmlns:a16="http://schemas.microsoft.com/office/drawing/2014/main" id="{76074FE3-A31F-465B-AD0D-C8BDC3E7DCC7}"/>
              </a:ext>
            </a:extLst>
          </p:cNvPr>
          <p:cNvSpPr/>
          <p:nvPr/>
        </p:nvSpPr>
        <p:spPr>
          <a:xfrm>
            <a:off x="8301038" y="1792586"/>
            <a:ext cx="357187" cy="333598"/>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Image 16">
            <a:extLst>
              <a:ext uri="{FF2B5EF4-FFF2-40B4-BE49-F238E27FC236}">
                <a16:creationId xmlns:a16="http://schemas.microsoft.com/office/drawing/2014/main" id="{3ACD927A-E0BD-4523-9F13-DFBD888D20AE}"/>
              </a:ext>
            </a:extLst>
          </p:cNvPr>
          <p:cNvPicPr/>
          <p:nvPr/>
        </p:nvPicPr>
        <p:blipFill>
          <a:blip r:embed="rId6"/>
          <a:stretch>
            <a:fillRect/>
          </a:stretch>
        </p:blipFill>
        <p:spPr>
          <a:xfrm>
            <a:off x="2999592" y="2937865"/>
            <a:ext cx="3458170" cy="982269"/>
          </a:xfrm>
          <a:prstGeom prst="rect">
            <a:avLst/>
          </a:prstGeom>
        </p:spPr>
      </p:pic>
      <p:sp>
        <p:nvSpPr>
          <p:cNvPr id="19" name="ZoneTexte 18">
            <a:extLst>
              <a:ext uri="{FF2B5EF4-FFF2-40B4-BE49-F238E27FC236}">
                <a16:creationId xmlns:a16="http://schemas.microsoft.com/office/drawing/2014/main" id="{265A6977-F549-4DC2-9FC4-0A55262461B5}"/>
              </a:ext>
            </a:extLst>
          </p:cNvPr>
          <p:cNvSpPr txBox="1"/>
          <p:nvPr/>
        </p:nvSpPr>
        <p:spPr>
          <a:xfrm>
            <a:off x="991441" y="1647825"/>
            <a:ext cx="4766422" cy="923330"/>
          </a:xfrm>
          <a:prstGeom prst="rect">
            <a:avLst/>
          </a:prstGeom>
          <a:noFill/>
        </p:spPr>
        <p:txBody>
          <a:bodyPr wrap="square" rtlCol="0">
            <a:spAutoFit/>
          </a:bodyPr>
          <a:lstStyle/>
          <a:p>
            <a:r>
              <a:rPr lang="fr-FR" dirty="0"/>
              <a:t>X: </a:t>
            </a:r>
            <a:r>
              <a:rPr lang="fr-FR" dirty="0" err="1"/>
              <a:t>Number</a:t>
            </a:r>
            <a:r>
              <a:rPr lang="fr-FR" dirty="0"/>
              <a:t> of </a:t>
            </a:r>
            <a:r>
              <a:rPr lang="fr-FR" dirty="0" err="1"/>
              <a:t>letters</a:t>
            </a:r>
            <a:r>
              <a:rPr lang="fr-FR" dirty="0"/>
              <a:t> of an OFAC transaction</a:t>
            </a:r>
          </a:p>
          <a:p>
            <a:r>
              <a:rPr lang="fr-FR" dirty="0"/>
              <a:t>Y: </a:t>
            </a:r>
            <a:r>
              <a:rPr lang="fr-FR" dirty="0" err="1"/>
              <a:t>Fraudulent</a:t>
            </a:r>
            <a:r>
              <a:rPr lang="fr-FR" dirty="0"/>
              <a:t> Transaction or not</a:t>
            </a:r>
          </a:p>
          <a:p>
            <a:r>
              <a:rPr lang="fr-FR" dirty="0"/>
              <a:t>Z: Country</a:t>
            </a:r>
            <a:endParaRPr lang="en-GB" dirty="0"/>
          </a:p>
        </p:txBody>
      </p:sp>
      <p:sp>
        <p:nvSpPr>
          <p:cNvPr id="22" name="Titre 1">
            <a:extLst>
              <a:ext uri="{FF2B5EF4-FFF2-40B4-BE49-F238E27FC236}">
                <a16:creationId xmlns:a16="http://schemas.microsoft.com/office/drawing/2014/main" id="{77CEBB31-4A0A-4FAE-BBB0-30C72E01B03F}"/>
              </a:ext>
            </a:extLst>
          </p:cNvPr>
          <p:cNvSpPr txBox="1">
            <a:spLocks/>
          </p:cNvSpPr>
          <p:nvPr/>
        </p:nvSpPr>
        <p:spPr>
          <a:xfrm>
            <a:off x="838200" y="3222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solidFill>
                  <a:srgbClr val="008755"/>
                </a:solidFill>
              </a:rPr>
              <a:t>Causal Graphs – Fork</a:t>
            </a:r>
            <a:endParaRPr lang="en-GB" dirty="0">
              <a:solidFill>
                <a:srgbClr val="008755"/>
              </a:solidFill>
            </a:endParaRPr>
          </a:p>
        </p:txBody>
      </p:sp>
    </p:spTree>
    <p:extLst>
      <p:ext uri="{BB962C8B-B14F-4D97-AF65-F5344CB8AC3E}">
        <p14:creationId xmlns:p14="http://schemas.microsoft.com/office/powerpoint/2010/main" val="317822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CAF641-053F-47E9-B101-330803D49EBF}"/>
              </a:ext>
            </a:extLst>
          </p:cNvPr>
          <p:cNvSpPr>
            <a:spLocks noGrp="1"/>
          </p:cNvSpPr>
          <p:nvPr>
            <p:ph type="title"/>
          </p:nvPr>
        </p:nvSpPr>
        <p:spPr>
          <a:xfrm>
            <a:off x="838200" y="274738"/>
            <a:ext cx="10515600" cy="1325563"/>
          </a:xfrm>
        </p:spPr>
        <p:txBody>
          <a:bodyPr/>
          <a:lstStyle/>
          <a:p>
            <a:r>
              <a:rPr lang="fr-FR" dirty="0">
                <a:solidFill>
                  <a:srgbClr val="008755"/>
                </a:solidFill>
              </a:rPr>
              <a:t>Causal Graphs – Chain</a:t>
            </a:r>
            <a:endParaRPr lang="en-GB" dirty="0">
              <a:solidFill>
                <a:srgbClr val="008755"/>
              </a:solidFill>
            </a:endParaRPr>
          </a:p>
        </p:txBody>
      </p:sp>
      <p:sp>
        <p:nvSpPr>
          <p:cNvPr id="3" name="Espace réservé du contenu 2">
            <a:extLst>
              <a:ext uri="{FF2B5EF4-FFF2-40B4-BE49-F238E27FC236}">
                <a16:creationId xmlns:a16="http://schemas.microsoft.com/office/drawing/2014/main" id="{BA0C07BE-9D8D-4544-8A2A-07C48FF69485}"/>
              </a:ext>
            </a:extLst>
          </p:cNvPr>
          <p:cNvSpPr>
            <a:spLocks noGrp="1"/>
          </p:cNvSpPr>
          <p:nvPr>
            <p:ph idx="1"/>
          </p:nvPr>
        </p:nvSpPr>
        <p:spPr>
          <a:xfrm>
            <a:off x="3371850" y="1847850"/>
            <a:ext cx="7981949" cy="4351338"/>
          </a:xfrm>
        </p:spPr>
        <p:txBody>
          <a:bodyPr/>
          <a:lstStyle/>
          <a:p>
            <a:endParaRPr lang="en-GB" dirty="0"/>
          </a:p>
        </p:txBody>
      </p:sp>
      <p:pic>
        <p:nvPicPr>
          <p:cNvPr id="6" name="Image 5">
            <a:extLst>
              <a:ext uri="{FF2B5EF4-FFF2-40B4-BE49-F238E27FC236}">
                <a16:creationId xmlns:a16="http://schemas.microsoft.com/office/drawing/2014/main" id="{E844933B-FBB4-42C9-9947-3BD43C99410B}"/>
              </a:ext>
            </a:extLst>
          </p:cNvPr>
          <p:cNvPicPr/>
          <p:nvPr/>
        </p:nvPicPr>
        <p:blipFill>
          <a:blip r:embed="rId2"/>
          <a:stretch>
            <a:fillRect/>
          </a:stretch>
        </p:blipFill>
        <p:spPr>
          <a:xfrm>
            <a:off x="7171939" y="658812"/>
            <a:ext cx="3953958" cy="3280467"/>
          </a:xfrm>
          <a:prstGeom prst="rect">
            <a:avLst/>
          </a:prstGeom>
        </p:spPr>
      </p:pic>
      <p:sp>
        <p:nvSpPr>
          <p:cNvPr id="9" name="ZoneTexte 8">
            <a:extLst>
              <a:ext uri="{FF2B5EF4-FFF2-40B4-BE49-F238E27FC236}">
                <a16:creationId xmlns:a16="http://schemas.microsoft.com/office/drawing/2014/main" id="{B04C8C8E-6E94-411A-B7F4-D9C13BCFB045}"/>
              </a:ext>
            </a:extLst>
          </p:cNvPr>
          <p:cNvSpPr txBox="1"/>
          <p:nvPr/>
        </p:nvSpPr>
        <p:spPr>
          <a:xfrm>
            <a:off x="4611828" y="4457598"/>
            <a:ext cx="7332521" cy="1070871"/>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X and Y have causal dependence only through Z, no arrow from X into 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Can anyone explain why conditioning on </a:t>
            </a:r>
            <a:r>
              <a:rPr lang="en-GB" b="1" dirty="0">
                <a:latin typeface="Calibri" panose="020F0502020204030204" pitchFamily="34" charset="0"/>
                <a:ea typeface="Calibri" panose="020F0502020204030204" pitchFamily="34" charset="0"/>
                <a:cs typeface="Times New Roman" panose="02020603050405020304" pitchFamily="18" charset="0"/>
              </a:rPr>
              <a:t>Z gives a 0 for the X coefficient?</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Ellipse 10">
            <a:extLst>
              <a:ext uri="{FF2B5EF4-FFF2-40B4-BE49-F238E27FC236}">
                <a16:creationId xmlns:a16="http://schemas.microsoft.com/office/drawing/2014/main" id="{5204A01A-E4C2-4B5C-A6BE-509E93911A3F}"/>
              </a:ext>
            </a:extLst>
          </p:cNvPr>
          <p:cNvSpPr/>
          <p:nvPr/>
        </p:nvSpPr>
        <p:spPr>
          <a:xfrm>
            <a:off x="7163774" y="3587501"/>
            <a:ext cx="763219" cy="3517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Ellipse 12">
            <a:extLst>
              <a:ext uri="{FF2B5EF4-FFF2-40B4-BE49-F238E27FC236}">
                <a16:creationId xmlns:a16="http://schemas.microsoft.com/office/drawing/2014/main" id="{7F5D64A6-F308-4463-938E-5554E04E13B6}"/>
              </a:ext>
            </a:extLst>
          </p:cNvPr>
          <p:cNvSpPr/>
          <p:nvPr/>
        </p:nvSpPr>
        <p:spPr>
          <a:xfrm>
            <a:off x="8970324" y="863497"/>
            <a:ext cx="357187" cy="333598"/>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ZoneTexte 15">
            <a:extLst>
              <a:ext uri="{FF2B5EF4-FFF2-40B4-BE49-F238E27FC236}">
                <a16:creationId xmlns:a16="http://schemas.microsoft.com/office/drawing/2014/main" id="{B93035E0-D568-48F7-8FEB-87E5AB6FEB02}"/>
              </a:ext>
            </a:extLst>
          </p:cNvPr>
          <p:cNvSpPr txBox="1"/>
          <p:nvPr/>
        </p:nvSpPr>
        <p:spPr>
          <a:xfrm>
            <a:off x="540352" y="1369813"/>
            <a:ext cx="6093618" cy="1173463"/>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X: Measures whether a quant is working from home or not.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 Measures productivity (average profitability per trade</a:t>
            </a:r>
            <a:r>
              <a:rPr lang="en-GB" dirty="0">
                <a:latin typeface="Calibri" panose="020F050202020403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Z: Quality of the information trader is able to get</a:t>
            </a:r>
            <a:r>
              <a:rPr lang="en-GB" dirty="0">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8" name="Image 17">
            <a:extLst>
              <a:ext uri="{FF2B5EF4-FFF2-40B4-BE49-F238E27FC236}">
                <a16:creationId xmlns:a16="http://schemas.microsoft.com/office/drawing/2014/main" id="{AC2E6413-7E3D-430F-B532-B5A7F999FA35}"/>
              </a:ext>
            </a:extLst>
          </p:cNvPr>
          <p:cNvPicPr/>
          <p:nvPr/>
        </p:nvPicPr>
        <p:blipFill>
          <a:blip r:embed="rId3"/>
          <a:stretch>
            <a:fillRect/>
          </a:stretch>
        </p:blipFill>
        <p:spPr>
          <a:xfrm>
            <a:off x="1380042" y="2618481"/>
            <a:ext cx="882144" cy="3392488"/>
          </a:xfrm>
          <a:prstGeom prst="rect">
            <a:avLst/>
          </a:prstGeom>
        </p:spPr>
      </p:pic>
    </p:spTree>
    <p:extLst>
      <p:ext uri="{BB962C8B-B14F-4D97-AF65-F5344CB8AC3E}">
        <p14:creationId xmlns:p14="http://schemas.microsoft.com/office/powerpoint/2010/main" val="30238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CAF641-053F-47E9-B101-330803D49EBF}"/>
              </a:ext>
            </a:extLst>
          </p:cNvPr>
          <p:cNvSpPr>
            <a:spLocks noGrp="1"/>
          </p:cNvSpPr>
          <p:nvPr>
            <p:ph type="title"/>
          </p:nvPr>
        </p:nvSpPr>
        <p:spPr>
          <a:xfrm>
            <a:off x="838200" y="274738"/>
            <a:ext cx="10515600" cy="1325563"/>
          </a:xfrm>
        </p:spPr>
        <p:txBody>
          <a:bodyPr/>
          <a:lstStyle/>
          <a:p>
            <a:r>
              <a:rPr lang="fr-FR" dirty="0">
                <a:solidFill>
                  <a:srgbClr val="008755"/>
                </a:solidFill>
              </a:rPr>
              <a:t>Causal Graphs – Chain</a:t>
            </a:r>
            <a:endParaRPr lang="en-GB" dirty="0">
              <a:solidFill>
                <a:srgbClr val="008755"/>
              </a:solidFill>
            </a:endParaRPr>
          </a:p>
        </p:txBody>
      </p:sp>
      <p:pic>
        <p:nvPicPr>
          <p:cNvPr id="4" name="Image 3">
            <a:extLst>
              <a:ext uri="{FF2B5EF4-FFF2-40B4-BE49-F238E27FC236}">
                <a16:creationId xmlns:a16="http://schemas.microsoft.com/office/drawing/2014/main" id="{51F7AFFE-0EE7-4371-AF52-1A0FD97792BB}"/>
              </a:ext>
            </a:extLst>
          </p:cNvPr>
          <p:cNvPicPr/>
          <p:nvPr/>
        </p:nvPicPr>
        <p:blipFill>
          <a:blip r:embed="rId2"/>
          <a:stretch>
            <a:fillRect/>
          </a:stretch>
        </p:blipFill>
        <p:spPr>
          <a:xfrm>
            <a:off x="1380042" y="2618481"/>
            <a:ext cx="882144" cy="3392488"/>
          </a:xfrm>
          <a:prstGeom prst="rect">
            <a:avLst/>
          </a:prstGeom>
        </p:spPr>
      </p:pic>
      <p:pic>
        <p:nvPicPr>
          <p:cNvPr id="6" name="Image 5">
            <a:extLst>
              <a:ext uri="{FF2B5EF4-FFF2-40B4-BE49-F238E27FC236}">
                <a16:creationId xmlns:a16="http://schemas.microsoft.com/office/drawing/2014/main" id="{E844933B-FBB4-42C9-9947-3BD43C99410B}"/>
              </a:ext>
            </a:extLst>
          </p:cNvPr>
          <p:cNvPicPr/>
          <p:nvPr/>
        </p:nvPicPr>
        <p:blipFill>
          <a:blip r:embed="rId3"/>
          <a:stretch>
            <a:fillRect/>
          </a:stretch>
        </p:blipFill>
        <p:spPr>
          <a:xfrm>
            <a:off x="7171939" y="658812"/>
            <a:ext cx="3953958" cy="3280467"/>
          </a:xfrm>
          <a:prstGeom prst="rect">
            <a:avLst/>
          </a:prstGeom>
        </p:spPr>
      </p:pic>
      <p:sp>
        <p:nvSpPr>
          <p:cNvPr id="9" name="ZoneTexte 8">
            <a:extLst>
              <a:ext uri="{FF2B5EF4-FFF2-40B4-BE49-F238E27FC236}">
                <a16:creationId xmlns:a16="http://schemas.microsoft.com/office/drawing/2014/main" id="{B04C8C8E-6E94-411A-B7F4-D9C13BCFB045}"/>
              </a:ext>
            </a:extLst>
          </p:cNvPr>
          <p:cNvSpPr txBox="1"/>
          <p:nvPr/>
        </p:nvSpPr>
        <p:spPr>
          <a:xfrm>
            <a:off x="4502078" y="4306797"/>
            <a:ext cx="7637322" cy="216514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X and Y have causal dependence only through Z, no arrow from X into 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If we keep Z fixed, and change X, nothing would happen to Y.</a:t>
            </a: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However, if we hadn’t included Z in our regression, the parameter would not have been zero for X!</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Conditioning on the middle node of a chain gives a </a:t>
            </a:r>
            <a:r>
              <a:rPr lang="en-GB" sz="18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CORRECT</a:t>
            </a:r>
            <a:r>
              <a:rPr lang="en-GB" sz="1800" dirty="0">
                <a:effectLst/>
                <a:latin typeface="Calibri" panose="020F0502020204030204" pitchFamily="34" charset="0"/>
                <a:ea typeface="Calibri" panose="020F0502020204030204" pitchFamily="34" charset="0"/>
                <a:cs typeface="Times New Roman" panose="02020603050405020304" pitchFamily="18" charset="0"/>
              </a:rPr>
              <a:t> estimate of the causal effect of X on Y.</a:t>
            </a:r>
          </a:p>
        </p:txBody>
      </p:sp>
      <p:sp>
        <p:nvSpPr>
          <p:cNvPr id="11" name="Ellipse 10">
            <a:extLst>
              <a:ext uri="{FF2B5EF4-FFF2-40B4-BE49-F238E27FC236}">
                <a16:creationId xmlns:a16="http://schemas.microsoft.com/office/drawing/2014/main" id="{5204A01A-E4C2-4B5C-A6BE-509E93911A3F}"/>
              </a:ext>
            </a:extLst>
          </p:cNvPr>
          <p:cNvSpPr/>
          <p:nvPr/>
        </p:nvSpPr>
        <p:spPr>
          <a:xfrm>
            <a:off x="7163774" y="3587501"/>
            <a:ext cx="763219" cy="3517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Ellipse 12">
            <a:extLst>
              <a:ext uri="{FF2B5EF4-FFF2-40B4-BE49-F238E27FC236}">
                <a16:creationId xmlns:a16="http://schemas.microsoft.com/office/drawing/2014/main" id="{7F5D64A6-F308-4463-938E-5554E04E13B6}"/>
              </a:ext>
            </a:extLst>
          </p:cNvPr>
          <p:cNvSpPr/>
          <p:nvPr/>
        </p:nvSpPr>
        <p:spPr>
          <a:xfrm>
            <a:off x="8970324" y="863497"/>
            <a:ext cx="357187" cy="333598"/>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a:extLst>
              <a:ext uri="{FF2B5EF4-FFF2-40B4-BE49-F238E27FC236}">
                <a16:creationId xmlns:a16="http://schemas.microsoft.com/office/drawing/2014/main" id="{7729E5D2-98EB-49DC-B563-F4E121F6DA22}"/>
              </a:ext>
            </a:extLst>
          </p:cNvPr>
          <p:cNvSpPr txBox="1"/>
          <p:nvPr/>
        </p:nvSpPr>
        <p:spPr>
          <a:xfrm>
            <a:off x="540352" y="1369813"/>
            <a:ext cx="6093618" cy="1173463"/>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X: Measures whether a quant is working from home or not.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 Measures productivity (average profitability per trade</a:t>
            </a:r>
            <a:r>
              <a:rPr lang="en-GB" dirty="0">
                <a:latin typeface="Calibri" panose="020F050202020403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Z: Quality of the information trader is able to get</a:t>
            </a:r>
            <a:r>
              <a:rPr lang="en-GB" dirty="0">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55047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0D0E68-5F26-489A-B7E1-5E7FD5ADC552}"/>
              </a:ext>
            </a:extLst>
          </p:cNvPr>
          <p:cNvSpPr>
            <a:spLocks noGrp="1"/>
          </p:cNvSpPr>
          <p:nvPr>
            <p:ph type="title"/>
          </p:nvPr>
        </p:nvSpPr>
        <p:spPr>
          <a:xfrm>
            <a:off x="838200" y="366998"/>
            <a:ext cx="10515600" cy="1325563"/>
          </a:xfrm>
        </p:spPr>
        <p:txBody>
          <a:bodyPr/>
          <a:lstStyle/>
          <a:p>
            <a:r>
              <a:rPr lang="fr-FR" dirty="0">
                <a:solidFill>
                  <a:srgbClr val="008755"/>
                </a:solidFill>
              </a:rPr>
              <a:t>Causal Graphs - </a:t>
            </a:r>
            <a:r>
              <a:rPr lang="fr-FR" dirty="0" err="1">
                <a:solidFill>
                  <a:srgbClr val="008755"/>
                </a:solidFill>
              </a:rPr>
              <a:t>Colliders</a:t>
            </a:r>
            <a:endParaRPr lang="en-GB" dirty="0">
              <a:solidFill>
                <a:srgbClr val="008755"/>
              </a:solidFill>
            </a:endParaRPr>
          </a:p>
        </p:txBody>
      </p:sp>
      <p:sp>
        <p:nvSpPr>
          <p:cNvPr id="3" name="Espace réservé du contenu 2">
            <a:extLst>
              <a:ext uri="{FF2B5EF4-FFF2-40B4-BE49-F238E27FC236}">
                <a16:creationId xmlns:a16="http://schemas.microsoft.com/office/drawing/2014/main" id="{6AFFB897-2BD6-4862-93DF-115A6723C2D7}"/>
              </a:ext>
            </a:extLst>
          </p:cNvPr>
          <p:cNvSpPr>
            <a:spLocks noGrp="1"/>
          </p:cNvSpPr>
          <p:nvPr>
            <p:ph idx="1"/>
          </p:nvPr>
        </p:nvSpPr>
        <p:spPr>
          <a:xfrm>
            <a:off x="4300538" y="5003460"/>
            <a:ext cx="7053262" cy="1195728"/>
          </a:xfrm>
        </p:spPr>
        <p:txBody>
          <a:bodyPr>
            <a:normAutofit lnSpcReduction="10000"/>
          </a:bodyPr>
          <a:lstStyle/>
          <a:p>
            <a:r>
              <a:rPr lang="en-GB" sz="1800" dirty="0">
                <a:latin typeface="Calibri" panose="020F0502020204030204" pitchFamily="34" charset="0"/>
                <a:ea typeface="Calibri" panose="020F0502020204030204" pitchFamily="34" charset="0"/>
                <a:cs typeface="Times New Roman" panose="02020603050405020304" pitchFamily="18" charset="0"/>
              </a:rPr>
              <a:t>Let’s assume banks with no money never lend to companies with no money.</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By conditioning on the collider Z, we unblock the path, and create statistical dependence where there was none. </a:t>
            </a:r>
          </a:p>
          <a:p>
            <a:endParaRPr lang="en-GB" dirty="0"/>
          </a:p>
        </p:txBody>
      </p:sp>
      <p:pic>
        <p:nvPicPr>
          <p:cNvPr id="4" name="Image 3">
            <a:extLst>
              <a:ext uri="{FF2B5EF4-FFF2-40B4-BE49-F238E27FC236}">
                <a16:creationId xmlns:a16="http://schemas.microsoft.com/office/drawing/2014/main" id="{0EF8BFBA-BD42-4452-8D49-361041CA5784}"/>
              </a:ext>
            </a:extLst>
          </p:cNvPr>
          <p:cNvPicPr>
            <a:picLocks noChangeAspect="1"/>
          </p:cNvPicPr>
          <p:nvPr/>
        </p:nvPicPr>
        <p:blipFill>
          <a:blip r:embed="rId2"/>
          <a:stretch>
            <a:fillRect/>
          </a:stretch>
        </p:blipFill>
        <p:spPr>
          <a:xfrm>
            <a:off x="1337187" y="3381166"/>
            <a:ext cx="2216121" cy="1962468"/>
          </a:xfrm>
          <a:prstGeom prst="rect">
            <a:avLst/>
          </a:prstGeom>
        </p:spPr>
      </p:pic>
      <p:pic>
        <p:nvPicPr>
          <p:cNvPr id="1027" name="Image 18">
            <a:extLst>
              <a:ext uri="{FF2B5EF4-FFF2-40B4-BE49-F238E27FC236}">
                <a16:creationId xmlns:a16="http://schemas.microsoft.com/office/drawing/2014/main" id="{B80A3165-33DB-48B2-A795-EE9F4BBBD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377" y="1938265"/>
            <a:ext cx="2306294" cy="21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 17">
            <a:extLst>
              <a:ext uri="{FF2B5EF4-FFF2-40B4-BE49-F238E27FC236}">
                <a16:creationId xmlns:a16="http://schemas.microsoft.com/office/drawing/2014/main" id="{F91EDB83-49C7-4BEB-9FE9-3E54A7E1AD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6645" y="1948253"/>
            <a:ext cx="2328905" cy="2215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55D52AB5-D620-42F4-A72E-22CAD8EF26EF}"/>
              </a:ext>
            </a:extLst>
          </p:cNvPr>
          <p:cNvSpPr>
            <a:spLocks noChangeArrowheads="1"/>
          </p:cNvSpPr>
          <p:nvPr/>
        </p:nvSpPr>
        <p:spPr bwMode="auto">
          <a:xfrm>
            <a:off x="7065818" y="1544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6">
            <a:extLst>
              <a:ext uri="{FF2B5EF4-FFF2-40B4-BE49-F238E27FC236}">
                <a16:creationId xmlns:a16="http://schemas.microsoft.com/office/drawing/2014/main" id="{C8729819-D268-4903-9F3A-331E77921B57}"/>
              </a:ext>
            </a:extLst>
          </p:cNvPr>
          <p:cNvSpPr>
            <a:spLocks noChangeArrowheads="1"/>
          </p:cNvSpPr>
          <p:nvPr/>
        </p:nvSpPr>
        <p:spPr bwMode="auto">
          <a:xfrm>
            <a:off x="7065818" y="21737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ABEFCD22-0047-4E98-8F29-9A1945AC48D1}"/>
              </a:ext>
            </a:extLst>
          </p:cNvPr>
          <p:cNvSpPr>
            <a:spLocks noChangeArrowheads="1"/>
          </p:cNvSpPr>
          <p:nvPr/>
        </p:nvSpPr>
        <p:spPr bwMode="auto">
          <a:xfrm>
            <a:off x="7065818" y="31071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cxnSp>
        <p:nvCxnSpPr>
          <p:cNvPr id="9" name="Connecteur droit avec flèche 8">
            <a:extLst>
              <a:ext uri="{FF2B5EF4-FFF2-40B4-BE49-F238E27FC236}">
                <a16:creationId xmlns:a16="http://schemas.microsoft.com/office/drawing/2014/main" id="{7E1E574E-0173-422D-B382-176382154B31}"/>
              </a:ext>
            </a:extLst>
          </p:cNvPr>
          <p:cNvCxnSpPr/>
          <p:nvPr/>
        </p:nvCxnSpPr>
        <p:spPr>
          <a:xfrm>
            <a:off x="8849032" y="2173719"/>
            <a:ext cx="2005781" cy="179359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B193BA2-A78A-4C1A-8327-F6A74F635BD3}"/>
              </a:ext>
            </a:extLst>
          </p:cNvPr>
          <p:cNvSpPr txBox="1"/>
          <p:nvPr/>
        </p:nvSpPr>
        <p:spPr>
          <a:xfrm>
            <a:off x="6151418" y="4164104"/>
            <a:ext cx="914400" cy="369332"/>
          </a:xfrm>
          <a:prstGeom prst="rect">
            <a:avLst/>
          </a:prstGeom>
          <a:noFill/>
        </p:spPr>
        <p:txBody>
          <a:bodyPr wrap="square" rtlCol="0">
            <a:spAutoFit/>
          </a:bodyPr>
          <a:lstStyle/>
          <a:p>
            <a:r>
              <a:rPr lang="fr-FR" dirty="0"/>
              <a:t>X</a:t>
            </a:r>
            <a:endParaRPr lang="en-GB" dirty="0"/>
          </a:p>
        </p:txBody>
      </p:sp>
      <p:sp>
        <p:nvSpPr>
          <p:cNvPr id="11" name="ZoneTexte 10">
            <a:extLst>
              <a:ext uri="{FF2B5EF4-FFF2-40B4-BE49-F238E27FC236}">
                <a16:creationId xmlns:a16="http://schemas.microsoft.com/office/drawing/2014/main" id="{E6C7230A-F059-4D18-A48A-D351144C5751}"/>
              </a:ext>
            </a:extLst>
          </p:cNvPr>
          <p:cNvSpPr txBox="1"/>
          <p:nvPr/>
        </p:nvSpPr>
        <p:spPr>
          <a:xfrm>
            <a:off x="4683870" y="2871512"/>
            <a:ext cx="914400" cy="369332"/>
          </a:xfrm>
          <a:prstGeom prst="rect">
            <a:avLst/>
          </a:prstGeom>
          <a:noFill/>
        </p:spPr>
        <p:txBody>
          <a:bodyPr wrap="square" rtlCol="0">
            <a:spAutoFit/>
          </a:bodyPr>
          <a:lstStyle/>
          <a:p>
            <a:r>
              <a:rPr lang="fr-FR" dirty="0"/>
              <a:t>Y</a:t>
            </a:r>
            <a:endParaRPr lang="en-GB" dirty="0"/>
          </a:p>
        </p:txBody>
      </p:sp>
      <p:sp>
        <p:nvSpPr>
          <p:cNvPr id="12" name="ZoneTexte 11">
            <a:extLst>
              <a:ext uri="{FF2B5EF4-FFF2-40B4-BE49-F238E27FC236}">
                <a16:creationId xmlns:a16="http://schemas.microsoft.com/office/drawing/2014/main" id="{5552A586-88FA-46B2-8FC6-2D9E9C9A6E85}"/>
              </a:ext>
            </a:extLst>
          </p:cNvPr>
          <p:cNvSpPr txBox="1"/>
          <p:nvPr/>
        </p:nvSpPr>
        <p:spPr>
          <a:xfrm>
            <a:off x="9607457" y="4214450"/>
            <a:ext cx="914400" cy="369332"/>
          </a:xfrm>
          <a:prstGeom prst="rect">
            <a:avLst/>
          </a:prstGeom>
          <a:noFill/>
        </p:spPr>
        <p:txBody>
          <a:bodyPr wrap="square" rtlCol="0">
            <a:spAutoFit/>
          </a:bodyPr>
          <a:lstStyle/>
          <a:p>
            <a:r>
              <a:rPr lang="fr-FR" dirty="0"/>
              <a:t>X</a:t>
            </a:r>
            <a:endParaRPr lang="en-GB" dirty="0"/>
          </a:p>
        </p:txBody>
      </p:sp>
      <p:sp>
        <p:nvSpPr>
          <p:cNvPr id="13" name="ZoneTexte 12">
            <a:extLst>
              <a:ext uri="{FF2B5EF4-FFF2-40B4-BE49-F238E27FC236}">
                <a16:creationId xmlns:a16="http://schemas.microsoft.com/office/drawing/2014/main" id="{F72A6B22-D465-435E-92DA-44E743642342}"/>
              </a:ext>
            </a:extLst>
          </p:cNvPr>
          <p:cNvSpPr txBox="1"/>
          <p:nvPr/>
        </p:nvSpPr>
        <p:spPr>
          <a:xfrm>
            <a:off x="8251095" y="2793882"/>
            <a:ext cx="914400" cy="369332"/>
          </a:xfrm>
          <a:prstGeom prst="rect">
            <a:avLst/>
          </a:prstGeom>
          <a:noFill/>
        </p:spPr>
        <p:txBody>
          <a:bodyPr wrap="square" rtlCol="0">
            <a:spAutoFit/>
          </a:bodyPr>
          <a:lstStyle/>
          <a:p>
            <a:r>
              <a:rPr lang="fr-FR" dirty="0"/>
              <a:t>Y</a:t>
            </a:r>
            <a:endParaRPr lang="en-GB" dirty="0"/>
          </a:p>
        </p:txBody>
      </p:sp>
      <p:sp>
        <p:nvSpPr>
          <p:cNvPr id="14" name="ZoneTexte 13">
            <a:extLst>
              <a:ext uri="{FF2B5EF4-FFF2-40B4-BE49-F238E27FC236}">
                <a16:creationId xmlns:a16="http://schemas.microsoft.com/office/drawing/2014/main" id="{2C897770-09AB-42B3-B133-95BBE4306A92}"/>
              </a:ext>
            </a:extLst>
          </p:cNvPr>
          <p:cNvSpPr txBox="1"/>
          <p:nvPr/>
        </p:nvSpPr>
        <p:spPr>
          <a:xfrm>
            <a:off x="8852689" y="1077712"/>
            <a:ext cx="2423935" cy="646331"/>
          </a:xfrm>
          <a:prstGeom prst="rect">
            <a:avLst/>
          </a:prstGeom>
          <a:noFill/>
        </p:spPr>
        <p:txBody>
          <a:bodyPr wrap="square" rtlCol="0">
            <a:spAutoFit/>
          </a:bodyPr>
          <a:lstStyle/>
          <a:p>
            <a:r>
              <a:rPr lang="fr-FR" dirty="0" err="1"/>
              <a:t>Given</a:t>
            </a:r>
            <a:r>
              <a:rPr lang="fr-FR" dirty="0"/>
              <a:t> Z=1, </a:t>
            </a:r>
            <a:r>
              <a:rPr lang="fr-FR" dirty="0" err="1"/>
              <a:t>we</a:t>
            </a:r>
            <a:r>
              <a:rPr lang="fr-FR" dirty="0"/>
              <a:t> no longer have X </a:t>
            </a:r>
            <a:r>
              <a:rPr lang="en-GB" dirty="0"/>
              <a:t>⟂</a:t>
            </a:r>
            <a:r>
              <a:rPr lang="fr-FR" dirty="0"/>
              <a:t> Y</a:t>
            </a:r>
            <a:endParaRPr lang="en-GB" dirty="0"/>
          </a:p>
        </p:txBody>
      </p:sp>
      <p:sp>
        <p:nvSpPr>
          <p:cNvPr id="26" name="ZoneTexte 25">
            <a:extLst>
              <a:ext uri="{FF2B5EF4-FFF2-40B4-BE49-F238E27FC236}">
                <a16:creationId xmlns:a16="http://schemas.microsoft.com/office/drawing/2014/main" id="{EB7C9DA8-8D2A-439C-9334-FA1FCF03CE28}"/>
              </a:ext>
            </a:extLst>
          </p:cNvPr>
          <p:cNvSpPr txBox="1"/>
          <p:nvPr/>
        </p:nvSpPr>
        <p:spPr>
          <a:xfrm>
            <a:off x="6039465" y="1502222"/>
            <a:ext cx="9630696" cy="369332"/>
          </a:xfrm>
          <a:prstGeom prst="rect">
            <a:avLst/>
          </a:prstGeom>
          <a:noFill/>
        </p:spPr>
        <p:txBody>
          <a:bodyPr wrap="square">
            <a:spAutoFit/>
          </a:bodyPr>
          <a:lstStyle/>
          <a:p>
            <a:r>
              <a:rPr lang="fr-FR" dirty="0"/>
              <a:t>X </a:t>
            </a:r>
            <a:r>
              <a:rPr lang="en-GB" dirty="0"/>
              <a:t>⟂</a:t>
            </a:r>
            <a:r>
              <a:rPr lang="fr-FR" dirty="0"/>
              <a:t> Y</a:t>
            </a:r>
            <a:endParaRPr lang="en-GB" dirty="0"/>
          </a:p>
        </p:txBody>
      </p:sp>
      <p:sp>
        <p:nvSpPr>
          <p:cNvPr id="28" name="ZoneTexte 27">
            <a:extLst>
              <a:ext uri="{FF2B5EF4-FFF2-40B4-BE49-F238E27FC236}">
                <a16:creationId xmlns:a16="http://schemas.microsoft.com/office/drawing/2014/main" id="{1B8FC9AC-1665-48C6-9A19-C6032C71E5D3}"/>
              </a:ext>
            </a:extLst>
          </p:cNvPr>
          <p:cNvSpPr txBox="1"/>
          <p:nvPr/>
        </p:nvSpPr>
        <p:spPr>
          <a:xfrm>
            <a:off x="237315" y="1595511"/>
            <a:ext cx="4791325" cy="1766189"/>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X:  Revenue of a corporation (before potential loan with bank)</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Z: Whether the bank lends money to the company or not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 Revenue of a bank (before potential loan)</a:t>
            </a:r>
          </a:p>
        </p:txBody>
      </p:sp>
    </p:spTree>
    <p:extLst>
      <p:ext uri="{BB962C8B-B14F-4D97-AF65-F5344CB8AC3E}">
        <p14:creationId xmlns:p14="http://schemas.microsoft.com/office/powerpoint/2010/main" val="545135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0D0E68-5F26-489A-B7E1-5E7FD5ADC552}"/>
              </a:ext>
            </a:extLst>
          </p:cNvPr>
          <p:cNvSpPr>
            <a:spLocks noGrp="1"/>
          </p:cNvSpPr>
          <p:nvPr>
            <p:ph type="title"/>
          </p:nvPr>
        </p:nvSpPr>
        <p:spPr/>
        <p:txBody>
          <a:bodyPr/>
          <a:lstStyle/>
          <a:p>
            <a:r>
              <a:rPr lang="fr-FR" dirty="0">
                <a:solidFill>
                  <a:srgbClr val="008755"/>
                </a:solidFill>
              </a:rPr>
              <a:t>Causal Graphs - </a:t>
            </a:r>
            <a:r>
              <a:rPr lang="fr-FR" dirty="0" err="1">
                <a:solidFill>
                  <a:srgbClr val="008755"/>
                </a:solidFill>
              </a:rPr>
              <a:t>Colliders</a:t>
            </a:r>
            <a:endParaRPr lang="en-GB" dirty="0">
              <a:solidFill>
                <a:srgbClr val="008755"/>
              </a:solidFill>
            </a:endParaRPr>
          </a:p>
        </p:txBody>
      </p:sp>
      <p:sp>
        <p:nvSpPr>
          <p:cNvPr id="3" name="Espace réservé du contenu 2">
            <a:extLst>
              <a:ext uri="{FF2B5EF4-FFF2-40B4-BE49-F238E27FC236}">
                <a16:creationId xmlns:a16="http://schemas.microsoft.com/office/drawing/2014/main" id="{6AFFB897-2BD6-4862-93DF-115A6723C2D7}"/>
              </a:ext>
            </a:extLst>
          </p:cNvPr>
          <p:cNvSpPr>
            <a:spLocks noGrp="1"/>
          </p:cNvSpPr>
          <p:nvPr>
            <p:ph idx="1"/>
          </p:nvPr>
        </p:nvSpPr>
        <p:spPr>
          <a:xfrm>
            <a:off x="4300538" y="1847850"/>
            <a:ext cx="7053262" cy="4351338"/>
          </a:xfrm>
        </p:spPr>
        <p:txBody>
          <a:bodyPr/>
          <a:lstStyle/>
          <a:p>
            <a:endParaRPr lang="en-GB" dirty="0"/>
          </a:p>
        </p:txBody>
      </p:sp>
      <p:pic>
        <p:nvPicPr>
          <p:cNvPr id="1025" name="Image 19">
            <a:extLst>
              <a:ext uri="{FF2B5EF4-FFF2-40B4-BE49-F238E27FC236}">
                <a16:creationId xmlns:a16="http://schemas.microsoft.com/office/drawing/2014/main" id="{C1CAA18E-ACF0-46F9-94FD-421039C0A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958" y="497634"/>
            <a:ext cx="4847936" cy="36889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55D52AB5-D620-42F4-A72E-22CAD8EF26EF}"/>
              </a:ext>
            </a:extLst>
          </p:cNvPr>
          <p:cNvSpPr>
            <a:spLocks noChangeArrowheads="1"/>
          </p:cNvSpPr>
          <p:nvPr/>
        </p:nvSpPr>
        <p:spPr bwMode="auto">
          <a:xfrm>
            <a:off x="7065818" y="1544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6">
            <a:extLst>
              <a:ext uri="{FF2B5EF4-FFF2-40B4-BE49-F238E27FC236}">
                <a16:creationId xmlns:a16="http://schemas.microsoft.com/office/drawing/2014/main" id="{C8729819-D268-4903-9F3A-331E77921B57}"/>
              </a:ext>
            </a:extLst>
          </p:cNvPr>
          <p:cNvSpPr>
            <a:spLocks noChangeArrowheads="1"/>
          </p:cNvSpPr>
          <p:nvPr/>
        </p:nvSpPr>
        <p:spPr bwMode="auto">
          <a:xfrm>
            <a:off x="7065818" y="21737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ABEFCD22-0047-4E98-8F29-9A1945AC48D1}"/>
              </a:ext>
            </a:extLst>
          </p:cNvPr>
          <p:cNvSpPr>
            <a:spLocks noChangeArrowheads="1"/>
          </p:cNvSpPr>
          <p:nvPr/>
        </p:nvSpPr>
        <p:spPr bwMode="auto">
          <a:xfrm>
            <a:off x="7065818" y="31071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Ellipse 7">
            <a:extLst>
              <a:ext uri="{FF2B5EF4-FFF2-40B4-BE49-F238E27FC236}">
                <a16:creationId xmlns:a16="http://schemas.microsoft.com/office/drawing/2014/main" id="{2B0E2CAE-84C3-41CF-8C60-632DB4C02369}"/>
              </a:ext>
            </a:extLst>
          </p:cNvPr>
          <p:cNvSpPr/>
          <p:nvPr/>
        </p:nvSpPr>
        <p:spPr>
          <a:xfrm>
            <a:off x="9667654" y="458762"/>
            <a:ext cx="371553" cy="35632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4D7B3385-8461-4613-A7E2-8741DB30B659}"/>
              </a:ext>
            </a:extLst>
          </p:cNvPr>
          <p:cNvSpPr/>
          <p:nvPr/>
        </p:nvSpPr>
        <p:spPr>
          <a:xfrm>
            <a:off x="7356958" y="3477839"/>
            <a:ext cx="1012469" cy="46278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ZoneTexte 14">
            <a:extLst>
              <a:ext uri="{FF2B5EF4-FFF2-40B4-BE49-F238E27FC236}">
                <a16:creationId xmlns:a16="http://schemas.microsoft.com/office/drawing/2014/main" id="{A85F87DB-524C-4CB6-92E0-1258A17F653D}"/>
              </a:ext>
            </a:extLst>
          </p:cNvPr>
          <p:cNvSpPr txBox="1"/>
          <p:nvPr/>
        </p:nvSpPr>
        <p:spPr>
          <a:xfrm>
            <a:off x="4300538" y="4669584"/>
            <a:ext cx="7546911" cy="212129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Conditioning on the middle node of a chain gives a </a:t>
            </a:r>
            <a:r>
              <a:rPr lang="en-GB"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INC</a:t>
            </a:r>
            <a:r>
              <a:rPr lang="en-GB"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ORRECT</a:t>
            </a:r>
            <a:r>
              <a:rPr lang="en-GB" sz="1800" dirty="0">
                <a:effectLst/>
                <a:latin typeface="Calibri" panose="020F0502020204030204" pitchFamily="34" charset="0"/>
                <a:ea typeface="Calibri" panose="020F0502020204030204" pitchFamily="34" charset="0"/>
                <a:cs typeface="Times New Roman" panose="02020603050405020304" pitchFamily="18" charset="0"/>
              </a:rPr>
              <a:t> estimate of the causal effect of X on Y.</a:t>
            </a:r>
          </a:p>
          <a:p>
            <a:pPr marL="285750" indent="-285750">
              <a:lnSpc>
                <a:spcPct val="107000"/>
              </a:lnSpc>
              <a:spcAft>
                <a:spcPts val="800"/>
              </a:spcAft>
              <a:buFont typeface="Arial" panose="020B0604020202020204" pitchFamily="34" charset="0"/>
              <a:buChar char="•"/>
            </a:pPr>
            <a:r>
              <a:rPr lang="en-GB"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Running the regression three times gave us 3 different results (depending on the underlying graph).</a:t>
            </a:r>
          </a:p>
          <a:p>
            <a:pPr marL="285750" indent="-285750">
              <a:lnSpc>
                <a:spcPct val="107000"/>
              </a:lnSpc>
              <a:spcAft>
                <a:spcPts val="800"/>
              </a:spcAft>
              <a:buFont typeface="Arial" panose="020B0604020202020204" pitchFamily="34" charset="0"/>
              <a:buChar char="•"/>
            </a:pPr>
            <a:r>
              <a:rPr lang="en-GB" b="1" dirty="0">
                <a:latin typeface="Calibri" panose="020F0502020204030204" pitchFamily="34" charset="0"/>
                <a:ea typeface="Calibri" panose="020F0502020204030204" pitchFamily="34" charset="0"/>
                <a:cs typeface="Times New Roman" panose="02020603050405020304" pitchFamily="18" charset="0"/>
              </a:rPr>
              <a:t>Be wary of the variables you include in your Linear Model! Think about the graph!</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 10">
            <a:extLst>
              <a:ext uri="{FF2B5EF4-FFF2-40B4-BE49-F238E27FC236}">
                <a16:creationId xmlns:a16="http://schemas.microsoft.com/office/drawing/2014/main" id="{688DAE3A-F573-47FB-832C-338096F01410}"/>
              </a:ext>
            </a:extLst>
          </p:cNvPr>
          <p:cNvPicPr>
            <a:picLocks noChangeAspect="1"/>
          </p:cNvPicPr>
          <p:nvPr/>
        </p:nvPicPr>
        <p:blipFill>
          <a:blip r:embed="rId3"/>
          <a:stretch>
            <a:fillRect/>
          </a:stretch>
        </p:blipFill>
        <p:spPr>
          <a:xfrm>
            <a:off x="1337187" y="3381166"/>
            <a:ext cx="2216121" cy="1962468"/>
          </a:xfrm>
          <a:prstGeom prst="rect">
            <a:avLst/>
          </a:prstGeom>
        </p:spPr>
      </p:pic>
      <p:pic>
        <p:nvPicPr>
          <p:cNvPr id="18" name="Image 17">
            <a:extLst>
              <a:ext uri="{FF2B5EF4-FFF2-40B4-BE49-F238E27FC236}">
                <a16:creationId xmlns:a16="http://schemas.microsoft.com/office/drawing/2014/main" id="{917E299F-16FE-40D9-9AF8-80B7A0146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134" y="2025024"/>
            <a:ext cx="2328905" cy="221585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avec flèche 18">
            <a:extLst>
              <a:ext uri="{FF2B5EF4-FFF2-40B4-BE49-F238E27FC236}">
                <a16:creationId xmlns:a16="http://schemas.microsoft.com/office/drawing/2014/main" id="{A0C619C0-9605-49DF-92AA-1C5DA610F754}"/>
              </a:ext>
            </a:extLst>
          </p:cNvPr>
          <p:cNvCxnSpPr/>
          <p:nvPr/>
        </p:nvCxnSpPr>
        <p:spPr>
          <a:xfrm>
            <a:off x="4842521" y="2250490"/>
            <a:ext cx="2005781" cy="179359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B74DF80E-41E7-458B-A9B1-CAE5053A4385}"/>
              </a:ext>
            </a:extLst>
          </p:cNvPr>
          <p:cNvSpPr txBox="1"/>
          <p:nvPr/>
        </p:nvSpPr>
        <p:spPr>
          <a:xfrm>
            <a:off x="5600946" y="4291221"/>
            <a:ext cx="914400" cy="369332"/>
          </a:xfrm>
          <a:prstGeom prst="rect">
            <a:avLst/>
          </a:prstGeom>
          <a:noFill/>
        </p:spPr>
        <p:txBody>
          <a:bodyPr wrap="square" rtlCol="0">
            <a:spAutoFit/>
          </a:bodyPr>
          <a:lstStyle/>
          <a:p>
            <a:r>
              <a:rPr lang="fr-FR" dirty="0"/>
              <a:t>X</a:t>
            </a:r>
            <a:endParaRPr lang="en-GB" dirty="0"/>
          </a:p>
        </p:txBody>
      </p:sp>
      <p:sp>
        <p:nvSpPr>
          <p:cNvPr id="21" name="ZoneTexte 20">
            <a:extLst>
              <a:ext uri="{FF2B5EF4-FFF2-40B4-BE49-F238E27FC236}">
                <a16:creationId xmlns:a16="http://schemas.microsoft.com/office/drawing/2014/main" id="{0DF02BFF-75BD-4C15-9CF5-249B864A2F71}"/>
              </a:ext>
            </a:extLst>
          </p:cNvPr>
          <p:cNvSpPr txBox="1"/>
          <p:nvPr/>
        </p:nvSpPr>
        <p:spPr>
          <a:xfrm>
            <a:off x="4244584" y="2870653"/>
            <a:ext cx="914400" cy="369332"/>
          </a:xfrm>
          <a:prstGeom prst="rect">
            <a:avLst/>
          </a:prstGeom>
          <a:noFill/>
        </p:spPr>
        <p:txBody>
          <a:bodyPr wrap="square" rtlCol="0">
            <a:spAutoFit/>
          </a:bodyPr>
          <a:lstStyle/>
          <a:p>
            <a:r>
              <a:rPr lang="fr-FR" dirty="0"/>
              <a:t>Y</a:t>
            </a:r>
            <a:endParaRPr lang="en-GB" dirty="0"/>
          </a:p>
        </p:txBody>
      </p:sp>
      <p:sp>
        <p:nvSpPr>
          <p:cNvPr id="22" name="ZoneTexte 21">
            <a:extLst>
              <a:ext uri="{FF2B5EF4-FFF2-40B4-BE49-F238E27FC236}">
                <a16:creationId xmlns:a16="http://schemas.microsoft.com/office/drawing/2014/main" id="{B60D9FC4-25E6-44A4-A40B-EB5FBDA7FE39}"/>
              </a:ext>
            </a:extLst>
          </p:cNvPr>
          <p:cNvSpPr txBox="1"/>
          <p:nvPr/>
        </p:nvSpPr>
        <p:spPr>
          <a:xfrm>
            <a:off x="5480353" y="1408024"/>
            <a:ext cx="2423935" cy="369332"/>
          </a:xfrm>
          <a:prstGeom prst="rect">
            <a:avLst/>
          </a:prstGeom>
          <a:noFill/>
        </p:spPr>
        <p:txBody>
          <a:bodyPr wrap="square" rtlCol="0">
            <a:spAutoFit/>
          </a:bodyPr>
          <a:lstStyle/>
          <a:p>
            <a:r>
              <a:rPr lang="fr-FR" dirty="0"/>
              <a:t>Z=1</a:t>
            </a:r>
            <a:endParaRPr lang="en-GB" dirty="0"/>
          </a:p>
        </p:txBody>
      </p:sp>
      <p:sp>
        <p:nvSpPr>
          <p:cNvPr id="12" name="ZoneTexte 11">
            <a:extLst>
              <a:ext uri="{FF2B5EF4-FFF2-40B4-BE49-F238E27FC236}">
                <a16:creationId xmlns:a16="http://schemas.microsoft.com/office/drawing/2014/main" id="{3D8B1573-861C-47C4-ADB1-3DE2E90EA0F6}"/>
              </a:ext>
            </a:extLst>
          </p:cNvPr>
          <p:cNvSpPr txBox="1"/>
          <p:nvPr/>
        </p:nvSpPr>
        <p:spPr>
          <a:xfrm>
            <a:off x="237315" y="1595511"/>
            <a:ext cx="4791325" cy="1766189"/>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X:  Revenue of a corporation (before potential loan with bank)</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Z: Whether the bank lends money to the company or not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 Revenue of a bank (before potential loan)</a:t>
            </a:r>
          </a:p>
        </p:txBody>
      </p:sp>
    </p:spTree>
    <p:extLst>
      <p:ext uri="{BB962C8B-B14F-4D97-AF65-F5344CB8AC3E}">
        <p14:creationId xmlns:p14="http://schemas.microsoft.com/office/powerpoint/2010/main" val="80515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8AE1D-D56F-46C0-9731-39D39B227325}"/>
              </a:ext>
            </a:extLst>
          </p:cNvPr>
          <p:cNvSpPr>
            <a:spLocks noGrp="1"/>
          </p:cNvSpPr>
          <p:nvPr>
            <p:ph type="title"/>
          </p:nvPr>
        </p:nvSpPr>
        <p:spPr/>
        <p:txBody>
          <a:bodyPr/>
          <a:lstStyle/>
          <a:p>
            <a:r>
              <a:rPr lang="fr-FR" dirty="0"/>
              <a:t>Method: How to use causal graphs</a:t>
            </a:r>
            <a:endParaRPr lang="en-GB" dirty="0"/>
          </a:p>
        </p:txBody>
      </p:sp>
      <p:sp>
        <p:nvSpPr>
          <p:cNvPr id="3" name="Espace réservé du contenu 2">
            <a:extLst>
              <a:ext uri="{FF2B5EF4-FFF2-40B4-BE49-F238E27FC236}">
                <a16:creationId xmlns:a16="http://schemas.microsoft.com/office/drawing/2014/main" id="{86A2B5E7-4445-40D5-9A67-D404F389264D}"/>
              </a:ext>
            </a:extLst>
          </p:cNvPr>
          <p:cNvSpPr>
            <a:spLocks noGrp="1"/>
          </p:cNvSpPr>
          <p:nvPr>
            <p:ph idx="1"/>
          </p:nvPr>
        </p:nvSpPr>
        <p:spPr>
          <a:xfrm>
            <a:off x="5672138" y="1627466"/>
            <a:ext cx="5681662" cy="4351338"/>
          </a:xfrm>
        </p:spPr>
        <p:txBody>
          <a:bodyPr>
            <a:normAutofit fontScale="92500" lnSpcReduction="20000"/>
          </a:bodyPr>
          <a:lstStyle/>
          <a:p>
            <a:pPr marL="342900" indent="-342900">
              <a:lnSpc>
                <a:spcPct val="107000"/>
              </a:lnSpc>
              <a:spcAft>
                <a:spcPts val="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Determine the causal state (X) and the outcome of interest (Y)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Enumerate all of the causes of X and Y (ask your analyst)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Enumerate all of the confounding variables your analyst can think of (causes of both X and Y simultaneously)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Enumerate all effects of </a:t>
            </a:r>
            <a:r>
              <a:rPr lang="en-GB" sz="1800" dirty="0">
                <a:latin typeface="Arial" panose="020B0604020202020204" pitchFamily="34" charset="0"/>
                <a:ea typeface="Times New Roman" panose="02020603050405020304" pitchFamily="18" charset="0"/>
                <a:cs typeface="Times New Roman" panose="02020603050405020304" pitchFamily="18" charset="0"/>
              </a:rPr>
              <a:t>X </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and Y that your analyst can think of, and note any that are effects of both (colliders)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Draw the graph using these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Condition on a set of variables that respects the Causal Inference conditions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Use Linear Regression (or some other ML tool) to accurately estimate the effect of X on Y</a:t>
            </a:r>
            <a:endParaRPr lang="en-GB" dirty="0"/>
          </a:p>
        </p:txBody>
      </p:sp>
      <p:pic>
        <p:nvPicPr>
          <p:cNvPr id="4" name="Image 3">
            <a:extLst>
              <a:ext uri="{FF2B5EF4-FFF2-40B4-BE49-F238E27FC236}">
                <a16:creationId xmlns:a16="http://schemas.microsoft.com/office/drawing/2014/main" id="{4D9A53C2-37DC-4F54-97F6-EA2B7DB574D2}"/>
              </a:ext>
            </a:extLst>
          </p:cNvPr>
          <p:cNvPicPr/>
          <p:nvPr/>
        </p:nvPicPr>
        <p:blipFill>
          <a:blip r:embed="rId2"/>
          <a:stretch>
            <a:fillRect/>
          </a:stretch>
        </p:blipFill>
        <p:spPr>
          <a:xfrm>
            <a:off x="595312" y="1847850"/>
            <a:ext cx="4676776" cy="3709988"/>
          </a:xfrm>
          <a:prstGeom prst="rect">
            <a:avLst/>
          </a:prstGeom>
        </p:spPr>
      </p:pic>
      <p:sp>
        <p:nvSpPr>
          <p:cNvPr id="5" name="ZoneTexte 4">
            <a:extLst>
              <a:ext uri="{FF2B5EF4-FFF2-40B4-BE49-F238E27FC236}">
                <a16:creationId xmlns:a16="http://schemas.microsoft.com/office/drawing/2014/main" id="{B757DE08-9AF0-4C91-866C-4631707390F7}"/>
              </a:ext>
            </a:extLst>
          </p:cNvPr>
          <p:cNvSpPr txBox="1"/>
          <p:nvPr/>
        </p:nvSpPr>
        <p:spPr>
          <a:xfrm>
            <a:off x="4461933" y="5984903"/>
            <a:ext cx="7730067" cy="369332"/>
          </a:xfrm>
          <a:prstGeom prst="rect">
            <a:avLst/>
          </a:prstGeom>
          <a:noFill/>
        </p:spPr>
        <p:txBody>
          <a:bodyPr wrap="square" rtlCol="0">
            <a:spAutoFit/>
          </a:bodyPr>
          <a:lstStyle/>
          <a:p>
            <a:r>
              <a:rPr lang="fr-FR" b="1" dirty="0">
                <a:solidFill>
                  <a:srgbClr val="C00000"/>
                </a:solidFill>
              </a:rPr>
              <a:t>You </a:t>
            </a:r>
            <a:r>
              <a:rPr lang="fr-FR" b="1" dirty="0" err="1">
                <a:solidFill>
                  <a:srgbClr val="C00000"/>
                </a:solidFill>
              </a:rPr>
              <a:t>need</a:t>
            </a:r>
            <a:r>
              <a:rPr lang="fr-FR" b="1" dirty="0">
                <a:solidFill>
                  <a:srgbClr val="C00000"/>
                </a:solidFill>
              </a:rPr>
              <a:t> an </a:t>
            </a:r>
            <a:r>
              <a:rPr lang="fr-FR" b="1" dirty="0" err="1">
                <a:solidFill>
                  <a:srgbClr val="C00000"/>
                </a:solidFill>
              </a:rPr>
              <a:t>Analyst</a:t>
            </a:r>
            <a:r>
              <a:rPr lang="fr-FR" b="1" dirty="0">
                <a:solidFill>
                  <a:srgbClr val="C00000"/>
                </a:solidFill>
              </a:rPr>
              <a:t>/Expert to </a:t>
            </a:r>
            <a:r>
              <a:rPr lang="fr-FR" b="1" dirty="0" err="1">
                <a:solidFill>
                  <a:srgbClr val="C00000"/>
                </a:solidFill>
              </a:rPr>
              <a:t>understand</a:t>
            </a:r>
            <a:r>
              <a:rPr lang="fr-FR" b="1" dirty="0">
                <a:solidFill>
                  <a:srgbClr val="C00000"/>
                </a:solidFill>
              </a:rPr>
              <a:t> the variables and </a:t>
            </a:r>
            <a:r>
              <a:rPr lang="fr-FR" b="1" dirty="0" err="1">
                <a:solidFill>
                  <a:srgbClr val="C00000"/>
                </a:solidFill>
              </a:rPr>
              <a:t>draw</a:t>
            </a:r>
            <a:r>
              <a:rPr lang="fr-FR" b="1" dirty="0">
                <a:solidFill>
                  <a:srgbClr val="C00000"/>
                </a:solidFill>
              </a:rPr>
              <a:t> the graph!</a:t>
            </a:r>
            <a:endParaRPr lang="en-GB" b="1" dirty="0">
              <a:solidFill>
                <a:srgbClr val="C00000"/>
              </a:solidFill>
            </a:endParaRPr>
          </a:p>
        </p:txBody>
      </p:sp>
    </p:spTree>
    <p:extLst>
      <p:ext uri="{BB962C8B-B14F-4D97-AF65-F5344CB8AC3E}">
        <p14:creationId xmlns:p14="http://schemas.microsoft.com/office/powerpoint/2010/main" val="56347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9674F-4526-4B7C-B0BF-9CA6E76F9C9B}"/>
              </a:ext>
            </a:extLst>
          </p:cNvPr>
          <p:cNvSpPr>
            <a:spLocks noGrp="1"/>
          </p:cNvSpPr>
          <p:nvPr>
            <p:ph type="title"/>
          </p:nvPr>
        </p:nvSpPr>
        <p:spPr/>
        <p:txBody>
          <a:bodyPr/>
          <a:lstStyle/>
          <a:p>
            <a:r>
              <a:rPr lang="fr-FR" b="1" dirty="0">
                <a:solidFill>
                  <a:srgbClr val="008755"/>
                </a:solidFill>
              </a:rPr>
              <a:t>This </a:t>
            </a:r>
            <a:r>
              <a:rPr lang="fr-FR" b="1" dirty="0" err="1">
                <a:solidFill>
                  <a:srgbClr val="008755"/>
                </a:solidFill>
              </a:rPr>
              <a:t>is</a:t>
            </a:r>
            <a:r>
              <a:rPr lang="fr-FR" b="1" dirty="0">
                <a:solidFill>
                  <a:srgbClr val="008755"/>
                </a:solidFill>
              </a:rPr>
              <a:t> </a:t>
            </a:r>
            <a:r>
              <a:rPr lang="fr-FR" b="1" dirty="0" err="1">
                <a:solidFill>
                  <a:srgbClr val="008755"/>
                </a:solidFill>
              </a:rPr>
              <a:t>what</a:t>
            </a:r>
            <a:r>
              <a:rPr lang="fr-FR" b="1" dirty="0">
                <a:solidFill>
                  <a:srgbClr val="008755"/>
                </a:solidFill>
              </a:rPr>
              <a:t> </a:t>
            </a:r>
            <a:r>
              <a:rPr lang="fr-FR" b="1" dirty="0" err="1">
                <a:solidFill>
                  <a:srgbClr val="008755"/>
                </a:solidFill>
              </a:rPr>
              <a:t>you</a:t>
            </a:r>
            <a:r>
              <a:rPr lang="fr-FR" b="1" dirty="0">
                <a:solidFill>
                  <a:srgbClr val="008755"/>
                </a:solidFill>
              </a:rPr>
              <a:t> </a:t>
            </a:r>
            <a:r>
              <a:rPr lang="fr-FR" b="1" dirty="0" err="1">
                <a:solidFill>
                  <a:srgbClr val="008755"/>
                </a:solidFill>
              </a:rPr>
              <a:t>should</a:t>
            </a:r>
            <a:r>
              <a:rPr lang="fr-FR" b="1" dirty="0">
                <a:solidFill>
                  <a:srgbClr val="008755"/>
                </a:solidFill>
              </a:rPr>
              <a:t> </a:t>
            </a:r>
            <a:r>
              <a:rPr lang="fr-FR" b="1" dirty="0" err="1">
                <a:solidFill>
                  <a:srgbClr val="008755"/>
                </a:solidFill>
              </a:rPr>
              <a:t>take</a:t>
            </a:r>
            <a:r>
              <a:rPr lang="fr-FR" b="1" dirty="0">
                <a:solidFill>
                  <a:srgbClr val="008755"/>
                </a:solidFill>
              </a:rPr>
              <a:t> </a:t>
            </a:r>
            <a:r>
              <a:rPr lang="fr-FR" b="1" dirty="0" err="1">
                <a:solidFill>
                  <a:srgbClr val="008755"/>
                </a:solidFill>
              </a:rPr>
              <a:t>away</a:t>
            </a:r>
            <a:r>
              <a:rPr lang="fr-FR" b="1" dirty="0">
                <a:solidFill>
                  <a:srgbClr val="008755"/>
                </a:solidFill>
              </a:rPr>
              <a:t> </a:t>
            </a:r>
            <a:endParaRPr lang="en-GB" b="1" dirty="0">
              <a:solidFill>
                <a:srgbClr val="008755"/>
              </a:solidFill>
            </a:endParaRPr>
          </a:p>
        </p:txBody>
      </p:sp>
      <p:sp>
        <p:nvSpPr>
          <p:cNvPr id="3" name="Espace réservé du contenu 2">
            <a:extLst>
              <a:ext uri="{FF2B5EF4-FFF2-40B4-BE49-F238E27FC236}">
                <a16:creationId xmlns:a16="http://schemas.microsoft.com/office/drawing/2014/main" id="{7628BBB2-7D6A-409D-ACD0-D0AF2728A5BA}"/>
              </a:ext>
            </a:extLst>
          </p:cNvPr>
          <p:cNvSpPr>
            <a:spLocks noGrp="1"/>
          </p:cNvSpPr>
          <p:nvPr>
            <p:ph idx="1"/>
          </p:nvPr>
        </p:nvSpPr>
        <p:spPr>
          <a:xfrm>
            <a:off x="4100513" y="1690687"/>
            <a:ext cx="7900987" cy="4981575"/>
          </a:xfrm>
        </p:spPr>
        <p:txBody>
          <a:bodyPr>
            <a:normAutofit/>
          </a:bodyPr>
          <a:lstStyle/>
          <a:p>
            <a:pPr marL="0" indent="0">
              <a:lnSpc>
                <a:spcPct val="107000"/>
              </a:lnSpc>
              <a:spcAft>
                <a:spcPts val="800"/>
              </a:spcAft>
              <a:buNone/>
            </a:pPr>
            <a:r>
              <a:rPr lang="en-GB" sz="20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Causal Inference defines rules for which variables to use as regressors.</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Causal Inference can help business decisions. All it takes is a simple Linear Regression.</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Sanity Check: Are we sure that there is no confounding? Are we really are measuring what we think we are? </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Conditioning on the wrong variables leads to the wrong conclusion (Simpson’s effect). </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Conditioning on the right variables can cancel out confounding and make bias vanish.</a:t>
            </a:r>
          </a:p>
          <a:p>
            <a:endParaRPr lang="en-GB" sz="3200" dirty="0"/>
          </a:p>
        </p:txBody>
      </p:sp>
      <p:pic>
        <p:nvPicPr>
          <p:cNvPr id="5" name="Graphique 4">
            <a:extLst>
              <a:ext uri="{FF2B5EF4-FFF2-40B4-BE49-F238E27FC236}">
                <a16:creationId xmlns:a16="http://schemas.microsoft.com/office/drawing/2014/main" id="{8CC2FF38-B00A-4201-81D5-8E3A2684B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974850"/>
            <a:ext cx="2662238" cy="2662238"/>
          </a:xfrm>
          <a:prstGeom prst="rect">
            <a:avLst/>
          </a:prstGeom>
        </p:spPr>
      </p:pic>
    </p:spTree>
    <p:extLst>
      <p:ext uri="{BB962C8B-B14F-4D97-AF65-F5344CB8AC3E}">
        <p14:creationId xmlns:p14="http://schemas.microsoft.com/office/powerpoint/2010/main" val="3879284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50CF7-22C6-4D57-AF81-66D6E7A482A5}"/>
              </a:ext>
            </a:extLst>
          </p:cNvPr>
          <p:cNvSpPr>
            <a:spLocks noGrp="1"/>
          </p:cNvSpPr>
          <p:nvPr>
            <p:ph type="title"/>
          </p:nvPr>
        </p:nvSpPr>
        <p:spPr/>
        <p:txBody>
          <a:bodyPr>
            <a:normAutofit fontScale="90000"/>
          </a:bodyPr>
          <a:lstStyle/>
          <a:p>
            <a:br>
              <a:rPr lang="en-GB" sz="4400" dirty="0">
                <a:effectLst/>
                <a:latin typeface="Calibri" panose="020F0502020204030204" pitchFamily="34" charset="0"/>
                <a:ea typeface="Calibri" panose="020F0502020204030204" pitchFamily="34" charset="0"/>
                <a:cs typeface="Times New Roman" panose="02020603050405020304" pitchFamily="18" charset="0"/>
              </a:rPr>
            </a:br>
            <a:r>
              <a:rPr lang="en-GB" sz="4400" dirty="0">
                <a:effectLst/>
                <a:latin typeface="Calibri" panose="020F0502020204030204" pitchFamily="34" charset="0"/>
                <a:ea typeface="Calibri" panose="020F0502020204030204" pitchFamily="34" charset="0"/>
                <a:cs typeface="Times New Roman" panose="02020603050405020304" pitchFamily="18" charset="0"/>
              </a:rPr>
              <a:t>Where is Causal Inference used </a:t>
            </a:r>
            <a:r>
              <a:rPr lang="en-GB" sz="4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today?</a:t>
            </a:r>
            <a:br>
              <a:rPr lang="en-GB" sz="44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Espace réservé du contenu 2">
            <a:extLst>
              <a:ext uri="{FF2B5EF4-FFF2-40B4-BE49-F238E27FC236}">
                <a16:creationId xmlns:a16="http://schemas.microsoft.com/office/drawing/2014/main" id="{FE152042-9610-48AD-83D6-32BBB759CCB3}"/>
              </a:ext>
            </a:extLst>
          </p:cNvPr>
          <p:cNvSpPr>
            <a:spLocks noGrp="1"/>
          </p:cNvSpPr>
          <p:nvPr>
            <p:ph idx="1"/>
          </p:nvPr>
        </p:nvSpPr>
        <p:spPr/>
        <p:txBody>
          <a:bodyPr/>
          <a:lstStyle/>
          <a:p>
            <a:pPr marL="342900" lvl="0" indent="-342900">
              <a:lnSpc>
                <a:spcPct val="107000"/>
              </a:lnSpc>
              <a:spcAft>
                <a:spcPts val="0"/>
              </a:spcAft>
              <a:buFont typeface="Symbol" panose="05050102010706020507" pitchFamily="18" charset="2"/>
              <a:buChar char=""/>
            </a:pPr>
            <a:r>
              <a:rPr lang="en-GB" sz="16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Social media companies </a:t>
            </a:r>
            <a:r>
              <a:rPr lang="en-GB" sz="1600" b="1" dirty="0">
                <a:effectLst/>
                <a:latin typeface="Calibri" panose="020F0502020204030204" pitchFamily="34" charset="0"/>
                <a:ea typeface="Calibri" panose="020F0502020204030204" pitchFamily="34" charset="0"/>
                <a:cs typeface="Times New Roman" panose="02020603050405020304" pitchFamily="18" charset="0"/>
              </a:rPr>
              <a:t>want to know how showing a specific ad had an effect on products a user bought.</a:t>
            </a:r>
          </a:p>
          <a:p>
            <a:pPr marL="742950" lvl="1" indent="-285750">
              <a:lnSpc>
                <a:spcPct val="107000"/>
              </a:lnSpc>
              <a:spcAft>
                <a:spcPts val="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Irrelevant ads mean users on not likely to make a purchase.</a:t>
            </a:r>
          </a:p>
          <a:p>
            <a:pPr marL="342900" lvl="0" indent="-342900">
              <a:lnSpc>
                <a:spcPct val="107000"/>
              </a:lnSpc>
              <a:spcAft>
                <a:spcPts val="0"/>
              </a:spcAft>
              <a:buFont typeface="Symbol" panose="05050102010706020507" pitchFamily="18" charset="2"/>
              <a:buChar char=""/>
            </a:pPr>
            <a:r>
              <a:rPr lang="en-GB" sz="16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Software Developers </a:t>
            </a:r>
            <a:r>
              <a:rPr lang="en-GB" sz="1600" b="1" dirty="0">
                <a:effectLst/>
                <a:latin typeface="Calibri" panose="020F0502020204030204" pitchFamily="34" charset="0"/>
                <a:ea typeface="Calibri" panose="020F0502020204030204" pitchFamily="34" charset="0"/>
                <a:cs typeface="Times New Roman" panose="02020603050405020304" pitchFamily="18" charset="0"/>
              </a:rPr>
              <a:t>want to know what effect a change in the UI could have on sales.</a:t>
            </a:r>
          </a:p>
          <a:p>
            <a:pPr marL="742950" lvl="1" indent="-285750">
              <a:lnSpc>
                <a:spcPct val="107000"/>
              </a:lnSpc>
              <a:spcAft>
                <a:spcPts val="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A bad interface will discourage users from making purchases.</a:t>
            </a:r>
          </a:p>
          <a:p>
            <a:pPr marL="342900" lvl="0" indent="-342900">
              <a:lnSpc>
                <a:spcPct val="107000"/>
              </a:lnSpc>
              <a:spcAft>
                <a:spcPts val="0"/>
              </a:spcAft>
              <a:buFont typeface="Symbol" panose="05050102010706020507" pitchFamily="18" charset="2"/>
              <a:buChar char=""/>
            </a:pPr>
            <a:r>
              <a:rPr lang="en-GB" sz="16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Government organizations </a:t>
            </a:r>
            <a:r>
              <a:rPr lang="en-GB" sz="1600" b="1" dirty="0">
                <a:effectLst/>
                <a:latin typeface="Calibri" panose="020F0502020204030204" pitchFamily="34" charset="0"/>
                <a:ea typeface="Calibri" panose="020F0502020204030204" pitchFamily="34" charset="0"/>
                <a:cs typeface="Times New Roman" panose="02020603050405020304" pitchFamily="18" charset="0"/>
              </a:rPr>
              <a:t>want to know if campaigns have an effect on voter turnout in an election.</a:t>
            </a:r>
          </a:p>
          <a:p>
            <a:pPr marL="742950" lvl="1" indent="-285750">
              <a:lnSpc>
                <a:spcPct val="107000"/>
              </a:lnSpc>
              <a:spcAft>
                <a:spcPts val="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Governments do cost benefit analyses to see if these policies are worth it.</a:t>
            </a:r>
          </a:p>
          <a:p>
            <a:pPr marL="342900" lvl="0" indent="-342900">
              <a:lnSpc>
                <a:spcPct val="107000"/>
              </a:lnSpc>
              <a:spcAft>
                <a:spcPts val="0"/>
              </a:spcAft>
              <a:buFont typeface="Symbol" panose="05050102010706020507" pitchFamily="18" charset="2"/>
              <a:buChar char=""/>
            </a:pPr>
            <a:r>
              <a:rPr lang="en-GB" sz="16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Medical experts </a:t>
            </a:r>
            <a:r>
              <a:rPr lang="en-GB" sz="1600" b="1" dirty="0">
                <a:effectLst/>
                <a:latin typeface="Calibri" panose="020F0502020204030204" pitchFamily="34" charset="0"/>
                <a:ea typeface="Calibri" panose="020F0502020204030204" pitchFamily="34" charset="0"/>
                <a:cs typeface="Times New Roman" panose="02020603050405020304" pitchFamily="18" charset="0"/>
              </a:rPr>
              <a:t>want to know if their treatment will be effective.</a:t>
            </a:r>
          </a:p>
          <a:p>
            <a:pPr marL="742950" lvl="1" indent="-285750">
              <a:lnSpc>
                <a:spcPct val="107000"/>
              </a:lnSpc>
              <a:spcAft>
                <a:spcPts val="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Did this treatment successfully help patients recover from COVID-19?</a:t>
            </a:r>
          </a:p>
          <a:p>
            <a:pPr marL="342900" lvl="0" indent="-342900">
              <a:lnSpc>
                <a:spcPct val="107000"/>
              </a:lnSpc>
              <a:spcAft>
                <a:spcPts val="0"/>
              </a:spcAft>
              <a:buFont typeface="Symbol" panose="05050102010706020507" pitchFamily="18" charset="2"/>
              <a:buChar char=""/>
            </a:pPr>
            <a:r>
              <a:rPr lang="en-GB" sz="16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Machine Learning professionals </a:t>
            </a:r>
            <a:r>
              <a:rPr lang="en-GB" sz="1600" b="1" dirty="0">
                <a:effectLst/>
                <a:latin typeface="Calibri" panose="020F0502020204030204" pitchFamily="34" charset="0"/>
                <a:ea typeface="Calibri" panose="020F0502020204030204" pitchFamily="34" charset="0"/>
                <a:cs typeface="Times New Roman" panose="02020603050405020304" pitchFamily="18" charset="0"/>
              </a:rPr>
              <a:t>want to ensure their estimators are unbiased.</a:t>
            </a:r>
          </a:p>
          <a:p>
            <a:pPr marL="742950" lvl="1" indent="-285750">
              <a:lnSpc>
                <a:spcPct val="107000"/>
              </a:lnSpc>
              <a:spcAft>
                <a:spcPts val="80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Adding the confounding variables to the regressor removed bias/cancelled out selection bias.</a:t>
            </a:r>
          </a:p>
          <a:p>
            <a:endParaRPr lang="en-GB" dirty="0"/>
          </a:p>
        </p:txBody>
      </p:sp>
    </p:spTree>
    <p:extLst>
      <p:ext uri="{BB962C8B-B14F-4D97-AF65-F5344CB8AC3E}">
        <p14:creationId xmlns:p14="http://schemas.microsoft.com/office/powerpoint/2010/main" val="267183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ED5F9-8EE4-4CA6-9469-262BBC4C8B59}"/>
              </a:ext>
            </a:extLst>
          </p:cNvPr>
          <p:cNvSpPr>
            <a:spLocks noGrp="1"/>
          </p:cNvSpPr>
          <p:nvPr>
            <p:ph type="title"/>
          </p:nvPr>
        </p:nvSpPr>
        <p:spPr/>
        <p:txBody>
          <a:bodyPr/>
          <a:lstStyle/>
          <a:p>
            <a:r>
              <a:rPr lang="fr-FR" dirty="0" err="1">
                <a:solidFill>
                  <a:srgbClr val="008755"/>
                </a:solidFill>
              </a:rPr>
              <a:t>TaBERT</a:t>
            </a:r>
            <a:r>
              <a:rPr lang="fr-FR" dirty="0">
                <a:solidFill>
                  <a:srgbClr val="008755"/>
                </a:solidFill>
              </a:rPr>
              <a:t>/TAPAS: </a:t>
            </a:r>
            <a:r>
              <a:rPr lang="fr-FR" dirty="0" err="1">
                <a:solidFill>
                  <a:srgbClr val="008755"/>
                </a:solidFill>
              </a:rPr>
              <a:t>Why</a:t>
            </a:r>
            <a:r>
              <a:rPr lang="fr-FR" dirty="0">
                <a:solidFill>
                  <a:srgbClr val="008755"/>
                </a:solidFill>
              </a:rPr>
              <a:t> </a:t>
            </a:r>
            <a:r>
              <a:rPr lang="fr-FR" dirty="0" err="1">
                <a:solidFill>
                  <a:srgbClr val="008755"/>
                </a:solidFill>
              </a:rPr>
              <a:t>it</a:t>
            </a:r>
            <a:r>
              <a:rPr lang="fr-FR" dirty="0">
                <a:solidFill>
                  <a:srgbClr val="008755"/>
                </a:solidFill>
              </a:rPr>
              <a:t> </a:t>
            </a:r>
            <a:r>
              <a:rPr lang="fr-FR" dirty="0" err="1">
                <a:solidFill>
                  <a:srgbClr val="008755"/>
                </a:solidFill>
              </a:rPr>
              <a:t>should</a:t>
            </a:r>
            <a:r>
              <a:rPr lang="fr-FR" dirty="0">
                <a:solidFill>
                  <a:srgbClr val="008755"/>
                </a:solidFill>
              </a:rPr>
              <a:t> </a:t>
            </a:r>
            <a:r>
              <a:rPr lang="fr-FR" dirty="0" err="1">
                <a:solidFill>
                  <a:srgbClr val="008755"/>
                </a:solidFill>
              </a:rPr>
              <a:t>matter</a:t>
            </a:r>
            <a:r>
              <a:rPr lang="fr-FR" dirty="0">
                <a:solidFill>
                  <a:srgbClr val="008755"/>
                </a:solidFill>
              </a:rPr>
              <a:t> to </a:t>
            </a:r>
            <a:r>
              <a:rPr lang="fr-FR" dirty="0" err="1">
                <a:solidFill>
                  <a:srgbClr val="008755"/>
                </a:solidFill>
              </a:rPr>
              <a:t>you</a:t>
            </a:r>
            <a:endParaRPr lang="en-GB" dirty="0">
              <a:solidFill>
                <a:srgbClr val="008755"/>
              </a:solidFill>
            </a:endParaRPr>
          </a:p>
        </p:txBody>
      </p:sp>
      <p:sp>
        <p:nvSpPr>
          <p:cNvPr id="3" name="Espace réservé du contenu 2">
            <a:extLst>
              <a:ext uri="{FF2B5EF4-FFF2-40B4-BE49-F238E27FC236}">
                <a16:creationId xmlns:a16="http://schemas.microsoft.com/office/drawing/2014/main" id="{BC4572D4-0838-483F-A5A3-2E5DBD13608A}"/>
              </a:ext>
            </a:extLst>
          </p:cNvPr>
          <p:cNvSpPr>
            <a:spLocks noGrp="1"/>
          </p:cNvSpPr>
          <p:nvPr>
            <p:ph idx="1"/>
          </p:nvPr>
        </p:nvSpPr>
        <p:spPr>
          <a:xfrm>
            <a:off x="533400" y="1500346"/>
            <a:ext cx="4191000" cy="4062254"/>
          </a:xfrm>
        </p:spPr>
        <p:txBody>
          <a:bodyPr>
            <a:normAutofit/>
          </a:bodyPr>
          <a:lstStyle/>
          <a:p>
            <a:pPr marL="0" indent="0">
              <a:lnSpc>
                <a:spcPct val="107000"/>
              </a:lnSpc>
              <a:spcAft>
                <a:spcPts val="800"/>
              </a:spcAft>
              <a:buNone/>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They use </a:t>
            </a:r>
            <a:r>
              <a:rPr lang="en-GB" sz="20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pretrained/</a:t>
            </a:r>
            <a:r>
              <a:rPr lang="en-GB" sz="2000" b="1" dirty="0">
                <a:solidFill>
                  <a:srgbClr val="008755"/>
                </a:solidFill>
                <a:latin typeface="Calibri" panose="020F0502020204030204" pitchFamily="34" charset="0"/>
                <a:cs typeface="Times New Roman" panose="02020603050405020304" pitchFamily="18" charset="0"/>
              </a:rPr>
              <a:t>fined-tuned language models</a:t>
            </a:r>
            <a:r>
              <a:rPr lang="en-GB" sz="2000" dirty="0">
                <a:latin typeface="Calibri" panose="020F0502020204030204" pitchFamily="34" charset="0"/>
                <a:cs typeface="Times New Roman" panose="02020603050405020304" pitchFamily="18" charset="0"/>
              </a:rPr>
              <a:t> and can answer the question:</a:t>
            </a:r>
          </a:p>
          <a:p>
            <a:pPr marL="0" indent="0">
              <a:lnSpc>
                <a:spcPct val="107000"/>
              </a:lnSpc>
              <a:spcAft>
                <a:spcPts val="800"/>
              </a:spcAft>
              <a:buNone/>
            </a:pPr>
            <a:r>
              <a:rPr lang="en-GB" sz="2000" dirty="0">
                <a:latin typeface="Calibri" panose="020F0502020204030204" pitchFamily="34" charset="0"/>
                <a:cs typeface="Times New Roman" panose="02020603050405020304" pitchFamily="18" charset="0"/>
              </a:rPr>
              <a:t> “What is the name of the intern who enjoys cricket?”</a:t>
            </a:r>
          </a:p>
          <a:p>
            <a:pPr marL="0" indent="0">
              <a:lnSpc>
                <a:spcPct val="107000"/>
              </a:lnSpc>
              <a:spcAft>
                <a:spcPts val="800"/>
              </a:spcAft>
              <a:buNone/>
            </a:pPr>
            <a:r>
              <a:rPr lang="en-GB" sz="2000" dirty="0">
                <a:latin typeface="Calibri" panose="020F0502020204030204" pitchFamily="34" charset="0"/>
                <a:cs typeface="Times New Roman" panose="02020603050405020304" pitchFamily="18" charset="0"/>
              </a:rPr>
              <a:t>When given the following table, </a:t>
            </a:r>
            <a:r>
              <a:rPr lang="en-GB" sz="2000" b="1" dirty="0">
                <a:solidFill>
                  <a:srgbClr val="008755"/>
                </a:solidFill>
                <a:latin typeface="Calibri" panose="020F0502020204030204" pitchFamily="34" charset="0"/>
                <a:cs typeface="Times New Roman" panose="02020603050405020304" pitchFamily="18" charset="0"/>
              </a:rPr>
              <a:t>without knowing the schema</a:t>
            </a:r>
            <a:r>
              <a:rPr lang="en-GB" sz="20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GB" dirty="0"/>
          </a:p>
        </p:txBody>
      </p:sp>
      <p:pic>
        <p:nvPicPr>
          <p:cNvPr id="4" name="Image 3">
            <a:extLst>
              <a:ext uri="{FF2B5EF4-FFF2-40B4-BE49-F238E27FC236}">
                <a16:creationId xmlns:a16="http://schemas.microsoft.com/office/drawing/2014/main" id="{E48DE42F-F659-4FDC-B12F-97CF0FC64FA4}"/>
              </a:ext>
            </a:extLst>
          </p:cNvPr>
          <p:cNvPicPr/>
          <p:nvPr/>
        </p:nvPicPr>
        <p:blipFill>
          <a:blip r:embed="rId2"/>
          <a:stretch>
            <a:fillRect/>
          </a:stretch>
        </p:blipFill>
        <p:spPr>
          <a:xfrm>
            <a:off x="4724400" y="1965008"/>
            <a:ext cx="7299960" cy="4351338"/>
          </a:xfrm>
          <a:prstGeom prst="rect">
            <a:avLst/>
          </a:prstGeom>
        </p:spPr>
      </p:pic>
    </p:spTree>
    <p:extLst>
      <p:ext uri="{BB962C8B-B14F-4D97-AF65-F5344CB8AC3E}">
        <p14:creationId xmlns:p14="http://schemas.microsoft.com/office/powerpoint/2010/main" val="3559725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30296-38A0-4582-9A01-43EFE5E92A04}"/>
              </a:ext>
            </a:extLst>
          </p:cNvPr>
          <p:cNvSpPr>
            <a:spLocks noGrp="1"/>
          </p:cNvSpPr>
          <p:nvPr>
            <p:ph type="title"/>
          </p:nvPr>
        </p:nvSpPr>
        <p:spPr/>
        <p:txBody>
          <a:bodyPr>
            <a:normAutofit/>
          </a:bodyPr>
          <a:lstStyle/>
          <a:p>
            <a:pPr algn="ctr"/>
            <a:r>
              <a:rPr lang="en-GB" sz="4400" dirty="0">
                <a:effectLst/>
                <a:latin typeface="Calibri" panose="020F0502020204030204" pitchFamily="34" charset="0"/>
                <a:ea typeface="Calibri" panose="020F0502020204030204" pitchFamily="34" charset="0"/>
                <a:cs typeface="Times New Roman" panose="02020603050405020304" pitchFamily="18" charset="0"/>
              </a:rPr>
              <a:t>How could Causal Inference be used </a:t>
            </a:r>
            <a:r>
              <a:rPr lang="en-GB" sz="4400"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at the Bank ?</a:t>
            </a:r>
            <a:endParaRPr lang="en-GB" dirty="0">
              <a:solidFill>
                <a:srgbClr val="008755"/>
              </a:solidFill>
            </a:endParaRPr>
          </a:p>
        </p:txBody>
      </p:sp>
      <p:sp>
        <p:nvSpPr>
          <p:cNvPr id="3" name="Espace réservé du contenu 2">
            <a:extLst>
              <a:ext uri="{FF2B5EF4-FFF2-40B4-BE49-F238E27FC236}">
                <a16:creationId xmlns:a16="http://schemas.microsoft.com/office/drawing/2014/main" id="{BE29ED1F-BF2D-4DD0-981F-9E66EF1BE025}"/>
              </a:ext>
            </a:extLst>
          </p:cNvPr>
          <p:cNvSpPr>
            <a:spLocks noGrp="1"/>
          </p:cNvSpPr>
          <p:nvPr>
            <p:ph idx="1"/>
          </p:nvPr>
        </p:nvSpPr>
        <p:spPr/>
        <p:txBody>
          <a:bodyPr>
            <a:normAutofit/>
          </a:bodyPr>
          <a:lstStyle/>
          <a:p>
            <a:pPr marL="342900" lvl="0" indent="-342900">
              <a:lnSpc>
                <a:spcPct val="107000"/>
              </a:lnSpc>
              <a:spcAft>
                <a:spcPts val="0"/>
              </a:spcAft>
              <a:buFont typeface="Symbol" panose="05050102010706020507" pitchFamily="18" charset="2"/>
              <a:buChar char=""/>
            </a:pPr>
            <a:r>
              <a:rPr lang="en-GB" sz="1600" b="1" dirty="0">
                <a:effectLst/>
                <a:latin typeface="Calibri" panose="020F0502020204030204" pitchFamily="34" charset="0"/>
                <a:ea typeface="Calibri" panose="020F0502020204030204" pitchFamily="34" charset="0"/>
                <a:cs typeface="Times New Roman" panose="02020603050405020304" pitchFamily="18" charset="0"/>
              </a:rPr>
              <a:t>To make </a:t>
            </a:r>
            <a:r>
              <a:rPr lang="en-GB" sz="16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business decisions </a:t>
            </a:r>
            <a:r>
              <a:rPr lang="en-GB" sz="1600" b="1" dirty="0">
                <a:effectLst/>
                <a:latin typeface="Calibri" panose="020F0502020204030204" pitchFamily="34" charset="0"/>
                <a:ea typeface="Calibri" panose="020F0502020204030204" pitchFamily="34" charset="0"/>
                <a:cs typeface="Times New Roman" panose="02020603050405020304" pitchFamily="18" charset="0"/>
              </a:rPr>
              <a:t>more robust.</a:t>
            </a:r>
          </a:p>
          <a:p>
            <a:pPr marL="742950" lvl="1" indent="-285750">
              <a:lnSpc>
                <a:spcPct val="107000"/>
              </a:lnSpc>
              <a:spcAft>
                <a:spcPts val="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“If we do this, productivity will only increase by 5%. Before considering a causal analysis, we thought productivity would increase by 20%”.</a:t>
            </a:r>
          </a:p>
          <a:p>
            <a:pPr marL="342900" lvl="0" indent="-342900">
              <a:lnSpc>
                <a:spcPct val="107000"/>
              </a:lnSpc>
              <a:spcAft>
                <a:spcPts val="0"/>
              </a:spcAft>
              <a:buFont typeface="Symbol" panose="05050102010706020507" pitchFamily="18" charset="2"/>
              <a:buChar char=""/>
            </a:pPr>
            <a:r>
              <a:rPr lang="en-GB" sz="1600" b="1" dirty="0">
                <a:effectLst/>
                <a:latin typeface="Calibri" panose="020F0502020204030204" pitchFamily="34" charset="0"/>
                <a:ea typeface="Calibri" panose="020F0502020204030204" pitchFamily="34" charset="0"/>
                <a:cs typeface="Times New Roman" panose="02020603050405020304" pitchFamily="18" charset="0"/>
              </a:rPr>
              <a:t>To accurately </a:t>
            </a:r>
            <a:r>
              <a:rPr lang="en-GB" sz="16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measure</a:t>
            </a:r>
            <a:r>
              <a:rPr lang="en-GB" sz="1600" b="1" dirty="0">
                <a:effectLst/>
                <a:latin typeface="Calibri" panose="020F0502020204030204" pitchFamily="34" charset="0"/>
                <a:ea typeface="Calibri" panose="020F0502020204030204" pitchFamily="34" charset="0"/>
                <a:cs typeface="Times New Roman" panose="02020603050405020304" pitchFamily="18" charset="0"/>
              </a:rPr>
              <a:t> the effect of specific factors on our </a:t>
            </a:r>
            <a:r>
              <a:rPr lang="en-GB" sz="16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clients’ behaviour.</a:t>
            </a:r>
          </a:p>
          <a:p>
            <a:pPr marL="742950" lvl="1" indent="-285750">
              <a:lnSpc>
                <a:spcPct val="107000"/>
              </a:lnSpc>
              <a:spcAft>
                <a:spcPts val="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When accounting for all other variables, COVID-19 increased BNPP clients’ leverage ratio 1.5 times on average (just an example!).</a:t>
            </a:r>
          </a:p>
          <a:p>
            <a:pPr marL="342900" lvl="0" indent="-342900">
              <a:lnSpc>
                <a:spcPct val="107000"/>
              </a:lnSpc>
              <a:spcAft>
                <a:spcPts val="0"/>
              </a:spcAft>
              <a:buFont typeface="Symbol" panose="05050102010706020507" pitchFamily="18" charset="2"/>
              <a:buChar char=""/>
            </a:pPr>
            <a:r>
              <a:rPr lang="en-GB" sz="1600" b="1" dirty="0">
                <a:effectLst/>
                <a:latin typeface="Calibri" panose="020F0502020204030204" pitchFamily="34" charset="0"/>
                <a:ea typeface="Calibri" panose="020F0502020204030204" pitchFamily="34" charset="0"/>
                <a:cs typeface="Times New Roman" panose="02020603050405020304" pitchFamily="18" charset="0"/>
              </a:rPr>
              <a:t>To objectively </a:t>
            </a:r>
            <a:r>
              <a:rPr lang="en-GB" sz="16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measure how similar companies are</a:t>
            </a:r>
            <a:r>
              <a:rPr lang="en-GB" sz="1600" b="1" dirty="0">
                <a:effectLst/>
                <a:latin typeface="Calibri" panose="020F0502020204030204" pitchFamily="34" charset="0"/>
                <a:ea typeface="Calibri" panose="020F0502020204030204" pitchFamily="34" charset="0"/>
                <a:cs typeface="Times New Roman" panose="02020603050405020304" pitchFamily="18" charset="0"/>
              </a:rPr>
              <a:t>, and how they will probably perform.</a:t>
            </a:r>
          </a:p>
          <a:p>
            <a:pPr marL="742950" lvl="1" indent="-285750">
              <a:lnSpc>
                <a:spcPct val="107000"/>
              </a:lnSpc>
              <a:spcAft>
                <a:spcPts val="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These two stocks have similar propensity scores but are not subject to the same regulations, knowing this I can say that the Basel III regulations decreases EBITDA by 4%.</a:t>
            </a:r>
          </a:p>
          <a:p>
            <a:pPr marL="342900" lvl="0" indent="-342900">
              <a:lnSpc>
                <a:spcPct val="107000"/>
              </a:lnSpc>
              <a:spcAft>
                <a:spcPts val="0"/>
              </a:spcAft>
              <a:buFont typeface="Symbol" panose="05050102010706020507" pitchFamily="18" charset="2"/>
              <a:buChar char=""/>
            </a:pPr>
            <a:r>
              <a:rPr lang="en-GB" sz="1600" b="1" dirty="0">
                <a:effectLst/>
                <a:latin typeface="Calibri" panose="020F0502020204030204" pitchFamily="34" charset="0"/>
                <a:ea typeface="Calibri" panose="020F0502020204030204" pitchFamily="34" charset="0"/>
                <a:cs typeface="Times New Roman" panose="02020603050405020304" pitchFamily="18" charset="0"/>
              </a:rPr>
              <a:t>To reduce the amount of </a:t>
            </a:r>
            <a:r>
              <a:rPr lang="en-GB" sz="1600" b="1" dirty="0">
                <a:solidFill>
                  <a:srgbClr val="008755"/>
                </a:solidFill>
                <a:effectLst/>
                <a:latin typeface="Calibri" panose="020F0502020204030204" pitchFamily="34" charset="0"/>
                <a:ea typeface="Calibri" panose="020F0502020204030204" pitchFamily="34" charset="0"/>
                <a:cs typeface="Times New Roman" panose="02020603050405020304" pitchFamily="18" charset="0"/>
              </a:rPr>
              <a:t>human errors.</a:t>
            </a:r>
          </a:p>
          <a:p>
            <a:pPr marL="742950" lvl="1" indent="-285750">
              <a:lnSpc>
                <a:spcPct val="107000"/>
              </a:lnSpc>
              <a:spcAft>
                <a:spcPts val="800"/>
              </a:spcAft>
              <a:buFont typeface="Courier New" panose="02070309020205020404" pitchFamily="49" charset="0"/>
              <a:buChar char="o"/>
            </a:pPr>
            <a:r>
              <a:rPr lang="en-GB" sz="1600" dirty="0">
                <a:effectLst/>
                <a:latin typeface="Calibri" panose="020F0502020204030204" pitchFamily="34" charset="0"/>
                <a:ea typeface="Calibri" panose="020F0502020204030204" pitchFamily="34" charset="0"/>
                <a:cs typeface="Times New Roman" panose="02020603050405020304" pitchFamily="18" charset="0"/>
              </a:rPr>
              <a:t>Humans are very bad at guessing, but we are very confident in our decisions. Causal Inference forces us to question what we believe to be obvious, and reduce our personal biases.</a:t>
            </a:r>
          </a:p>
        </p:txBody>
      </p:sp>
    </p:spTree>
    <p:extLst>
      <p:ext uri="{BB962C8B-B14F-4D97-AF65-F5344CB8AC3E}">
        <p14:creationId xmlns:p14="http://schemas.microsoft.com/office/powerpoint/2010/main" val="209589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38"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42"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raphique 3">
            <a:extLst>
              <a:ext uri="{FF2B5EF4-FFF2-40B4-BE49-F238E27FC236}">
                <a16:creationId xmlns:a16="http://schemas.microsoft.com/office/drawing/2014/main" id="{3652021A-CC98-4ACF-B3FA-71A5A85F1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0128" y="1514475"/>
            <a:ext cx="4188834" cy="4188834"/>
          </a:xfrm>
          <a:prstGeom prst="rect">
            <a:avLst/>
          </a:prstGeom>
        </p:spPr>
      </p:pic>
      <p:grpSp>
        <p:nvGrpSpPr>
          <p:cNvPr id="45" name="Group 4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6" name="Freeform: Shape 4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re 1">
            <a:extLst>
              <a:ext uri="{FF2B5EF4-FFF2-40B4-BE49-F238E27FC236}">
                <a16:creationId xmlns:a16="http://schemas.microsoft.com/office/drawing/2014/main" id="{509445CA-1813-4363-A789-70DA152872F0}"/>
              </a:ext>
            </a:extLst>
          </p:cNvPr>
          <p:cNvSpPr>
            <a:spLocks noGrp="1"/>
          </p:cNvSpPr>
          <p:nvPr>
            <p:ph type="title"/>
          </p:nvPr>
        </p:nvSpPr>
        <p:spPr>
          <a:xfrm>
            <a:off x="1014985" y="819015"/>
            <a:ext cx="5501548" cy="2044075"/>
          </a:xfrm>
        </p:spPr>
        <p:txBody>
          <a:bodyPr anchor="b">
            <a:normAutofit/>
          </a:bodyPr>
          <a:lstStyle/>
          <a:p>
            <a:r>
              <a:rPr lang="fr-FR" sz="4800" b="1" dirty="0" err="1">
                <a:solidFill>
                  <a:schemeClr val="bg1"/>
                </a:solidFill>
              </a:rPr>
              <a:t>Thank</a:t>
            </a:r>
            <a:r>
              <a:rPr lang="fr-FR" sz="4800" b="1" dirty="0">
                <a:solidFill>
                  <a:schemeClr val="bg1"/>
                </a:solidFill>
              </a:rPr>
              <a:t> You</a:t>
            </a:r>
            <a:endParaRPr lang="en-GB" sz="4800" b="1" dirty="0">
              <a:solidFill>
                <a:schemeClr val="bg1"/>
              </a:solidFill>
            </a:endParaRPr>
          </a:p>
        </p:txBody>
      </p:sp>
      <p:sp>
        <p:nvSpPr>
          <p:cNvPr id="7" name="Espace réservé du contenu 6">
            <a:extLst>
              <a:ext uri="{FF2B5EF4-FFF2-40B4-BE49-F238E27FC236}">
                <a16:creationId xmlns:a16="http://schemas.microsoft.com/office/drawing/2014/main" id="{D8B50882-AA46-4A6D-A4CF-1833FEE77334}"/>
              </a:ext>
            </a:extLst>
          </p:cNvPr>
          <p:cNvSpPr>
            <a:spLocks noGrp="1"/>
          </p:cNvSpPr>
          <p:nvPr>
            <p:ph idx="1"/>
          </p:nvPr>
        </p:nvSpPr>
        <p:spPr>
          <a:xfrm>
            <a:off x="1014985" y="2863091"/>
            <a:ext cx="5501548" cy="3152578"/>
          </a:xfrm>
        </p:spPr>
        <p:txBody>
          <a:bodyPr anchor="t">
            <a:normAutofit/>
          </a:bodyPr>
          <a:lstStyle/>
          <a:p>
            <a:endParaRPr lang="fr-FR" sz="2000" dirty="0">
              <a:solidFill>
                <a:schemeClr val="bg1"/>
              </a:solidFill>
            </a:endParaRPr>
          </a:p>
          <a:p>
            <a:r>
              <a:rPr lang="en-GB" dirty="0">
                <a:solidFill>
                  <a:schemeClr val="bg1"/>
                </a:solidFill>
              </a:rPr>
              <a:t>Questions?</a:t>
            </a:r>
          </a:p>
          <a:p>
            <a:pPr lvl="2"/>
            <a:r>
              <a:rPr lang="en-GB" dirty="0">
                <a:solidFill>
                  <a:schemeClr val="bg1"/>
                </a:solidFill>
              </a:rPr>
              <a:t>Message me for slides, books, project ideas…</a:t>
            </a:r>
          </a:p>
          <a:p>
            <a:r>
              <a:rPr lang="en-GB" dirty="0">
                <a:solidFill>
                  <a:schemeClr val="bg1"/>
                </a:solidFill>
              </a:rPr>
              <a:t>Feedback:</a:t>
            </a:r>
          </a:p>
          <a:p>
            <a:pPr lvl="2"/>
            <a:r>
              <a:rPr lang="en-GB" dirty="0">
                <a:solidFill>
                  <a:schemeClr val="bg1"/>
                </a:solidFill>
              </a:rPr>
              <a:t>Any honest feedback on my presenting is always welcome! </a:t>
            </a:r>
          </a:p>
          <a:p>
            <a:r>
              <a:rPr lang="en-GB" dirty="0">
                <a:solidFill>
                  <a:schemeClr val="bg1"/>
                </a:solidFill>
              </a:rPr>
              <a:t>Happy Friday!</a:t>
            </a:r>
          </a:p>
          <a:p>
            <a:pPr lvl="2"/>
            <a:endParaRPr lang="en-GB" dirty="0">
              <a:solidFill>
                <a:schemeClr val="bg1"/>
              </a:solidFill>
            </a:endParaRPr>
          </a:p>
        </p:txBody>
      </p:sp>
    </p:spTree>
    <p:extLst>
      <p:ext uri="{BB962C8B-B14F-4D97-AF65-F5344CB8AC3E}">
        <p14:creationId xmlns:p14="http://schemas.microsoft.com/office/powerpoint/2010/main" val="427891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ED5F9-8EE4-4CA6-9469-262BBC4C8B59}"/>
              </a:ext>
            </a:extLst>
          </p:cNvPr>
          <p:cNvSpPr>
            <a:spLocks noGrp="1"/>
          </p:cNvSpPr>
          <p:nvPr>
            <p:ph type="title"/>
          </p:nvPr>
        </p:nvSpPr>
        <p:spPr/>
        <p:txBody>
          <a:bodyPr/>
          <a:lstStyle/>
          <a:p>
            <a:r>
              <a:rPr lang="fr-FR" dirty="0">
                <a:solidFill>
                  <a:srgbClr val="008755"/>
                </a:solidFill>
              </a:rPr>
              <a:t>TAPAS: </a:t>
            </a:r>
            <a:r>
              <a:rPr lang="fr-FR" dirty="0" err="1">
                <a:solidFill>
                  <a:srgbClr val="008755"/>
                </a:solidFill>
              </a:rPr>
              <a:t>What</a:t>
            </a:r>
            <a:r>
              <a:rPr lang="fr-FR" dirty="0">
                <a:solidFill>
                  <a:srgbClr val="008755"/>
                </a:solidFill>
              </a:rPr>
              <a:t> do </a:t>
            </a:r>
            <a:r>
              <a:rPr lang="fr-FR" dirty="0" err="1">
                <a:solidFill>
                  <a:srgbClr val="008755"/>
                </a:solidFill>
              </a:rPr>
              <a:t>you</a:t>
            </a:r>
            <a:r>
              <a:rPr lang="fr-FR" dirty="0">
                <a:solidFill>
                  <a:srgbClr val="008755"/>
                </a:solidFill>
              </a:rPr>
              <a:t> </a:t>
            </a:r>
            <a:r>
              <a:rPr lang="fr-FR" dirty="0" err="1">
                <a:solidFill>
                  <a:srgbClr val="008755"/>
                </a:solidFill>
              </a:rPr>
              <a:t>see</a:t>
            </a:r>
            <a:r>
              <a:rPr lang="fr-FR" dirty="0">
                <a:solidFill>
                  <a:srgbClr val="008755"/>
                </a:solidFill>
              </a:rPr>
              <a:t>? </a:t>
            </a:r>
            <a:r>
              <a:rPr lang="fr-FR" dirty="0" err="1">
                <a:solidFill>
                  <a:srgbClr val="008755"/>
                </a:solidFill>
              </a:rPr>
              <a:t>Anything</a:t>
            </a:r>
            <a:r>
              <a:rPr lang="fr-FR" dirty="0">
                <a:solidFill>
                  <a:srgbClr val="008755"/>
                </a:solidFill>
              </a:rPr>
              <a:t> </a:t>
            </a:r>
            <a:r>
              <a:rPr lang="fr-FR" dirty="0" err="1">
                <a:solidFill>
                  <a:srgbClr val="008755"/>
                </a:solidFill>
              </a:rPr>
              <a:t>strange</a:t>
            </a:r>
            <a:r>
              <a:rPr lang="fr-FR" dirty="0">
                <a:solidFill>
                  <a:srgbClr val="008755"/>
                </a:solidFill>
              </a:rPr>
              <a:t>?</a:t>
            </a:r>
            <a:endParaRPr lang="en-GB" dirty="0">
              <a:solidFill>
                <a:srgbClr val="008755"/>
              </a:solidFill>
            </a:endParaRPr>
          </a:p>
        </p:txBody>
      </p:sp>
      <p:sp>
        <p:nvSpPr>
          <p:cNvPr id="3" name="Espace réservé du contenu 2">
            <a:extLst>
              <a:ext uri="{FF2B5EF4-FFF2-40B4-BE49-F238E27FC236}">
                <a16:creationId xmlns:a16="http://schemas.microsoft.com/office/drawing/2014/main" id="{BC4572D4-0838-483F-A5A3-2E5DBD13608A}"/>
              </a:ext>
            </a:extLst>
          </p:cNvPr>
          <p:cNvSpPr>
            <a:spLocks noGrp="1"/>
          </p:cNvSpPr>
          <p:nvPr>
            <p:ph idx="1"/>
          </p:nvPr>
        </p:nvSpPr>
        <p:spPr>
          <a:xfrm>
            <a:off x="5328127" y="3675537"/>
            <a:ext cx="6025673" cy="2471739"/>
          </a:xfrm>
        </p:spPr>
        <p:txBody>
          <a:bodyPr/>
          <a:lstStyle/>
          <a:p>
            <a:endParaRPr lang="en-GB" dirty="0"/>
          </a:p>
        </p:txBody>
      </p:sp>
      <p:pic>
        <p:nvPicPr>
          <p:cNvPr id="5" name="Image 4">
            <a:extLst>
              <a:ext uri="{FF2B5EF4-FFF2-40B4-BE49-F238E27FC236}">
                <a16:creationId xmlns:a16="http://schemas.microsoft.com/office/drawing/2014/main" id="{758BE679-052A-42AB-A1C7-51636CAB7792}"/>
              </a:ext>
            </a:extLst>
          </p:cNvPr>
          <p:cNvPicPr/>
          <p:nvPr/>
        </p:nvPicPr>
        <p:blipFill>
          <a:blip r:embed="rId2"/>
          <a:stretch>
            <a:fillRect/>
          </a:stretch>
        </p:blipFill>
        <p:spPr>
          <a:xfrm>
            <a:off x="30957" y="1443038"/>
            <a:ext cx="5153025" cy="4286250"/>
          </a:xfrm>
          <a:prstGeom prst="rect">
            <a:avLst/>
          </a:prstGeom>
          <a:ln>
            <a:solidFill>
              <a:srgbClr val="C00000"/>
            </a:solidFill>
          </a:ln>
        </p:spPr>
      </p:pic>
      <p:pic>
        <p:nvPicPr>
          <p:cNvPr id="6" name="Image 5">
            <a:extLst>
              <a:ext uri="{FF2B5EF4-FFF2-40B4-BE49-F238E27FC236}">
                <a16:creationId xmlns:a16="http://schemas.microsoft.com/office/drawing/2014/main" id="{E0F27CBB-0E03-4B2D-93F9-C81248D2B365}"/>
              </a:ext>
            </a:extLst>
          </p:cNvPr>
          <p:cNvPicPr/>
          <p:nvPr/>
        </p:nvPicPr>
        <p:blipFill>
          <a:blip r:embed="rId3"/>
          <a:stretch>
            <a:fillRect/>
          </a:stretch>
        </p:blipFill>
        <p:spPr>
          <a:xfrm>
            <a:off x="5238987" y="1789589"/>
            <a:ext cx="6863873" cy="1439863"/>
          </a:xfrm>
          <a:prstGeom prst="rect">
            <a:avLst/>
          </a:prstGeom>
          <a:ln>
            <a:solidFill>
              <a:srgbClr val="C00000"/>
            </a:solidFill>
          </a:ln>
        </p:spPr>
      </p:pic>
    </p:spTree>
    <p:extLst>
      <p:ext uri="{BB962C8B-B14F-4D97-AF65-F5344CB8AC3E}">
        <p14:creationId xmlns:p14="http://schemas.microsoft.com/office/powerpoint/2010/main" val="263887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ED5F9-8EE4-4CA6-9469-262BBC4C8B59}"/>
              </a:ext>
            </a:extLst>
          </p:cNvPr>
          <p:cNvSpPr>
            <a:spLocks noGrp="1"/>
          </p:cNvSpPr>
          <p:nvPr>
            <p:ph type="title"/>
          </p:nvPr>
        </p:nvSpPr>
        <p:spPr/>
        <p:txBody>
          <a:bodyPr/>
          <a:lstStyle/>
          <a:p>
            <a:r>
              <a:rPr lang="fr-FR" dirty="0">
                <a:solidFill>
                  <a:srgbClr val="008755"/>
                </a:solidFill>
              </a:rPr>
              <a:t>TAPAS: </a:t>
            </a:r>
            <a:r>
              <a:rPr lang="fr-FR" dirty="0" err="1">
                <a:solidFill>
                  <a:srgbClr val="008755"/>
                </a:solidFill>
              </a:rPr>
              <a:t>What</a:t>
            </a:r>
            <a:r>
              <a:rPr lang="fr-FR" dirty="0">
                <a:solidFill>
                  <a:srgbClr val="008755"/>
                </a:solidFill>
              </a:rPr>
              <a:t> do </a:t>
            </a:r>
            <a:r>
              <a:rPr lang="fr-FR" dirty="0" err="1">
                <a:solidFill>
                  <a:srgbClr val="008755"/>
                </a:solidFill>
              </a:rPr>
              <a:t>you</a:t>
            </a:r>
            <a:r>
              <a:rPr lang="fr-FR" dirty="0">
                <a:solidFill>
                  <a:srgbClr val="008755"/>
                </a:solidFill>
              </a:rPr>
              <a:t> </a:t>
            </a:r>
            <a:r>
              <a:rPr lang="fr-FR" dirty="0" err="1">
                <a:solidFill>
                  <a:srgbClr val="008755"/>
                </a:solidFill>
              </a:rPr>
              <a:t>see</a:t>
            </a:r>
            <a:r>
              <a:rPr lang="fr-FR" dirty="0">
                <a:solidFill>
                  <a:srgbClr val="008755"/>
                </a:solidFill>
              </a:rPr>
              <a:t>? </a:t>
            </a:r>
            <a:r>
              <a:rPr lang="fr-FR" dirty="0" err="1">
                <a:solidFill>
                  <a:srgbClr val="008755"/>
                </a:solidFill>
              </a:rPr>
              <a:t>Anything</a:t>
            </a:r>
            <a:r>
              <a:rPr lang="fr-FR" dirty="0">
                <a:solidFill>
                  <a:srgbClr val="008755"/>
                </a:solidFill>
              </a:rPr>
              <a:t> </a:t>
            </a:r>
            <a:r>
              <a:rPr lang="fr-FR" dirty="0" err="1">
                <a:solidFill>
                  <a:srgbClr val="008755"/>
                </a:solidFill>
              </a:rPr>
              <a:t>strange</a:t>
            </a:r>
            <a:r>
              <a:rPr lang="fr-FR" dirty="0">
                <a:solidFill>
                  <a:srgbClr val="008755"/>
                </a:solidFill>
              </a:rPr>
              <a:t>?</a:t>
            </a:r>
            <a:endParaRPr lang="en-GB" dirty="0">
              <a:solidFill>
                <a:srgbClr val="008755"/>
              </a:solidFill>
            </a:endParaRPr>
          </a:p>
        </p:txBody>
      </p:sp>
      <p:sp>
        <p:nvSpPr>
          <p:cNvPr id="3" name="Espace réservé du contenu 2">
            <a:extLst>
              <a:ext uri="{FF2B5EF4-FFF2-40B4-BE49-F238E27FC236}">
                <a16:creationId xmlns:a16="http://schemas.microsoft.com/office/drawing/2014/main" id="{BC4572D4-0838-483F-A5A3-2E5DBD13608A}"/>
              </a:ext>
            </a:extLst>
          </p:cNvPr>
          <p:cNvSpPr>
            <a:spLocks noGrp="1"/>
          </p:cNvSpPr>
          <p:nvPr>
            <p:ph idx="1"/>
          </p:nvPr>
        </p:nvSpPr>
        <p:spPr>
          <a:xfrm>
            <a:off x="5328126" y="3727448"/>
            <a:ext cx="6025673" cy="2471739"/>
          </a:xfrm>
        </p:spPr>
        <p:txBody>
          <a:bodyPr/>
          <a:lstStyle/>
          <a:p>
            <a:endParaRPr lang="en-GB" dirty="0"/>
          </a:p>
        </p:txBody>
      </p:sp>
      <p:pic>
        <p:nvPicPr>
          <p:cNvPr id="6" name="Image 5">
            <a:extLst>
              <a:ext uri="{FF2B5EF4-FFF2-40B4-BE49-F238E27FC236}">
                <a16:creationId xmlns:a16="http://schemas.microsoft.com/office/drawing/2014/main" id="{E0F27CBB-0E03-4B2D-93F9-C81248D2B365}"/>
              </a:ext>
            </a:extLst>
          </p:cNvPr>
          <p:cNvPicPr/>
          <p:nvPr/>
        </p:nvPicPr>
        <p:blipFill>
          <a:blip r:embed="rId2"/>
          <a:stretch>
            <a:fillRect/>
          </a:stretch>
        </p:blipFill>
        <p:spPr>
          <a:xfrm>
            <a:off x="5238987" y="1789589"/>
            <a:ext cx="6863873" cy="1439863"/>
          </a:xfrm>
          <a:prstGeom prst="rect">
            <a:avLst/>
          </a:prstGeom>
          <a:ln>
            <a:solidFill>
              <a:srgbClr val="C00000"/>
            </a:solidFill>
          </a:ln>
        </p:spPr>
      </p:pic>
      <p:pic>
        <p:nvPicPr>
          <p:cNvPr id="7" name="Image 6">
            <a:extLst>
              <a:ext uri="{FF2B5EF4-FFF2-40B4-BE49-F238E27FC236}">
                <a16:creationId xmlns:a16="http://schemas.microsoft.com/office/drawing/2014/main" id="{5D1E70C7-2D18-4955-98E9-06AF04F802BA}"/>
              </a:ext>
            </a:extLst>
          </p:cNvPr>
          <p:cNvPicPr/>
          <p:nvPr/>
        </p:nvPicPr>
        <p:blipFill rotWithShape="1">
          <a:blip r:embed="rId3"/>
          <a:srcRect t="80364"/>
          <a:stretch/>
        </p:blipFill>
        <p:spPr bwMode="auto">
          <a:xfrm>
            <a:off x="5238987" y="3546962"/>
            <a:ext cx="6863873" cy="1439862"/>
          </a:xfrm>
          <a:prstGeom prst="rect">
            <a:avLst/>
          </a:prstGeom>
          <a:ln>
            <a:solidFill>
              <a:srgbClr val="008755"/>
            </a:solidFill>
          </a:ln>
          <a:extLst>
            <a:ext uri="{53640926-AAD7-44D8-BBD7-CCE9431645EC}">
              <a14:shadowObscured xmlns:a14="http://schemas.microsoft.com/office/drawing/2010/main"/>
            </a:ext>
          </a:extLst>
        </p:spPr>
      </p:pic>
      <p:pic>
        <p:nvPicPr>
          <p:cNvPr id="10" name="Image 9">
            <a:extLst>
              <a:ext uri="{FF2B5EF4-FFF2-40B4-BE49-F238E27FC236}">
                <a16:creationId xmlns:a16="http://schemas.microsoft.com/office/drawing/2014/main" id="{28F6B105-A9FD-483D-90AA-1DDFDA4EAE8C}"/>
              </a:ext>
            </a:extLst>
          </p:cNvPr>
          <p:cNvPicPr/>
          <p:nvPr/>
        </p:nvPicPr>
        <p:blipFill>
          <a:blip r:embed="rId4"/>
          <a:stretch>
            <a:fillRect/>
          </a:stretch>
        </p:blipFill>
        <p:spPr>
          <a:xfrm>
            <a:off x="30957" y="1443038"/>
            <a:ext cx="5153025" cy="4286250"/>
          </a:xfrm>
          <a:prstGeom prst="rect">
            <a:avLst/>
          </a:prstGeom>
          <a:ln>
            <a:solidFill>
              <a:srgbClr val="C00000"/>
            </a:solidFill>
          </a:ln>
        </p:spPr>
      </p:pic>
    </p:spTree>
    <p:extLst>
      <p:ext uri="{BB962C8B-B14F-4D97-AF65-F5344CB8AC3E}">
        <p14:creationId xmlns:p14="http://schemas.microsoft.com/office/powerpoint/2010/main" val="69451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632E19-CAA5-4FD9-AABE-3CA57522FF55}"/>
              </a:ext>
            </a:extLst>
          </p:cNvPr>
          <p:cNvSpPr>
            <a:spLocks noGrp="1"/>
          </p:cNvSpPr>
          <p:nvPr>
            <p:ph type="title"/>
          </p:nvPr>
        </p:nvSpPr>
        <p:spPr>
          <a:xfrm>
            <a:off x="838200" y="362479"/>
            <a:ext cx="10515600" cy="1325563"/>
          </a:xfrm>
        </p:spPr>
        <p:txBody>
          <a:bodyPr/>
          <a:lstStyle/>
          <a:p>
            <a:r>
              <a:rPr lang="fr-FR" dirty="0" err="1">
                <a:solidFill>
                  <a:srgbClr val="008755"/>
                </a:solidFill>
              </a:rPr>
              <a:t>TaBERT</a:t>
            </a:r>
            <a:r>
              <a:rPr lang="fr-FR" dirty="0">
                <a:solidFill>
                  <a:srgbClr val="008755"/>
                </a:solidFill>
              </a:rPr>
              <a:t> and TAPAS use the </a:t>
            </a:r>
            <a:r>
              <a:rPr lang="fr-FR" dirty="0" err="1">
                <a:solidFill>
                  <a:srgbClr val="008755"/>
                </a:solidFill>
              </a:rPr>
              <a:t>same</a:t>
            </a:r>
            <a:r>
              <a:rPr lang="fr-FR" dirty="0">
                <a:solidFill>
                  <a:srgbClr val="008755"/>
                </a:solidFill>
              </a:rPr>
              <a:t> </a:t>
            </a:r>
            <a:r>
              <a:rPr lang="fr-FR" dirty="0" err="1">
                <a:solidFill>
                  <a:srgbClr val="008755"/>
                </a:solidFill>
              </a:rPr>
              <a:t>idea</a:t>
            </a:r>
            <a:r>
              <a:rPr lang="fr-FR" dirty="0">
                <a:solidFill>
                  <a:srgbClr val="008755"/>
                </a:solidFill>
              </a:rPr>
              <a:t>: BERT </a:t>
            </a:r>
            <a:endParaRPr lang="en-GB" dirty="0">
              <a:solidFill>
                <a:srgbClr val="008755"/>
              </a:solidFill>
            </a:endParaRPr>
          </a:p>
        </p:txBody>
      </p:sp>
      <p:sp>
        <p:nvSpPr>
          <p:cNvPr id="3" name="Espace réservé du contenu 2">
            <a:extLst>
              <a:ext uri="{FF2B5EF4-FFF2-40B4-BE49-F238E27FC236}">
                <a16:creationId xmlns:a16="http://schemas.microsoft.com/office/drawing/2014/main" id="{8AD58B3C-5EB1-4EFA-BAAD-213AA4C54933}"/>
              </a:ext>
            </a:extLst>
          </p:cNvPr>
          <p:cNvSpPr>
            <a:spLocks noGrp="1"/>
          </p:cNvSpPr>
          <p:nvPr>
            <p:ph idx="1"/>
          </p:nvPr>
        </p:nvSpPr>
        <p:spPr>
          <a:xfrm>
            <a:off x="6841067" y="1688042"/>
            <a:ext cx="5155991" cy="4966757"/>
          </a:xfrm>
        </p:spPr>
        <p:txBody>
          <a:bodyPr>
            <a:normAutofit/>
          </a:bodyPr>
          <a:lstStyle/>
          <a:p>
            <a:r>
              <a:rPr lang="en-GB" sz="2000" dirty="0">
                <a:effectLst/>
                <a:ea typeface="Calibri" panose="020F0502020204030204" pitchFamily="34" charset="0"/>
                <a:cs typeface="Times New Roman" panose="02020603050405020304" pitchFamily="18" charset="0"/>
              </a:rPr>
              <a:t>BERT works on a text embedding (= sequence of text tokens)</a:t>
            </a:r>
          </a:p>
          <a:p>
            <a:r>
              <a:rPr lang="en-GB" sz="2000" dirty="0">
                <a:effectLst/>
                <a:ea typeface="Calibri" panose="020F0502020204030204" pitchFamily="34" charset="0"/>
                <a:cs typeface="Times New Roman" panose="02020603050405020304" pitchFamily="18" charset="0"/>
              </a:rPr>
              <a:t>TABERT and Tapas convert the </a:t>
            </a:r>
            <a:r>
              <a:rPr lang="en-GB" sz="2000" dirty="0" err="1">
                <a:effectLst/>
                <a:ea typeface="Calibri" panose="020F0502020204030204" pitchFamily="34" charset="0"/>
                <a:cs typeface="Times New Roman" panose="02020603050405020304" pitchFamily="18" charset="0"/>
              </a:rPr>
              <a:t>Table+Uttering</a:t>
            </a:r>
            <a:r>
              <a:rPr lang="en-GB" sz="2000" dirty="0">
                <a:effectLst/>
                <a:ea typeface="Calibri" panose="020F0502020204030204" pitchFamily="34" charset="0"/>
                <a:cs typeface="Times New Roman" panose="02020603050405020304" pitchFamily="18" charset="0"/>
              </a:rPr>
              <a:t> in embeddings that are compatible with a Transformer-based BERT model.</a:t>
            </a:r>
          </a:p>
          <a:p>
            <a:endParaRPr lang="en-GB" sz="2000" dirty="0">
              <a:effectLst/>
              <a:ea typeface="Calibri" panose="020F0502020204030204" pitchFamily="34" charset="0"/>
              <a:cs typeface="Times New Roman" panose="02020603050405020304" pitchFamily="18" charset="0"/>
            </a:endParaRPr>
          </a:p>
          <a:p>
            <a:pPr marL="0" indent="0">
              <a:buNone/>
            </a:pPr>
            <a:r>
              <a:rPr lang="en-GB" sz="2000" b="1" dirty="0">
                <a:solidFill>
                  <a:srgbClr val="C00000"/>
                </a:solidFill>
                <a:ea typeface="Calibri" panose="020F0502020204030204" pitchFamily="34" charset="0"/>
                <a:cs typeface="Times New Roman" panose="02020603050405020304" pitchFamily="18" charset="0"/>
              </a:rPr>
              <a:t>Embedding:</a:t>
            </a:r>
          </a:p>
          <a:p>
            <a:pPr marL="342900" indent="-342900">
              <a:buClr>
                <a:srgbClr val="FF0000"/>
              </a:buClr>
              <a:buFont typeface="+mj-lt"/>
              <a:buAutoNum type="arabicParenR"/>
            </a:pPr>
            <a:r>
              <a:rPr lang="en-GB" sz="2000" dirty="0">
                <a:effectLst/>
                <a:ea typeface="Calibri" panose="020F0502020204030204" pitchFamily="34" charset="0"/>
                <a:cs typeface="Times New Roman" panose="02020603050405020304" pitchFamily="18" charset="0"/>
              </a:rPr>
              <a:t>Embedding of each row + utterance (=query)</a:t>
            </a:r>
          </a:p>
          <a:p>
            <a:pPr marL="342900" indent="-342900">
              <a:buClr>
                <a:srgbClr val="FF0000"/>
              </a:buClr>
              <a:buFont typeface="+mj-lt"/>
              <a:buAutoNum type="arabicParenR"/>
            </a:pPr>
            <a:r>
              <a:rPr lang="en-GB" sz="2000" dirty="0">
                <a:ea typeface="Calibri" panose="020F0502020204030204" pitchFamily="34" charset="0"/>
                <a:cs typeface="Times New Roman" panose="02020603050405020304" pitchFamily="18" charset="0"/>
              </a:rPr>
              <a:t>Embedding of each column (vertical self-attention)</a:t>
            </a:r>
          </a:p>
          <a:p>
            <a:pPr marL="342900" indent="-342900">
              <a:buClr>
                <a:srgbClr val="FF0000"/>
              </a:buClr>
              <a:buFont typeface="+mj-lt"/>
              <a:buAutoNum type="arabicParenR"/>
            </a:pPr>
            <a:r>
              <a:rPr lang="en-GB" sz="2000" dirty="0">
                <a:effectLst/>
                <a:ea typeface="Calibri" panose="020F0502020204030204" pitchFamily="34" charset="0"/>
                <a:cs typeface="Times New Roman" panose="02020603050405020304" pitchFamily="18" charset="0"/>
              </a:rPr>
              <a:t>Concatenation of row, utterance, column and cell vector embedding</a:t>
            </a:r>
          </a:p>
          <a:p>
            <a:pPr marL="0" indent="0">
              <a:buNone/>
            </a:pPr>
            <a:r>
              <a:rPr lang="en-GB" sz="2000" b="1" dirty="0">
                <a:solidFill>
                  <a:srgbClr val="C00000"/>
                </a:solidFill>
                <a:cs typeface="Times New Roman" panose="02020603050405020304" pitchFamily="18" charset="0"/>
              </a:rPr>
              <a:t>Inference: </a:t>
            </a:r>
          </a:p>
          <a:p>
            <a:pPr marL="0" indent="0">
              <a:buNone/>
            </a:pPr>
            <a:r>
              <a:rPr lang="en-GB" sz="2000" b="1" dirty="0">
                <a:solidFill>
                  <a:srgbClr val="C00000"/>
                </a:solidFill>
                <a:cs typeface="Times New Roman" panose="02020603050405020304" pitchFamily="18" charset="0"/>
              </a:rPr>
              <a:t>- </a:t>
            </a:r>
            <a:r>
              <a:rPr lang="en-GB" sz="2000" b="1" dirty="0">
                <a:solidFill>
                  <a:srgbClr val="C00000"/>
                </a:solidFill>
              </a:rPr>
              <a:t>Masked Language model</a:t>
            </a:r>
          </a:p>
        </p:txBody>
      </p:sp>
      <p:pic>
        <p:nvPicPr>
          <p:cNvPr id="6" name="Image 5">
            <a:extLst>
              <a:ext uri="{FF2B5EF4-FFF2-40B4-BE49-F238E27FC236}">
                <a16:creationId xmlns:a16="http://schemas.microsoft.com/office/drawing/2014/main" id="{78E38C83-18B5-4F65-ADCE-E4474DDE684D}"/>
              </a:ext>
            </a:extLst>
          </p:cNvPr>
          <p:cNvPicPr/>
          <p:nvPr/>
        </p:nvPicPr>
        <p:blipFill>
          <a:blip r:embed="rId2"/>
          <a:stretch>
            <a:fillRect/>
          </a:stretch>
        </p:blipFill>
        <p:spPr>
          <a:xfrm>
            <a:off x="194942" y="1913467"/>
            <a:ext cx="6646125" cy="3420533"/>
          </a:xfrm>
          <a:prstGeom prst="rect">
            <a:avLst/>
          </a:prstGeom>
        </p:spPr>
      </p:pic>
      <p:sp>
        <p:nvSpPr>
          <p:cNvPr id="7" name="Rectangle 6">
            <a:extLst>
              <a:ext uri="{FF2B5EF4-FFF2-40B4-BE49-F238E27FC236}">
                <a16:creationId xmlns:a16="http://schemas.microsoft.com/office/drawing/2014/main" id="{7C05C536-D643-470A-9BDF-AA3D9FF53C34}"/>
              </a:ext>
            </a:extLst>
          </p:cNvPr>
          <p:cNvSpPr/>
          <p:nvPr/>
        </p:nvSpPr>
        <p:spPr>
          <a:xfrm>
            <a:off x="457200" y="2540000"/>
            <a:ext cx="2425700" cy="190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891F954-F162-4C68-A1A5-A346E65DB837}"/>
              </a:ext>
            </a:extLst>
          </p:cNvPr>
          <p:cNvSpPr/>
          <p:nvPr/>
        </p:nvSpPr>
        <p:spPr>
          <a:xfrm>
            <a:off x="5020942" y="2034116"/>
            <a:ext cx="1646558" cy="4042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3C8E720-8FED-4B8F-BECA-295B4D9726C5}"/>
              </a:ext>
            </a:extLst>
          </p:cNvPr>
          <p:cNvSpPr/>
          <p:nvPr/>
        </p:nvSpPr>
        <p:spPr>
          <a:xfrm>
            <a:off x="309242" y="4929716"/>
            <a:ext cx="6358258" cy="3026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a:extLst>
              <a:ext uri="{FF2B5EF4-FFF2-40B4-BE49-F238E27FC236}">
                <a16:creationId xmlns:a16="http://schemas.microsoft.com/office/drawing/2014/main" id="{7D6553F5-5945-43A2-A09C-804CFC21E14E}"/>
              </a:ext>
            </a:extLst>
          </p:cNvPr>
          <p:cNvSpPr txBox="1"/>
          <p:nvPr/>
        </p:nvSpPr>
        <p:spPr>
          <a:xfrm>
            <a:off x="220558" y="2504445"/>
            <a:ext cx="299717" cy="261610"/>
          </a:xfrm>
          <a:prstGeom prst="rect">
            <a:avLst/>
          </a:prstGeom>
          <a:solidFill>
            <a:schemeClr val="bg1"/>
          </a:solidFill>
          <a:ln>
            <a:solidFill>
              <a:srgbClr val="FF0000"/>
            </a:solidFill>
          </a:ln>
        </p:spPr>
        <p:txBody>
          <a:bodyPr wrap="square" rtlCol="0">
            <a:spAutoFit/>
          </a:bodyPr>
          <a:lstStyle/>
          <a:p>
            <a:r>
              <a:rPr lang="fr-FR" sz="1100" b="1" dirty="0">
                <a:solidFill>
                  <a:srgbClr val="FF0000"/>
                </a:solidFill>
              </a:rPr>
              <a:t>1)</a:t>
            </a:r>
            <a:endParaRPr lang="en-GB" sz="1100" b="1" dirty="0">
              <a:solidFill>
                <a:srgbClr val="FF0000"/>
              </a:solidFill>
            </a:endParaRPr>
          </a:p>
        </p:txBody>
      </p:sp>
      <p:sp>
        <p:nvSpPr>
          <p:cNvPr id="14" name="ZoneTexte 13">
            <a:extLst>
              <a:ext uri="{FF2B5EF4-FFF2-40B4-BE49-F238E27FC236}">
                <a16:creationId xmlns:a16="http://schemas.microsoft.com/office/drawing/2014/main" id="{83D8232D-079F-47C6-8AA0-ECD7926B76FB}"/>
              </a:ext>
            </a:extLst>
          </p:cNvPr>
          <p:cNvSpPr txBox="1"/>
          <p:nvPr/>
        </p:nvSpPr>
        <p:spPr>
          <a:xfrm>
            <a:off x="4925692" y="1903311"/>
            <a:ext cx="299717" cy="261610"/>
          </a:xfrm>
          <a:prstGeom prst="rect">
            <a:avLst/>
          </a:prstGeom>
          <a:solidFill>
            <a:schemeClr val="bg1"/>
          </a:solidFill>
          <a:ln>
            <a:solidFill>
              <a:srgbClr val="FF0000"/>
            </a:solidFill>
          </a:ln>
        </p:spPr>
        <p:txBody>
          <a:bodyPr wrap="square" rtlCol="0">
            <a:spAutoFit/>
          </a:bodyPr>
          <a:lstStyle/>
          <a:p>
            <a:r>
              <a:rPr lang="fr-FR" sz="1100" b="1" dirty="0">
                <a:solidFill>
                  <a:srgbClr val="FF0000"/>
                </a:solidFill>
              </a:rPr>
              <a:t>2)</a:t>
            </a:r>
            <a:endParaRPr lang="en-GB" sz="1100" b="1" dirty="0">
              <a:solidFill>
                <a:srgbClr val="FF0000"/>
              </a:solidFill>
            </a:endParaRPr>
          </a:p>
        </p:txBody>
      </p:sp>
      <p:sp>
        <p:nvSpPr>
          <p:cNvPr id="16" name="ZoneTexte 15">
            <a:extLst>
              <a:ext uri="{FF2B5EF4-FFF2-40B4-BE49-F238E27FC236}">
                <a16:creationId xmlns:a16="http://schemas.microsoft.com/office/drawing/2014/main" id="{4AEAB5D0-3126-4D1C-A2C7-5C87C8E43AEB}"/>
              </a:ext>
            </a:extLst>
          </p:cNvPr>
          <p:cNvSpPr txBox="1"/>
          <p:nvPr/>
        </p:nvSpPr>
        <p:spPr>
          <a:xfrm>
            <a:off x="171450" y="4831920"/>
            <a:ext cx="299717" cy="323165"/>
          </a:xfrm>
          <a:prstGeom prst="rect">
            <a:avLst/>
          </a:prstGeom>
          <a:solidFill>
            <a:schemeClr val="bg1"/>
          </a:solidFill>
          <a:ln>
            <a:solidFill>
              <a:srgbClr val="FF0000"/>
            </a:solidFill>
          </a:ln>
        </p:spPr>
        <p:txBody>
          <a:bodyPr wrap="square" rtlCol="0">
            <a:spAutoFit/>
          </a:bodyPr>
          <a:lstStyle/>
          <a:p>
            <a:r>
              <a:rPr lang="fr-FR" sz="1100" b="1" dirty="0">
                <a:solidFill>
                  <a:srgbClr val="FF0000"/>
                </a:solidFill>
              </a:rPr>
              <a:t>3)</a:t>
            </a:r>
          </a:p>
          <a:p>
            <a:endParaRPr lang="en-GB" sz="400" b="1" dirty="0">
              <a:solidFill>
                <a:srgbClr val="FF0000"/>
              </a:solidFill>
            </a:endParaRPr>
          </a:p>
        </p:txBody>
      </p:sp>
    </p:spTree>
    <p:extLst>
      <p:ext uri="{BB962C8B-B14F-4D97-AF65-F5344CB8AC3E}">
        <p14:creationId xmlns:p14="http://schemas.microsoft.com/office/powerpoint/2010/main" val="286353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3C68F3-8C2C-4BE7-ACC9-02BF0A1DA892}"/>
              </a:ext>
            </a:extLst>
          </p:cNvPr>
          <p:cNvSpPr>
            <a:spLocks noGrp="1"/>
          </p:cNvSpPr>
          <p:nvPr>
            <p:ph type="title"/>
          </p:nvPr>
        </p:nvSpPr>
        <p:spPr/>
        <p:txBody>
          <a:bodyPr/>
          <a:lstStyle/>
          <a:p>
            <a:r>
              <a:rPr lang="fr-FR" b="1" dirty="0">
                <a:solidFill>
                  <a:srgbClr val="008755"/>
                </a:solidFill>
              </a:rPr>
              <a:t>Key </a:t>
            </a:r>
            <a:r>
              <a:rPr lang="fr-FR" b="1" dirty="0" err="1">
                <a:solidFill>
                  <a:srgbClr val="008755"/>
                </a:solidFill>
              </a:rPr>
              <a:t>Differences</a:t>
            </a:r>
            <a:r>
              <a:rPr lang="fr-FR" b="1" dirty="0">
                <a:solidFill>
                  <a:srgbClr val="008755"/>
                </a:solidFill>
              </a:rPr>
              <a:t> </a:t>
            </a:r>
            <a:endParaRPr lang="en-GB" b="1" dirty="0">
              <a:solidFill>
                <a:srgbClr val="008755"/>
              </a:solidFill>
            </a:endParaRPr>
          </a:p>
        </p:txBody>
      </p:sp>
      <p:graphicFrame>
        <p:nvGraphicFramePr>
          <p:cNvPr id="4" name="Tableau 4">
            <a:extLst>
              <a:ext uri="{FF2B5EF4-FFF2-40B4-BE49-F238E27FC236}">
                <a16:creationId xmlns:a16="http://schemas.microsoft.com/office/drawing/2014/main" id="{40741146-15A5-43C9-8CC5-8255796F89E6}"/>
              </a:ext>
            </a:extLst>
          </p:cNvPr>
          <p:cNvGraphicFramePr>
            <a:graphicFrameLocks noGrp="1"/>
          </p:cNvGraphicFramePr>
          <p:nvPr>
            <p:ph idx="1"/>
            <p:extLst>
              <p:ext uri="{D42A27DB-BD31-4B8C-83A1-F6EECF244321}">
                <p14:modId xmlns:p14="http://schemas.microsoft.com/office/powerpoint/2010/main" val="3770083819"/>
              </p:ext>
            </p:extLst>
          </p:nvPr>
        </p:nvGraphicFramePr>
        <p:xfrm>
          <a:off x="514350" y="1480941"/>
          <a:ext cx="11053764" cy="2651760"/>
        </p:xfrm>
        <a:graphic>
          <a:graphicData uri="http://schemas.openxmlformats.org/drawingml/2006/table">
            <a:tbl>
              <a:tblPr firstRow="1" firstCol="1" bandRow="1">
                <a:tableStyleId>{21E4AEA4-8DFA-4A89-87EB-49C32662AFE0}</a:tableStyleId>
              </a:tblPr>
              <a:tblGrid>
                <a:gridCol w="3216155">
                  <a:extLst>
                    <a:ext uri="{9D8B030D-6E8A-4147-A177-3AD203B41FA5}">
                      <a16:colId xmlns:a16="http://schemas.microsoft.com/office/drawing/2014/main" val="1598228447"/>
                    </a:ext>
                  </a:extLst>
                </a:gridCol>
                <a:gridCol w="3744321">
                  <a:extLst>
                    <a:ext uri="{9D8B030D-6E8A-4147-A177-3AD203B41FA5}">
                      <a16:colId xmlns:a16="http://schemas.microsoft.com/office/drawing/2014/main" val="1912345550"/>
                    </a:ext>
                  </a:extLst>
                </a:gridCol>
                <a:gridCol w="4093288">
                  <a:extLst>
                    <a:ext uri="{9D8B030D-6E8A-4147-A177-3AD203B41FA5}">
                      <a16:colId xmlns:a16="http://schemas.microsoft.com/office/drawing/2014/main" val="2084970179"/>
                    </a:ext>
                  </a:extLst>
                </a:gridCol>
              </a:tblGrid>
              <a:tr h="317965">
                <a:tc>
                  <a:txBody>
                    <a:bodyPr/>
                    <a:lstStyle/>
                    <a:p>
                      <a:endParaRPr lang="en-GB" dirty="0"/>
                    </a:p>
                  </a:txBody>
                  <a:tcPr/>
                </a:tc>
                <a:tc>
                  <a:txBody>
                    <a:bodyPr/>
                    <a:lstStyle/>
                    <a:p>
                      <a:pPr algn="ctr"/>
                      <a:r>
                        <a:rPr lang="fr-FR" dirty="0" err="1"/>
                        <a:t>TaBERT</a:t>
                      </a:r>
                      <a:r>
                        <a:rPr lang="fr-FR" dirty="0"/>
                        <a:t> (Facebook)</a:t>
                      </a:r>
                      <a:endParaRPr lang="en-GB" dirty="0"/>
                    </a:p>
                  </a:txBody>
                  <a:tcPr/>
                </a:tc>
                <a:tc>
                  <a:txBody>
                    <a:bodyPr/>
                    <a:lstStyle/>
                    <a:p>
                      <a:pPr algn="ctr"/>
                      <a:r>
                        <a:rPr lang="fr-FR" dirty="0"/>
                        <a:t>TAPAS (Google)</a:t>
                      </a:r>
                      <a:endParaRPr lang="en-GB" dirty="0"/>
                    </a:p>
                  </a:txBody>
                  <a:tcPr/>
                </a:tc>
                <a:extLst>
                  <a:ext uri="{0D108BD9-81ED-4DB2-BD59-A6C34878D82A}">
                    <a16:rowId xmlns:a16="http://schemas.microsoft.com/office/drawing/2014/main" val="3679002315"/>
                  </a:ext>
                </a:extLst>
              </a:tr>
              <a:tr h="556439">
                <a:tc>
                  <a:txBody>
                    <a:bodyPr/>
                    <a:lstStyle/>
                    <a:p>
                      <a:pPr algn="ctr"/>
                      <a:r>
                        <a:rPr lang="fr-FR" dirty="0"/>
                        <a:t>Pre-Training</a:t>
                      </a:r>
                      <a:endParaRPr lang="en-GB" dirty="0"/>
                    </a:p>
                  </a:txBody>
                  <a:tcPr/>
                </a:tc>
                <a:tc>
                  <a:txBody>
                    <a:bodyPr/>
                    <a:lstStyle/>
                    <a:p>
                      <a:r>
                        <a:rPr lang="fr-FR" dirty="0"/>
                        <a:t>26 million </a:t>
                      </a:r>
                      <a:r>
                        <a:rPr lang="fr-FR" dirty="0" err="1"/>
                        <a:t>structured</a:t>
                      </a:r>
                      <a:r>
                        <a:rPr lang="fr-FR" dirty="0"/>
                        <a:t> tables (</a:t>
                      </a:r>
                      <a:r>
                        <a:rPr lang="fr-FR" dirty="0" err="1"/>
                        <a:t>private</a:t>
                      </a:r>
                      <a:r>
                        <a:rPr lang="fr-FR" dirty="0"/>
                        <a:t>)</a:t>
                      </a:r>
                      <a:endParaRPr lang="en-GB" dirty="0"/>
                    </a:p>
                  </a:txBody>
                  <a:tcPr/>
                </a:tc>
                <a:tc>
                  <a:txBody>
                    <a:bodyPr/>
                    <a:lstStyle/>
                    <a:p>
                      <a:r>
                        <a:rPr lang="fr-FR" dirty="0"/>
                        <a:t>6.2 million semi-</a:t>
                      </a:r>
                      <a:r>
                        <a:rPr lang="fr-FR" dirty="0" err="1"/>
                        <a:t>structured</a:t>
                      </a:r>
                      <a:r>
                        <a:rPr lang="fr-FR" dirty="0"/>
                        <a:t> </a:t>
                      </a:r>
                      <a:r>
                        <a:rPr lang="fr-FR" dirty="0" err="1"/>
                        <a:t>Wikipedia</a:t>
                      </a:r>
                      <a:r>
                        <a:rPr lang="fr-FR" dirty="0"/>
                        <a:t> tables</a:t>
                      </a:r>
                      <a:endParaRPr lang="en-GB" dirty="0"/>
                    </a:p>
                  </a:txBody>
                  <a:tcPr/>
                </a:tc>
                <a:extLst>
                  <a:ext uri="{0D108BD9-81ED-4DB2-BD59-A6C34878D82A}">
                    <a16:rowId xmlns:a16="http://schemas.microsoft.com/office/drawing/2014/main" val="417547273"/>
                  </a:ext>
                </a:extLst>
              </a:tr>
              <a:tr h="556439">
                <a:tc>
                  <a:txBody>
                    <a:bodyPr/>
                    <a:lstStyle/>
                    <a:p>
                      <a:pPr algn="ctr"/>
                      <a:r>
                        <a:rPr lang="fr-FR" dirty="0"/>
                        <a:t>Can </a:t>
                      </a:r>
                      <a:r>
                        <a:rPr lang="fr-FR" dirty="0" err="1"/>
                        <a:t>Handle</a:t>
                      </a:r>
                      <a:r>
                        <a:rPr lang="fr-FR" dirty="0"/>
                        <a:t> Large Tables?</a:t>
                      </a:r>
                      <a:endParaRPr lang="en-GB" dirty="0"/>
                    </a:p>
                  </a:txBody>
                  <a:tcPr/>
                </a:tc>
                <a:tc>
                  <a:txBody>
                    <a:bodyPr/>
                    <a:lstStyle/>
                    <a:p>
                      <a:r>
                        <a:rPr lang="fr-FR" dirty="0"/>
                        <a:t>Yes, initial table snapshot </a:t>
                      </a:r>
                      <a:r>
                        <a:rPr lang="fr-FR" dirty="0" err="1"/>
                        <a:t>before</a:t>
                      </a:r>
                      <a:r>
                        <a:rPr lang="fr-FR" dirty="0"/>
                        <a:t> </a:t>
                      </a:r>
                      <a:r>
                        <a:rPr lang="fr-FR" dirty="0" err="1"/>
                        <a:t>embedding</a:t>
                      </a:r>
                      <a:endParaRPr lang="en-GB" dirty="0"/>
                    </a:p>
                  </a:txBody>
                  <a:tcPr/>
                </a:tc>
                <a:tc>
                  <a:txBody>
                    <a:bodyPr/>
                    <a:lstStyle/>
                    <a:p>
                      <a:r>
                        <a:rPr lang="fr-FR" dirty="0"/>
                        <a:t>No, </a:t>
                      </a:r>
                      <a:r>
                        <a:rPr lang="fr-FR" dirty="0" err="1"/>
                        <a:t>only</a:t>
                      </a:r>
                      <a:r>
                        <a:rPr lang="fr-FR" dirty="0"/>
                        <a:t> </a:t>
                      </a:r>
                      <a:r>
                        <a:rPr lang="fr-FR" dirty="0" err="1"/>
                        <a:t>works</a:t>
                      </a:r>
                      <a:r>
                        <a:rPr lang="fr-FR" dirty="0"/>
                        <a:t> </a:t>
                      </a:r>
                      <a:r>
                        <a:rPr lang="fr-FR" dirty="0" err="1"/>
                        <a:t>with</a:t>
                      </a:r>
                      <a:r>
                        <a:rPr lang="fr-FR" dirty="0"/>
                        <a:t> tables of at </a:t>
                      </a:r>
                      <a:r>
                        <a:rPr lang="fr-FR" dirty="0" err="1"/>
                        <a:t>most</a:t>
                      </a:r>
                      <a:r>
                        <a:rPr lang="fr-FR" dirty="0"/>
                        <a:t> 500 </a:t>
                      </a:r>
                      <a:r>
                        <a:rPr lang="fr-FR" dirty="0" err="1"/>
                        <a:t>cells</a:t>
                      </a:r>
                      <a:endParaRPr lang="en-GB" dirty="0"/>
                    </a:p>
                  </a:txBody>
                  <a:tcPr/>
                </a:tc>
                <a:extLst>
                  <a:ext uri="{0D108BD9-81ED-4DB2-BD59-A6C34878D82A}">
                    <a16:rowId xmlns:a16="http://schemas.microsoft.com/office/drawing/2014/main" val="1626036720"/>
                  </a:ext>
                </a:extLst>
              </a:tr>
              <a:tr h="317965">
                <a:tc>
                  <a:txBody>
                    <a:bodyPr/>
                    <a:lstStyle/>
                    <a:p>
                      <a:pPr algn="ctr"/>
                      <a:r>
                        <a:rPr lang="fr-FR" dirty="0"/>
                        <a:t>Table+Utterance </a:t>
                      </a:r>
                      <a:r>
                        <a:rPr lang="fr-FR" dirty="0" err="1"/>
                        <a:t>Embedding</a:t>
                      </a:r>
                      <a:endParaRPr lang="en-GB" dirty="0"/>
                    </a:p>
                  </a:txBody>
                  <a:tcPr/>
                </a:tc>
                <a:tc>
                  <a:txBody>
                    <a:bodyPr/>
                    <a:lstStyle/>
                    <a:p>
                      <a:r>
                        <a:rPr lang="fr-FR" dirty="0" err="1"/>
                        <a:t>Rows,Utterance</a:t>
                      </a:r>
                      <a:r>
                        <a:rPr lang="fr-FR" dirty="0"/>
                        <a:t>, </a:t>
                      </a:r>
                      <a:r>
                        <a:rPr lang="fr-FR" dirty="0" err="1"/>
                        <a:t>Columns</a:t>
                      </a:r>
                      <a:r>
                        <a:rPr lang="fr-FR" dirty="0"/>
                        <a:t>, </a:t>
                      </a:r>
                      <a:r>
                        <a:rPr lang="fr-FR" dirty="0" err="1"/>
                        <a:t>Cell</a:t>
                      </a:r>
                      <a:endParaRPr lang="en-GB" dirty="0"/>
                    </a:p>
                  </a:txBody>
                  <a:tcPr/>
                </a:tc>
                <a:tc>
                  <a:txBody>
                    <a:bodyPr/>
                    <a:lstStyle/>
                    <a:p>
                      <a:r>
                        <a:rPr lang="fr-FR" dirty="0" err="1"/>
                        <a:t>Same</a:t>
                      </a:r>
                      <a:r>
                        <a:rPr lang="fr-FR" dirty="0"/>
                        <a:t> as </a:t>
                      </a:r>
                      <a:r>
                        <a:rPr lang="fr-FR" dirty="0" err="1"/>
                        <a:t>TaBERT</a:t>
                      </a:r>
                      <a:r>
                        <a:rPr lang="fr-FR" dirty="0"/>
                        <a:t> + </a:t>
                      </a:r>
                      <a:r>
                        <a:rPr lang="fr-FR" dirty="0" err="1"/>
                        <a:t>Query</a:t>
                      </a:r>
                      <a:r>
                        <a:rPr lang="fr-FR" dirty="0"/>
                        <a:t> </a:t>
                      </a:r>
                      <a:r>
                        <a:rPr lang="fr-FR" dirty="0" err="1"/>
                        <a:t>rank</a:t>
                      </a:r>
                      <a:r>
                        <a:rPr lang="fr-FR" dirty="0"/>
                        <a:t> </a:t>
                      </a:r>
                      <a:r>
                        <a:rPr lang="fr-FR" dirty="0" err="1"/>
                        <a:t>token</a:t>
                      </a:r>
                      <a:endParaRPr lang="en-GB" dirty="0"/>
                    </a:p>
                  </a:txBody>
                  <a:tcPr/>
                </a:tc>
                <a:extLst>
                  <a:ext uri="{0D108BD9-81ED-4DB2-BD59-A6C34878D82A}">
                    <a16:rowId xmlns:a16="http://schemas.microsoft.com/office/drawing/2014/main" val="141974746"/>
                  </a:ext>
                </a:extLst>
              </a:tr>
              <a:tr h="556439">
                <a:tc>
                  <a:txBody>
                    <a:bodyPr/>
                    <a:lstStyle/>
                    <a:p>
                      <a:pPr algn="ctr"/>
                      <a:r>
                        <a:rPr lang="fr-FR" dirty="0"/>
                        <a:t>Can </a:t>
                      </a:r>
                      <a:r>
                        <a:rPr lang="fr-FR" dirty="0" err="1"/>
                        <a:t>Handle</a:t>
                      </a:r>
                      <a:r>
                        <a:rPr lang="fr-FR" dirty="0"/>
                        <a:t> </a:t>
                      </a:r>
                      <a:r>
                        <a:rPr lang="fr-FR" dirty="0" err="1"/>
                        <a:t>Aggregate</a:t>
                      </a:r>
                      <a:r>
                        <a:rPr lang="fr-FR" dirty="0"/>
                        <a:t> </a:t>
                      </a:r>
                      <a:r>
                        <a:rPr lang="fr-FR" dirty="0" err="1"/>
                        <a:t>Queries</a:t>
                      </a:r>
                      <a:r>
                        <a:rPr lang="fr-FR" dirty="0"/>
                        <a:t>?</a:t>
                      </a:r>
                      <a:endParaRPr lang="en-GB" dirty="0"/>
                    </a:p>
                  </a:txBody>
                  <a:tcPr/>
                </a:tc>
                <a:tc>
                  <a:txBody>
                    <a:bodyPr/>
                    <a:lstStyle/>
                    <a:p>
                      <a:pPr algn="ctr"/>
                      <a:r>
                        <a:rPr lang="fr-FR" dirty="0"/>
                        <a:t>No</a:t>
                      </a:r>
                      <a:endParaRPr lang="en-GB" dirty="0"/>
                    </a:p>
                  </a:txBody>
                  <a:tcPr/>
                </a:tc>
                <a:tc>
                  <a:txBody>
                    <a:bodyPr/>
                    <a:lstStyle/>
                    <a:p>
                      <a:pPr algn="ctr"/>
                      <a:r>
                        <a:rPr lang="en-GB" sz="1800" kern="1200" dirty="0">
                          <a:solidFill>
                            <a:schemeClr val="dk1"/>
                          </a:solidFill>
                          <a:effectLst/>
                          <a:latin typeface="+mn-lt"/>
                          <a:ea typeface="+mn-ea"/>
                          <a:cs typeface="+mn-cs"/>
                        </a:rPr>
                        <a:t>SUM,COUNT,AVERAGE</a:t>
                      </a:r>
                    </a:p>
                    <a:p>
                      <a:endParaRPr lang="en-GB" dirty="0"/>
                    </a:p>
                  </a:txBody>
                  <a:tcPr/>
                </a:tc>
                <a:extLst>
                  <a:ext uri="{0D108BD9-81ED-4DB2-BD59-A6C34878D82A}">
                    <a16:rowId xmlns:a16="http://schemas.microsoft.com/office/drawing/2014/main" val="3500058598"/>
                  </a:ext>
                </a:extLst>
              </a:tr>
            </a:tbl>
          </a:graphicData>
        </a:graphic>
      </p:graphicFrame>
    </p:spTree>
    <p:extLst>
      <p:ext uri="{BB962C8B-B14F-4D97-AF65-F5344CB8AC3E}">
        <p14:creationId xmlns:p14="http://schemas.microsoft.com/office/powerpoint/2010/main" val="230427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052B73F-3255-47CB-9C18-278F1EFC54A7}"/>
              </a:ext>
            </a:extLst>
          </p:cNvPr>
          <p:cNvPicPr/>
          <p:nvPr/>
        </p:nvPicPr>
        <p:blipFill rotWithShape="1">
          <a:blip r:embed="rId2"/>
          <a:srcRect b="30629"/>
          <a:stretch/>
        </p:blipFill>
        <p:spPr>
          <a:xfrm>
            <a:off x="6634163" y="3992759"/>
            <a:ext cx="3962400" cy="2768600"/>
          </a:xfrm>
          <a:prstGeom prst="rect">
            <a:avLst/>
          </a:prstGeom>
          <a:ln>
            <a:noFill/>
          </a:ln>
        </p:spPr>
      </p:pic>
      <p:sp>
        <p:nvSpPr>
          <p:cNvPr id="2" name="Titre 1">
            <a:extLst>
              <a:ext uri="{FF2B5EF4-FFF2-40B4-BE49-F238E27FC236}">
                <a16:creationId xmlns:a16="http://schemas.microsoft.com/office/drawing/2014/main" id="{763C68F3-8C2C-4BE7-ACC9-02BF0A1DA892}"/>
              </a:ext>
            </a:extLst>
          </p:cNvPr>
          <p:cNvSpPr>
            <a:spLocks noGrp="1"/>
          </p:cNvSpPr>
          <p:nvPr>
            <p:ph type="title"/>
          </p:nvPr>
        </p:nvSpPr>
        <p:spPr/>
        <p:txBody>
          <a:bodyPr/>
          <a:lstStyle/>
          <a:p>
            <a:r>
              <a:rPr lang="fr-FR" b="1" dirty="0">
                <a:solidFill>
                  <a:srgbClr val="008755"/>
                </a:solidFill>
              </a:rPr>
              <a:t>Key </a:t>
            </a:r>
            <a:r>
              <a:rPr lang="fr-FR" b="1" dirty="0" err="1">
                <a:solidFill>
                  <a:srgbClr val="008755"/>
                </a:solidFill>
              </a:rPr>
              <a:t>Differences</a:t>
            </a:r>
            <a:r>
              <a:rPr lang="fr-FR" b="1" dirty="0">
                <a:solidFill>
                  <a:srgbClr val="008755"/>
                </a:solidFill>
              </a:rPr>
              <a:t> </a:t>
            </a:r>
            <a:endParaRPr lang="en-GB" b="1" dirty="0">
              <a:solidFill>
                <a:srgbClr val="008755"/>
              </a:solidFill>
            </a:endParaRPr>
          </a:p>
        </p:txBody>
      </p:sp>
      <p:graphicFrame>
        <p:nvGraphicFramePr>
          <p:cNvPr id="4" name="Tableau 4">
            <a:extLst>
              <a:ext uri="{FF2B5EF4-FFF2-40B4-BE49-F238E27FC236}">
                <a16:creationId xmlns:a16="http://schemas.microsoft.com/office/drawing/2014/main" id="{40741146-15A5-43C9-8CC5-8255796F89E6}"/>
              </a:ext>
            </a:extLst>
          </p:cNvPr>
          <p:cNvGraphicFramePr>
            <a:graphicFrameLocks noGrp="1"/>
          </p:cNvGraphicFramePr>
          <p:nvPr>
            <p:ph idx="1"/>
            <p:extLst>
              <p:ext uri="{D42A27DB-BD31-4B8C-83A1-F6EECF244321}">
                <p14:modId xmlns:p14="http://schemas.microsoft.com/office/powerpoint/2010/main" val="2716558807"/>
              </p:ext>
            </p:extLst>
          </p:nvPr>
        </p:nvGraphicFramePr>
        <p:xfrm>
          <a:off x="514350" y="1480941"/>
          <a:ext cx="11053764" cy="2651760"/>
        </p:xfrm>
        <a:graphic>
          <a:graphicData uri="http://schemas.openxmlformats.org/drawingml/2006/table">
            <a:tbl>
              <a:tblPr firstRow="1" firstCol="1" bandRow="1">
                <a:tableStyleId>{21E4AEA4-8DFA-4A89-87EB-49C32662AFE0}</a:tableStyleId>
              </a:tblPr>
              <a:tblGrid>
                <a:gridCol w="3216155">
                  <a:extLst>
                    <a:ext uri="{9D8B030D-6E8A-4147-A177-3AD203B41FA5}">
                      <a16:colId xmlns:a16="http://schemas.microsoft.com/office/drawing/2014/main" val="1598228447"/>
                    </a:ext>
                  </a:extLst>
                </a:gridCol>
                <a:gridCol w="3744321">
                  <a:extLst>
                    <a:ext uri="{9D8B030D-6E8A-4147-A177-3AD203B41FA5}">
                      <a16:colId xmlns:a16="http://schemas.microsoft.com/office/drawing/2014/main" val="1912345550"/>
                    </a:ext>
                  </a:extLst>
                </a:gridCol>
                <a:gridCol w="4093288">
                  <a:extLst>
                    <a:ext uri="{9D8B030D-6E8A-4147-A177-3AD203B41FA5}">
                      <a16:colId xmlns:a16="http://schemas.microsoft.com/office/drawing/2014/main" val="2084970179"/>
                    </a:ext>
                  </a:extLst>
                </a:gridCol>
              </a:tblGrid>
              <a:tr h="317965">
                <a:tc>
                  <a:txBody>
                    <a:bodyPr/>
                    <a:lstStyle/>
                    <a:p>
                      <a:endParaRPr lang="en-GB" dirty="0"/>
                    </a:p>
                  </a:txBody>
                  <a:tcPr/>
                </a:tc>
                <a:tc>
                  <a:txBody>
                    <a:bodyPr/>
                    <a:lstStyle/>
                    <a:p>
                      <a:pPr algn="ctr"/>
                      <a:r>
                        <a:rPr lang="fr-FR" dirty="0" err="1"/>
                        <a:t>TaBERT</a:t>
                      </a:r>
                      <a:r>
                        <a:rPr lang="fr-FR" dirty="0"/>
                        <a:t> (Facebook)</a:t>
                      </a:r>
                      <a:endParaRPr lang="en-GB" dirty="0"/>
                    </a:p>
                  </a:txBody>
                  <a:tcPr/>
                </a:tc>
                <a:tc>
                  <a:txBody>
                    <a:bodyPr/>
                    <a:lstStyle/>
                    <a:p>
                      <a:pPr algn="ctr"/>
                      <a:r>
                        <a:rPr lang="fr-FR" dirty="0"/>
                        <a:t>TAPAS (Google)</a:t>
                      </a:r>
                      <a:endParaRPr lang="en-GB" dirty="0"/>
                    </a:p>
                  </a:txBody>
                  <a:tcPr/>
                </a:tc>
                <a:extLst>
                  <a:ext uri="{0D108BD9-81ED-4DB2-BD59-A6C34878D82A}">
                    <a16:rowId xmlns:a16="http://schemas.microsoft.com/office/drawing/2014/main" val="3679002315"/>
                  </a:ext>
                </a:extLst>
              </a:tr>
              <a:tr h="556439">
                <a:tc>
                  <a:txBody>
                    <a:bodyPr/>
                    <a:lstStyle/>
                    <a:p>
                      <a:pPr algn="ctr"/>
                      <a:r>
                        <a:rPr lang="fr-FR" dirty="0"/>
                        <a:t>Pre-Training</a:t>
                      </a:r>
                      <a:endParaRPr lang="en-GB" dirty="0"/>
                    </a:p>
                  </a:txBody>
                  <a:tcPr/>
                </a:tc>
                <a:tc>
                  <a:txBody>
                    <a:bodyPr/>
                    <a:lstStyle/>
                    <a:p>
                      <a:r>
                        <a:rPr lang="fr-FR" dirty="0"/>
                        <a:t>26 million </a:t>
                      </a:r>
                      <a:r>
                        <a:rPr lang="fr-FR" dirty="0" err="1"/>
                        <a:t>structured</a:t>
                      </a:r>
                      <a:r>
                        <a:rPr lang="fr-FR" dirty="0"/>
                        <a:t> tables (</a:t>
                      </a:r>
                      <a:r>
                        <a:rPr lang="fr-FR" dirty="0" err="1"/>
                        <a:t>private</a:t>
                      </a:r>
                      <a:r>
                        <a:rPr lang="fr-FR" dirty="0"/>
                        <a:t>)</a:t>
                      </a:r>
                      <a:endParaRPr lang="en-GB" dirty="0"/>
                    </a:p>
                  </a:txBody>
                  <a:tcPr/>
                </a:tc>
                <a:tc>
                  <a:txBody>
                    <a:bodyPr/>
                    <a:lstStyle/>
                    <a:p>
                      <a:r>
                        <a:rPr lang="fr-FR" dirty="0"/>
                        <a:t>6.2 million semi-</a:t>
                      </a:r>
                      <a:r>
                        <a:rPr lang="fr-FR" dirty="0" err="1"/>
                        <a:t>structured</a:t>
                      </a:r>
                      <a:r>
                        <a:rPr lang="fr-FR" dirty="0"/>
                        <a:t> </a:t>
                      </a:r>
                      <a:r>
                        <a:rPr lang="fr-FR" dirty="0" err="1"/>
                        <a:t>Wikipedia</a:t>
                      </a:r>
                      <a:r>
                        <a:rPr lang="fr-FR" dirty="0"/>
                        <a:t> tables</a:t>
                      </a:r>
                      <a:endParaRPr lang="en-GB" dirty="0"/>
                    </a:p>
                  </a:txBody>
                  <a:tcPr/>
                </a:tc>
                <a:extLst>
                  <a:ext uri="{0D108BD9-81ED-4DB2-BD59-A6C34878D82A}">
                    <a16:rowId xmlns:a16="http://schemas.microsoft.com/office/drawing/2014/main" val="417547273"/>
                  </a:ext>
                </a:extLst>
              </a:tr>
              <a:tr h="556439">
                <a:tc>
                  <a:txBody>
                    <a:bodyPr/>
                    <a:lstStyle/>
                    <a:p>
                      <a:pPr algn="ctr"/>
                      <a:r>
                        <a:rPr lang="fr-FR" dirty="0"/>
                        <a:t>Can </a:t>
                      </a:r>
                      <a:r>
                        <a:rPr lang="fr-FR" dirty="0" err="1"/>
                        <a:t>Handle</a:t>
                      </a:r>
                      <a:r>
                        <a:rPr lang="fr-FR" dirty="0"/>
                        <a:t> Large Tables?</a:t>
                      </a:r>
                      <a:endParaRPr lang="en-GB" dirty="0"/>
                    </a:p>
                  </a:txBody>
                  <a:tcPr/>
                </a:tc>
                <a:tc>
                  <a:txBody>
                    <a:bodyPr/>
                    <a:lstStyle/>
                    <a:p>
                      <a:r>
                        <a:rPr lang="fr-FR" dirty="0"/>
                        <a:t>Yes, initial table snapshot </a:t>
                      </a:r>
                      <a:r>
                        <a:rPr lang="fr-FR" dirty="0" err="1"/>
                        <a:t>before</a:t>
                      </a:r>
                      <a:r>
                        <a:rPr lang="fr-FR" dirty="0"/>
                        <a:t> </a:t>
                      </a:r>
                      <a:r>
                        <a:rPr lang="fr-FR" dirty="0" err="1"/>
                        <a:t>embedding</a:t>
                      </a:r>
                      <a:endParaRPr lang="en-GB" dirty="0"/>
                    </a:p>
                  </a:txBody>
                  <a:tcPr/>
                </a:tc>
                <a:tc>
                  <a:txBody>
                    <a:bodyPr/>
                    <a:lstStyle/>
                    <a:p>
                      <a:r>
                        <a:rPr lang="fr-FR" dirty="0"/>
                        <a:t>No, </a:t>
                      </a:r>
                      <a:r>
                        <a:rPr lang="fr-FR" dirty="0" err="1"/>
                        <a:t>only</a:t>
                      </a:r>
                      <a:r>
                        <a:rPr lang="fr-FR" dirty="0"/>
                        <a:t> </a:t>
                      </a:r>
                      <a:r>
                        <a:rPr lang="fr-FR" dirty="0" err="1"/>
                        <a:t>works</a:t>
                      </a:r>
                      <a:r>
                        <a:rPr lang="fr-FR" dirty="0"/>
                        <a:t> </a:t>
                      </a:r>
                      <a:r>
                        <a:rPr lang="fr-FR" dirty="0" err="1"/>
                        <a:t>with</a:t>
                      </a:r>
                      <a:r>
                        <a:rPr lang="fr-FR" dirty="0"/>
                        <a:t> tables of at </a:t>
                      </a:r>
                      <a:r>
                        <a:rPr lang="fr-FR" dirty="0" err="1"/>
                        <a:t>most</a:t>
                      </a:r>
                      <a:r>
                        <a:rPr lang="fr-FR" dirty="0"/>
                        <a:t> 500 </a:t>
                      </a:r>
                      <a:r>
                        <a:rPr lang="fr-FR" dirty="0" err="1"/>
                        <a:t>cells</a:t>
                      </a:r>
                      <a:endParaRPr lang="en-GB" dirty="0"/>
                    </a:p>
                  </a:txBody>
                  <a:tcPr/>
                </a:tc>
                <a:extLst>
                  <a:ext uri="{0D108BD9-81ED-4DB2-BD59-A6C34878D82A}">
                    <a16:rowId xmlns:a16="http://schemas.microsoft.com/office/drawing/2014/main" val="1626036720"/>
                  </a:ext>
                </a:extLst>
              </a:tr>
              <a:tr h="317965">
                <a:tc>
                  <a:txBody>
                    <a:bodyPr/>
                    <a:lstStyle/>
                    <a:p>
                      <a:pPr algn="ctr"/>
                      <a:r>
                        <a:rPr lang="fr-FR" dirty="0"/>
                        <a:t>Table+Utterance </a:t>
                      </a:r>
                      <a:r>
                        <a:rPr lang="fr-FR" dirty="0" err="1"/>
                        <a:t>Embedding</a:t>
                      </a:r>
                      <a:endParaRPr lang="en-GB" dirty="0"/>
                    </a:p>
                  </a:txBody>
                  <a:tcPr/>
                </a:tc>
                <a:tc>
                  <a:txBody>
                    <a:bodyPr/>
                    <a:lstStyle/>
                    <a:p>
                      <a:r>
                        <a:rPr lang="fr-FR" dirty="0" err="1"/>
                        <a:t>Rows,Utterance</a:t>
                      </a:r>
                      <a:r>
                        <a:rPr lang="fr-FR" dirty="0"/>
                        <a:t>, </a:t>
                      </a:r>
                      <a:r>
                        <a:rPr lang="fr-FR" dirty="0" err="1"/>
                        <a:t>Columns</a:t>
                      </a:r>
                      <a:r>
                        <a:rPr lang="fr-FR" dirty="0"/>
                        <a:t>, </a:t>
                      </a:r>
                      <a:r>
                        <a:rPr lang="fr-FR" dirty="0" err="1"/>
                        <a:t>Cell</a:t>
                      </a:r>
                      <a:endParaRPr lang="en-GB" dirty="0"/>
                    </a:p>
                  </a:txBody>
                  <a:tcPr/>
                </a:tc>
                <a:tc>
                  <a:txBody>
                    <a:bodyPr/>
                    <a:lstStyle/>
                    <a:p>
                      <a:r>
                        <a:rPr lang="fr-FR" dirty="0" err="1"/>
                        <a:t>Same</a:t>
                      </a:r>
                      <a:r>
                        <a:rPr lang="fr-FR" dirty="0"/>
                        <a:t> as </a:t>
                      </a:r>
                      <a:r>
                        <a:rPr lang="fr-FR" dirty="0" err="1"/>
                        <a:t>TaBERT</a:t>
                      </a:r>
                      <a:r>
                        <a:rPr lang="fr-FR" dirty="0"/>
                        <a:t> + </a:t>
                      </a:r>
                      <a:r>
                        <a:rPr lang="fr-FR" dirty="0" err="1"/>
                        <a:t>Query</a:t>
                      </a:r>
                      <a:r>
                        <a:rPr lang="fr-FR" dirty="0"/>
                        <a:t> </a:t>
                      </a:r>
                      <a:r>
                        <a:rPr lang="fr-FR" dirty="0" err="1"/>
                        <a:t>rank</a:t>
                      </a:r>
                      <a:r>
                        <a:rPr lang="fr-FR" dirty="0"/>
                        <a:t> </a:t>
                      </a:r>
                      <a:r>
                        <a:rPr lang="fr-FR" dirty="0" err="1"/>
                        <a:t>token</a:t>
                      </a:r>
                      <a:endParaRPr lang="en-GB" dirty="0"/>
                    </a:p>
                  </a:txBody>
                  <a:tcPr/>
                </a:tc>
                <a:extLst>
                  <a:ext uri="{0D108BD9-81ED-4DB2-BD59-A6C34878D82A}">
                    <a16:rowId xmlns:a16="http://schemas.microsoft.com/office/drawing/2014/main" val="141974746"/>
                  </a:ext>
                </a:extLst>
              </a:tr>
              <a:tr h="556439">
                <a:tc>
                  <a:txBody>
                    <a:bodyPr/>
                    <a:lstStyle/>
                    <a:p>
                      <a:pPr algn="ctr"/>
                      <a:r>
                        <a:rPr lang="fr-FR" dirty="0"/>
                        <a:t>Can </a:t>
                      </a:r>
                      <a:r>
                        <a:rPr lang="fr-FR" dirty="0" err="1"/>
                        <a:t>Handle</a:t>
                      </a:r>
                      <a:r>
                        <a:rPr lang="fr-FR" dirty="0"/>
                        <a:t> </a:t>
                      </a:r>
                      <a:r>
                        <a:rPr lang="fr-FR" dirty="0" err="1"/>
                        <a:t>Aggregate</a:t>
                      </a:r>
                      <a:r>
                        <a:rPr lang="fr-FR" dirty="0"/>
                        <a:t> </a:t>
                      </a:r>
                      <a:r>
                        <a:rPr lang="fr-FR" dirty="0" err="1"/>
                        <a:t>Queries</a:t>
                      </a:r>
                      <a:r>
                        <a:rPr lang="fr-FR" dirty="0"/>
                        <a:t>?</a:t>
                      </a:r>
                      <a:endParaRPr lang="en-GB" dirty="0"/>
                    </a:p>
                  </a:txBody>
                  <a:tcPr/>
                </a:tc>
                <a:tc>
                  <a:txBody>
                    <a:bodyPr/>
                    <a:lstStyle/>
                    <a:p>
                      <a:pPr algn="ctr"/>
                      <a:r>
                        <a:rPr lang="fr-FR" dirty="0"/>
                        <a:t>No</a:t>
                      </a:r>
                      <a:endParaRPr lang="en-GB" dirty="0"/>
                    </a:p>
                  </a:txBody>
                  <a:tcPr/>
                </a:tc>
                <a:tc>
                  <a:txBody>
                    <a:bodyPr/>
                    <a:lstStyle/>
                    <a:p>
                      <a:pPr algn="ctr"/>
                      <a:r>
                        <a:rPr lang="en-GB" sz="1800" kern="1200" dirty="0">
                          <a:solidFill>
                            <a:schemeClr val="dk1"/>
                          </a:solidFill>
                          <a:effectLst/>
                          <a:latin typeface="+mn-lt"/>
                          <a:ea typeface="+mn-ea"/>
                          <a:cs typeface="+mn-cs"/>
                        </a:rPr>
                        <a:t>SUM,COUNT,AVERAGE</a:t>
                      </a:r>
                    </a:p>
                    <a:p>
                      <a:endParaRPr lang="en-GB" dirty="0"/>
                    </a:p>
                  </a:txBody>
                  <a:tcPr/>
                </a:tc>
                <a:extLst>
                  <a:ext uri="{0D108BD9-81ED-4DB2-BD59-A6C34878D82A}">
                    <a16:rowId xmlns:a16="http://schemas.microsoft.com/office/drawing/2014/main" val="3500058598"/>
                  </a:ext>
                </a:extLst>
              </a:tr>
            </a:tbl>
          </a:graphicData>
        </a:graphic>
      </p:graphicFrame>
      <p:pic>
        <p:nvPicPr>
          <p:cNvPr id="5" name="Image 4">
            <a:extLst>
              <a:ext uri="{FF2B5EF4-FFF2-40B4-BE49-F238E27FC236}">
                <a16:creationId xmlns:a16="http://schemas.microsoft.com/office/drawing/2014/main" id="{E2C728DD-0B10-46DB-9EF6-AE18C1231F86}"/>
              </a:ext>
            </a:extLst>
          </p:cNvPr>
          <p:cNvPicPr/>
          <p:nvPr/>
        </p:nvPicPr>
        <p:blipFill>
          <a:blip r:embed="rId3"/>
          <a:stretch>
            <a:fillRect/>
          </a:stretch>
        </p:blipFill>
        <p:spPr>
          <a:xfrm>
            <a:off x="378778" y="4627793"/>
            <a:ext cx="5731510" cy="1727200"/>
          </a:xfrm>
          <a:prstGeom prst="rect">
            <a:avLst/>
          </a:prstGeom>
          <a:ln>
            <a:solidFill>
              <a:srgbClr val="008755"/>
            </a:solidFill>
          </a:ln>
        </p:spPr>
      </p:pic>
      <p:sp>
        <p:nvSpPr>
          <p:cNvPr id="3" name="ZoneTexte 2">
            <a:extLst>
              <a:ext uri="{FF2B5EF4-FFF2-40B4-BE49-F238E27FC236}">
                <a16:creationId xmlns:a16="http://schemas.microsoft.com/office/drawing/2014/main" id="{72F82634-8A4C-4082-A115-06F392945D8B}"/>
              </a:ext>
            </a:extLst>
          </p:cNvPr>
          <p:cNvSpPr txBox="1"/>
          <p:nvPr/>
        </p:nvSpPr>
        <p:spPr>
          <a:xfrm>
            <a:off x="1263333" y="6350005"/>
            <a:ext cx="3962400" cy="369332"/>
          </a:xfrm>
          <a:prstGeom prst="rect">
            <a:avLst/>
          </a:prstGeom>
          <a:noFill/>
        </p:spPr>
        <p:txBody>
          <a:bodyPr wrap="square" rtlCol="0">
            <a:spAutoFit/>
          </a:bodyPr>
          <a:lstStyle/>
          <a:p>
            <a:r>
              <a:rPr lang="fr-FR" u="sng" dirty="0"/>
              <a:t>TAPAS </a:t>
            </a:r>
            <a:r>
              <a:rPr lang="fr-FR" u="sng" dirty="0" err="1"/>
              <a:t>embedding</a:t>
            </a:r>
            <a:r>
              <a:rPr lang="fr-FR" u="sng" dirty="0"/>
              <a:t> (</a:t>
            </a:r>
            <a:r>
              <a:rPr lang="fr-FR" u="sng" dirty="0" err="1"/>
              <a:t>includes</a:t>
            </a:r>
            <a:r>
              <a:rPr lang="fr-FR" u="sng" dirty="0"/>
              <a:t> </a:t>
            </a:r>
            <a:r>
              <a:rPr lang="fr-FR" u="sng" dirty="0" err="1"/>
              <a:t>query</a:t>
            </a:r>
            <a:r>
              <a:rPr lang="fr-FR" u="sng" dirty="0"/>
              <a:t> </a:t>
            </a:r>
            <a:r>
              <a:rPr lang="fr-FR" u="sng" dirty="0" err="1"/>
              <a:t>rank</a:t>
            </a:r>
            <a:r>
              <a:rPr lang="fr-FR" u="sng" dirty="0"/>
              <a:t>)</a:t>
            </a:r>
            <a:endParaRPr lang="en-GB" u="sng" dirty="0"/>
          </a:p>
        </p:txBody>
      </p:sp>
      <p:sp>
        <p:nvSpPr>
          <p:cNvPr id="7" name="ZoneTexte 6">
            <a:extLst>
              <a:ext uri="{FF2B5EF4-FFF2-40B4-BE49-F238E27FC236}">
                <a16:creationId xmlns:a16="http://schemas.microsoft.com/office/drawing/2014/main" id="{1BEC098E-6E72-461A-A3E7-40D7CC9CC7A7}"/>
              </a:ext>
            </a:extLst>
          </p:cNvPr>
          <p:cNvSpPr txBox="1"/>
          <p:nvPr/>
        </p:nvSpPr>
        <p:spPr>
          <a:xfrm>
            <a:off x="10301924" y="4786852"/>
            <a:ext cx="1560830" cy="923330"/>
          </a:xfrm>
          <a:prstGeom prst="rect">
            <a:avLst/>
          </a:prstGeom>
          <a:noFill/>
        </p:spPr>
        <p:txBody>
          <a:bodyPr wrap="square" rtlCol="0">
            <a:spAutoFit/>
          </a:bodyPr>
          <a:lstStyle/>
          <a:p>
            <a:r>
              <a:rPr lang="fr-FR" u="sng" dirty="0"/>
              <a:t>Tapas </a:t>
            </a:r>
            <a:r>
              <a:rPr lang="fr-FR" u="sng" dirty="0" err="1"/>
              <a:t>Aggregation</a:t>
            </a:r>
            <a:r>
              <a:rPr lang="fr-FR" u="sng" dirty="0"/>
              <a:t> </a:t>
            </a:r>
            <a:r>
              <a:rPr lang="fr-FR" u="sng" dirty="0" err="1"/>
              <a:t>Layers</a:t>
            </a:r>
            <a:endParaRPr lang="en-GB" u="sng" dirty="0"/>
          </a:p>
        </p:txBody>
      </p:sp>
    </p:spTree>
    <p:extLst>
      <p:ext uri="{BB962C8B-B14F-4D97-AF65-F5344CB8AC3E}">
        <p14:creationId xmlns:p14="http://schemas.microsoft.com/office/powerpoint/2010/main" val="209415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19046-6C00-4A4D-8CD9-C155681889DB}"/>
              </a:ext>
            </a:extLst>
          </p:cNvPr>
          <p:cNvSpPr>
            <a:spLocks noGrp="1"/>
          </p:cNvSpPr>
          <p:nvPr>
            <p:ph type="title"/>
          </p:nvPr>
        </p:nvSpPr>
        <p:spPr/>
        <p:txBody>
          <a:bodyPr/>
          <a:lstStyle/>
          <a:p>
            <a:r>
              <a:rPr lang="fr-FR" dirty="0" err="1">
                <a:solidFill>
                  <a:srgbClr val="008755"/>
                </a:solidFill>
              </a:rPr>
              <a:t>Claimed</a:t>
            </a:r>
            <a:r>
              <a:rPr lang="fr-FR" dirty="0">
                <a:solidFill>
                  <a:srgbClr val="008755"/>
                </a:solidFill>
              </a:rPr>
              <a:t> </a:t>
            </a:r>
            <a:r>
              <a:rPr lang="fr-FR" dirty="0" err="1">
                <a:solidFill>
                  <a:srgbClr val="008755"/>
                </a:solidFill>
              </a:rPr>
              <a:t>Results</a:t>
            </a:r>
            <a:r>
              <a:rPr lang="fr-FR" dirty="0">
                <a:solidFill>
                  <a:srgbClr val="008755"/>
                </a:solidFill>
              </a:rPr>
              <a:t> vs. Reality</a:t>
            </a:r>
            <a:endParaRPr lang="en-GB" dirty="0">
              <a:solidFill>
                <a:srgbClr val="008755"/>
              </a:solidFill>
            </a:endParaRPr>
          </a:p>
        </p:txBody>
      </p:sp>
      <p:sp>
        <p:nvSpPr>
          <p:cNvPr id="3" name="Espace réservé du contenu 2">
            <a:extLst>
              <a:ext uri="{FF2B5EF4-FFF2-40B4-BE49-F238E27FC236}">
                <a16:creationId xmlns:a16="http://schemas.microsoft.com/office/drawing/2014/main" id="{93DA92D4-F8DD-499A-96A6-F50B734CFBF5}"/>
              </a:ext>
            </a:extLst>
          </p:cNvPr>
          <p:cNvSpPr>
            <a:spLocks noGrp="1"/>
          </p:cNvSpPr>
          <p:nvPr>
            <p:ph idx="1"/>
          </p:nvPr>
        </p:nvSpPr>
        <p:spPr>
          <a:xfrm>
            <a:off x="838200" y="1690688"/>
            <a:ext cx="6448424" cy="2995612"/>
          </a:xfrm>
        </p:spPr>
        <p:txBody>
          <a:bodyPr/>
          <a:lstStyle/>
          <a:p>
            <a:r>
              <a:rPr lang="en-GB" sz="2000" u="sng" dirty="0"/>
              <a:t>Weakly Supervised Semantic Parsing  (= query-to-answer)</a:t>
            </a:r>
          </a:p>
          <a:p>
            <a:pPr lvl="1"/>
            <a:r>
              <a:rPr lang="en-GB" sz="1800" dirty="0"/>
              <a:t>Both TAPAS &amp; </a:t>
            </a:r>
            <a:r>
              <a:rPr lang="en-GB" sz="1800" dirty="0" err="1"/>
              <a:t>TaBERT</a:t>
            </a:r>
            <a:r>
              <a:rPr lang="en-GB" sz="1800" dirty="0"/>
              <a:t> reached SOTA on </a:t>
            </a:r>
            <a:r>
              <a:rPr lang="en-GB" sz="1800" dirty="0" err="1"/>
              <a:t>WikiTableQuestions</a:t>
            </a:r>
            <a:r>
              <a:rPr lang="en-GB" sz="1800" dirty="0"/>
              <a:t> dataset.</a:t>
            </a:r>
          </a:p>
          <a:p>
            <a:r>
              <a:rPr lang="en-GB" sz="2000" u="sng" dirty="0"/>
              <a:t>Supervised Semantic Parsing (= Text-to-SQL)</a:t>
            </a:r>
          </a:p>
          <a:p>
            <a:pPr lvl="1"/>
            <a:r>
              <a:rPr lang="en-GB" sz="1800" dirty="0"/>
              <a:t>“</a:t>
            </a:r>
            <a:r>
              <a:rPr lang="en-GB" sz="1800" dirty="0" err="1"/>
              <a:t>TaBERT</a:t>
            </a:r>
            <a:r>
              <a:rPr lang="en-GB" sz="1800" dirty="0"/>
              <a:t> is competitive” on the SPIDER dataset.</a:t>
            </a:r>
          </a:p>
          <a:p>
            <a:pPr marL="457200" lvl="1" indent="0">
              <a:buNone/>
            </a:pPr>
            <a:endParaRPr lang="en-GB" dirty="0"/>
          </a:p>
          <a:p>
            <a:pPr lvl="1"/>
            <a:endParaRPr lang="en-GB" dirty="0"/>
          </a:p>
          <a:p>
            <a:pPr marL="0" indent="0">
              <a:buNone/>
            </a:pPr>
            <a:endParaRPr lang="en-GB" dirty="0"/>
          </a:p>
          <a:p>
            <a:endParaRPr lang="en-GB" dirty="0"/>
          </a:p>
        </p:txBody>
      </p:sp>
      <p:graphicFrame>
        <p:nvGraphicFramePr>
          <p:cNvPr id="6" name="Tableau 6">
            <a:extLst>
              <a:ext uri="{FF2B5EF4-FFF2-40B4-BE49-F238E27FC236}">
                <a16:creationId xmlns:a16="http://schemas.microsoft.com/office/drawing/2014/main" id="{275639C1-7E52-4DF6-86B5-9B4CA180D211}"/>
              </a:ext>
            </a:extLst>
          </p:cNvPr>
          <p:cNvGraphicFramePr>
            <a:graphicFrameLocks noGrp="1"/>
          </p:cNvGraphicFramePr>
          <p:nvPr>
            <p:extLst>
              <p:ext uri="{D42A27DB-BD31-4B8C-83A1-F6EECF244321}">
                <p14:modId xmlns:p14="http://schemas.microsoft.com/office/powerpoint/2010/main" val="2943056388"/>
              </p:ext>
            </p:extLst>
          </p:nvPr>
        </p:nvGraphicFramePr>
        <p:xfrm>
          <a:off x="7286624" y="406010"/>
          <a:ext cx="4672014" cy="3284361"/>
        </p:xfrm>
        <a:graphic>
          <a:graphicData uri="http://schemas.openxmlformats.org/drawingml/2006/table">
            <a:tbl>
              <a:tblPr firstRow="1" bandRow="1">
                <a:tableStyleId>{5C22544A-7EE6-4342-B048-85BDC9FD1C3A}</a:tableStyleId>
              </a:tblPr>
              <a:tblGrid>
                <a:gridCol w="2336007">
                  <a:extLst>
                    <a:ext uri="{9D8B030D-6E8A-4147-A177-3AD203B41FA5}">
                      <a16:colId xmlns:a16="http://schemas.microsoft.com/office/drawing/2014/main" val="3885458109"/>
                    </a:ext>
                  </a:extLst>
                </a:gridCol>
                <a:gridCol w="2336007">
                  <a:extLst>
                    <a:ext uri="{9D8B030D-6E8A-4147-A177-3AD203B41FA5}">
                      <a16:colId xmlns:a16="http://schemas.microsoft.com/office/drawing/2014/main" val="2340846603"/>
                    </a:ext>
                  </a:extLst>
                </a:gridCol>
              </a:tblGrid>
              <a:tr h="541161">
                <a:tc>
                  <a:txBody>
                    <a:bodyPr/>
                    <a:lstStyle/>
                    <a:p>
                      <a:pPr algn="ctr"/>
                      <a:r>
                        <a:rPr lang="fr-FR" dirty="0" err="1"/>
                        <a:t>WikiTableQuestions</a:t>
                      </a:r>
                      <a:endParaRPr lang="en-GB" dirty="0"/>
                    </a:p>
                  </a:txBody>
                  <a:tcPr/>
                </a:tc>
                <a:tc>
                  <a:txBody>
                    <a:bodyPr/>
                    <a:lstStyle/>
                    <a:p>
                      <a:pPr algn="ctr"/>
                      <a:r>
                        <a:rPr lang="fr-FR" dirty="0"/>
                        <a:t>SPIDER</a:t>
                      </a:r>
                      <a:endParaRPr lang="en-GB" dirty="0"/>
                    </a:p>
                  </a:txBody>
                  <a:tcPr/>
                </a:tc>
                <a:extLst>
                  <a:ext uri="{0D108BD9-81ED-4DB2-BD59-A6C34878D82A}">
                    <a16:rowId xmlns:a16="http://schemas.microsoft.com/office/drawing/2014/main" val="1580762567"/>
                  </a:ext>
                </a:extLst>
              </a:tr>
              <a:tr h="541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rPr>
                        <a:t>Wang, et al., 2019 (previous SOTA): 44.5</a:t>
                      </a:r>
                      <a:endParaRPr lang="en-GB" sz="1600" dirty="0">
                        <a:effectLst/>
                      </a:endParaRPr>
                    </a:p>
                    <a:p>
                      <a:endParaRPr lang="en-GB" dirty="0"/>
                    </a:p>
                  </a:txBody>
                  <a:tcPr/>
                </a:tc>
                <a:tc>
                  <a:txBody>
                    <a:bodyPr/>
                    <a:lstStyle/>
                    <a:p>
                      <a:r>
                        <a:rPr lang="fr-FR" sz="1800" b="1" kern="1200" dirty="0" err="1">
                          <a:solidFill>
                            <a:schemeClr val="dk1"/>
                          </a:solidFill>
                          <a:effectLst/>
                          <a:latin typeface="+mn-lt"/>
                          <a:ea typeface="+mn-ea"/>
                          <a:cs typeface="+mn-cs"/>
                        </a:rPr>
                        <a:t>RyanSQL+BERT</a:t>
                      </a:r>
                      <a:r>
                        <a:rPr lang="fr-FR" sz="1800" b="1" kern="1200" dirty="0">
                          <a:solidFill>
                            <a:schemeClr val="dk1"/>
                          </a:solidFill>
                          <a:effectLst/>
                          <a:latin typeface="+mn-lt"/>
                          <a:ea typeface="+mn-ea"/>
                          <a:cs typeface="+mn-cs"/>
                        </a:rPr>
                        <a:t> (Choi et al., 2020) 66.6</a:t>
                      </a:r>
                      <a:endParaRPr lang="en-GB" b="1" dirty="0"/>
                    </a:p>
                  </a:txBody>
                  <a:tcPr/>
                </a:tc>
                <a:extLst>
                  <a:ext uri="{0D108BD9-81ED-4DB2-BD59-A6C34878D82A}">
                    <a16:rowId xmlns:a16="http://schemas.microsoft.com/office/drawing/2014/main" val="4285986228"/>
                  </a:ext>
                </a:extLst>
              </a:tr>
              <a:tr h="541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rPr>
                        <a:t>TAPAS (April 2020): 48.8</a:t>
                      </a:r>
                      <a:endParaRPr lang="en-GB" sz="1600" dirty="0">
                        <a:effectLst/>
                      </a:endParaRPr>
                    </a:p>
                    <a:p>
                      <a:endParaRPr lang="en-GB" dirty="0"/>
                    </a:p>
                  </a:txBody>
                  <a:tcPr/>
                </a:tc>
                <a:tc>
                  <a:txBody>
                    <a:bodyPr/>
                    <a:lstStyle/>
                    <a:p>
                      <a:r>
                        <a:rPr lang="fr-FR" dirty="0"/>
                        <a:t>NA</a:t>
                      </a:r>
                      <a:endParaRPr lang="en-GB" dirty="0"/>
                    </a:p>
                  </a:txBody>
                  <a:tcPr/>
                </a:tc>
                <a:extLst>
                  <a:ext uri="{0D108BD9-81ED-4DB2-BD59-A6C34878D82A}">
                    <a16:rowId xmlns:a16="http://schemas.microsoft.com/office/drawing/2014/main" val="771544730"/>
                  </a:ext>
                </a:extLst>
              </a:tr>
              <a:tr h="541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effectLst/>
                        </a:rPr>
                        <a:t>TaBERT</a:t>
                      </a:r>
                      <a:r>
                        <a:rPr lang="en-GB" sz="1800" b="1" dirty="0">
                          <a:effectLst/>
                        </a:rPr>
                        <a:t> (May 2020): 52.3 </a:t>
                      </a:r>
                      <a:endParaRPr lang="en-GB" sz="1600" b="1" dirty="0">
                        <a:effectLst/>
                      </a:endParaRPr>
                    </a:p>
                    <a:p>
                      <a:endParaRPr lang="en-GB" dirty="0"/>
                    </a:p>
                  </a:txBody>
                  <a:tcPr/>
                </a:tc>
                <a:tc>
                  <a:txBody>
                    <a:bodyPr/>
                    <a:lstStyle/>
                    <a:p>
                      <a:r>
                        <a:rPr lang="en-GB" dirty="0" err="1">
                          <a:effectLst/>
                          <a:latin typeface="Arial" panose="020B0604020202020204" pitchFamily="34" charset="0"/>
                        </a:rPr>
                        <a:t>TABERT</a:t>
                      </a:r>
                      <a:r>
                        <a:rPr lang="en-GB" dirty="0" err="1">
                          <a:effectLst/>
                          <a:latin typeface="Courier New" panose="02070309020205020404" pitchFamily="49" charset="0"/>
                        </a:rPr>
                        <a:t>Large</a:t>
                      </a:r>
                      <a:r>
                        <a:rPr lang="en-GB" dirty="0">
                          <a:effectLst/>
                          <a:latin typeface="Arial" panose="020B0604020202020204" pitchFamily="34" charset="0"/>
                        </a:rPr>
                        <a:t>(K=3) 62.5</a:t>
                      </a:r>
                    </a:p>
                    <a:p>
                      <a:endParaRPr lang="en-GB" dirty="0"/>
                    </a:p>
                  </a:txBody>
                  <a:tcPr/>
                </a:tc>
                <a:extLst>
                  <a:ext uri="{0D108BD9-81ED-4DB2-BD59-A6C34878D82A}">
                    <a16:rowId xmlns:a16="http://schemas.microsoft.com/office/drawing/2014/main" val="1874072360"/>
                  </a:ext>
                </a:extLst>
              </a:tr>
            </a:tbl>
          </a:graphicData>
        </a:graphic>
      </p:graphicFrame>
      <p:sp>
        <p:nvSpPr>
          <p:cNvPr id="11" name="Rectangle 10">
            <a:extLst>
              <a:ext uri="{FF2B5EF4-FFF2-40B4-BE49-F238E27FC236}">
                <a16:creationId xmlns:a16="http://schemas.microsoft.com/office/drawing/2014/main" id="{8219100B-ED8A-4876-93A5-8BFFFA165A24}"/>
              </a:ext>
            </a:extLst>
          </p:cNvPr>
          <p:cNvSpPr>
            <a:spLocks noChangeArrowheads="1"/>
          </p:cNvSpPr>
          <p:nvPr/>
        </p:nvSpPr>
        <p:spPr bwMode="auto">
          <a:xfrm>
            <a:off x="2465161" y="86856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 Tapas: </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GB"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They report top performance in semantic parsing datasets because </a:t>
            </a:r>
            <a:r>
              <a:rPr kumimoji="0" lang="en-GB" altLang="en-US"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themajority</a:t>
            </a:r>
            <a:r>
              <a:rPr kumimoji="0" lang="en-GB"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of examples in these are limited to one (small) relation and simple operations</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194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5472</TotalTime>
  <Words>2321</Words>
  <Application>Microsoft Office PowerPoint</Application>
  <PresentationFormat>Grand écran</PresentationFormat>
  <Paragraphs>275</Paragraphs>
  <Slides>31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Arial</vt:lpstr>
      <vt:lpstr>Calibri</vt:lpstr>
      <vt:lpstr>Calibri Light</vt:lpstr>
      <vt:lpstr>Courier New</vt:lpstr>
      <vt:lpstr>Helvetica Neue Medium</vt:lpstr>
      <vt:lpstr>Symbol</vt:lpstr>
      <vt:lpstr>Thème Office</vt:lpstr>
      <vt:lpstr>TaBERT &amp; TAPAS</vt:lpstr>
      <vt:lpstr>TaBERT &amp; TAPAS:  Semantic Parsing of Tables </vt:lpstr>
      <vt:lpstr>TaBERT/TAPAS: Why it should matter to you</vt:lpstr>
      <vt:lpstr>TAPAS: What do you see? Anything strange?</vt:lpstr>
      <vt:lpstr>TAPAS: What do you see? Anything strange?</vt:lpstr>
      <vt:lpstr>TaBERT and TAPAS use the same idea: BERT </vt:lpstr>
      <vt:lpstr>Key Differences </vt:lpstr>
      <vt:lpstr>Key Differences </vt:lpstr>
      <vt:lpstr>Claimed Results vs. Reality</vt:lpstr>
      <vt:lpstr>Claimed Results vs. Reality</vt:lpstr>
      <vt:lpstr>Potential Use Cases</vt:lpstr>
      <vt:lpstr>Honest Opinion / What You Should Take Away</vt:lpstr>
      <vt:lpstr>Break</vt:lpstr>
      <vt:lpstr>Causal Inference  How Do We Measure The True Effect of a Decision? </vt:lpstr>
      <vt:lpstr>Why you should care about Causal Inference</vt:lpstr>
      <vt:lpstr>Case Study: Interpreting OFAC transactions</vt:lpstr>
      <vt:lpstr>Case Study: Interpreting OFAC transactions</vt:lpstr>
      <vt:lpstr>Case Study: Interpreting OFAC transactions</vt:lpstr>
      <vt:lpstr>We use Directed Acyclic Graphs  to model variables in Causal Inference </vt:lpstr>
      <vt:lpstr>We use Directed Acyclic Graphs  to model variables in Causal Inference </vt:lpstr>
      <vt:lpstr>Causal Graphs – Fork</vt:lpstr>
      <vt:lpstr>Présentation PowerPoint</vt:lpstr>
      <vt:lpstr>Causal Graphs – Chain</vt:lpstr>
      <vt:lpstr>Causal Graphs – Chain</vt:lpstr>
      <vt:lpstr>Causal Graphs - Colliders</vt:lpstr>
      <vt:lpstr>Causal Graphs - Colliders</vt:lpstr>
      <vt:lpstr>Method: How to use causal graphs</vt:lpstr>
      <vt:lpstr>This is what you should take away </vt:lpstr>
      <vt:lpstr> Where is Causal Inference used today? </vt:lpstr>
      <vt:lpstr>How could Causal Inference be used at the Bank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does audience care about? What do they expect from this meeting? How to get them to listen? State the objectives up front and expected outcome of the meeting Each page should focus on one key point What is the message of each slide? Title mus</dc:title>
  <dc:creator>Max Tchib</dc:creator>
  <cp:lastModifiedBy>Max Tchib</cp:lastModifiedBy>
  <cp:revision>138</cp:revision>
  <dcterms:created xsi:type="dcterms:W3CDTF">2020-07-19T21:07:47Z</dcterms:created>
  <dcterms:modified xsi:type="dcterms:W3CDTF">2020-07-24T04:59:54Z</dcterms:modified>
</cp:coreProperties>
</file>