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90" r:id="rId2"/>
    <p:sldId id="324" r:id="rId3"/>
    <p:sldId id="320" r:id="rId4"/>
    <p:sldId id="323" r:id="rId5"/>
    <p:sldId id="321" r:id="rId6"/>
    <p:sldId id="322" r:id="rId7"/>
    <p:sldId id="327" r:id="rId8"/>
    <p:sldId id="328" r:id="rId9"/>
    <p:sldId id="329" r:id="rId10"/>
    <p:sldId id="297" r:id="rId11"/>
    <p:sldId id="316" r:id="rId12"/>
    <p:sldId id="330" r:id="rId13"/>
    <p:sldId id="312" r:id="rId14"/>
    <p:sldId id="279" r:id="rId15"/>
    <p:sldId id="314" r:id="rId16"/>
    <p:sldId id="280" r:id="rId17"/>
    <p:sldId id="317" r:id="rId18"/>
    <p:sldId id="318" r:id="rId19"/>
    <p:sldId id="315" r:id="rId20"/>
    <p:sldId id="298" r:id="rId21"/>
    <p:sldId id="319" r:id="rId22"/>
    <p:sldId id="30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FF00"/>
  </p:clrMru>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D01AE-C4C6-4D7E-A024-8BA491E05F88}" type="datetimeFigureOut">
              <a:rPr lang="pt-BR" smtClean="0"/>
              <a:pPr/>
              <a:t>21/9/2016</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5C1EF2-5B34-43B1-A2F7-872FD732FA8F}" type="slidenum">
              <a:rPr lang="pt-BR" smtClean="0"/>
              <a:pPr/>
              <a:t>‹nº›</a:t>
            </a:fld>
            <a:endParaRPr lang="pt-B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05C1EF2-5B34-43B1-A2F7-872FD732FA8F}" type="slidenum">
              <a:rPr lang="pt-BR" smtClean="0"/>
              <a:pPr/>
              <a:t>16</a:t>
            </a:fld>
            <a:endParaRPr lang="pt-B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60EB437-F999-4331-AC39-53E42969FCEA}" type="datetimeFigureOut">
              <a:rPr lang="pt-BR" smtClean="0"/>
              <a:pPr/>
              <a:t>21/9/2016</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DF40E62D-2C53-4CF4-8657-E83FD608D906}" type="slidenum">
              <a:rPr lang="pt-BR" smtClean="0"/>
              <a:pPr/>
              <a:t>‹nº›</a:t>
            </a:fld>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EB437-F999-4331-AC39-53E42969FCEA}" type="datetimeFigureOut">
              <a:rPr lang="pt-BR" smtClean="0"/>
              <a:pPr/>
              <a:t>21/9/2016</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0E62D-2C53-4CF4-8657-E83FD608D906}"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0" y="214290"/>
            <a:ext cx="9144000" cy="1138773"/>
          </a:xfrm>
          <a:prstGeom prst="rect">
            <a:avLst/>
          </a:prstGeom>
          <a:noFill/>
        </p:spPr>
        <p:txBody>
          <a:bodyPr wrap="square" rtlCol="0">
            <a:spAutoFit/>
          </a:bodyPr>
          <a:lstStyle/>
          <a:p>
            <a:r>
              <a:rPr lang="pt-BR" sz="4800" dirty="0" smtClean="0">
                <a:solidFill>
                  <a:srgbClr val="C00000"/>
                </a:solidFill>
              </a:rPr>
              <a:t>ESTATÍSTICA DE MERCADO</a:t>
            </a:r>
          </a:p>
          <a:p>
            <a:r>
              <a:rPr lang="pt-BR" sz="2000" dirty="0" smtClean="0"/>
              <a:t>Prof. Fabiana Klein</a:t>
            </a:r>
            <a:endParaRPr lang="pt-BR" sz="2000" dirty="0"/>
          </a:p>
        </p:txBody>
      </p:sp>
      <p:cxnSp>
        <p:nvCxnSpPr>
          <p:cNvPr id="6" name="Conector reto 5"/>
          <p:cNvCxnSpPr/>
          <p:nvPr/>
        </p:nvCxnSpPr>
        <p:spPr>
          <a:xfrm>
            <a:off x="0" y="1357298"/>
            <a:ext cx="914400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0418" name="Picture 2"/>
          <p:cNvPicPr>
            <a:picLocks noChangeAspect="1" noChangeArrowheads="1"/>
          </p:cNvPicPr>
          <p:nvPr/>
        </p:nvPicPr>
        <p:blipFill>
          <a:blip r:embed="rId2" cstate="print"/>
          <a:srcRect/>
          <a:stretch>
            <a:fillRect/>
          </a:stretch>
        </p:blipFill>
        <p:spPr bwMode="auto">
          <a:xfrm>
            <a:off x="4857752" y="2428868"/>
            <a:ext cx="3981457" cy="352352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60418"/>
                                        </p:tgtEl>
                                        <p:attrNameLst>
                                          <p:attrName>style.visibility</p:attrName>
                                        </p:attrNameLst>
                                      </p:cBhvr>
                                      <p:to>
                                        <p:strVal val="visible"/>
                                      </p:to>
                                    </p:set>
                                    <p:anim to="" calcmode="lin" valueType="num">
                                      <p:cBhvr>
                                        <p:cTn id="13" dur="1" fill="hold"/>
                                        <p:tgtEl>
                                          <p:spTgt spid="604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928670"/>
            <a:ext cx="9144000" cy="4708981"/>
          </a:xfrm>
          <a:prstGeom prst="rect">
            <a:avLst/>
          </a:prstGeom>
        </p:spPr>
        <p:txBody>
          <a:bodyPr wrap="square">
            <a:spAutoFit/>
          </a:bodyPr>
          <a:lstStyle/>
          <a:p>
            <a:pPr algn="just"/>
            <a:r>
              <a:rPr lang="pt-BR" sz="2000" dirty="0" smtClean="0"/>
              <a:t>        A descrição ou apresentação dos dados pode ser feita de diferentes formas, dependendo do tipo de variável que será apresentada.</a:t>
            </a:r>
          </a:p>
          <a:p>
            <a:pPr algn="just"/>
            <a:r>
              <a:rPr lang="pt-BR" sz="2000" dirty="0" smtClean="0"/>
              <a:t>As ferramentas usuais da estatística descritiva para apresentação dos dados são:</a:t>
            </a:r>
          </a:p>
          <a:p>
            <a:pPr algn="just"/>
            <a:endParaRPr lang="pt-BR" sz="2000" dirty="0" smtClean="0"/>
          </a:p>
          <a:p>
            <a:pPr algn="just">
              <a:buFont typeface="Arial" pitchFamily="34" charset="0"/>
              <a:buChar char="•"/>
            </a:pPr>
            <a:r>
              <a:rPr lang="pt-BR" sz="2000" dirty="0" smtClean="0"/>
              <a:t> </a:t>
            </a:r>
            <a:r>
              <a:rPr lang="pt-BR" sz="2000" b="1" dirty="0" smtClean="0"/>
              <a:t>Tabelas e distribuições de freqüências;</a:t>
            </a:r>
          </a:p>
          <a:p>
            <a:pPr algn="just">
              <a:buFont typeface="Arial" pitchFamily="34" charset="0"/>
              <a:buChar char="•"/>
            </a:pPr>
            <a:r>
              <a:rPr lang="pt-BR" sz="2000" dirty="0" smtClean="0"/>
              <a:t> </a:t>
            </a:r>
            <a:r>
              <a:rPr lang="pt-BR" sz="2000" b="1" dirty="0" smtClean="0"/>
              <a:t>Gráficos ou diagramas: </a:t>
            </a:r>
            <a:r>
              <a:rPr lang="pt-BR" sz="2000" dirty="0" smtClean="0"/>
              <a:t>histogramas, gráficos de barras, gráficos de pizzas, gráfico de</a:t>
            </a:r>
            <a:r>
              <a:rPr lang="pt-BR" sz="2000" b="1" dirty="0" smtClean="0"/>
              <a:t> </a:t>
            </a:r>
            <a:r>
              <a:rPr lang="pt-BR" sz="2000" dirty="0" smtClean="0"/>
              <a:t>linhas, ramos e folhas, entre outros.</a:t>
            </a:r>
          </a:p>
          <a:p>
            <a:pPr algn="just"/>
            <a:endParaRPr lang="pt-BR" sz="2000" dirty="0" smtClean="0"/>
          </a:p>
          <a:p>
            <a:pPr algn="just"/>
            <a:r>
              <a:rPr lang="pt-BR" sz="2000" dirty="0" smtClean="0"/>
              <a:t>      Já a maneira de resumir ainda mais os dados (mais do que as tabelas e os gráficos já resumiram) é através de medidas numéricas que dão a partir de apenas um número, informações sobre todo o conjunto de dados. Essas medidas são dadas por:</a:t>
            </a:r>
          </a:p>
          <a:p>
            <a:pPr algn="just"/>
            <a:endParaRPr lang="pt-BR" sz="2000" dirty="0" smtClean="0"/>
          </a:p>
          <a:p>
            <a:pPr algn="just">
              <a:buFont typeface="Wingdings" pitchFamily="2" charset="2"/>
              <a:buChar char="Ø"/>
            </a:pPr>
            <a:r>
              <a:rPr lang="pt-BR" sz="2000" dirty="0" smtClean="0"/>
              <a:t> </a:t>
            </a:r>
            <a:r>
              <a:rPr lang="pt-BR" sz="2000" b="1" dirty="0" smtClean="0"/>
              <a:t>Medidas de posição: </a:t>
            </a:r>
            <a:r>
              <a:rPr lang="pt-BR" sz="2000" dirty="0" smtClean="0"/>
              <a:t>média, mediana, moda.</a:t>
            </a:r>
          </a:p>
          <a:p>
            <a:pPr algn="just">
              <a:buFont typeface="Wingdings" pitchFamily="2" charset="2"/>
              <a:buChar char="Ø"/>
            </a:pPr>
            <a:r>
              <a:rPr lang="pt-BR" sz="2000" b="1" dirty="0" smtClean="0"/>
              <a:t> Medidas de dispersão ou variabilidade: </a:t>
            </a:r>
            <a:r>
              <a:rPr lang="pt-BR" sz="2000" dirty="0" smtClean="0"/>
              <a:t>variância, desvio padrão, amplitude, coeficiente de variação, entre outras.</a:t>
            </a:r>
            <a:endParaRPr lang="pt-BR" sz="2000" dirty="0"/>
          </a:p>
        </p:txBody>
      </p:sp>
      <p:sp>
        <p:nvSpPr>
          <p:cNvPr id="3" name="Retângulo 2"/>
          <p:cNvSpPr/>
          <p:nvPr/>
        </p:nvSpPr>
        <p:spPr>
          <a:xfrm>
            <a:off x="1043608" y="116632"/>
            <a:ext cx="6713313" cy="523220"/>
          </a:xfrm>
          <a:prstGeom prst="rect">
            <a:avLst/>
          </a:prstGeom>
        </p:spPr>
        <p:txBody>
          <a:bodyPr wrap="none">
            <a:spAutoFit/>
          </a:bodyPr>
          <a:lstStyle/>
          <a:p>
            <a:pPr algn="just"/>
            <a:r>
              <a:rPr lang="pt-BR" sz="2800" dirty="0" smtClean="0">
                <a:solidFill>
                  <a:srgbClr val="C00000"/>
                </a:solidFill>
              </a:rPr>
              <a:t>Agrupamento de dados – Organizar os dados</a:t>
            </a:r>
            <a:endParaRPr lang="pt-BR" sz="2800" dirty="0">
              <a:solidFill>
                <a:srgbClr val="C00000"/>
              </a:solidFill>
            </a:endParaRPr>
          </a:p>
        </p:txBody>
      </p:sp>
      <p:cxnSp>
        <p:nvCxnSpPr>
          <p:cNvPr id="4" name="Conector reto 3"/>
          <p:cNvCxnSpPr/>
          <p:nvPr/>
        </p:nvCxnSpPr>
        <p:spPr>
          <a:xfrm>
            <a:off x="0" y="714356"/>
            <a:ext cx="914400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323528" y="1700808"/>
            <a:ext cx="3600400" cy="369332"/>
          </a:xfrm>
          <a:prstGeom prst="rect">
            <a:avLst/>
          </a:prstGeom>
          <a:noFill/>
        </p:spPr>
        <p:txBody>
          <a:bodyPr wrap="square" rtlCol="0">
            <a:spAutoFit/>
          </a:bodyPr>
          <a:lstStyle/>
          <a:p>
            <a:r>
              <a:rPr lang="pt-BR" b="1" dirty="0" smtClean="0"/>
              <a:t>Construção da </a:t>
            </a:r>
            <a:r>
              <a:rPr lang="pt-BR" b="1" dirty="0" smtClean="0">
                <a:solidFill>
                  <a:srgbClr val="0000FF"/>
                </a:solidFill>
              </a:rPr>
              <a:t>Variável Discreta:</a:t>
            </a:r>
            <a:endParaRPr lang="pt-BR" b="1" dirty="0">
              <a:solidFill>
                <a:srgbClr val="0000FF"/>
              </a:solidFill>
            </a:endParaRPr>
          </a:p>
        </p:txBody>
      </p:sp>
      <p:sp>
        <p:nvSpPr>
          <p:cNvPr id="4" name="CaixaDeTexto 3"/>
          <p:cNvSpPr txBox="1"/>
          <p:nvPr/>
        </p:nvSpPr>
        <p:spPr>
          <a:xfrm>
            <a:off x="467544" y="2780928"/>
            <a:ext cx="7097584" cy="1477328"/>
          </a:xfrm>
          <a:prstGeom prst="rect">
            <a:avLst/>
          </a:prstGeom>
          <a:noFill/>
        </p:spPr>
        <p:txBody>
          <a:bodyPr wrap="none" rtlCol="0">
            <a:spAutoFit/>
          </a:bodyPr>
          <a:lstStyle/>
          <a:p>
            <a:pPr marL="342900" indent="-342900">
              <a:buAutoNum type="arabicParenR"/>
            </a:pPr>
            <a:r>
              <a:rPr lang="pt-BR" dirty="0" smtClean="0"/>
              <a:t>Observar quais os elementos distintos (x) da sequência.</a:t>
            </a:r>
          </a:p>
          <a:p>
            <a:pPr marL="342900" indent="-342900">
              <a:buAutoNum type="arabicParenR" startAt="2"/>
            </a:pPr>
            <a:r>
              <a:rPr lang="pt-BR" dirty="0" smtClean="0"/>
              <a:t>Ordená-los e colocá-los na 1° coluna da tabela.</a:t>
            </a:r>
          </a:p>
          <a:p>
            <a:pPr marL="342900" indent="-342900">
              <a:buAutoNum type="arabicParenR" startAt="3"/>
            </a:pPr>
            <a:r>
              <a:rPr lang="pt-BR" dirty="0" smtClean="0"/>
              <a:t>Calcular a frequência simples de cada elemento distinto e colocá-la na</a:t>
            </a:r>
          </a:p>
          <a:p>
            <a:pPr marL="342900" indent="-342900"/>
            <a:r>
              <a:rPr lang="pt-BR" dirty="0" smtClean="0"/>
              <a:t>     2° coluna da tabela.</a:t>
            </a:r>
          </a:p>
          <a:p>
            <a:pPr marL="342900" indent="-342900"/>
            <a:endParaRPr lang="pt-BR" dirty="0"/>
          </a:p>
        </p:txBody>
      </p:sp>
      <p:sp>
        <p:nvSpPr>
          <p:cNvPr id="5" name="CaixaDeTexto 4"/>
          <p:cNvSpPr txBox="1"/>
          <p:nvPr/>
        </p:nvSpPr>
        <p:spPr>
          <a:xfrm>
            <a:off x="251520" y="476672"/>
            <a:ext cx="7969554" cy="923330"/>
          </a:xfrm>
          <a:prstGeom prst="rect">
            <a:avLst/>
          </a:prstGeom>
          <a:noFill/>
        </p:spPr>
        <p:txBody>
          <a:bodyPr wrap="none" rtlCol="0">
            <a:spAutoFit/>
          </a:bodyPr>
          <a:lstStyle/>
          <a:p>
            <a:r>
              <a:rPr lang="pt-BR" b="1" dirty="0" smtClean="0">
                <a:solidFill>
                  <a:srgbClr val="0000FF"/>
                </a:solidFill>
              </a:rPr>
              <a:t>Frequência Simples de um elemento (f): </a:t>
            </a:r>
            <a:r>
              <a:rPr lang="pt-BR" dirty="0" smtClean="0"/>
              <a:t>É o número de vezes que este elemento </a:t>
            </a:r>
          </a:p>
          <a:p>
            <a:r>
              <a:rPr lang="pt-BR" dirty="0" smtClean="0"/>
              <a:t>aparece no conjunto de dados. Com isso, já reduzimos significantemente o número</a:t>
            </a:r>
          </a:p>
          <a:p>
            <a:r>
              <a:rPr lang="pt-BR" dirty="0" smtClean="0"/>
              <a:t>De elementos os quais devemos trabalhar.</a:t>
            </a:r>
            <a:endParaRPr lang="pt-BR" dirty="0"/>
          </a:p>
        </p:txBody>
      </p:sp>
      <p:sp>
        <p:nvSpPr>
          <p:cNvPr id="6" name="CaixaDeTexto 5"/>
          <p:cNvSpPr txBox="1"/>
          <p:nvPr/>
        </p:nvSpPr>
        <p:spPr>
          <a:xfrm>
            <a:off x="251520" y="2060848"/>
            <a:ext cx="8199873" cy="646331"/>
          </a:xfrm>
          <a:prstGeom prst="rect">
            <a:avLst/>
          </a:prstGeom>
          <a:noFill/>
        </p:spPr>
        <p:txBody>
          <a:bodyPr wrap="none" rtlCol="0">
            <a:spAutoFit/>
          </a:bodyPr>
          <a:lstStyle/>
          <a:p>
            <a:r>
              <a:rPr lang="pt-BR" dirty="0" smtClean="0"/>
              <a:t>     Devemos optar por uma variável discreta na representação de uma série de valores</a:t>
            </a:r>
          </a:p>
          <a:p>
            <a:r>
              <a:rPr lang="pt-BR" dirty="0" smtClean="0"/>
              <a:t>quando o número de elementos </a:t>
            </a:r>
            <a:r>
              <a:rPr lang="pt-BR" b="1" dirty="0" smtClean="0">
                <a:solidFill>
                  <a:srgbClr val="FF0000"/>
                </a:solidFill>
              </a:rPr>
              <a:t>distintos for pequeno</a:t>
            </a:r>
            <a:r>
              <a:rPr lang="pt-BR" dirty="0" smtClean="0"/>
              <a:t>,</a:t>
            </a:r>
            <a:r>
              <a:rPr lang="pt-BR" dirty="0" smtClean="0">
                <a:solidFill>
                  <a:srgbClr val="FF0000"/>
                </a:solidFill>
              </a:rPr>
              <a:t> </a:t>
            </a:r>
            <a:r>
              <a:rPr lang="pt-BR" dirty="0" smtClean="0"/>
              <a:t>em relação ao total de dados.</a:t>
            </a:r>
            <a:endParaRPr lang="pt-BR" dirty="0"/>
          </a:p>
        </p:txBody>
      </p:sp>
      <p:sp>
        <p:nvSpPr>
          <p:cNvPr id="8" name="CaixaDeTexto 7"/>
          <p:cNvSpPr txBox="1"/>
          <p:nvPr/>
        </p:nvSpPr>
        <p:spPr>
          <a:xfrm>
            <a:off x="323528" y="3995678"/>
            <a:ext cx="8424936" cy="1107996"/>
          </a:xfrm>
          <a:prstGeom prst="rect">
            <a:avLst/>
          </a:prstGeom>
          <a:noFill/>
        </p:spPr>
        <p:txBody>
          <a:bodyPr wrap="square" rtlCol="0">
            <a:spAutoFit/>
          </a:bodyPr>
          <a:lstStyle/>
          <a:p>
            <a:r>
              <a:rPr lang="pt-BR" sz="1600" b="1" dirty="0" smtClean="0">
                <a:solidFill>
                  <a:srgbClr val="FF0000"/>
                </a:solidFill>
              </a:rPr>
              <a:t>Exemplo 1: </a:t>
            </a:r>
            <a:r>
              <a:rPr lang="pt-BR" sz="1600" dirty="0" smtClean="0"/>
              <a:t>Uma indústria embala peças em caixas com 100 unidades. O controle de qualidade selecionou 48 caixas na linha de produção e anotou em cada caixa o número de peças defeituosas. Obteve os seguintes dados:</a:t>
            </a:r>
          </a:p>
          <a:p>
            <a:r>
              <a:rPr lang="pt-BR" dirty="0" smtClean="0"/>
              <a:t> </a:t>
            </a:r>
          </a:p>
        </p:txBody>
      </p:sp>
      <p:graphicFrame>
        <p:nvGraphicFramePr>
          <p:cNvPr id="9" name="Tabela 8"/>
          <p:cNvGraphicFramePr>
            <a:graphicFrameLocks noGrp="1"/>
          </p:cNvGraphicFramePr>
          <p:nvPr/>
        </p:nvGraphicFramePr>
        <p:xfrm>
          <a:off x="3203848" y="4581128"/>
          <a:ext cx="3336032" cy="1854200"/>
        </p:xfrm>
        <a:graphic>
          <a:graphicData uri="http://schemas.openxmlformats.org/drawingml/2006/table">
            <a:tbl>
              <a:tblPr firstRow="1" bandRow="1">
                <a:tableStyleId>{5C22544A-7EE6-4342-B048-85BDC9FD1C3A}</a:tableStyleId>
              </a:tblPr>
              <a:tblGrid>
                <a:gridCol w="311696"/>
                <a:gridCol w="360040"/>
                <a:gridCol w="360040"/>
                <a:gridCol w="360040"/>
                <a:gridCol w="288032"/>
                <a:gridCol w="360040"/>
                <a:gridCol w="360040"/>
                <a:gridCol w="360040"/>
                <a:gridCol w="288032"/>
                <a:gridCol w="288032"/>
              </a:tblGrid>
              <a:tr h="370840">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4</a:t>
                      </a:r>
                      <a:endParaRPr lang="pt-BR" dirty="0"/>
                    </a:p>
                  </a:txBody>
                  <a:tcPr/>
                </a:tc>
                <a:tc>
                  <a:txBody>
                    <a:bodyPr/>
                    <a:lstStyle/>
                    <a:p>
                      <a:r>
                        <a:rPr lang="pt-BR" dirty="0" smtClean="0"/>
                        <a:t>3</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1</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1</a:t>
                      </a:r>
                      <a:endParaRPr lang="pt-BR" dirty="0"/>
                    </a:p>
                  </a:txBody>
                  <a:tcPr/>
                </a:tc>
              </a:tr>
              <a:tr h="370840">
                <a:tc>
                  <a:txBody>
                    <a:bodyPr/>
                    <a:lstStyle/>
                    <a:p>
                      <a:r>
                        <a:rPr lang="pt-BR" dirty="0" smtClean="0"/>
                        <a:t>1</a:t>
                      </a:r>
                      <a:endParaRPr lang="pt-BR" dirty="0"/>
                    </a:p>
                  </a:txBody>
                  <a:tcPr/>
                </a:tc>
                <a:tc>
                  <a:txBody>
                    <a:bodyPr/>
                    <a:lstStyle/>
                    <a:p>
                      <a:r>
                        <a:rPr lang="pt-BR" dirty="0" smtClean="0"/>
                        <a:t>1</a:t>
                      </a:r>
                      <a:endParaRPr lang="pt-BR" dirty="0"/>
                    </a:p>
                  </a:txBody>
                  <a:tcPr/>
                </a:tc>
                <a:tc>
                  <a:txBody>
                    <a:bodyPr/>
                    <a:lstStyle/>
                    <a:p>
                      <a:r>
                        <a:rPr lang="pt-BR" dirty="0" smtClean="0"/>
                        <a:t>2</a:t>
                      </a:r>
                      <a:endParaRPr lang="pt-BR" dirty="0"/>
                    </a:p>
                  </a:txBody>
                  <a:tcPr/>
                </a:tc>
                <a:tc>
                  <a:txBody>
                    <a:bodyPr/>
                    <a:lstStyle/>
                    <a:p>
                      <a:r>
                        <a:rPr lang="pt-BR" dirty="0" smtClean="0"/>
                        <a:t>1</a:t>
                      </a:r>
                      <a:endParaRPr lang="pt-BR" dirty="0"/>
                    </a:p>
                  </a:txBody>
                  <a:tcPr/>
                </a:tc>
                <a:tc>
                  <a:txBody>
                    <a:bodyPr/>
                    <a:lstStyle/>
                    <a:p>
                      <a:r>
                        <a:rPr lang="pt-BR" dirty="0" smtClean="0"/>
                        <a:t>1</a:t>
                      </a:r>
                      <a:endParaRPr lang="pt-BR" dirty="0"/>
                    </a:p>
                  </a:txBody>
                  <a:tcPr/>
                </a:tc>
                <a:tc>
                  <a:txBody>
                    <a:bodyPr/>
                    <a:lstStyle/>
                    <a:p>
                      <a:r>
                        <a:rPr lang="pt-BR" dirty="0" smtClean="0"/>
                        <a:t>1</a:t>
                      </a:r>
                      <a:endParaRPr lang="pt-BR" dirty="0"/>
                    </a:p>
                  </a:txBody>
                  <a:tcPr/>
                </a:tc>
                <a:tc>
                  <a:txBody>
                    <a:bodyPr/>
                    <a:lstStyle/>
                    <a:p>
                      <a:r>
                        <a:rPr lang="pt-BR" dirty="0" smtClean="0"/>
                        <a:t>1</a:t>
                      </a:r>
                      <a:endParaRPr lang="pt-BR" dirty="0"/>
                    </a:p>
                  </a:txBody>
                  <a:tcPr/>
                </a:tc>
                <a:tc>
                  <a:txBody>
                    <a:bodyPr/>
                    <a:lstStyle/>
                    <a:p>
                      <a:r>
                        <a:rPr lang="pt-BR" dirty="0" smtClean="0"/>
                        <a:t>1</a:t>
                      </a:r>
                      <a:endParaRPr lang="pt-BR" dirty="0"/>
                    </a:p>
                  </a:txBody>
                  <a:tcPr/>
                </a:tc>
                <a:tc>
                  <a:txBody>
                    <a:bodyPr/>
                    <a:lstStyle/>
                    <a:p>
                      <a:r>
                        <a:rPr lang="pt-BR" dirty="0" smtClean="0"/>
                        <a:t>1</a:t>
                      </a:r>
                      <a:endParaRPr lang="pt-BR" dirty="0"/>
                    </a:p>
                  </a:txBody>
                  <a:tcPr/>
                </a:tc>
                <a:tc>
                  <a:txBody>
                    <a:bodyPr/>
                    <a:lstStyle/>
                    <a:p>
                      <a:r>
                        <a:rPr lang="pt-BR" dirty="0" smtClean="0"/>
                        <a:t>0</a:t>
                      </a:r>
                      <a:endParaRPr lang="pt-BR" dirty="0"/>
                    </a:p>
                  </a:txBody>
                  <a:tcPr/>
                </a:tc>
              </a:tr>
              <a:tr h="370840">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3</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2</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2</a:t>
                      </a:r>
                      <a:endParaRPr lang="pt-BR" dirty="0"/>
                    </a:p>
                  </a:txBody>
                  <a:tcPr/>
                </a:tc>
              </a:tr>
              <a:tr h="370840">
                <a:tc>
                  <a:txBody>
                    <a:bodyPr/>
                    <a:lstStyle/>
                    <a:p>
                      <a:r>
                        <a:rPr lang="pt-BR" dirty="0" smtClean="0"/>
                        <a:t>1</a:t>
                      </a:r>
                      <a:endParaRPr lang="pt-BR" dirty="0"/>
                    </a:p>
                  </a:txBody>
                  <a:tcPr/>
                </a:tc>
                <a:tc>
                  <a:txBody>
                    <a:bodyPr/>
                    <a:lstStyle/>
                    <a:p>
                      <a:r>
                        <a:rPr lang="pt-BR" dirty="0" smtClean="0"/>
                        <a:t>2</a:t>
                      </a:r>
                      <a:endParaRPr lang="pt-BR" dirty="0"/>
                    </a:p>
                  </a:txBody>
                  <a:tcPr/>
                </a:tc>
                <a:tc>
                  <a:txBody>
                    <a:bodyPr/>
                    <a:lstStyle/>
                    <a:p>
                      <a:r>
                        <a:rPr lang="pt-BR" dirty="0" smtClean="0"/>
                        <a:t>0</a:t>
                      </a:r>
                      <a:endParaRPr lang="pt-BR" dirty="0"/>
                    </a:p>
                  </a:txBody>
                  <a:tcPr/>
                </a:tc>
                <a:tc>
                  <a:txBody>
                    <a:bodyPr/>
                    <a:lstStyle/>
                    <a:p>
                      <a:r>
                        <a:rPr lang="pt-BR" dirty="0" smtClean="0"/>
                        <a:t>2</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endParaRPr lang="pt-BR" dirty="0"/>
                    </a:p>
                  </a:txBody>
                  <a:tcPr/>
                </a:tc>
              </a:tr>
              <a:tr h="370840">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r>
                        <a:rPr lang="pt-BR" dirty="0" smtClean="0"/>
                        <a:t>1</a:t>
                      </a:r>
                      <a:endParaRPr lang="pt-BR" dirty="0"/>
                    </a:p>
                  </a:txBody>
                  <a:tcPr/>
                </a:tc>
                <a:tc>
                  <a:txBody>
                    <a:bodyPr/>
                    <a:lstStyle/>
                    <a:p>
                      <a:r>
                        <a:rPr lang="pt-BR" dirty="0" smtClean="0"/>
                        <a:t>0</a:t>
                      </a:r>
                      <a:endParaRPr lang="pt-BR" dirty="0"/>
                    </a:p>
                  </a:txBody>
                  <a:tcPr/>
                </a:tc>
                <a:tc>
                  <a:txBody>
                    <a:bodyPr/>
                    <a:lstStyle/>
                    <a:p>
                      <a:r>
                        <a:rPr lang="pt-BR" dirty="0" smtClean="0"/>
                        <a:t>0</a:t>
                      </a:r>
                      <a:endParaRPr lang="pt-BR" dirty="0"/>
                    </a:p>
                  </a:txBody>
                  <a:tcPr/>
                </a:tc>
                <a:tc>
                  <a:txBody>
                    <a:bodyPr/>
                    <a:lstStyle/>
                    <a:p>
                      <a:endParaRPr lang="pt-BR"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560" y="836712"/>
            <a:ext cx="3606115" cy="369332"/>
          </a:xfrm>
          <a:prstGeom prst="rect">
            <a:avLst/>
          </a:prstGeom>
        </p:spPr>
        <p:txBody>
          <a:bodyPr wrap="none">
            <a:spAutoFit/>
          </a:bodyPr>
          <a:lstStyle/>
          <a:p>
            <a:r>
              <a:rPr lang="pt-BR" b="1" dirty="0" smtClean="0">
                <a:solidFill>
                  <a:srgbClr val="FF0000"/>
                </a:solidFill>
              </a:rPr>
              <a:t>Vamos construir a Variável Discreta:</a:t>
            </a:r>
            <a:endParaRPr lang="pt-BR"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4786314" y="4362071"/>
            <a:ext cx="32861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b="0" i="0" u="none" strike="noStrike" cap="none" normalizeH="0" baseline="0" dirty="0" smtClean="0">
                <a:ln>
                  <a:noFill/>
                </a:ln>
                <a:solidFill>
                  <a:schemeClr val="tx1"/>
                </a:solidFill>
                <a:effectLst/>
                <a:latin typeface="+mj-lt"/>
                <a:ea typeface="Calibri" pitchFamily="34" charset="0"/>
                <a:cs typeface="Arial" pitchFamily="34" charset="0"/>
              </a:rPr>
              <a:t> </a:t>
            </a:r>
            <a:endParaRPr kumimoji="0" lang="pt-BR" b="0" i="0" u="none" strike="noStrike" cap="none" normalizeH="0" baseline="0" dirty="0" smtClean="0">
              <a:ln>
                <a:noFill/>
              </a:ln>
              <a:solidFill>
                <a:schemeClr val="tx1"/>
              </a:solidFill>
              <a:effectLst/>
              <a:latin typeface="+mj-lt"/>
              <a:cs typeface="Arial" pitchFamily="34" charset="0"/>
            </a:endParaRPr>
          </a:p>
        </p:txBody>
      </p:sp>
      <p:sp>
        <p:nvSpPr>
          <p:cNvPr id="6" name="Retângulo de cantos arredondados 5"/>
          <p:cNvSpPr/>
          <p:nvPr/>
        </p:nvSpPr>
        <p:spPr>
          <a:xfrm>
            <a:off x="4147251" y="4291842"/>
            <a:ext cx="714380" cy="50006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14" name="Retângulo 13"/>
          <p:cNvSpPr/>
          <p:nvPr/>
        </p:nvSpPr>
        <p:spPr>
          <a:xfrm>
            <a:off x="0" y="2204864"/>
            <a:ext cx="9144000" cy="4093428"/>
          </a:xfrm>
          <a:prstGeom prst="rect">
            <a:avLst/>
          </a:prstGeom>
        </p:spPr>
        <p:txBody>
          <a:bodyPr wrap="square">
            <a:spAutoFit/>
          </a:bodyPr>
          <a:lstStyle/>
          <a:p>
            <a:r>
              <a:rPr lang="pt-BR" dirty="0" smtClean="0"/>
              <a:t>        </a:t>
            </a:r>
            <a:r>
              <a:rPr lang="pt-BR" sz="1600" b="1" dirty="0" smtClean="0">
                <a:solidFill>
                  <a:srgbClr val="FF0000"/>
                </a:solidFill>
              </a:rPr>
              <a:t>Limite inferior (li): </a:t>
            </a:r>
            <a:r>
              <a:rPr lang="pt-BR" sz="1600" dirty="0" smtClean="0"/>
              <a:t>é o menor valor que a variável pode assumir em uma classe de freqüências;</a:t>
            </a:r>
          </a:p>
          <a:p>
            <a:endParaRPr lang="pt-BR" sz="1600" dirty="0" smtClean="0"/>
          </a:p>
          <a:p>
            <a:endParaRPr lang="pt-BR" sz="1600" dirty="0" smtClean="0"/>
          </a:p>
          <a:p>
            <a:r>
              <a:rPr lang="pt-BR" sz="1600" dirty="0" smtClean="0"/>
              <a:t>         </a:t>
            </a:r>
            <a:r>
              <a:rPr lang="pt-BR" sz="1600" b="1" dirty="0" smtClean="0">
                <a:solidFill>
                  <a:srgbClr val="FF0000"/>
                </a:solidFill>
              </a:rPr>
              <a:t>Limite superior (ls): </a:t>
            </a:r>
            <a:r>
              <a:rPr lang="pt-BR" sz="1600" dirty="0" smtClean="0"/>
              <a:t>é o maior valor que a variável pode assumir em uma classe de freqüências;</a:t>
            </a:r>
          </a:p>
          <a:p>
            <a:endParaRPr lang="pt-BR" sz="1600" dirty="0" smtClean="0"/>
          </a:p>
          <a:p>
            <a:endParaRPr lang="pt-BR" sz="1600" dirty="0" smtClean="0"/>
          </a:p>
          <a:p>
            <a:r>
              <a:rPr lang="pt-BR" sz="1600" dirty="0" smtClean="0"/>
              <a:t>         </a:t>
            </a:r>
            <a:r>
              <a:rPr lang="pt-BR" sz="1600" b="1" dirty="0" smtClean="0">
                <a:solidFill>
                  <a:srgbClr val="FF0000"/>
                </a:solidFill>
              </a:rPr>
              <a:t>Ponto médio (Pm): </a:t>
            </a:r>
            <a:r>
              <a:rPr lang="pt-BR" sz="1600" dirty="0" smtClean="0"/>
              <a:t>o ponto médio de uma classe de freqüências é a média aritmética entre o li e o ls da mesma (classe), ou seja, xi = (li +ls)/2.</a:t>
            </a:r>
          </a:p>
          <a:p>
            <a:endParaRPr lang="pt-BR" sz="1600" dirty="0" smtClean="0"/>
          </a:p>
          <a:p>
            <a:endParaRPr lang="pt-BR" sz="1600" dirty="0" smtClean="0"/>
          </a:p>
          <a:p>
            <a:r>
              <a:rPr lang="pt-BR" sz="1600" dirty="0" smtClean="0"/>
              <a:t>         </a:t>
            </a:r>
            <a:r>
              <a:rPr lang="pt-BR" sz="1600" b="1" dirty="0" smtClean="0">
                <a:solidFill>
                  <a:srgbClr val="FF0000"/>
                </a:solidFill>
              </a:rPr>
              <a:t>Amplitude (h): </a:t>
            </a:r>
            <a:r>
              <a:rPr lang="pt-BR" sz="1600" dirty="0" smtClean="0"/>
              <a:t>é a diferença entre o ls e o li da classe, ou seja: h=ls–li;</a:t>
            </a:r>
          </a:p>
          <a:p>
            <a:endParaRPr lang="pt-BR" sz="1600" dirty="0" smtClean="0"/>
          </a:p>
          <a:p>
            <a:endParaRPr lang="pt-BR" sz="1600" dirty="0" smtClean="0"/>
          </a:p>
          <a:p>
            <a:r>
              <a:rPr lang="pt-BR" sz="1600" dirty="0" smtClean="0"/>
              <a:t>         </a:t>
            </a:r>
            <a:r>
              <a:rPr lang="pt-BR" sz="1600" b="1" dirty="0" smtClean="0">
                <a:solidFill>
                  <a:srgbClr val="FF0000"/>
                </a:solidFill>
              </a:rPr>
              <a:t>Amplitude Total (ht=R): </a:t>
            </a:r>
            <a:r>
              <a:rPr lang="pt-BR" sz="1600" dirty="0" smtClean="0"/>
              <a:t>é a diferença entre o ls da última classe de freqüência com o li da primeira classe, ou seja: ht = ls – li.</a:t>
            </a:r>
          </a:p>
          <a:p>
            <a:pPr lvl="2" algn="just"/>
            <a:endParaRPr lang="pt-BR" dirty="0"/>
          </a:p>
        </p:txBody>
      </p:sp>
      <p:sp>
        <p:nvSpPr>
          <p:cNvPr id="9" name="Seta para a direita 8"/>
          <p:cNvSpPr/>
          <p:nvPr/>
        </p:nvSpPr>
        <p:spPr>
          <a:xfrm>
            <a:off x="179512" y="2996952"/>
            <a:ext cx="216024" cy="288032"/>
          </a:xfrm>
          <a:prstGeom prst="rightArrow">
            <a:avLst>
              <a:gd name="adj1" fmla="val 50000"/>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00B050"/>
              </a:solidFill>
            </a:endParaRPr>
          </a:p>
        </p:txBody>
      </p:sp>
      <p:sp>
        <p:nvSpPr>
          <p:cNvPr id="10" name="Seta para a direita 9"/>
          <p:cNvSpPr/>
          <p:nvPr/>
        </p:nvSpPr>
        <p:spPr>
          <a:xfrm>
            <a:off x="179512" y="4725144"/>
            <a:ext cx="216024" cy="288032"/>
          </a:xfrm>
          <a:prstGeom prst="rightArrow">
            <a:avLst>
              <a:gd name="adj1" fmla="val 50000"/>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00B050"/>
              </a:solidFill>
            </a:endParaRPr>
          </a:p>
        </p:txBody>
      </p:sp>
      <p:sp>
        <p:nvSpPr>
          <p:cNvPr id="11" name="Seta para a direita 10"/>
          <p:cNvSpPr/>
          <p:nvPr/>
        </p:nvSpPr>
        <p:spPr>
          <a:xfrm>
            <a:off x="179512" y="3717032"/>
            <a:ext cx="216024" cy="288032"/>
          </a:xfrm>
          <a:prstGeom prst="rightArrow">
            <a:avLst>
              <a:gd name="adj1" fmla="val 50000"/>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00B050"/>
              </a:solidFill>
            </a:endParaRPr>
          </a:p>
        </p:txBody>
      </p:sp>
      <p:sp>
        <p:nvSpPr>
          <p:cNvPr id="12" name="Seta para a direita 11"/>
          <p:cNvSpPr/>
          <p:nvPr/>
        </p:nvSpPr>
        <p:spPr>
          <a:xfrm>
            <a:off x="179512" y="5445224"/>
            <a:ext cx="216024" cy="288032"/>
          </a:xfrm>
          <a:prstGeom prst="rightArrow">
            <a:avLst>
              <a:gd name="adj1" fmla="val 50000"/>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00B050"/>
              </a:solidFill>
            </a:endParaRPr>
          </a:p>
        </p:txBody>
      </p:sp>
      <p:sp>
        <p:nvSpPr>
          <p:cNvPr id="15" name="Seta para a direita 14"/>
          <p:cNvSpPr/>
          <p:nvPr/>
        </p:nvSpPr>
        <p:spPr>
          <a:xfrm>
            <a:off x="179512" y="2276872"/>
            <a:ext cx="216024" cy="288032"/>
          </a:xfrm>
          <a:prstGeom prst="rightArrow">
            <a:avLst>
              <a:gd name="adj1" fmla="val 50000"/>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00B050"/>
              </a:solidFill>
            </a:endParaRPr>
          </a:p>
        </p:txBody>
      </p:sp>
      <p:sp>
        <p:nvSpPr>
          <p:cNvPr id="17" name="CaixaDeTexto 16"/>
          <p:cNvSpPr txBox="1"/>
          <p:nvPr/>
        </p:nvSpPr>
        <p:spPr>
          <a:xfrm>
            <a:off x="539552" y="1484784"/>
            <a:ext cx="5890395" cy="369332"/>
          </a:xfrm>
          <a:prstGeom prst="rect">
            <a:avLst/>
          </a:prstGeom>
          <a:noFill/>
        </p:spPr>
        <p:txBody>
          <a:bodyPr wrap="none" rtlCol="0">
            <a:spAutoFit/>
          </a:bodyPr>
          <a:lstStyle/>
          <a:p>
            <a:r>
              <a:rPr lang="pt-BR" dirty="0" smtClean="0">
                <a:solidFill>
                  <a:srgbClr val="0000FF"/>
                </a:solidFill>
              </a:rPr>
              <a:t>Medidas obtidas a partir das classes de frequências. São elas:</a:t>
            </a:r>
            <a:endParaRPr lang="pt-BR" dirty="0">
              <a:solidFill>
                <a:srgbClr val="0000FF"/>
              </a:solidFill>
            </a:endParaRPr>
          </a:p>
        </p:txBody>
      </p:sp>
      <p:sp>
        <p:nvSpPr>
          <p:cNvPr id="18" name="CaixaDeTexto 17"/>
          <p:cNvSpPr txBox="1"/>
          <p:nvPr/>
        </p:nvSpPr>
        <p:spPr>
          <a:xfrm>
            <a:off x="323528" y="260648"/>
            <a:ext cx="3347263" cy="646331"/>
          </a:xfrm>
          <a:prstGeom prst="rect">
            <a:avLst/>
          </a:prstGeom>
          <a:noFill/>
        </p:spPr>
        <p:txBody>
          <a:bodyPr wrap="none" rtlCol="0">
            <a:spAutoFit/>
          </a:bodyPr>
          <a:lstStyle/>
          <a:p>
            <a:r>
              <a:rPr lang="pt-BR" b="1" dirty="0" smtClean="0"/>
              <a:t>Construção da </a:t>
            </a:r>
            <a:r>
              <a:rPr lang="pt-BR" b="1" dirty="0" smtClean="0">
                <a:solidFill>
                  <a:srgbClr val="0000FF"/>
                </a:solidFill>
              </a:rPr>
              <a:t>Variável Contínua:</a:t>
            </a:r>
          </a:p>
          <a:p>
            <a:endParaRPr lang="pt-BR" dirty="0"/>
          </a:p>
        </p:txBody>
      </p:sp>
      <p:sp>
        <p:nvSpPr>
          <p:cNvPr id="20" name="CaixaDeTexto 19"/>
          <p:cNvSpPr txBox="1"/>
          <p:nvPr/>
        </p:nvSpPr>
        <p:spPr>
          <a:xfrm>
            <a:off x="179512" y="764704"/>
            <a:ext cx="8708923" cy="646331"/>
          </a:xfrm>
          <a:prstGeom prst="rect">
            <a:avLst/>
          </a:prstGeom>
          <a:noFill/>
        </p:spPr>
        <p:txBody>
          <a:bodyPr wrap="none" rtlCol="0">
            <a:spAutoFit/>
          </a:bodyPr>
          <a:lstStyle/>
          <a:p>
            <a:r>
              <a:rPr lang="pt-BR" dirty="0" smtClean="0"/>
              <a:t>    Devemos optar por uma variável contínua na representação de dados quando o número </a:t>
            </a:r>
          </a:p>
          <a:p>
            <a:r>
              <a:rPr lang="pt-BR" dirty="0" smtClean="0"/>
              <a:t>de elementos </a:t>
            </a:r>
            <a:r>
              <a:rPr lang="pt-BR" b="1" dirty="0" smtClean="0">
                <a:solidFill>
                  <a:srgbClr val="FF0000"/>
                </a:solidFill>
              </a:rPr>
              <a:t>distintos for grande</a:t>
            </a:r>
            <a:r>
              <a:rPr lang="pt-BR" dirty="0" smtClean="0"/>
              <a:t>,</a:t>
            </a:r>
            <a:r>
              <a:rPr lang="pt-BR" dirty="0" smtClean="0">
                <a:solidFill>
                  <a:srgbClr val="FF0000"/>
                </a:solidFill>
              </a:rPr>
              <a:t> </a:t>
            </a:r>
            <a:r>
              <a:rPr lang="pt-BR" dirty="0" smtClean="0"/>
              <a:t>em relação ao total de dados.</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0" y="214290"/>
            <a:ext cx="9144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Na construção de uma variável contínua devemos determinar o número de </a:t>
            </a:r>
            <a:r>
              <a:rPr kumimoji="0" lang="pt-BR" sz="1800" b="0" i="0" u="sng" strike="noStrike" cap="none" normalizeH="0" baseline="0" dirty="0" smtClean="0">
                <a:ln>
                  <a:noFill/>
                </a:ln>
                <a:solidFill>
                  <a:schemeClr val="tx1"/>
                </a:solidFill>
                <a:effectLst/>
                <a:latin typeface="Calibri" pitchFamily="34" charset="0"/>
                <a:ea typeface="Times New Roman" pitchFamily="18" charset="0"/>
                <a:cs typeface="Arial" pitchFamily="34" charset="0"/>
              </a:rPr>
              <a:t>classes</a:t>
            </a:r>
            <a:r>
              <a:rPr kumimoji="0" lang="pt-BR" sz="1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que uma tabela deve ter e qual o tamanho (ou a amplitude) destas classes. Podemos usar o </a:t>
            </a:r>
            <a:r>
              <a:rPr kumimoji="0" lang="pt-BR" sz="1800" b="1" i="0" u="none" strike="noStrike" cap="none" normalizeH="0" baseline="0" dirty="0" smtClean="0">
                <a:ln>
                  <a:noFill/>
                </a:ln>
                <a:solidFill>
                  <a:srgbClr val="FF0000"/>
                </a:solidFill>
                <a:effectLst/>
                <a:latin typeface="Calibri" pitchFamily="34" charset="0"/>
                <a:ea typeface="Times New Roman" pitchFamily="18" charset="0"/>
                <a:cs typeface="Arial" pitchFamily="34" charset="0"/>
              </a:rPr>
              <a:t>bom senso </a:t>
            </a:r>
            <a:r>
              <a:rPr kumimoji="0" lang="pt-BR" sz="1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e escolher arbitrariamente quantas classes e qual a amplitude que estas classes devem ter, porém, vamos trabalhar com um critério (mostrado abaixo) que é sugerido por vários autores, já que para utilizar o bom senso é necessário muita experiência também.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Vamos seguir o seguinte critério:</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403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29058" y="2857496"/>
            <a:ext cx="1075143" cy="428628"/>
          </a:xfrm>
          <a:prstGeom prst="rect">
            <a:avLst/>
          </a:prstGeom>
          <a:noFill/>
          <a:ln w="9525">
            <a:noFill/>
            <a:miter lim="800000"/>
            <a:headEnd/>
            <a:tailEnd/>
          </a:ln>
        </p:spPr>
      </p:pic>
      <p:sp>
        <p:nvSpPr>
          <p:cNvPr id="44035" name="Rectangle 3"/>
          <p:cNvSpPr>
            <a:spLocks noChangeArrowheads="1"/>
          </p:cNvSpPr>
          <p:nvPr/>
        </p:nvSpPr>
        <p:spPr bwMode="auto">
          <a:xfrm>
            <a:off x="3563888" y="4005064"/>
            <a:ext cx="5248604" cy="2308324"/>
          </a:xfrm>
          <a:prstGeom prst="rect">
            <a:avLst/>
          </a:prstGeom>
          <a:noFill/>
          <a:ln w="9525">
            <a:solidFill>
              <a:srgbClr val="7030A0"/>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b="0" u="none" strike="noStrike" cap="none" normalizeH="0" baseline="0" dirty="0" smtClean="0">
                <a:ln>
                  <a:noFill/>
                </a:ln>
                <a:solidFill>
                  <a:schemeClr val="tx1"/>
                </a:solidFill>
                <a:effectLst/>
                <a:latin typeface="+mj-lt"/>
                <a:ea typeface="Times New Roman" pitchFamily="18" charset="0"/>
                <a:cs typeface="Arial" pitchFamily="34" charset="0"/>
              </a:rPr>
              <a:t> onde:</a:t>
            </a:r>
          </a:p>
          <a:p>
            <a:pPr marL="0" marR="0" lvl="0" indent="0" algn="just" defTabSz="914400" rtl="0" eaLnBrk="1" fontAlgn="base" latinLnBrk="0" hangingPunct="1">
              <a:lnSpc>
                <a:spcPct val="100000"/>
              </a:lnSpc>
              <a:spcBef>
                <a:spcPct val="0"/>
              </a:spcBef>
              <a:spcAft>
                <a:spcPct val="0"/>
              </a:spcAft>
              <a:buClrTx/>
              <a:buSzTx/>
              <a:buFontTx/>
              <a:buNone/>
              <a:tabLst/>
            </a:pPr>
            <a:r>
              <a:rPr lang="pt-BR" dirty="0" smtClean="0">
                <a:latin typeface="+mj-lt"/>
                <a:ea typeface="Times New Roman" pitchFamily="18" charset="0"/>
                <a:cs typeface="Arial" pitchFamily="34" charset="0"/>
              </a:rPr>
              <a:t>      </a:t>
            </a:r>
            <a:r>
              <a:rPr kumimoji="0" lang="pt-BR" b="1" strike="noStrike" cap="none" normalizeH="0" baseline="0" dirty="0" smtClean="0">
                <a:ln>
                  <a:noFill/>
                </a:ln>
                <a:solidFill>
                  <a:srgbClr val="FF0000"/>
                </a:solidFill>
                <a:effectLst/>
                <a:latin typeface="+mj-lt"/>
                <a:ea typeface="Times New Roman" pitchFamily="18" charset="0"/>
                <a:cs typeface="Arial" pitchFamily="34" charset="0"/>
              </a:rPr>
              <a:t>k</a:t>
            </a:r>
            <a:r>
              <a:rPr kumimoji="0" lang="pt-BR" b="0" strike="noStrike" cap="none" normalizeH="0" baseline="0" dirty="0" smtClean="0">
                <a:ln>
                  <a:noFill/>
                </a:ln>
                <a:solidFill>
                  <a:schemeClr val="tx1"/>
                </a:solidFill>
                <a:effectLst/>
                <a:latin typeface="+mj-lt"/>
                <a:ea typeface="Times New Roman" pitchFamily="18" charset="0"/>
                <a:cs typeface="Arial" pitchFamily="34" charset="0"/>
              </a:rPr>
              <a:t> será  aproximadamente o número de classes </a:t>
            </a:r>
            <a:r>
              <a:rPr kumimoji="0" lang="pt-BR" b="0" u="none" strike="noStrike" cap="none" normalizeH="0" baseline="0" dirty="0" smtClean="0">
                <a:ln>
                  <a:noFill/>
                </a:ln>
                <a:solidFill>
                  <a:schemeClr val="tx1"/>
                </a:solidFill>
                <a:effectLst/>
                <a:latin typeface="+mj-lt"/>
                <a:ea typeface="Times New Roman" pitchFamily="18" charset="0"/>
                <a:cs typeface="Arial" pitchFamily="34" charset="0"/>
              </a:rPr>
              <a:t>da tabela de distribuição de frequências;</a:t>
            </a:r>
            <a:endParaRPr kumimoji="0" lang="pt-BR" b="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b="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b="1" strike="noStrike" cap="none" normalizeH="0" baseline="0" dirty="0" smtClean="0">
                <a:ln>
                  <a:noFill/>
                </a:ln>
                <a:solidFill>
                  <a:srgbClr val="FF0000"/>
                </a:solidFill>
                <a:effectLst/>
                <a:latin typeface="+mj-lt"/>
                <a:ea typeface="Times New Roman" pitchFamily="18" charset="0"/>
                <a:cs typeface="Arial" pitchFamily="34" charset="0"/>
              </a:rPr>
              <a:t>n</a:t>
            </a:r>
            <a:r>
              <a:rPr kumimoji="0" lang="pt-BR" b="0" strike="noStrike" cap="none" normalizeH="0" baseline="0" dirty="0" smtClean="0">
                <a:ln>
                  <a:noFill/>
                </a:ln>
                <a:solidFill>
                  <a:schemeClr val="tx1"/>
                </a:solidFill>
                <a:effectLst/>
                <a:latin typeface="+mj-lt"/>
                <a:ea typeface="Times New Roman" pitchFamily="18" charset="0"/>
                <a:cs typeface="Arial" pitchFamily="34" charset="0"/>
              </a:rPr>
              <a:t> será o tamanho da amostra </a:t>
            </a:r>
            <a:r>
              <a:rPr kumimoji="0" lang="pt-BR" b="0" u="none" strike="noStrike" cap="none" normalizeH="0" baseline="0" dirty="0" smtClean="0">
                <a:ln>
                  <a:noFill/>
                </a:ln>
                <a:solidFill>
                  <a:schemeClr val="tx1"/>
                </a:solidFill>
                <a:effectLst/>
                <a:latin typeface="+mj-lt"/>
                <a:ea typeface="Times New Roman" pitchFamily="18" charset="0"/>
                <a:cs typeface="Arial" pitchFamily="34" charset="0"/>
              </a:rPr>
              <a:t>que estaremos trabalhando;</a:t>
            </a:r>
          </a:p>
          <a:p>
            <a:pPr algn="just" eaLnBrk="0" fontAlgn="base" hangingPunct="0">
              <a:spcBef>
                <a:spcPct val="0"/>
              </a:spcBef>
              <a:spcAft>
                <a:spcPct val="0"/>
              </a:spcAft>
            </a:pPr>
            <a:r>
              <a:rPr lang="pt-BR" b="1" dirty="0" smtClean="0">
                <a:solidFill>
                  <a:srgbClr val="FF0000"/>
                </a:solidFill>
              </a:rPr>
              <a:t>      h</a:t>
            </a:r>
            <a:r>
              <a:rPr lang="pt-BR" dirty="0" smtClean="0"/>
              <a:t> será a amplitude que cada uma das classes deverá assumir e, </a:t>
            </a:r>
            <a:r>
              <a:rPr lang="pt-BR" b="1" dirty="0" smtClean="0">
                <a:solidFill>
                  <a:srgbClr val="FF0000"/>
                </a:solidFill>
              </a:rPr>
              <a:t>R</a:t>
            </a:r>
            <a:r>
              <a:rPr lang="pt-BR" dirty="0" smtClean="0"/>
              <a:t> será a amplitude total dos dados.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b="0" u="none" strike="noStrike" cap="none" normalizeH="0" baseline="0" dirty="0" smtClean="0">
              <a:ln>
                <a:noFill/>
              </a:ln>
              <a:solidFill>
                <a:schemeClr val="tx1"/>
              </a:solidFill>
              <a:effectLst/>
              <a:latin typeface="+mj-lt"/>
              <a:cs typeface="Arial" pitchFamily="34" charset="0"/>
            </a:endParaRPr>
          </a:p>
        </p:txBody>
      </p:sp>
      <p:sp>
        <p:nvSpPr>
          <p:cNvPr id="11" name="Retângulo 10"/>
          <p:cNvSpPr/>
          <p:nvPr/>
        </p:nvSpPr>
        <p:spPr>
          <a:xfrm>
            <a:off x="1571604" y="2500306"/>
            <a:ext cx="2143108" cy="1200329"/>
          </a:xfrm>
          <a:prstGeom prst="rect">
            <a:avLst/>
          </a:prstGeom>
          <a:ln>
            <a:solidFill>
              <a:schemeClr val="tx1"/>
            </a:solidFill>
          </a:ln>
        </p:spPr>
        <p:txBody>
          <a:bodyPr wrap="square">
            <a:spAutoFit/>
          </a:bodyPr>
          <a:lstStyle/>
          <a:p>
            <a:pPr algn="just"/>
            <a:r>
              <a:rPr lang="pt-BR" b="1" dirty="0" smtClean="0">
                <a:solidFill>
                  <a:srgbClr val="7030A0"/>
                </a:solidFill>
              </a:rPr>
              <a:t>No caso de variáveis quantitativas, em especial a variável contínua</a:t>
            </a:r>
            <a:endParaRPr lang="pt-BR" b="1" dirty="0">
              <a:solidFill>
                <a:srgbClr val="7030A0"/>
              </a:solidFill>
            </a:endParaRPr>
          </a:p>
        </p:txBody>
      </p:sp>
      <p:sp>
        <p:nvSpPr>
          <p:cNvPr id="15" name="Forma livre 14"/>
          <p:cNvSpPr/>
          <p:nvPr/>
        </p:nvSpPr>
        <p:spPr>
          <a:xfrm>
            <a:off x="5087526" y="2993436"/>
            <a:ext cx="1488251" cy="935097"/>
          </a:xfrm>
          <a:custGeom>
            <a:avLst/>
            <a:gdLst>
              <a:gd name="connsiteX0" fmla="*/ 71496 w 1488251"/>
              <a:gd name="connsiteY0" fmla="*/ 9408 h 935097"/>
              <a:gd name="connsiteX1" fmla="*/ 127941 w 1488251"/>
              <a:gd name="connsiteY1" fmla="*/ 31986 h 935097"/>
              <a:gd name="connsiteX2" fmla="*/ 1268118 w 1488251"/>
              <a:gd name="connsiteY2" fmla="*/ 257764 h 935097"/>
              <a:gd name="connsiteX3" fmla="*/ 1448741 w 1488251"/>
              <a:gd name="connsiteY3" fmla="*/ 935097 h 935097"/>
            </a:gdLst>
            <a:ahLst/>
            <a:cxnLst>
              <a:cxn ang="0">
                <a:pos x="connsiteX0" y="connsiteY0"/>
              </a:cxn>
              <a:cxn ang="0">
                <a:pos x="connsiteX1" y="connsiteY1"/>
              </a:cxn>
              <a:cxn ang="0">
                <a:pos x="connsiteX2" y="connsiteY2"/>
              </a:cxn>
              <a:cxn ang="0">
                <a:pos x="connsiteX3" y="connsiteY3"/>
              </a:cxn>
            </a:cxnLst>
            <a:rect l="l" t="t" r="r" b="b"/>
            <a:pathLst>
              <a:path w="1488251" h="935097">
                <a:moveTo>
                  <a:pt x="71496" y="9408"/>
                </a:moveTo>
                <a:cubicBezTo>
                  <a:pt x="0" y="0"/>
                  <a:pt x="127941" y="31986"/>
                  <a:pt x="127941" y="31986"/>
                </a:cubicBezTo>
                <a:cubicBezTo>
                  <a:pt x="327378" y="73379"/>
                  <a:pt x="1047985" y="107246"/>
                  <a:pt x="1268118" y="257764"/>
                </a:cubicBezTo>
                <a:cubicBezTo>
                  <a:pt x="1488251" y="408283"/>
                  <a:pt x="1468496" y="671690"/>
                  <a:pt x="1448741" y="935097"/>
                </a:cubicBezTo>
              </a:path>
            </a:pathLst>
          </a:custGeom>
          <a:ln w="190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p>
        </p:txBody>
      </p:sp>
      <p:pic>
        <p:nvPicPr>
          <p:cNvPr id="4710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31640" y="4437112"/>
            <a:ext cx="964274" cy="792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plus(in)">
                                      <p:cBhvr>
                                        <p:cTn id="7" dur="2000"/>
                                        <p:tgtEl>
                                          <p:spTgt spid="44034"/>
                                        </p:tgtEl>
                                      </p:cBhvr>
                                    </p:animEffect>
                                  </p:childTnLst>
                                </p:cTn>
                              </p:par>
                              <p:par>
                                <p:cTn id="8" presetID="13" presetClass="entr" presetSubtype="16" fill="hold" grpId="1" nodeType="withEffect">
                                  <p:stCondLst>
                                    <p:cond delay="0"/>
                                  </p:stCondLst>
                                  <p:childTnLst>
                                    <p:set>
                                      <p:cBhvr>
                                        <p:cTn id="9" dur="1" fill="hold">
                                          <p:stCondLst>
                                            <p:cond delay="0"/>
                                          </p:stCondLst>
                                        </p:cTn>
                                        <p:tgtEl>
                                          <p:spTgt spid="44035"/>
                                        </p:tgtEl>
                                        <p:attrNameLst>
                                          <p:attrName>style.visibility</p:attrName>
                                        </p:attrNameLst>
                                      </p:cBhvr>
                                      <p:to>
                                        <p:strVal val="visible"/>
                                      </p:to>
                                    </p:set>
                                    <p:animEffect transition="in" filter="plus(in)">
                                      <p:cBhvr>
                                        <p:cTn id="10" dur="2000"/>
                                        <p:tgtEl>
                                          <p:spTgt spid="44035"/>
                                        </p:tgtEl>
                                      </p:cBhvr>
                                    </p:animEffect>
                                  </p:childTnLst>
                                </p:cTn>
                              </p:par>
                              <p:par>
                                <p:cTn id="11" presetID="24"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to="" calcmode="lin" valueType="num">
                                      <p:cBhvr>
                                        <p:cTn id="13"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3"/>
          <p:cNvSpPr/>
          <p:nvPr/>
        </p:nvSpPr>
        <p:spPr>
          <a:xfrm>
            <a:off x="4644008" y="3789040"/>
            <a:ext cx="714380" cy="50006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9" name="CaixaDeTexto 8"/>
          <p:cNvSpPr txBox="1"/>
          <p:nvPr/>
        </p:nvSpPr>
        <p:spPr>
          <a:xfrm>
            <a:off x="179512" y="404664"/>
            <a:ext cx="7344816" cy="2308324"/>
          </a:xfrm>
          <a:prstGeom prst="rect">
            <a:avLst/>
          </a:prstGeom>
          <a:noFill/>
        </p:spPr>
        <p:txBody>
          <a:bodyPr wrap="square" rtlCol="0">
            <a:spAutoFit/>
          </a:bodyPr>
          <a:lstStyle/>
          <a:p>
            <a:r>
              <a:rPr lang="pt-BR" sz="1600" dirty="0" smtClean="0"/>
              <a:t>Resumindo, para montar  variável  contínua devemos:</a:t>
            </a:r>
          </a:p>
          <a:p>
            <a:pPr lvl="0"/>
            <a:r>
              <a:rPr lang="pt-BR" sz="1600" b="1" dirty="0" smtClean="0">
                <a:solidFill>
                  <a:srgbClr val="FF0000"/>
                </a:solidFill>
              </a:rPr>
              <a:t>1) </a:t>
            </a:r>
            <a:r>
              <a:rPr lang="pt-BR" sz="1600" dirty="0" smtClean="0"/>
              <a:t>Achar o mínimo e o máximo dos dados.</a:t>
            </a:r>
          </a:p>
          <a:p>
            <a:pPr lvl="0"/>
            <a:r>
              <a:rPr lang="pt-BR" sz="1600" b="1" dirty="0" smtClean="0">
                <a:solidFill>
                  <a:srgbClr val="FF0000"/>
                </a:solidFill>
              </a:rPr>
              <a:t>2) </a:t>
            </a:r>
            <a:r>
              <a:rPr lang="pt-BR" sz="1600" dirty="0" smtClean="0"/>
              <a:t>Determinar as classes de freqüências que na verdade nada mais é do que escolher intervalos de mesmo comprimento </a:t>
            </a:r>
            <a:r>
              <a:rPr lang="pt-BR" sz="1600" b="1" dirty="0" smtClean="0"/>
              <a:t>que cubra a amplitude entre o mínimo e o máximo. </a:t>
            </a:r>
          </a:p>
          <a:p>
            <a:pPr lvl="0"/>
            <a:r>
              <a:rPr lang="pt-BR" sz="1600" b="1" dirty="0" smtClean="0">
                <a:solidFill>
                  <a:srgbClr val="FF0000"/>
                </a:solidFill>
              </a:rPr>
              <a:t>3) </a:t>
            </a:r>
            <a:r>
              <a:rPr lang="pt-BR" sz="1600" dirty="0" smtClean="0"/>
              <a:t>Contar o número de elementos que pertencem a cada intervalo de classe. Esses números são as frequências simples observadas da classe.</a:t>
            </a:r>
          </a:p>
          <a:p>
            <a:pPr lvl="0"/>
            <a:endParaRPr lang="pt-BR" sz="1600" dirty="0" smtClean="0"/>
          </a:p>
          <a:p>
            <a:endParaRPr lang="pt-BR" sz="1600" dirty="0"/>
          </a:p>
        </p:txBody>
      </p:sp>
      <p:sp>
        <p:nvSpPr>
          <p:cNvPr id="15" name="Retângulo 14"/>
          <p:cNvSpPr/>
          <p:nvPr/>
        </p:nvSpPr>
        <p:spPr>
          <a:xfrm>
            <a:off x="539552" y="5085184"/>
            <a:ext cx="4572000" cy="369332"/>
          </a:xfrm>
          <a:prstGeom prst="rect">
            <a:avLst/>
          </a:prstGeom>
        </p:spPr>
        <p:txBody>
          <a:bodyPr>
            <a:spAutoFit/>
          </a:bodyPr>
          <a:lstStyle/>
          <a:p>
            <a:r>
              <a:rPr lang="pt-BR" dirty="0" smtClean="0"/>
              <a:t>     </a:t>
            </a:r>
            <a:endParaRPr lang="pt-BR" dirty="0"/>
          </a:p>
        </p:txBody>
      </p:sp>
      <p:graphicFrame>
        <p:nvGraphicFramePr>
          <p:cNvPr id="11" name="Tabela 10"/>
          <p:cNvGraphicFramePr>
            <a:graphicFrameLocks noGrp="1"/>
          </p:cNvGraphicFramePr>
          <p:nvPr/>
        </p:nvGraphicFramePr>
        <p:xfrm>
          <a:off x="2051720" y="3501008"/>
          <a:ext cx="4634230" cy="2194560"/>
        </p:xfrm>
        <a:graphic>
          <a:graphicData uri="http://schemas.openxmlformats.org/drawingml/2006/table">
            <a:tbl>
              <a:tblPr/>
              <a:tblGrid>
                <a:gridCol w="540385"/>
                <a:gridCol w="584835"/>
                <a:gridCol w="584835"/>
                <a:gridCol w="584835"/>
                <a:gridCol w="584835"/>
                <a:gridCol w="584835"/>
                <a:gridCol w="584835"/>
                <a:gridCol w="584835"/>
              </a:tblGrid>
              <a:tr h="0">
                <a:tc>
                  <a:txBody>
                    <a:bodyPr/>
                    <a:lstStyle/>
                    <a:p>
                      <a:pPr algn="ctr">
                        <a:lnSpc>
                          <a:spcPct val="150000"/>
                        </a:lnSpc>
                        <a:spcAft>
                          <a:spcPts val="0"/>
                        </a:spcAft>
                      </a:pPr>
                      <a:r>
                        <a:rPr lang="pt-BR" sz="1200" dirty="0">
                          <a:latin typeface="Times New Roman"/>
                          <a:ea typeface="Times New Roman"/>
                        </a:rPr>
                        <a:t>10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19</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29</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40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41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0" y="-945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endParaRPr>
          </a:p>
        </p:txBody>
      </p:sp>
      <p:sp>
        <p:nvSpPr>
          <p:cNvPr id="13" name="CaixaDeTexto 12"/>
          <p:cNvSpPr txBox="1"/>
          <p:nvPr/>
        </p:nvSpPr>
        <p:spPr>
          <a:xfrm>
            <a:off x="323528" y="2492896"/>
            <a:ext cx="7488832" cy="1138773"/>
          </a:xfrm>
          <a:prstGeom prst="rect">
            <a:avLst/>
          </a:prstGeom>
          <a:noFill/>
        </p:spPr>
        <p:txBody>
          <a:bodyPr wrap="square" rtlCol="0">
            <a:spAutoFit/>
          </a:bodyPr>
          <a:lstStyle/>
          <a:p>
            <a:r>
              <a:rPr lang="pt-BR" sz="1600" b="1" dirty="0" smtClean="0">
                <a:solidFill>
                  <a:srgbClr val="FF0000"/>
                </a:solidFill>
              </a:rPr>
              <a:t>Exemplo 2: </a:t>
            </a:r>
            <a:r>
              <a:rPr lang="pt-BR" sz="1600" dirty="0" smtClean="0"/>
              <a:t>Os dados abaixo referem -se ao número de horas extras de trabalho com uma amostra de 64 funcionários de uma determinada empresa localizada na capital paulista.  </a:t>
            </a: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251520" y="753670"/>
            <a:ext cx="777686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lang="pt-BR" dirty="0" smtClean="0">
                <a:latin typeface="+mj-lt"/>
                <a:ea typeface="Times New Roman" pitchFamily="18" charset="0"/>
                <a:cs typeface="Arial" pitchFamily="34" charset="0"/>
              </a:rPr>
              <a:t>      </a:t>
            </a:r>
            <a:endParaRPr kumimoji="0" lang="pt-BR" sz="1600" b="0" i="0" u="none" strike="noStrike" cap="none" normalizeH="0" baseline="0" dirty="0" smtClean="0">
              <a:ln>
                <a:noFill/>
              </a:ln>
              <a:solidFill>
                <a:schemeClr val="tx1"/>
              </a:solidFill>
              <a:effectLst/>
              <a:latin typeface="+mj-lt"/>
              <a:cs typeface="Arial" pitchFamily="34" charset="0"/>
            </a:endParaRPr>
          </a:p>
        </p:txBody>
      </p:sp>
      <p:sp>
        <p:nvSpPr>
          <p:cNvPr id="3" name="CaixaDeTexto 2"/>
          <p:cNvSpPr txBox="1"/>
          <p:nvPr/>
        </p:nvSpPr>
        <p:spPr>
          <a:xfrm>
            <a:off x="395536" y="620688"/>
            <a:ext cx="3668568" cy="369332"/>
          </a:xfrm>
          <a:prstGeom prst="rect">
            <a:avLst/>
          </a:prstGeom>
          <a:noFill/>
        </p:spPr>
        <p:txBody>
          <a:bodyPr wrap="none" rtlCol="0">
            <a:spAutoFit/>
          </a:bodyPr>
          <a:lstStyle/>
          <a:p>
            <a:r>
              <a:rPr lang="pt-BR" b="1" dirty="0" smtClean="0">
                <a:solidFill>
                  <a:srgbClr val="FF0000"/>
                </a:solidFill>
              </a:rPr>
              <a:t>Vamos construir a Variável Contínua:</a:t>
            </a:r>
            <a:endParaRPr lang="pt-BR" b="1" dirty="0">
              <a:solidFill>
                <a:srgbClr val="FF0000"/>
              </a:solidFill>
            </a:endParaRPr>
          </a:p>
        </p:txBody>
      </p:sp>
      <p:sp>
        <p:nvSpPr>
          <p:cNvPr id="4" name="CaixaDeTexto 3"/>
          <p:cNvSpPr txBox="1"/>
          <p:nvPr/>
        </p:nvSpPr>
        <p:spPr>
          <a:xfrm>
            <a:off x="251520" y="5661248"/>
            <a:ext cx="7504170" cy="584775"/>
          </a:xfrm>
          <a:prstGeom prst="rect">
            <a:avLst/>
          </a:prstGeom>
          <a:noFill/>
        </p:spPr>
        <p:txBody>
          <a:bodyPr wrap="none" rtlCol="0">
            <a:spAutoFit/>
          </a:bodyPr>
          <a:lstStyle/>
          <a:p>
            <a:r>
              <a:rPr lang="pt-BR" sz="1600" b="1" dirty="0" smtClean="0">
                <a:solidFill>
                  <a:srgbClr val="0000FF"/>
                </a:solidFill>
              </a:rPr>
              <a:t>Observação: </a:t>
            </a:r>
            <a:r>
              <a:rPr lang="pt-BR" sz="1600" dirty="0" smtClean="0"/>
              <a:t>É importante ressaltar que este resultado é aproximado, devido à perda de</a:t>
            </a:r>
          </a:p>
          <a:p>
            <a:r>
              <a:rPr lang="pt-BR" sz="1600" dirty="0" smtClean="0"/>
              <a:t>Informação pelo fato das classes estarem em intervalos.</a:t>
            </a:r>
            <a:endParaRPr lang="pt-BR"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267744" y="188640"/>
            <a:ext cx="3582327" cy="461665"/>
          </a:xfrm>
          <a:prstGeom prst="rect">
            <a:avLst/>
          </a:prstGeom>
          <a:noFill/>
        </p:spPr>
        <p:txBody>
          <a:bodyPr wrap="none" rtlCol="0">
            <a:spAutoFit/>
          </a:bodyPr>
          <a:lstStyle/>
          <a:p>
            <a:r>
              <a:rPr lang="pt-BR" sz="2400" b="1" dirty="0" smtClean="0">
                <a:solidFill>
                  <a:srgbClr val="FF0000"/>
                </a:solidFill>
              </a:rPr>
              <a:t>Distribuição de Frequência</a:t>
            </a:r>
            <a:endParaRPr lang="pt-BR" sz="2400" b="1" dirty="0">
              <a:solidFill>
                <a:srgbClr val="FF0000"/>
              </a:solidFill>
            </a:endParaRPr>
          </a:p>
        </p:txBody>
      </p:sp>
      <p:sp>
        <p:nvSpPr>
          <p:cNvPr id="3" name="CaixaDeTexto 2"/>
          <p:cNvSpPr txBox="1"/>
          <p:nvPr/>
        </p:nvSpPr>
        <p:spPr>
          <a:xfrm>
            <a:off x="539552" y="1700808"/>
            <a:ext cx="6536213" cy="369332"/>
          </a:xfrm>
          <a:prstGeom prst="rect">
            <a:avLst/>
          </a:prstGeom>
          <a:noFill/>
        </p:spPr>
        <p:txBody>
          <a:bodyPr wrap="none" rtlCol="0">
            <a:spAutoFit/>
          </a:bodyPr>
          <a:lstStyle/>
          <a:p>
            <a:r>
              <a:rPr lang="pt-BR" dirty="0" smtClean="0">
                <a:solidFill>
                  <a:srgbClr val="0000FF"/>
                </a:solidFill>
              </a:rPr>
              <a:t>É a variável discreta ou contínua acrescida de alguns dados, que são</a:t>
            </a:r>
            <a:r>
              <a:rPr lang="pt-BR" dirty="0" smtClean="0"/>
              <a:t>:</a:t>
            </a:r>
            <a:endParaRPr lang="pt-BR" dirty="0"/>
          </a:p>
        </p:txBody>
      </p:sp>
      <p:sp>
        <p:nvSpPr>
          <p:cNvPr id="5" name="CaixaDeTexto 4"/>
          <p:cNvSpPr txBox="1"/>
          <p:nvPr/>
        </p:nvSpPr>
        <p:spPr>
          <a:xfrm>
            <a:off x="251520" y="2132856"/>
            <a:ext cx="4501745" cy="369332"/>
          </a:xfrm>
          <a:prstGeom prst="rect">
            <a:avLst/>
          </a:prstGeom>
          <a:noFill/>
        </p:spPr>
        <p:txBody>
          <a:bodyPr wrap="none" rtlCol="0">
            <a:spAutoFit/>
          </a:bodyPr>
          <a:lstStyle/>
          <a:p>
            <a:r>
              <a:rPr lang="pt-BR" b="1" dirty="0" smtClean="0">
                <a:solidFill>
                  <a:srgbClr val="FF0000"/>
                </a:solidFill>
              </a:rPr>
              <a:t>1) Frequência Relativa </a:t>
            </a:r>
            <a:r>
              <a:rPr lang="pt-BR" dirty="0" smtClean="0"/>
              <a:t>de um elemento (f</a:t>
            </a:r>
            <a:r>
              <a:rPr lang="pt-BR" sz="1050" dirty="0" smtClean="0"/>
              <a:t>r</a:t>
            </a:r>
            <a:r>
              <a:rPr lang="pt-BR" sz="1600" dirty="0" smtClean="0"/>
              <a:t> %</a:t>
            </a:r>
            <a:r>
              <a:rPr lang="pt-BR" dirty="0" smtClean="0"/>
              <a:t>): </a:t>
            </a:r>
            <a:endParaRPr lang="pt-BR" dirty="0"/>
          </a:p>
        </p:txBody>
      </p:sp>
      <p:graphicFrame>
        <p:nvGraphicFramePr>
          <p:cNvPr id="1026" name="Object 173"/>
          <p:cNvGraphicFramePr>
            <a:graphicFrameLocks noChangeAspect="1"/>
          </p:cNvGraphicFramePr>
          <p:nvPr/>
        </p:nvGraphicFramePr>
        <p:xfrm>
          <a:off x="683568" y="2492896"/>
          <a:ext cx="1285453" cy="1008112"/>
        </p:xfrm>
        <a:graphic>
          <a:graphicData uri="http://schemas.openxmlformats.org/presentationml/2006/ole">
            <p:oleObj spid="_x0000_s1026" name="Equação" r:id="rId3" imgW="469800" imgH="393480" progId="Equation.3">
              <p:embed/>
            </p:oleObj>
          </a:graphicData>
        </a:graphic>
      </p:graphicFrame>
      <p:sp>
        <p:nvSpPr>
          <p:cNvPr id="7" name="CaixaDeTexto 6"/>
          <p:cNvSpPr txBox="1"/>
          <p:nvPr/>
        </p:nvSpPr>
        <p:spPr>
          <a:xfrm>
            <a:off x="3203848" y="5301208"/>
            <a:ext cx="5351530" cy="400110"/>
          </a:xfrm>
          <a:prstGeom prst="rect">
            <a:avLst/>
          </a:prstGeom>
          <a:noFill/>
        </p:spPr>
        <p:txBody>
          <a:bodyPr wrap="none" rtlCol="0">
            <a:spAutoFit/>
          </a:bodyPr>
          <a:lstStyle/>
          <a:p>
            <a:r>
              <a:rPr lang="pt-BR" dirty="0" smtClean="0"/>
              <a:t>Onde n=total de elementos e </a:t>
            </a:r>
            <a:r>
              <a:rPr lang="pt-BR" sz="2000" dirty="0" smtClean="0"/>
              <a:t>F</a:t>
            </a:r>
            <a:r>
              <a:rPr lang="pt-BR" dirty="0" smtClean="0"/>
              <a:t>= frequência acumulada</a:t>
            </a:r>
            <a:endParaRPr lang="pt-BR" dirty="0"/>
          </a:p>
        </p:txBody>
      </p:sp>
      <p:sp>
        <p:nvSpPr>
          <p:cNvPr id="8" name="CaixaDeTexto 7"/>
          <p:cNvSpPr txBox="1"/>
          <p:nvPr/>
        </p:nvSpPr>
        <p:spPr>
          <a:xfrm>
            <a:off x="251520" y="3717032"/>
            <a:ext cx="7878311" cy="646331"/>
          </a:xfrm>
          <a:prstGeom prst="rect">
            <a:avLst/>
          </a:prstGeom>
          <a:noFill/>
        </p:spPr>
        <p:txBody>
          <a:bodyPr wrap="none" rtlCol="0">
            <a:spAutoFit/>
          </a:bodyPr>
          <a:lstStyle/>
          <a:p>
            <a:r>
              <a:rPr lang="pt-BR" b="1" dirty="0" smtClean="0">
                <a:solidFill>
                  <a:srgbClr val="FF0000"/>
                </a:solidFill>
              </a:rPr>
              <a:t>2) Frequência Acumulada </a:t>
            </a:r>
            <a:r>
              <a:rPr lang="pt-BR" dirty="0" smtClean="0"/>
              <a:t>de um elemento (F): É a soma da frequência simples  </a:t>
            </a:r>
          </a:p>
          <a:p>
            <a:r>
              <a:rPr lang="pt-BR" dirty="0" smtClean="0"/>
              <a:t>deste elemento com as frequências simples dos elementos que o antecedem.</a:t>
            </a:r>
            <a:endParaRPr lang="pt-BR" dirty="0"/>
          </a:p>
        </p:txBody>
      </p:sp>
      <p:sp>
        <p:nvSpPr>
          <p:cNvPr id="9" name="CaixaDeTexto 8"/>
          <p:cNvSpPr txBox="1"/>
          <p:nvPr/>
        </p:nvSpPr>
        <p:spPr>
          <a:xfrm>
            <a:off x="251520" y="4653136"/>
            <a:ext cx="3994748" cy="369332"/>
          </a:xfrm>
          <a:prstGeom prst="rect">
            <a:avLst/>
          </a:prstGeom>
          <a:noFill/>
        </p:spPr>
        <p:txBody>
          <a:bodyPr wrap="none" rtlCol="0">
            <a:spAutoFit/>
          </a:bodyPr>
          <a:lstStyle/>
          <a:p>
            <a:r>
              <a:rPr lang="pt-BR" b="1" dirty="0" smtClean="0">
                <a:solidFill>
                  <a:srgbClr val="FF0000"/>
                </a:solidFill>
              </a:rPr>
              <a:t>3) Frequência Acumulada Relativa </a:t>
            </a:r>
            <a:r>
              <a:rPr lang="pt-BR" dirty="0" smtClean="0"/>
              <a:t>(F</a:t>
            </a:r>
            <a:r>
              <a:rPr lang="pt-BR" sz="1100" dirty="0" smtClean="0"/>
              <a:t>r</a:t>
            </a:r>
            <a:r>
              <a:rPr lang="pt-BR" dirty="0" smtClean="0"/>
              <a:t> %)</a:t>
            </a:r>
            <a:endParaRPr lang="pt-BR" dirty="0"/>
          </a:p>
        </p:txBody>
      </p:sp>
      <p:graphicFrame>
        <p:nvGraphicFramePr>
          <p:cNvPr id="1027" name="Object 173"/>
          <p:cNvGraphicFramePr>
            <a:graphicFrameLocks noChangeAspect="1"/>
          </p:cNvGraphicFramePr>
          <p:nvPr/>
        </p:nvGraphicFramePr>
        <p:xfrm>
          <a:off x="1619672" y="5157192"/>
          <a:ext cx="1319212" cy="1008063"/>
        </p:xfrm>
        <a:graphic>
          <a:graphicData uri="http://schemas.openxmlformats.org/presentationml/2006/ole">
            <p:oleObj spid="_x0000_s1027" name="Equação" r:id="rId4" imgW="482400" imgH="393480" progId="Equation.3">
              <p:embed/>
            </p:oleObj>
          </a:graphicData>
        </a:graphic>
      </p:graphicFrame>
      <p:sp>
        <p:nvSpPr>
          <p:cNvPr id="10" name="CaixaDeTexto 9"/>
          <p:cNvSpPr txBox="1"/>
          <p:nvPr/>
        </p:nvSpPr>
        <p:spPr>
          <a:xfrm>
            <a:off x="250603" y="692696"/>
            <a:ext cx="8730275" cy="923330"/>
          </a:xfrm>
          <a:prstGeom prst="rect">
            <a:avLst/>
          </a:prstGeom>
          <a:noFill/>
        </p:spPr>
        <p:txBody>
          <a:bodyPr wrap="none" rtlCol="0">
            <a:spAutoFit/>
          </a:bodyPr>
          <a:lstStyle/>
          <a:p>
            <a:r>
              <a:rPr lang="pt-BR" dirty="0" smtClean="0"/>
              <a:t>	É uma tabela em que se resumem grandes quantidades de dados, determinando </a:t>
            </a:r>
          </a:p>
          <a:p>
            <a:r>
              <a:rPr lang="pt-BR" dirty="0" smtClean="0"/>
              <a:t>o número de vezes que cada dado ocorre (frequência) e a porcentagem com que aparecem</a:t>
            </a:r>
          </a:p>
          <a:p>
            <a:r>
              <a:rPr lang="pt-BR" dirty="0" smtClean="0"/>
              <a:t>(frequência relativa).</a:t>
            </a: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27584" y="836712"/>
            <a:ext cx="6336606" cy="369332"/>
          </a:xfrm>
          <a:prstGeom prst="rect">
            <a:avLst/>
          </a:prstGeom>
          <a:noFill/>
        </p:spPr>
        <p:txBody>
          <a:bodyPr wrap="none" rtlCol="0">
            <a:spAutoFit/>
          </a:bodyPr>
          <a:lstStyle/>
          <a:p>
            <a:r>
              <a:rPr lang="pt-BR" dirty="0" smtClean="0"/>
              <a:t>Construindo as distribuições de frequências dos exemplos dados: </a:t>
            </a:r>
            <a:endParaRPr lang="pt-BR" dirty="0"/>
          </a:p>
        </p:txBody>
      </p:sp>
      <p:sp>
        <p:nvSpPr>
          <p:cNvPr id="3" name="CaixaDeTexto 2"/>
          <p:cNvSpPr txBox="1"/>
          <p:nvPr/>
        </p:nvSpPr>
        <p:spPr>
          <a:xfrm>
            <a:off x="467544" y="1628800"/>
            <a:ext cx="2584810" cy="338554"/>
          </a:xfrm>
          <a:prstGeom prst="rect">
            <a:avLst/>
          </a:prstGeom>
          <a:noFill/>
        </p:spPr>
        <p:txBody>
          <a:bodyPr wrap="none" rtlCol="0">
            <a:spAutoFit/>
          </a:bodyPr>
          <a:lstStyle/>
          <a:p>
            <a:r>
              <a:rPr lang="pt-BR" sz="1600" b="1" dirty="0" smtClean="0">
                <a:solidFill>
                  <a:srgbClr val="FF0000"/>
                </a:solidFill>
              </a:rPr>
              <a:t>Exemplo 1: Variável Discreta</a:t>
            </a:r>
            <a:endParaRPr lang="pt-BR" sz="16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39552" y="980728"/>
            <a:ext cx="2712024" cy="338554"/>
          </a:xfrm>
          <a:prstGeom prst="rect">
            <a:avLst/>
          </a:prstGeom>
          <a:noFill/>
        </p:spPr>
        <p:txBody>
          <a:bodyPr wrap="none" rtlCol="0">
            <a:spAutoFit/>
          </a:bodyPr>
          <a:lstStyle/>
          <a:p>
            <a:r>
              <a:rPr lang="pt-BR" sz="1600" b="1" dirty="0" smtClean="0">
                <a:solidFill>
                  <a:srgbClr val="FF0000"/>
                </a:solidFill>
              </a:rPr>
              <a:t>Exemplo 2: Variável Contínua </a:t>
            </a:r>
            <a:endParaRPr lang="pt-BR" sz="16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00FF"/>
                </a:solidFill>
              </a:rPr>
              <a:t>Estatística</a:t>
            </a:r>
            <a:endParaRPr lang="pt-BR" dirty="0">
              <a:solidFill>
                <a:srgbClr val="0000FF"/>
              </a:solidFill>
            </a:endParaRPr>
          </a:p>
        </p:txBody>
      </p:sp>
      <p:sp>
        <p:nvSpPr>
          <p:cNvPr id="3" name="Espaço Reservado para Conteúdo 2"/>
          <p:cNvSpPr>
            <a:spLocks noGrp="1"/>
          </p:cNvSpPr>
          <p:nvPr>
            <p:ph idx="1"/>
          </p:nvPr>
        </p:nvSpPr>
        <p:spPr/>
        <p:txBody>
          <a:bodyPr>
            <a:normAutofit fontScale="92500" lnSpcReduction="20000"/>
          </a:bodyPr>
          <a:lstStyle/>
          <a:p>
            <a:pPr marL="0" indent="0" algn="just">
              <a:buNone/>
            </a:pPr>
            <a:r>
              <a:rPr lang="pt-BR" sz="1800" dirty="0" smtClean="0"/>
              <a:t>	</a:t>
            </a:r>
            <a:r>
              <a:rPr lang="pt-BR" sz="2000" dirty="0" smtClean="0"/>
              <a:t>A estatística é um conjunto científico de métodos para coleta, organização, resumo, apresentação e análise de dados, sejam numéricos ou não.</a:t>
            </a:r>
          </a:p>
          <a:p>
            <a:pPr marL="0" indent="0" algn="just">
              <a:buNone/>
            </a:pPr>
            <a:r>
              <a:rPr lang="pt-BR" sz="2000" dirty="0" smtClean="0"/>
              <a:t>Pode-se dizer que seu objetivo é a compreensão dos dados e obtenção de conclusões e decisões razoáveis baseadas em tais análises.</a:t>
            </a:r>
          </a:p>
          <a:p>
            <a:pPr marL="0" indent="0" algn="just">
              <a:buNone/>
            </a:pPr>
            <a:endParaRPr lang="pt-BR" sz="2000" dirty="0" smtClean="0"/>
          </a:p>
          <a:p>
            <a:pPr marL="0" indent="0" algn="just">
              <a:buNone/>
            </a:pPr>
            <a:r>
              <a:rPr lang="pt-BR" sz="2300" dirty="0" smtClean="0"/>
              <a:t>Etapas:</a:t>
            </a:r>
          </a:p>
          <a:p>
            <a:pPr lvl="0" algn="just"/>
            <a:r>
              <a:rPr lang="pt-BR" sz="2300" dirty="0" smtClean="0"/>
              <a:t>Definir o problema;</a:t>
            </a:r>
          </a:p>
          <a:p>
            <a:pPr lvl="0" algn="just"/>
            <a:r>
              <a:rPr lang="pt-BR" sz="2300" dirty="0" smtClean="0"/>
              <a:t>Planejamento;</a:t>
            </a:r>
          </a:p>
          <a:p>
            <a:pPr lvl="0" algn="just"/>
            <a:r>
              <a:rPr lang="pt-BR" sz="2300" dirty="0" smtClean="0"/>
              <a:t>Coleta de dados;</a:t>
            </a:r>
          </a:p>
          <a:p>
            <a:pPr lvl="0" algn="just"/>
            <a:r>
              <a:rPr lang="pt-BR" sz="2300" dirty="0" smtClean="0"/>
              <a:t>Apresentações dos dados: tabelas e/ ou gráficos;</a:t>
            </a:r>
          </a:p>
          <a:p>
            <a:pPr lvl="0" algn="just"/>
            <a:r>
              <a:rPr lang="pt-BR" sz="2300" dirty="0" smtClean="0"/>
              <a:t>Descrição dos dados.</a:t>
            </a:r>
          </a:p>
          <a:p>
            <a:pPr marL="0" indent="0">
              <a:buNone/>
            </a:pPr>
            <a:endParaRPr lang="pt-BR" sz="2300" dirty="0" smtClean="0"/>
          </a:p>
          <a:p>
            <a:pPr marL="0" indent="0">
              <a:buNone/>
            </a:pPr>
            <a:r>
              <a:rPr lang="pt-BR" sz="2300" dirty="0" smtClean="0"/>
              <a:t>              A estatística subdivide-se em duas áreas: estatística descritiva e inferencial (indutiva).</a:t>
            </a:r>
          </a:p>
          <a:p>
            <a:pPr marL="0" indent="0">
              <a:buNone/>
            </a:pP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2844" y="571480"/>
            <a:ext cx="9001156" cy="1477328"/>
          </a:xfrm>
          <a:prstGeom prst="rect">
            <a:avLst/>
          </a:prstGeom>
        </p:spPr>
        <p:txBody>
          <a:bodyPr wrap="square">
            <a:spAutoFit/>
          </a:bodyPr>
          <a:lstStyle/>
          <a:p>
            <a:pPr algn="just"/>
            <a:r>
              <a:rPr lang="pt-BR" dirty="0" smtClean="0"/>
              <a:t>Exemplo: Uma empresa resolveu fazer uma pesquisa interna com seus funcionários. Para isso, uma amostra de 25 funcionários foi analisada, utilizando um determinado questionário.</a:t>
            </a:r>
          </a:p>
          <a:p>
            <a:pPr algn="just"/>
            <a:r>
              <a:rPr lang="pt-BR" dirty="0" smtClean="0"/>
              <a:t>Depois que os questionários foram aplicados, os dados foram organizados no banco de dados e para facilitar a visualização dos dados, será apresentando a seguir os dados das variáveis Sexo, Escolaridade e Estado Civil.</a:t>
            </a:r>
            <a:endParaRPr lang="pt-BR" dirty="0"/>
          </a:p>
        </p:txBody>
      </p:sp>
      <p:pic>
        <p:nvPicPr>
          <p:cNvPr id="68610" name="Picture 2"/>
          <p:cNvPicPr>
            <a:picLocks noChangeAspect="1" noChangeArrowheads="1"/>
          </p:cNvPicPr>
          <p:nvPr/>
        </p:nvPicPr>
        <p:blipFill>
          <a:blip r:embed="rId2" cstate="print"/>
          <a:srcRect l="23959" t="41667" r="18749" b="45833"/>
          <a:stretch>
            <a:fillRect/>
          </a:stretch>
        </p:blipFill>
        <p:spPr bwMode="auto">
          <a:xfrm>
            <a:off x="74254" y="2175575"/>
            <a:ext cx="9046905" cy="1233669"/>
          </a:xfrm>
          <a:prstGeom prst="rect">
            <a:avLst/>
          </a:prstGeom>
          <a:noFill/>
          <a:ln w="9525">
            <a:noFill/>
            <a:miter lim="800000"/>
            <a:headEnd/>
            <a:tailEnd/>
          </a:ln>
        </p:spPr>
      </p:pic>
      <p:sp>
        <p:nvSpPr>
          <p:cNvPr id="4" name="Retângulo 3"/>
          <p:cNvSpPr/>
          <p:nvPr/>
        </p:nvSpPr>
        <p:spPr>
          <a:xfrm>
            <a:off x="0" y="3571876"/>
            <a:ext cx="9144000" cy="646331"/>
          </a:xfrm>
          <a:prstGeom prst="rect">
            <a:avLst/>
          </a:prstGeom>
        </p:spPr>
        <p:txBody>
          <a:bodyPr wrap="square">
            <a:spAutoFit/>
          </a:bodyPr>
          <a:lstStyle/>
          <a:p>
            <a:pPr algn="just"/>
            <a:r>
              <a:rPr lang="pt-BR" dirty="0" smtClean="0"/>
              <a:t>Poderíamos apresentar essas variáveis qualitativas em tabelas de frequências. Primeiramente, devemos contar os valores diferentes de cada resultado das variáveis:</a:t>
            </a:r>
            <a:endParaRPr lang="pt-BR" dirty="0"/>
          </a:p>
        </p:txBody>
      </p:sp>
      <p:graphicFrame>
        <p:nvGraphicFramePr>
          <p:cNvPr id="7" name="Tabela 6"/>
          <p:cNvGraphicFramePr>
            <a:graphicFrameLocks noGrp="1"/>
          </p:cNvGraphicFramePr>
          <p:nvPr/>
        </p:nvGraphicFramePr>
        <p:xfrm>
          <a:off x="611560" y="4509120"/>
          <a:ext cx="1656184" cy="1376209"/>
        </p:xfrm>
        <a:graphic>
          <a:graphicData uri="http://schemas.openxmlformats.org/drawingml/2006/table">
            <a:tbl>
              <a:tblPr firstRow="1" bandRow="1">
                <a:tableStyleId>{5C22544A-7EE6-4342-B048-85BDC9FD1C3A}</a:tableStyleId>
              </a:tblPr>
              <a:tblGrid>
                <a:gridCol w="1080120"/>
                <a:gridCol w="576064"/>
              </a:tblGrid>
              <a:tr h="296089">
                <a:tc>
                  <a:txBody>
                    <a:bodyPr/>
                    <a:lstStyle/>
                    <a:p>
                      <a:pPr algn="ctr"/>
                      <a:r>
                        <a:rPr lang="pt-BR" sz="1400" dirty="0" smtClean="0"/>
                        <a:t>Sexo</a:t>
                      </a:r>
                      <a:endParaRPr lang="pt-BR" sz="1400" dirty="0"/>
                    </a:p>
                  </a:txBody>
                  <a:tcPr/>
                </a:tc>
                <a:tc>
                  <a:txBody>
                    <a:bodyPr/>
                    <a:lstStyle/>
                    <a:p>
                      <a:pPr algn="ctr"/>
                      <a:r>
                        <a:rPr lang="pt-BR" sz="1400" dirty="0" smtClean="0"/>
                        <a:t>f</a:t>
                      </a:r>
                      <a:endParaRPr lang="pt-BR" sz="1400" dirty="0"/>
                    </a:p>
                  </a:txBody>
                  <a:tcPr/>
                </a:tc>
              </a:tr>
              <a:tr h="415280">
                <a:tc>
                  <a:txBody>
                    <a:bodyPr/>
                    <a:lstStyle/>
                    <a:p>
                      <a:r>
                        <a:rPr lang="pt-BR" sz="1200" dirty="0" smtClean="0"/>
                        <a:t>0 - Masculino</a:t>
                      </a:r>
                      <a:endParaRPr lang="pt-BR" sz="1200" dirty="0"/>
                    </a:p>
                  </a:txBody>
                  <a:tcPr/>
                </a:tc>
                <a:tc>
                  <a:txBody>
                    <a:bodyPr/>
                    <a:lstStyle/>
                    <a:p>
                      <a:r>
                        <a:rPr lang="pt-BR" sz="1200" dirty="0" smtClean="0"/>
                        <a:t>9</a:t>
                      </a:r>
                      <a:endParaRPr lang="pt-BR" sz="1200" dirty="0"/>
                    </a:p>
                  </a:txBody>
                  <a:tcPr/>
                </a:tc>
              </a:tr>
              <a:tr h="360040">
                <a:tc>
                  <a:txBody>
                    <a:bodyPr/>
                    <a:lstStyle/>
                    <a:p>
                      <a:r>
                        <a:rPr lang="pt-BR" sz="1200" dirty="0" smtClean="0"/>
                        <a:t>1 - Feminino</a:t>
                      </a:r>
                      <a:endParaRPr lang="pt-BR" sz="1200" dirty="0"/>
                    </a:p>
                  </a:txBody>
                  <a:tcPr/>
                </a:tc>
                <a:tc>
                  <a:txBody>
                    <a:bodyPr/>
                    <a:lstStyle/>
                    <a:p>
                      <a:r>
                        <a:rPr lang="pt-BR" sz="1200" dirty="0" smtClean="0"/>
                        <a:t>16</a:t>
                      </a:r>
                      <a:endParaRPr lang="pt-BR" sz="1200" dirty="0"/>
                    </a:p>
                  </a:txBody>
                  <a:tcPr/>
                </a:tc>
              </a:tr>
              <a:tr h="296089">
                <a:tc>
                  <a:txBody>
                    <a:bodyPr/>
                    <a:lstStyle/>
                    <a:p>
                      <a:r>
                        <a:rPr lang="pt-BR" sz="1200" dirty="0" smtClean="0"/>
                        <a:t>Total</a:t>
                      </a:r>
                      <a:endParaRPr lang="pt-BR" sz="1200" dirty="0"/>
                    </a:p>
                  </a:txBody>
                  <a:tcPr/>
                </a:tc>
                <a:tc>
                  <a:txBody>
                    <a:bodyPr/>
                    <a:lstStyle/>
                    <a:p>
                      <a:r>
                        <a:rPr lang="pt-BR" sz="1200" dirty="0" smtClean="0"/>
                        <a:t>25</a:t>
                      </a:r>
                      <a:endParaRPr lang="pt-BR" sz="1200" dirty="0"/>
                    </a:p>
                  </a:txBody>
                  <a:tcPr/>
                </a:tc>
              </a:tr>
            </a:tbl>
          </a:graphicData>
        </a:graphic>
      </p:graphicFrame>
      <p:graphicFrame>
        <p:nvGraphicFramePr>
          <p:cNvPr id="8" name="Tabela 7"/>
          <p:cNvGraphicFramePr>
            <a:graphicFrameLocks noGrp="1"/>
          </p:cNvGraphicFramePr>
          <p:nvPr/>
        </p:nvGraphicFramePr>
        <p:xfrm>
          <a:off x="2987824" y="4293096"/>
          <a:ext cx="1800200" cy="2137254"/>
        </p:xfrm>
        <a:graphic>
          <a:graphicData uri="http://schemas.openxmlformats.org/drawingml/2006/table">
            <a:tbl>
              <a:tblPr firstRow="1" bandRow="1">
                <a:tableStyleId>{5C22544A-7EE6-4342-B048-85BDC9FD1C3A}</a:tableStyleId>
              </a:tblPr>
              <a:tblGrid>
                <a:gridCol w="1368152"/>
                <a:gridCol w="432048"/>
              </a:tblGrid>
              <a:tr h="356209">
                <a:tc>
                  <a:txBody>
                    <a:bodyPr/>
                    <a:lstStyle/>
                    <a:p>
                      <a:pPr algn="ctr"/>
                      <a:r>
                        <a:rPr lang="pt-BR" sz="1200" dirty="0" smtClean="0"/>
                        <a:t>Escolaridade</a:t>
                      </a:r>
                      <a:endParaRPr lang="pt-BR" sz="1200" dirty="0"/>
                    </a:p>
                  </a:txBody>
                  <a:tcPr/>
                </a:tc>
                <a:tc>
                  <a:txBody>
                    <a:bodyPr/>
                    <a:lstStyle/>
                    <a:p>
                      <a:pPr algn="ctr"/>
                      <a:r>
                        <a:rPr lang="pt-BR" sz="1200" dirty="0" smtClean="0"/>
                        <a:t>f</a:t>
                      </a:r>
                      <a:endParaRPr lang="pt-BR" sz="1200" dirty="0"/>
                    </a:p>
                  </a:txBody>
                  <a:tcPr/>
                </a:tc>
              </a:tr>
              <a:tr h="356209">
                <a:tc>
                  <a:txBody>
                    <a:bodyPr/>
                    <a:lstStyle/>
                    <a:p>
                      <a:r>
                        <a:rPr lang="pt-BR" sz="1200" dirty="0" smtClean="0"/>
                        <a:t>0 – Fundamental</a:t>
                      </a:r>
                      <a:endParaRPr lang="pt-BR" sz="1200" dirty="0"/>
                    </a:p>
                  </a:txBody>
                  <a:tcPr/>
                </a:tc>
                <a:tc>
                  <a:txBody>
                    <a:bodyPr/>
                    <a:lstStyle/>
                    <a:p>
                      <a:r>
                        <a:rPr lang="pt-BR" sz="1200" dirty="0" smtClean="0"/>
                        <a:t>3</a:t>
                      </a:r>
                      <a:endParaRPr lang="pt-BR" sz="1200" dirty="0"/>
                    </a:p>
                  </a:txBody>
                  <a:tcPr/>
                </a:tc>
              </a:tr>
              <a:tr h="356209">
                <a:tc>
                  <a:txBody>
                    <a:bodyPr/>
                    <a:lstStyle/>
                    <a:p>
                      <a:r>
                        <a:rPr lang="pt-BR" sz="1200" dirty="0" smtClean="0"/>
                        <a:t>1 - Médio</a:t>
                      </a:r>
                      <a:endParaRPr lang="pt-BR" sz="1200" dirty="0"/>
                    </a:p>
                  </a:txBody>
                  <a:tcPr/>
                </a:tc>
                <a:tc>
                  <a:txBody>
                    <a:bodyPr/>
                    <a:lstStyle/>
                    <a:p>
                      <a:r>
                        <a:rPr lang="pt-BR" sz="1200" dirty="0" smtClean="0"/>
                        <a:t>8</a:t>
                      </a:r>
                      <a:endParaRPr lang="pt-BR" sz="1200" dirty="0"/>
                    </a:p>
                  </a:txBody>
                  <a:tcPr/>
                </a:tc>
              </a:tr>
              <a:tr h="356209">
                <a:tc>
                  <a:txBody>
                    <a:bodyPr/>
                    <a:lstStyle/>
                    <a:p>
                      <a:r>
                        <a:rPr lang="pt-BR" sz="1200" dirty="0" smtClean="0"/>
                        <a:t>2 - Superior</a:t>
                      </a:r>
                      <a:endParaRPr lang="pt-BR" sz="1200" dirty="0"/>
                    </a:p>
                  </a:txBody>
                  <a:tcPr/>
                </a:tc>
                <a:tc>
                  <a:txBody>
                    <a:bodyPr/>
                    <a:lstStyle/>
                    <a:p>
                      <a:r>
                        <a:rPr lang="pt-BR" sz="1200" dirty="0" smtClean="0"/>
                        <a:t>8</a:t>
                      </a:r>
                      <a:endParaRPr lang="pt-BR" sz="1200" dirty="0"/>
                    </a:p>
                  </a:txBody>
                  <a:tcPr/>
                </a:tc>
              </a:tr>
              <a:tr h="356209">
                <a:tc>
                  <a:txBody>
                    <a:bodyPr/>
                    <a:lstStyle/>
                    <a:p>
                      <a:r>
                        <a:rPr lang="pt-BR" sz="1200" dirty="0" smtClean="0"/>
                        <a:t>3 – Pós graduação</a:t>
                      </a:r>
                      <a:endParaRPr lang="pt-BR" sz="1200" dirty="0"/>
                    </a:p>
                  </a:txBody>
                  <a:tcPr/>
                </a:tc>
                <a:tc>
                  <a:txBody>
                    <a:bodyPr/>
                    <a:lstStyle/>
                    <a:p>
                      <a:r>
                        <a:rPr lang="pt-BR" sz="1200" dirty="0" smtClean="0"/>
                        <a:t>6</a:t>
                      </a:r>
                      <a:endParaRPr lang="pt-BR" sz="1200" dirty="0"/>
                    </a:p>
                  </a:txBody>
                  <a:tcPr/>
                </a:tc>
              </a:tr>
              <a:tr h="356209">
                <a:tc>
                  <a:txBody>
                    <a:bodyPr/>
                    <a:lstStyle/>
                    <a:p>
                      <a:r>
                        <a:rPr lang="pt-BR" sz="1200" dirty="0" smtClean="0"/>
                        <a:t>Total</a:t>
                      </a:r>
                      <a:endParaRPr lang="pt-BR" sz="1200" dirty="0"/>
                    </a:p>
                  </a:txBody>
                  <a:tcPr/>
                </a:tc>
                <a:tc>
                  <a:txBody>
                    <a:bodyPr/>
                    <a:lstStyle/>
                    <a:p>
                      <a:r>
                        <a:rPr lang="pt-BR" sz="1200" dirty="0" smtClean="0"/>
                        <a:t>25</a:t>
                      </a:r>
                      <a:endParaRPr lang="pt-BR" sz="1200" dirty="0"/>
                    </a:p>
                  </a:txBody>
                  <a:tcPr/>
                </a:tc>
              </a:tr>
            </a:tbl>
          </a:graphicData>
        </a:graphic>
      </p:graphicFrame>
      <p:graphicFrame>
        <p:nvGraphicFramePr>
          <p:cNvPr id="9" name="Tabela 8"/>
          <p:cNvGraphicFramePr>
            <a:graphicFrameLocks noGrp="1"/>
          </p:cNvGraphicFramePr>
          <p:nvPr/>
        </p:nvGraphicFramePr>
        <p:xfrm>
          <a:off x="5940152" y="4437112"/>
          <a:ext cx="1584176" cy="1611098"/>
        </p:xfrm>
        <a:graphic>
          <a:graphicData uri="http://schemas.openxmlformats.org/drawingml/2006/table">
            <a:tbl>
              <a:tblPr firstRow="1" bandRow="1">
                <a:tableStyleId>{5C22544A-7EE6-4342-B048-85BDC9FD1C3A}</a:tableStyleId>
              </a:tblPr>
              <a:tblGrid>
                <a:gridCol w="1008112"/>
                <a:gridCol w="576064"/>
              </a:tblGrid>
              <a:tr h="335748">
                <a:tc>
                  <a:txBody>
                    <a:bodyPr/>
                    <a:lstStyle/>
                    <a:p>
                      <a:r>
                        <a:rPr lang="pt-BR" sz="1200" dirty="0" smtClean="0"/>
                        <a:t>Estado Civil</a:t>
                      </a:r>
                      <a:endParaRPr lang="pt-BR" sz="1200" dirty="0"/>
                    </a:p>
                  </a:txBody>
                  <a:tcPr/>
                </a:tc>
                <a:tc>
                  <a:txBody>
                    <a:bodyPr/>
                    <a:lstStyle/>
                    <a:p>
                      <a:pPr algn="ctr"/>
                      <a:r>
                        <a:rPr lang="pt-BR" sz="1200" dirty="0" smtClean="0"/>
                        <a:t>f</a:t>
                      </a:r>
                      <a:endParaRPr lang="pt-BR" sz="1200" dirty="0"/>
                    </a:p>
                  </a:txBody>
                  <a:tcPr/>
                </a:tc>
              </a:tr>
              <a:tr h="322527">
                <a:tc>
                  <a:txBody>
                    <a:bodyPr/>
                    <a:lstStyle/>
                    <a:p>
                      <a:r>
                        <a:rPr lang="pt-BR" sz="1200" dirty="0" smtClean="0"/>
                        <a:t>0 - Solteiro</a:t>
                      </a:r>
                      <a:endParaRPr lang="pt-BR" sz="1200" dirty="0"/>
                    </a:p>
                  </a:txBody>
                  <a:tcPr/>
                </a:tc>
                <a:tc>
                  <a:txBody>
                    <a:bodyPr/>
                    <a:lstStyle/>
                    <a:p>
                      <a:r>
                        <a:rPr lang="pt-BR" sz="1200" dirty="0" smtClean="0"/>
                        <a:t>20</a:t>
                      </a:r>
                      <a:endParaRPr lang="pt-BR" sz="1200" dirty="0"/>
                    </a:p>
                  </a:txBody>
                  <a:tcPr/>
                </a:tc>
              </a:tr>
              <a:tr h="322527">
                <a:tc>
                  <a:txBody>
                    <a:bodyPr/>
                    <a:lstStyle/>
                    <a:p>
                      <a:r>
                        <a:rPr lang="pt-BR" sz="1200" dirty="0" smtClean="0"/>
                        <a:t>1 - Casado</a:t>
                      </a:r>
                      <a:endParaRPr lang="pt-BR" sz="1200" dirty="0"/>
                    </a:p>
                  </a:txBody>
                  <a:tcPr/>
                </a:tc>
                <a:tc>
                  <a:txBody>
                    <a:bodyPr/>
                    <a:lstStyle/>
                    <a:p>
                      <a:r>
                        <a:rPr lang="pt-BR" sz="1200" dirty="0" smtClean="0"/>
                        <a:t>4</a:t>
                      </a:r>
                      <a:endParaRPr lang="pt-BR" sz="1200" dirty="0"/>
                    </a:p>
                  </a:txBody>
                  <a:tcPr/>
                </a:tc>
              </a:tr>
              <a:tr h="322527">
                <a:tc>
                  <a:txBody>
                    <a:bodyPr/>
                    <a:lstStyle/>
                    <a:p>
                      <a:r>
                        <a:rPr lang="pt-BR" sz="1200" dirty="0" smtClean="0"/>
                        <a:t>2 - Outros</a:t>
                      </a:r>
                      <a:endParaRPr lang="pt-BR" sz="1200" dirty="0"/>
                    </a:p>
                  </a:txBody>
                  <a:tcPr/>
                </a:tc>
                <a:tc>
                  <a:txBody>
                    <a:bodyPr/>
                    <a:lstStyle/>
                    <a:p>
                      <a:r>
                        <a:rPr lang="pt-BR" sz="1200" dirty="0" smtClean="0"/>
                        <a:t>1</a:t>
                      </a:r>
                      <a:endParaRPr lang="pt-BR" sz="1200" dirty="0"/>
                    </a:p>
                  </a:txBody>
                  <a:tcPr/>
                </a:tc>
              </a:tr>
              <a:tr h="307769">
                <a:tc>
                  <a:txBody>
                    <a:bodyPr/>
                    <a:lstStyle/>
                    <a:p>
                      <a:r>
                        <a:rPr lang="pt-BR" sz="1200" dirty="0" smtClean="0"/>
                        <a:t>Total</a:t>
                      </a:r>
                      <a:endParaRPr lang="pt-BR" sz="1200" dirty="0"/>
                    </a:p>
                  </a:txBody>
                  <a:tcPr/>
                </a:tc>
                <a:tc>
                  <a:txBody>
                    <a:bodyPr/>
                    <a:lstStyle/>
                    <a:p>
                      <a:r>
                        <a:rPr lang="pt-BR" sz="1200" dirty="0" smtClean="0"/>
                        <a:t>25</a:t>
                      </a:r>
                      <a:endParaRPr lang="pt-BR" sz="1200" dirty="0"/>
                    </a:p>
                  </a:txBody>
                  <a:tcPr/>
                </a:tc>
              </a:tr>
            </a:tbl>
          </a:graphicData>
        </a:graphic>
      </p:graphicFrame>
      <p:sp>
        <p:nvSpPr>
          <p:cNvPr id="10" name="CaixaDeTexto 9"/>
          <p:cNvSpPr txBox="1"/>
          <p:nvPr/>
        </p:nvSpPr>
        <p:spPr>
          <a:xfrm>
            <a:off x="2987824" y="116632"/>
            <a:ext cx="2237857" cy="369332"/>
          </a:xfrm>
          <a:prstGeom prst="rect">
            <a:avLst/>
          </a:prstGeom>
          <a:noFill/>
        </p:spPr>
        <p:txBody>
          <a:bodyPr wrap="none" rtlCol="0">
            <a:spAutoFit/>
          </a:bodyPr>
          <a:lstStyle/>
          <a:p>
            <a:r>
              <a:rPr lang="pt-BR" b="1" dirty="0" smtClean="0">
                <a:solidFill>
                  <a:srgbClr val="FF0000"/>
                </a:solidFill>
              </a:rPr>
              <a:t>Variáveis Qualitativas</a:t>
            </a:r>
            <a:endParaRPr lang="pt-BR"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p:cNvGraphicFramePr>
            <a:graphicFrameLocks noGrp="1"/>
          </p:cNvGraphicFramePr>
          <p:nvPr/>
        </p:nvGraphicFramePr>
        <p:xfrm>
          <a:off x="1619672" y="620688"/>
          <a:ext cx="3816423" cy="1530920"/>
        </p:xfrm>
        <a:graphic>
          <a:graphicData uri="http://schemas.openxmlformats.org/drawingml/2006/table">
            <a:tbl>
              <a:tblPr firstRow="1" bandRow="1">
                <a:tableStyleId>{5C22544A-7EE6-4342-B048-85BDC9FD1C3A}</a:tableStyleId>
              </a:tblPr>
              <a:tblGrid>
                <a:gridCol w="1296143"/>
                <a:gridCol w="504056"/>
                <a:gridCol w="792088"/>
                <a:gridCol w="504056"/>
                <a:gridCol w="720080"/>
              </a:tblGrid>
              <a:tr h="251274">
                <a:tc>
                  <a:txBody>
                    <a:bodyPr/>
                    <a:lstStyle/>
                    <a:p>
                      <a:r>
                        <a:rPr lang="pt-BR" sz="1600" dirty="0" smtClean="0"/>
                        <a:t>Sexo</a:t>
                      </a:r>
                      <a:endParaRPr lang="pt-BR" sz="1600" dirty="0"/>
                    </a:p>
                  </a:txBody>
                  <a:tcPr/>
                </a:tc>
                <a:tc>
                  <a:txBody>
                    <a:bodyPr/>
                    <a:lstStyle/>
                    <a:p>
                      <a:r>
                        <a:rPr lang="pt-BR" sz="1600" dirty="0" smtClean="0"/>
                        <a:t>f</a:t>
                      </a:r>
                      <a:endParaRPr lang="pt-BR" sz="1600" dirty="0"/>
                    </a:p>
                  </a:txBody>
                  <a:tcPr/>
                </a:tc>
                <a:tc>
                  <a:txBody>
                    <a:bodyPr/>
                    <a:lstStyle/>
                    <a:p>
                      <a:r>
                        <a:rPr lang="pt-BR" sz="1600" dirty="0" smtClean="0"/>
                        <a:t>f</a:t>
                      </a:r>
                      <a:r>
                        <a:rPr lang="pt-BR" sz="1100" dirty="0" smtClean="0"/>
                        <a:t>r</a:t>
                      </a:r>
                      <a:endParaRPr lang="pt-BR" sz="1600" dirty="0"/>
                    </a:p>
                  </a:txBody>
                  <a:tcPr/>
                </a:tc>
                <a:tc>
                  <a:txBody>
                    <a:bodyPr/>
                    <a:lstStyle/>
                    <a:p>
                      <a:r>
                        <a:rPr lang="pt-BR" sz="1600" dirty="0" smtClean="0"/>
                        <a:t>F</a:t>
                      </a:r>
                      <a:endParaRPr lang="pt-BR" sz="1600" dirty="0"/>
                    </a:p>
                  </a:txBody>
                  <a:tcPr/>
                </a:tc>
                <a:tc>
                  <a:txBody>
                    <a:bodyPr/>
                    <a:lstStyle/>
                    <a:p>
                      <a:r>
                        <a:rPr lang="pt-BR" sz="1600" dirty="0" smtClean="0"/>
                        <a:t>F</a:t>
                      </a:r>
                      <a:r>
                        <a:rPr lang="pt-BR" sz="1050" dirty="0" smtClean="0"/>
                        <a:t>r</a:t>
                      </a:r>
                      <a:endParaRPr lang="pt-BR" sz="1600" dirty="0"/>
                    </a:p>
                  </a:txBody>
                  <a:tcPr/>
                </a:tc>
              </a:tr>
              <a:tr h="384800">
                <a:tc>
                  <a:txBody>
                    <a:bodyPr/>
                    <a:lstStyle/>
                    <a:p>
                      <a:r>
                        <a:rPr lang="pt-BR" sz="1400" dirty="0" smtClean="0"/>
                        <a:t>0 - Masculino</a:t>
                      </a:r>
                      <a:endParaRPr lang="pt-BR" sz="1400" dirty="0"/>
                    </a:p>
                  </a:txBody>
                  <a:tcPr/>
                </a:tc>
                <a:tc>
                  <a:txBody>
                    <a:bodyPr/>
                    <a:lstStyle/>
                    <a:p>
                      <a:r>
                        <a:rPr lang="pt-BR" sz="1400" dirty="0" smtClean="0"/>
                        <a:t>9</a:t>
                      </a:r>
                      <a:endParaRPr lang="pt-BR" sz="1400" dirty="0"/>
                    </a:p>
                  </a:txBody>
                  <a:tcPr/>
                </a:tc>
                <a:tc>
                  <a:txBody>
                    <a:bodyPr/>
                    <a:lstStyle/>
                    <a:p>
                      <a:r>
                        <a:rPr lang="pt-BR" sz="1400" dirty="0" smtClean="0"/>
                        <a:t>36%</a:t>
                      </a:r>
                      <a:endParaRPr lang="pt-BR" sz="1400" dirty="0"/>
                    </a:p>
                  </a:txBody>
                  <a:tcPr/>
                </a:tc>
                <a:tc>
                  <a:txBody>
                    <a:bodyPr/>
                    <a:lstStyle/>
                    <a:p>
                      <a:r>
                        <a:rPr lang="pt-BR" sz="1400" dirty="0" smtClean="0"/>
                        <a:t>9</a:t>
                      </a:r>
                      <a:endParaRPr lang="pt-BR" sz="1400" dirty="0"/>
                    </a:p>
                  </a:txBody>
                  <a:tcPr/>
                </a:tc>
                <a:tc>
                  <a:txBody>
                    <a:bodyPr/>
                    <a:lstStyle/>
                    <a:p>
                      <a:r>
                        <a:rPr lang="pt-BR" sz="1400" dirty="0" smtClean="0"/>
                        <a:t>36%</a:t>
                      </a:r>
                      <a:endParaRPr lang="pt-BR" sz="1400" dirty="0"/>
                    </a:p>
                  </a:txBody>
                  <a:tcPr/>
                </a:tc>
              </a:tr>
              <a:tr h="374544">
                <a:tc>
                  <a:txBody>
                    <a:bodyPr/>
                    <a:lstStyle/>
                    <a:p>
                      <a:r>
                        <a:rPr lang="pt-BR" sz="1400" dirty="0" smtClean="0"/>
                        <a:t>1 - Feminino</a:t>
                      </a:r>
                      <a:endParaRPr lang="pt-BR" sz="1400" dirty="0"/>
                    </a:p>
                  </a:txBody>
                  <a:tcPr/>
                </a:tc>
                <a:tc>
                  <a:txBody>
                    <a:bodyPr/>
                    <a:lstStyle/>
                    <a:p>
                      <a:r>
                        <a:rPr lang="pt-BR" sz="1400" dirty="0" smtClean="0"/>
                        <a:t>16</a:t>
                      </a:r>
                      <a:endParaRPr lang="pt-BR" sz="1400" dirty="0"/>
                    </a:p>
                  </a:txBody>
                  <a:tcPr/>
                </a:tc>
                <a:tc>
                  <a:txBody>
                    <a:bodyPr/>
                    <a:lstStyle/>
                    <a:p>
                      <a:r>
                        <a:rPr lang="pt-BR" sz="1400" dirty="0" smtClean="0"/>
                        <a:t>64%</a:t>
                      </a:r>
                      <a:endParaRPr lang="pt-BR" sz="1400" dirty="0"/>
                    </a:p>
                  </a:txBody>
                  <a:tcPr/>
                </a:tc>
                <a:tc>
                  <a:txBody>
                    <a:bodyPr/>
                    <a:lstStyle/>
                    <a:p>
                      <a:r>
                        <a:rPr lang="pt-BR" sz="1400" dirty="0" smtClean="0"/>
                        <a:t>25</a:t>
                      </a:r>
                      <a:endParaRPr lang="pt-BR" sz="1400" dirty="0"/>
                    </a:p>
                  </a:txBody>
                  <a:tcPr/>
                </a:tc>
                <a:tc>
                  <a:txBody>
                    <a:bodyPr/>
                    <a:lstStyle/>
                    <a:p>
                      <a:r>
                        <a:rPr lang="pt-BR" sz="1400" dirty="0" smtClean="0"/>
                        <a:t>100%</a:t>
                      </a:r>
                      <a:endParaRPr lang="pt-BR" sz="1400" dirty="0"/>
                    </a:p>
                  </a:txBody>
                  <a:tcPr/>
                </a:tc>
              </a:tr>
              <a:tr h="436296">
                <a:tc>
                  <a:txBody>
                    <a:bodyPr/>
                    <a:lstStyle/>
                    <a:p>
                      <a:r>
                        <a:rPr lang="pt-BR" sz="1400" dirty="0" smtClean="0"/>
                        <a:t>Total</a:t>
                      </a:r>
                      <a:endParaRPr lang="pt-BR" sz="1400" dirty="0"/>
                    </a:p>
                  </a:txBody>
                  <a:tcPr/>
                </a:tc>
                <a:tc>
                  <a:txBody>
                    <a:bodyPr/>
                    <a:lstStyle/>
                    <a:p>
                      <a:r>
                        <a:rPr lang="pt-BR" sz="1400" dirty="0" smtClean="0"/>
                        <a:t>25</a:t>
                      </a:r>
                      <a:endParaRPr lang="pt-BR" sz="1400" dirty="0"/>
                    </a:p>
                  </a:txBody>
                  <a:tcPr/>
                </a:tc>
                <a:tc>
                  <a:txBody>
                    <a:bodyPr/>
                    <a:lstStyle/>
                    <a:p>
                      <a:r>
                        <a:rPr lang="pt-BR" sz="1400" dirty="0" smtClean="0"/>
                        <a:t>100%</a:t>
                      </a:r>
                      <a:endParaRPr lang="pt-BR" sz="1400" dirty="0"/>
                    </a:p>
                  </a:txBody>
                  <a:tcPr/>
                </a:tc>
                <a:tc>
                  <a:txBody>
                    <a:bodyPr/>
                    <a:lstStyle/>
                    <a:p>
                      <a:endParaRPr lang="pt-BR" sz="1400" dirty="0"/>
                    </a:p>
                  </a:txBody>
                  <a:tcPr/>
                </a:tc>
                <a:tc>
                  <a:txBody>
                    <a:bodyPr/>
                    <a:lstStyle/>
                    <a:p>
                      <a:endParaRPr lang="pt-BR" sz="1400" dirty="0"/>
                    </a:p>
                  </a:txBody>
                  <a:tcPr/>
                </a:tc>
              </a:tr>
            </a:tbl>
          </a:graphicData>
        </a:graphic>
      </p:graphicFrame>
      <p:sp>
        <p:nvSpPr>
          <p:cNvPr id="5" name="CaixaDeTexto 4"/>
          <p:cNvSpPr txBox="1"/>
          <p:nvPr/>
        </p:nvSpPr>
        <p:spPr>
          <a:xfrm>
            <a:off x="323528" y="188640"/>
            <a:ext cx="6389250" cy="369332"/>
          </a:xfrm>
          <a:prstGeom prst="rect">
            <a:avLst/>
          </a:prstGeom>
          <a:noFill/>
        </p:spPr>
        <p:txBody>
          <a:bodyPr wrap="none" rtlCol="0">
            <a:spAutoFit/>
          </a:bodyPr>
          <a:lstStyle/>
          <a:p>
            <a:r>
              <a:rPr lang="pt-BR" dirty="0" smtClean="0"/>
              <a:t>A partir das variáveis construímos as Distribuições de Frequências.</a:t>
            </a:r>
            <a:endParaRPr lang="pt-BR" dirty="0"/>
          </a:p>
        </p:txBody>
      </p:sp>
      <p:graphicFrame>
        <p:nvGraphicFramePr>
          <p:cNvPr id="6" name="Tabela 5"/>
          <p:cNvGraphicFramePr>
            <a:graphicFrameLocks noGrp="1"/>
          </p:cNvGraphicFramePr>
          <p:nvPr/>
        </p:nvGraphicFramePr>
        <p:xfrm>
          <a:off x="827584" y="2348880"/>
          <a:ext cx="6408711" cy="2165959"/>
        </p:xfrm>
        <a:graphic>
          <a:graphicData uri="http://schemas.openxmlformats.org/drawingml/2006/table">
            <a:tbl>
              <a:tblPr firstRow="1" bandRow="1">
                <a:tableStyleId>{5C22544A-7EE6-4342-B048-85BDC9FD1C3A}</a:tableStyleId>
              </a:tblPr>
              <a:tblGrid>
                <a:gridCol w="1690209"/>
                <a:gridCol w="873276"/>
                <a:gridCol w="1281742"/>
                <a:gridCol w="1281742"/>
                <a:gridCol w="1281742"/>
              </a:tblGrid>
              <a:tr h="323325">
                <a:tc>
                  <a:txBody>
                    <a:bodyPr/>
                    <a:lstStyle/>
                    <a:p>
                      <a:r>
                        <a:rPr lang="pt-BR" sz="1400" dirty="0" smtClean="0"/>
                        <a:t>Escolaridade</a:t>
                      </a:r>
                      <a:endParaRPr lang="pt-BR" sz="1400" dirty="0"/>
                    </a:p>
                  </a:txBody>
                  <a:tcPr/>
                </a:tc>
                <a:tc>
                  <a:txBody>
                    <a:bodyPr/>
                    <a:lstStyle/>
                    <a:p>
                      <a:r>
                        <a:rPr lang="pt-BR" dirty="0" smtClean="0"/>
                        <a:t>f</a:t>
                      </a:r>
                      <a:endParaRPr lang="pt-BR" dirty="0"/>
                    </a:p>
                  </a:txBody>
                  <a:tcPr/>
                </a:tc>
                <a:tc>
                  <a:txBody>
                    <a:bodyPr/>
                    <a:lstStyle/>
                    <a:p>
                      <a:r>
                        <a:rPr lang="pt-BR" dirty="0" smtClean="0"/>
                        <a:t>f</a:t>
                      </a:r>
                      <a:r>
                        <a:rPr lang="pt-BR" sz="1100" dirty="0" smtClean="0"/>
                        <a:t>r</a:t>
                      </a:r>
                      <a:endParaRPr lang="pt-BR" dirty="0"/>
                    </a:p>
                  </a:txBody>
                  <a:tcPr/>
                </a:tc>
                <a:tc>
                  <a:txBody>
                    <a:bodyPr/>
                    <a:lstStyle/>
                    <a:p>
                      <a:r>
                        <a:rPr lang="pt-BR" dirty="0" smtClean="0"/>
                        <a:t>F</a:t>
                      </a:r>
                      <a:endParaRPr lang="pt-BR" dirty="0"/>
                    </a:p>
                  </a:txBody>
                  <a:tcPr/>
                </a:tc>
                <a:tc>
                  <a:txBody>
                    <a:bodyPr/>
                    <a:lstStyle/>
                    <a:p>
                      <a:r>
                        <a:rPr lang="pt-BR" dirty="0" smtClean="0"/>
                        <a:t>F</a:t>
                      </a:r>
                      <a:r>
                        <a:rPr lang="pt-BR" sz="1100" dirty="0" smtClean="0"/>
                        <a:t>r</a:t>
                      </a:r>
                      <a:endParaRPr lang="pt-BR" dirty="0"/>
                    </a:p>
                  </a:txBody>
                  <a:tcPr/>
                </a:tc>
              </a:tr>
              <a:tr h="506899">
                <a:tc>
                  <a:txBody>
                    <a:bodyPr/>
                    <a:lstStyle/>
                    <a:p>
                      <a:r>
                        <a:rPr lang="pt-BR" sz="1400" dirty="0" smtClean="0"/>
                        <a:t>0- Fundamental</a:t>
                      </a:r>
                      <a:endParaRPr lang="pt-BR" sz="1400" dirty="0"/>
                    </a:p>
                  </a:txBody>
                  <a:tcPr/>
                </a:tc>
                <a:tc>
                  <a:txBody>
                    <a:bodyPr/>
                    <a:lstStyle/>
                    <a:p>
                      <a:r>
                        <a:rPr lang="pt-BR" sz="1400" dirty="0" smtClean="0"/>
                        <a:t>3</a:t>
                      </a:r>
                      <a:endParaRPr lang="pt-BR" sz="1400" dirty="0"/>
                    </a:p>
                  </a:txBody>
                  <a:tcPr/>
                </a:tc>
                <a:tc>
                  <a:txBody>
                    <a:bodyPr/>
                    <a:lstStyle/>
                    <a:p>
                      <a:r>
                        <a:rPr lang="pt-BR" sz="1400" dirty="0" smtClean="0"/>
                        <a:t>12%</a:t>
                      </a:r>
                      <a:endParaRPr lang="pt-BR" sz="1400" dirty="0"/>
                    </a:p>
                  </a:txBody>
                  <a:tcPr/>
                </a:tc>
                <a:tc>
                  <a:txBody>
                    <a:bodyPr/>
                    <a:lstStyle/>
                    <a:p>
                      <a:r>
                        <a:rPr lang="pt-BR" sz="1400" dirty="0" smtClean="0"/>
                        <a:t>3</a:t>
                      </a:r>
                      <a:endParaRPr lang="pt-BR" sz="1400" dirty="0"/>
                    </a:p>
                  </a:txBody>
                  <a:tcPr/>
                </a:tc>
                <a:tc>
                  <a:txBody>
                    <a:bodyPr/>
                    <a:lstStyle/>
                    <a:p>
                      <a:r>
                        <a:rPr lang="pt-BR" sz="1400" dirty="0" smtClean="0"/>
                        <a:t>12%</a:t>
                      </a:r>
                      <a:endParaRPr lang="pt-BR" sz="1400" dirty="0"/>
                    </a:p>
                  </a:txBody>
                  <a:tcPr/>
                </a:tc>
              </a:tr>
              <a:tr h="323325">
                <a:tc>
                  <a:txBody>
                    <a:bodyPr/>
                    <a:lstStyle/>
                    <a:p>
                      <a:r>
                        <a:rPr lang="pt-BR" sz="1400" dirty="0" smtClean="0"/>
                        <a:t>1 - Médio</a:t>
                      </a:r>
                      <a:endParaRPr lang="pt-BR" sz="1400" dirty="0"/>
                    </a:p>
                  </a:txBody>
                  <a:tcPr/>
                </a:tc>
                <a:tc>
                  <a:txBody>
                    <a:bodyPr/>
                    <a:lstStyle/>
                    <a:p>
                      <a:r>
                        <a:rPr lang="pt-BR" sz="1400" dirty="0" smtClean="0"/>
                        <a:t>8</a:t>
                      </a:r>
                      <a:endParaRPr lang="pt-BR" sz="1400" dirty="0"/>
                    </a:p>
                  </a:txBody>
                  <a:tcPr/>
                </a:tc>
                <a:tc>
                  <a:txBody>
                    <a:bodyPr/>
                    <a:lstStyle/>
                    <a:p>
                      <a:r>
                        <a:rPr lang="pt-BR" sz="1400" dirty="0" smtClean="0"/>
                        <a:t>32%</a:t>
                      </a:r>
                      <a:endParaRPr lang="pt-BR" sz="1400" dirty="0"/>
                    </a:p>
                  </a:txBody>
                  <a:tcPr/>
                </a:tc>
                <a:tc>
                  <a:txBody>
                    <a:bodyPr/>
                    <a:lstStyle/>
                    <a:p>
                      <a:r>
                        <a:rPr lang="pt-BR" sz="1400" dirty="0" smtClean="0"/>
                        <a:t>11</a:t>
                      </a:r>
                      <a:endParaRPr lang="pt-BR" sz="1400" dirty="0"/>
                    </a:p>
                  </a:txBody>
                  <a:tcPr/>
                </a:tc>
                <a:tc>
                  <a:txBody>
                    <a:bodyPr/>
                    <a:lstStyle/>
                    <a:p>
                      <a:r>
                        <a:rPr lang="pt-BR" sz="1400" dirty="0" smtClean="0"/>
                        <a:t>44</a:t>
                      </a:r>
                      <a:endParaRPr lang="pt-BR" sz="1400" dirty="0"/>
                    </a:p>
                  </a:txBody>
                  <a:tcPr/>
                </a:tc>
              </a:tr>
              <a:tr h="323325">
                <a:tc>
                  <a:txBody>
                    <a:bodyPr/>
                    <a:lstStyle/>
                    <a:p>
                      <a:r>
                        <a:rPr lang="pt-BR" sz="1400" dirty="0" smtClean="0"/>
                        <a:t>2 - Superior</a:t>
                      </a:r>
                      <a:endParaRPr lang="pt-BR" sz="1400" dirty="0"/>
                    </a:p>
                  </a:txBody>
                  <a:tcPr/>
                </a:tc>
                <a:tc>
                  <a:txBody>
                    <a:bodyPr/>
                    <a:lstStyle/>
                    <a:p>
                      <a:r>
                        <a:rPr lang="pt-BR" sz="1400" dirty="0" smtClean="0"/>
                        <a:t>8</a:t>
                      </a:r>
                      <a:endParaRPr lang="pt-BR" sz="1400" dirty="0"/>
                    </a:p>
                  </a:txBody>
                  <a:tcPr/>
                </a:tc>
                <a:tc>
                  <a:txBody>
                    <a:bodyPr/>
                    <a:lstStyle/>
                    <a:p>
                      <a:r>
                        <a:rPr lang="pt-BR" sz="1400" dirty="0" smtClean="0"/>
                        <a:t>32%</a:t>
                      </a:r>
                      <a:endParaRPr lang="pt-BR" sz="1400" dirty="0"/>
                    </a:p>
                  </a:txBody>
                  <a:tcPr/>
                </a:tc>
                <a:tc>
                  <a:txBody>
                    <a:bodyPr/>
                    <a:lstStyle/>
                    <a:p>
                      <a:r>
                        <a:rPr lang="pt-BR" sz="1400" dirty="0" smtClean="0"/>
                        <a:t>19</a:t>
                      </a:r>
                      <a:endParaRPr lang="pt-BR" sz="1400" dirty="0"/>
                    </a:p>
                  </a:txBody>
                  <a:tcPr/>
                </a:tc>
                <a:tc>
                  <a:txBody>
                    <a:bodyPr/>
                    <a:lstStyle/>
                    <a:p>
                      <a:r>
                        <a:rPr lang="pt-BR" sz="1400" dirty="0" smtClean="0"/>
                        <a:t>76</a:t>
                      </a:r>
                      <a:endParaRPr lang="pt-BR" sz="1400" dirty="0"/>
                    </a:p>
                  </a:txBody>
                  <a:tcPr/>
                </a:tc>
              </a:tr>
              <a:tr h="323325">
                <a:tc>
                  <a:txBody>
                    <a:bodyPr/>
                    <a:lstStyle/>
                    <a:p>
                      <a:r>
                        <a:rPr lang="pt-BR" sz="1400" dirty="0" smtClean="0"/>
                        <a:t>3 – Pós graduação</a:t>
                      </a:r>
                      <a:endParaRPr lang="pt-BR" sz="1400" dirty="0"/>
                    </a:p>
                  </a:txBody>
                  <a:tcPr/>
                </a:tc>
                <a:tc>
                  <a:txBody>
                    <a:bodyPr/>
                    <a:lstStyle/>
                    <a:p>
                      <a:r>
                        <a:rPr lang="pt-BR" sz="1400" dirty="0" smtClean="0"/>
                        <a:t>6</a:t>
                      </a:r>
                      <a:endParaRPr lang="pt-BR" sz="1400" dirty="0"/>
                    </a:p>
                  </a:txBody>
                  <a:tcPr/>
                </a:tc>
                <a:tc>
                  <a:txBody>
                    <a:bodyPr/>
                    <a:lstStyle/>
                    <a:p>
                      <a:r>
                        <a:rPr lang="pt-BR" sz="1400" dirty="0" smtClean="0"/>
                        <a:t>24%</a:t>
                      </a:r>
                      <a:endParaRPr lang="pt-BR" sz="1400" dirty="0"/>
                    </a:p>
                  </a:txBody>
                  <a:tcPr/>
                </a:tc>
                <a:tc>
                  <a:txBody>
                    <a:bodyPr/>
                    <a:lstStyle/>
                    <a:p>
                      <a:r>
                        <a:rPr lang="pt-BR" sz="1400" dirty="0" smtClean="0"/>
                        <a:t>25</a:t>
                      </a:r>
                      <a:endParaRPr lang="pt-BR" sz="1400" dirty="0"/>
                    </a:p>
                  </a:txBody>
                  <a:tcPr/>
                </a:tc>
                <a:tc>
                  <a:txBody>
                    <a:bodyPr/>
                    <a:lstStyle/>
                    <a:p>
                      <a:r>
                        <a:rPr lang="pt-BR" sz="1400" dirty="0" smtClean="0"/>
                        <a:t>100%</a:t>
                      </a:r>
                      <a:endParaRPr lang="pt-BR" sz="1400" dirty="0"/>
                    </a:p>
                  </a:txBody>
                  <a:tcPr/>
                </a:tc>
              </a:tr>
              <a:tr h="323325">
                <a:tc>
                  <a:txBody>
                    <a:bodyPr/>
                    <a:lstStyle/>
                    <a:p>
                      <a:r>
                        <a:rPr lang="pt-BR" sz="1400" dirty="0" smtClean="0"/>
                        <a:t>Total</a:t>
                      </a:r>
                      <a:endParaRPr lang="pt-BR" sz="1400" dirty="0"/>
                    </a:p>
                  </a:txBody>
                  <a:tcPr/>
                </a:tc>
                <a:tc>
                  <a:txBody>
                    <a:bodyPr/>
                    <a:lstStyle/>
                    <a:p>
                      <a:r>
                        <a:rPr lang="pt-BR" sz="1400" dirty="0" smtClean="0"/>
                        <a:t>25</a:t>
                      </a:r>
                      <a:endParaRPr lang="pt-BR" sz="1400" dirty="0"/>
                    </a:p>
                  </a:txBody>
                  <a:tcPr/>
                </a:tc>
                <a:tc>
                  <a:txBody>
                    <a:bodyPr/>
                    <a:lstStyle/>
                    <a:p>
                      <a:r>
                        <a:rPr lang="pt-BR" sz="1400" dirty="0" smtClean="0"/>
                        <a:t>100%</a:t>
                      </a:r>
                      <a:endParaRPr lang="pt-BR" sz="1400" dirty="0"/>
                    </a:p>
                  </a:txBody>
                  <a:tcPr/>
                </a:tc>
                <a:tc>
                  <a:txBody>
                    <a:bodyPr/>
                    <a:lstStyle/>
                    <a:p>
                      <a:endParaRPr lang="pt-BR" sz="1400" dirty="0"/>
                    </a:p>
                  </a:txBody>
                  <a:tcPr/>
                </a:tc>
                <a:tc>
                  <a:txBody>
                    <a:bodyPr/>
                    <a:lstStyle/>
                    <a:p>
                      <a:endParaRPr lang="pt-BR" sz="1400" dirty="0"/>
                    </a:p>
                  </a:txBody>
                  <a:tcPr/>
                </a:tc>
              </a:tr>
            </a:tbl>
          </a:graphicData>
        </a:graphic>
      </p:graphicFrame>
      <p:graphicFrame>
        <p:nvGraphicFramePr>
          <p:cNvPr id="7" name="Tabela 6"/>
          <p:cNvGraphicFramePr>
            <a:graphicFrameLocks noGrp="1"/>
          </p:cNvGraphicFramePr>
          <p:nvPr/>
        </p:nvGraphicFramePr>
        <p:xfrm>
          <a:off x="1547664" y="4653136"/>
          <a:ext cx="4824536" cy="1842634"/>
        </p:xfrm>
        <a:graphic>
          <a:graphicData uri="http://schemas.openxmlformats.org/drawingml/2006/table">
            <a:tbl>
              <a:tblPr firstRow="1" bandRow="1">
                <a:tableStyleId>{5C22544A-7EE6-4342-B048-85BDC9FD1C3A}</a:tableStyleId>
              </a:tblPr>
              <a:tblGrid>
                <a:gridCol w="1272405"/>
                <a:gridCol w="657410"/>
                <a:gridCol w="964907"/>
                <a:gridCol w="964907"/>
                <a:gridCol w="964907"/>
              </a:tblGrid>
              <a:tr h="323325">
                <a:tc>
                  <a:txBody>
                    <a:bodyPr/>
                    <a:lstStyle/>
                    <a:p>
                      <a:r>
                        <a:rPr lang="pt-BR" sz="1400" dirty="0" smtClean="0"/>
                        <a:t>Estado Civil</a:t>
                      </a:r>
                      <a:endParaRPr lang="pt-BR" sz="1400" dirty="0"/>
                    </a:p>
                  </a:txBody>
                  <a:tcPr/>
                </a:tc>
                <a:tc>
                  <a:txBody>
                    <a:bodyPr/>
                    <a:lstStyle/>
                    <a:p>
                      <a:r>
                        <a:rPr lang="pt-BR" dirty="0" smtClean="0"/>
                        <a:t>f</a:t>
                      </a:r>
                      <a:endParaRPr lang="pt-BR" dirty="0"/>
                    </a:p>
                  </a:txBody>
                  <a:tcPr/>
                </a:tc>
                <a:tc>
                  <a:txBody>
                    <a:bodyPr/>
                    <a:lstStyle/>
                    <a:p>
                      <a:r>
                        <a:rPr lang="pt-BR" dirty="0" smtClean="0"/>
                        <a:t>f</a:t>
                      </a:r>
                      <a:r>
                        <a:rPr lang="pt-BR" sz="1050" dirty="0" smtClean="0"/>
                        <a:t>r</a:t>
                      </a:r>
                      <a:endParaRPr lang="pt-BR" dirty="0"/>
                    </a:p>
                  </a:txBody>
                  <a:tcPr/>
                </a:tc>
                <a:tc>
                  <a:txBody>
                    <a:bodyPr/>
                    <a:lstStyle/>
                    <a:p>
                      <a:r>
                        <a:rPr lang="pt-BR" dirty="0" smtClean="0"/>
                        <a:t>F</a:t>
                      </a:r>
                      <a:endParaRPr lang="pt-BR" dirty="0"/>
                    </a:p>
                  </a:txBody>
                  <a:tcPr/>
                </a:tc>
                <a:tc>
                  <a:txBody>
                    <a:bodyPr/>
                    <a:lstStyle/>
                    <a:p>
                      <a:r>
                        <a:rPr lang="pt-BR" dirty="0" smtClean="0"/>
                        <a:t>F</a:t>
                      </a:r>
                      <a:r>
                        <a:rPr lang="pt-BR" sz="1050" dirty="0" smtClean="0"/>
                        <a:t>r</a:t>
                      </a:r>
                      <a:endParaRPr lang="pt-BR" dirty="0"/>
                    </a:p>
                  </a:txBody>
                  <a:tcPr/>
                </a:tc>
              </a:tr>
              <a:tr h="506899">
                <a:tc>
                  <a:txBody>
                    <a:bodyPr/>
                    <a:lstStyle/>
                    <a:p>
                      <a:r>
                        <a:rPr lang="pt-BR" sz="1400" dirty="0" smtClean="0"/>
                        <a:t>0 - Solteiro</a:t>
                      </a:r>
                      <a:endParaRPr lang="pt-BR" sz="1400" dirty="0"/>
                    </a:p>
                  </a:txBody>
                  <a:tcPr/>
                </a:tc>
                <a:tc>
                  <a:txBody>
                    <a:bodyPr/>
                    <a:lstStyle/>
                    <a:p>
                      <a:r>
                        <a:rPr lang="pt-BR" sz="1400" dirty="0" smtClean="0"/>
                        <a:t>20</a:t>
                      </a:r>
                      <a:endParaRPr lang="pt-BR" sz="1400" dirty="0"/>
                    </a:p>
                  </a:txBody>
                  <a:tcPr/>
                </a:tc>
                <a:tc>
                  <a:txBody>
                    <a:bodyPr/>
                    <a:lstStyle/>
                    <a:p>
                      <a:r>
                        <a:rPr lang="pt-BR" sz="1400" dirty="0" smtClean="0"/>
                        <a:t>80%</a:t>
                      </a:r>
                      <a:endParaRPr lang="pt-BR" sz="1400" dirty="0"/>
                    </a:p>
                  </a:txBody>
                  <a:tcPr/>
                </a:tc>
                <a:tc>
                  <a:txBody>
                    <a:bodyPr/>
                    <a:lstStyle/>
                    <a:p>
                      <a:r>
                        <a:rPr lang="pt-BR" sz="1400" dirty="0" smtClean="0"/>
                        <a:t>20</a:t>
                      </a:r>
                      <a:endParaRPr lang="pt-BR" sz="1400" dirty="0"/>
                    </a:p>
                  </a:txBody>
                  <a:tcPr/>
                </a:tc>
                <a:tc>
                  <a:txBody>
                    <a:bodyPr/>
                    <a:lstStyle/>
                    <a:p>
                      <a:r>
                        <a:rPr lang="pt-BR" sz="1400" dirty="0" smtClean="0"/>
                        <a:t>80%</a:t>
                      </a:r>
                      <a:endParaRPr lang="pt-BR" sz="1400" dirty="0"/>
                    </a:p>
                  </a:txBody>
                  <a:tcPr/>
                </a:tc>
              </a:tr>
              <a:tr h="323325">
                <a:tc>
                  <a:txBody>
                    <a:bodyPr/>
                    <a:lstStyle/>
                    <a:p>
                      <a:r>
                        <a:rPr lang="pt-BR" sz="1400" dirty="0" smtClean="0"/>
                        <a:t>1 - Casado</a:t>
                      </a:r>
                      <a:endParaRPr lang="pt-BR" sz="1400" dirty="0"/>
                    </a:p>
                  </a:txBody>
                  <a:tcPr/>
                </a:tc>
                <a:tc>
                  <a:txBody>
                    <a:bodyPr/>
                    <a:lstStyle/>
                    <a:p>
                      <a:r>
                        <a:rPr lang="pt-BR" sz="1400" dirty="0" smtClean="0"/>
                        <a:t>4</a:t>
                      </a:r>
                      <a:endParaRPr lang="pt-BR" sz="1400" dirty="0"/>
                    </a:p>
                  </a:txBody>
                  <a:tcPr/>
                </a:tc>
                <a:tc>
                  <a:txBody>
                    <a:bodyPr/>
                    <a:lstStyle/>
                    <a:p>
                      <a:r>
                        <a:rPr lang="pt-BR" sz="1400" dirty="0" smtClean="0"/>
                        <a:t>16%</a:t>
                      </a:r>
                      <a:endParaRPr lang="pt-BR" sz="1400" dirty="0"/>
                    </a:p>
                  </a:txBody>
                  <a:tcPr/>
                </a:tc>
                <a:tc>
                  <a:txBody>
                    <a:bodyPr/>
                    <a:lstStyle/>
                    <a:p>
                      <a:r>
                        <a:rPr lang="pt-BR" sz="1400" dirty="0" smtClean="0"/>
                        <a:t>24</a:t>
                      </a:r>
                      <a:endParaRPr lang="pt-BR" sz="1400" dirty="0"/>
                    </a:p>
                  </a:txBody>
                  <a:tcPr/>
                </a:tc>
                <a:tc>
                  <a:txBody>
                    <a:bodyPr/>
                    <a:lstStyle/>
                    <a:p>
                      <a:r>
                        <a:rPr lang="pt-BR" sz="1400" dirty="0" smtClean="0"/>
                        <a:t>96%</a:t>
                      </a:r>
                      <a:endParaRPr lang="pt-BR" sz="1400" dirty="0"/>
                    </a:p>
                  </a:txBody>
                  <a:tcPr/>
                </a:tc>
              </a:tr>
              <a:tr h="323325">
                <a:tc>
                  <a:txBody>
                    <a:bodyPr/>
                    <a:lstStyle/>
                    <a:p>
                      <a:r>
                        <a:rPr lang="pt-BR" sz="1400" dirty="0" smtClean="0"/>
                        <a:t>2 - Outros</a:t>
                      </a:r>
                      <a:endParaRPr lang="pt-BR" sz="1400" dirty="0"/>
                    </a:p>
                  </a:txBody>
                  <a:tcPr/>
                </a:tc>
                <a:tc>
                  <a:txBody>
                    <a:bodyPr/>
                    <a:lstStyle/>
                    <a:p>
                      <a:r>
                        <a:rPr lang="pt-BR" sz="1400" dirty="0" smtClean="0"/>
                        <a:t>1</a:t>
                      </a:r>
                      <a:endParaRPr lang="pt-BR" sz="1400" dirty="0"/>
                    </a:p>
                  </a:txBody>
                  <a:tcPr/>
                </a:tc>
                <a:tc>
                  <a:txBody>
                    <a:bodyPr/>
                    <a:lstStyle/>
                    <a:p>
                      <a:r>
                        <a:rPr lang="pt-BR" sz="1400" dirty="0" smtClean="0"/>
                        <a:t>4%</a:t>
                      </a:r>
                      <a:endParaRPr lang="pt-BR" sz="1400" dirty="0"/>
                    </a:p>
                  </a:txBody>
                  <a:tcPr/>
                </a:tc>
                <a:tc>
                  <a:txBody>
                    <a:bodyPr/>
                    <a:lstStyle/>
                    <a:p>
                      <a:r>
                        <a:rPr lang="pt-BR" sz="1400" dirty="0" smtClean="0"/>
                        <a:t>25</a:t>
                      </a:r>
                      <a:endParaRPr lang="pt-BR" sz="1400" dirty="0"/>
                    </a:p>
                  </a:txBody>
                  <a:tcPr/>
                </a:tc>
                <a:tc>
                  <a:txBody>
                    <a:bodyPr/>
                    <a:lstStyle/>
                    <a:p>
                      <a:r>
                        <a:rPr lang="pt-BR" sz="1400" dirty="0" smtClean="0"/>
                        <a:t>100%</a:t>
                      </a:r>
                      <a:endParaRPr lang="pt-BR" sz="1400" dirty="0"/>
                    </a:p>
                  </a:txBody>
                  <a:tcPr/>
                </a:tc>
              </a:tr>
              <a:tr h="323325">
                <a:tc>
                  <a:txBody>
                    <a:bodyPr/>
                    <a:lstStyle/>
                    <a:p>
                      <a:r>
                        <a:rPr lang="pt-BR" sz="1400" dirty="0" smtClean="0"/>
                        <a:t>Total</a:t>
                      </a:r>
                      <a:endParaRPr lang="pt-BR" sz="1400" dirty="0"/>
                    </a:p>
                  </a:txBody>
                  <a:tcPr/>
                </a:tc>
                <a:tc>
                  <a:txBody>
                    <a:bodyPr/>
                    <a:lstStyle/>
                    <a:p>
                      <a:r>
                        <a:rPr lang="pt-BR" sz="1400" dirty="0" smtClean="0"/>
                        <a:t>25</a:t>
                      </a:r>
                      <a:endParaRPr lang="pt-BR" sz="1400" dirty="0"/>
                    </a:p>
                  </a:txBody>
                  <a:tcPr/>
                </a:tc>
                <a:tc>
                  <a:txBody>
                    <a:bodyPr/>
                    <a:lstStyle/>
                    <a:p>
                      <a:r>
                        <a:rPr lang="pt-BR" sz="1400" dirty="0" smtClean="0"/>
                        <a:t>100%</a:t>
                      </a:r>
                      <a:endParaRPr lang="pt-BR" sz="1400" dirty="0"/>
                    </a:p>
                  </a:txBody>
                  <a:tcPr/>
                </a:tc>
                <a:tc>
                  <a:txBody>
                    <a:bodyPr/>
                    <a:lstStyle/>
                    <a:p>
                      <a:endParaRPr lang="pt-BR" sz="1400" dirty="0"/>
                    </a:p>
                  </a:txBody>
                  <a:tcPr/>
                </a:tc>
                <a:tc>
                  <a:txBody>
                    <a:bodyPr/>
                    <a:lstStyle/>
                    <a:p>
                      <a:endParaRPr lang="pt-BR" sz="1400"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8063" y="395111"/>
            <a:ext cx="9144000" cy="1477328"/>
          </a:xfrm>
          <a:prstGeom prst="rect">
            <a:avLst/>
          </a:prstGeom>
        </p:spPr>
        <p:txBody>
          <a:bodyPr wrap="square">
            <a:spAutoFit/>
          </a:bodyPr>
          <a:lstStyle/>
          <a:p>
            <a:pPr algn="just"/>
            <a:r>
              <a:rPr lang="pt-BR" dirty="0" smtClean="0"/>
              <a:t>É importante saber interpretar essas tabelas. Pelas tabelas acima, podemos perceber que:</a:t>
            </a:r>
          </a:p>
          <a:p>
            <a:pPr algn="just">
              <a:buFont typeface="Wingdings" pitchFamily="2" charset="2"/>
              <a:buChar char="Ø"/>
            </a:pPr>
            <a:r>
              <a:rPr lang="pt-BR" dirty="0" smtClean="0"/>
              <a:t> 64% dos funcionários são do sexo feminino;</a:t>
            </a:r>
          </a:p>
          <a:p>
            <a:pPr algn="just">
              <a:buFont typeface="Wingdings" pitchFamily="2" charset="2"/>
              <a:buChar char="Ø"/>
            </a:pPr>
            <a:r>
              <a:rPr lang="pt-BR" dirty="0" smtClean="0"/>
              <a:t> Apenas 24% dos funcionários fizeram pós-graduação e 44% dos funcionários estudaram até o</a:t>
            </a:r>
          </a:p>
          <a:p>
            <a:pPr algn="just"/>
            <a:r>
              <a:rPr lang="pt-BR" dirty="0" smtClean="0"/>
              <a:t>ensino médio;</a:t>
            </a:r>
          </a:p>
          <a:p>
            <a:pPr algn="just">
              <a:buFont typeface="Wingdings" pitchFamily="2" charset="2"/>
              <a:buChar char="Ø"/>
            </a:pPr>
            <a:r>
              <a:rPr lang="pt-BR" dirty="0" smtClean="0"/>
              <a:t> 80% dos funcionários são solteiros.</a:t>
            </a:r>
            <a:endParaRPr lang="pt-BR" dirty="0"/>
          </a:p>
        </p:txBody>
      </p:sp>
      <p:sp>
        <p:nvSpPr>
          <p:cNvPr id="3" name="Retângulo 2"/>
          <p:cNvSpPr/>
          <p:nvPr/>
        </p:nvSpPr>
        <p:spPr>
          <a:xfrm>
            <a:off x="13070" y="2223911"/>
            <a:ext cx="9144000" cy="646331"/>
          </a:xfrm>
          <a:prstGeom prst="rect">
            <a:avLst/>
          </a:prstGeom>
        </p:spPr>
        <p:txBody>
          <a:bodyPr wrap="square">
            <a:spAutoFit/>
          </a:bodyPr>
          <a:lstStyle/>
          <a:p>
            <a:pPr algn="just"/>
            <a:r>
              <a:rPr lang="pt-BR" b="1" dirty="0" smtClean="0">
                <a:solidFill>
                  <a:srgbClr val="7030A0"/>
                </a:solidFill>
              </a:rPr>
              <a:t>Exemplo1: </a:t>
            </a:r>
            <a:r>
              <a:rPr lang="pt-BR" dirty="0" smtClean="0"/>
              <a:t>Considere o exemplo anterior, onde a variável quantitativa discreta “número de filhos” será analisada nos 25 funcionários da amostra.</a:t>
            </a:r>
            <a:endParaRPr lang="pt-BR" dirty="0"/>
          </a:p>
        </p:txBody>
      </p:sp>
      <p:pic>
        <p:nvPicPr>
          <p:cNvPr id="70658" name="Picture 2"/>
          <p:cNvPicPr>
            <a:picLocks noChangeAspect="1" noChangeArrowheads="1"/>
          </p:cNvPicPr>
          <p:nvPr/>
        </p:nvPicPr>
        <p:blipFill>
          <a:blip r:embed="rId2" cstate="print"/>
          <a:srcRect l="23959" t="26667" r="18749" b="66666"/>
          <a:stretch>
            <a:fillRect/>
          </a:stretch>
        </p:blipFill>
        <p:spPr bwMode="auto">
          <a:xfrm>
            <a:off x="45156" y="2929049"/>
            <a:ext cx="9020751" cy="656055"/>
          </a:xfrm>
          <a:prstGeom prst="rect">
            <a:avLst/>
          </a:prstGeom>
          <a:noFill/>
          <a:ln w="9525">
            <a:noFill/>
            <a:miter lim="800000"/>
            <a:headEnd/>
            <a:tailEnd/>
          </a:ln>
        </p:spPr>
      </p:pic>
      <p:sp>
        <p:nvSpPr>
          <p:cNvPr id="5" name="Retângulo 4"/>
          <p:cNvSpPr/>
          <p:nvPr/>
        </p:nvSpPr>
        <p:spPr>
          <a:xfrm>
            <a:off x="1956" y="3680178"/>
            <a:ext cx="9144000" cy="646331"/>
          </a:xfrm>
          <a:prstGeom prst="rect">
            <a:avLst/>
          </a:prstGeom>
        </p:spPr>
        <p:txBody>
          <a:bodyPr wrap="square">
            <a:spAutoFit/>
          </a:bodyPr>
          <a:lstStyle/>
          <a:p>
            <a:pPr algn="just"/>
            <a:r>
              <a:rPr lang="pt-BR" dirty="0" smtClean="0"/>
              <a:t>Contando os diferentes valores da variável “número de filhos” na amostra de 25 funcionários, é possível construir a seguinte tabela de freqüência.</a:t>
            </a:r>
            <a:endParaRPr lang="pt-BR" dirty="0"/>
          </a:p>
        </p:txBody>
      </p:sp>
      <p:sp>
        <p:nvSpPr>
          <p:cNvPr id="7" name="Retângulo 6"/>
          <p:cNvSpPr/>
          <p:nvPr/>
        </p:nvSpPr>
        <p:spPr>
          <a:xfrm>
            <a:off x="2163" y="5951301"/>
            <a:ext cx="9144000" cy="646331"/>
          </a:xfrm>
          <a:prstGeom prst="rect">
            <a:avLst/>
          </a:prstGeom>
        </p:spPr>
        <p:txBody>
          <a:bodyPr wrap="square">
            <a:spAutoFit/>
          </a:bodyPr>
          <a:lstStyle/>
          <a:p>
            <a:pPr algn="just">
              <a:buFont typeface="Wingdings" pitchFamily="2" charset="2"/>
              <a:buChar char="ü"/>
            </a:pPr>
            <a:r>
              <a:rPr lang="pt-BR" dirty="0" smtClean="0"/>
              <a:t> 96% dos funcionários possuem 1 ou nenhum filho.</a:t>
            </a:r>
          </a:p>
          <a:p>
            <a:pPr algn="just">
              <a:buFont typeface="Wingdings" pitchFamily="2" charset="2"/>
              <a:buChar char="ü"/>
            </a:pPr>
            <a:r>
              <a:rPr lang="pt-BR" dirty="0" smtClean="0"/>
              <a:t> Apenas 4% dos funcionários possuem exatamente 2 filhos.</a:t>
            </a:r>
            <a:endParaRPr lang="pt-BR" dirty="0"/>
          </a:p>
        </p:txBody>
      </p:sp>
      <p:graphicFrame>
        <p:nvGraphicFramePr>
          <p:cNvPr id="8" name="Tabela 7"/>
          <p:cNvGraphicFramePr>
            <a:graphicFrameLocks noGrp="1"/>
          </p:cNvGraphicFramePr>
          <p:nvPr/>
        </p:nvGraphicFramePr>
        <p:xfrm>
          <a:off x="1691680" y="4365104"/>
          <a:ext cx="3960440" cy="1551012"/>
        </p:xfrm>
        <a:graphic>
          <a:graphicData uri="http://schemas.openxmlformats.org/drawingml/2006/table">
            <a:tbl>
              <a:tblPr firstRow="1" bandRow="1">
                <a:tableStyleId>{5C22544A-7EE6-4342-B048-85BDC9FD1C3A}</a:tableStyleId>
              </a:tblPr>
              <a:tblGrid>
                <a:gridCol w="990111"/>
                <a:gridCol w="594065"/>
                <a:gridCol w="792088"/>
                <a:gridCol w="792088"/>
                <a:gridCol w="792088"/>
              </a:tblGrid>
              <a:tr h="453732">
                <a:tc>
                  <a:txBody>
                    <a:bodyPr/>
                    <a:lstStyle/>
                    <a:p>
                      <a:r>
                        <a:rPr lang="pt-BR" sz="1200" dirty="0" smtClean="0"/>
                        <a:t>Num. Filhos</a:t>
                      </a:r>
                      <a:endParaRPr lang="pt-BR" sz="1200" dirty="0"/>
                    </a:p>
                  </a:txBody>
                  <a:tcPr/>
                </a:tc>
                <a:tc>
                  <a:txBody>
                    <a:bodyPr/>
                    <a:lstStyle/>
                    <a:p>
                      <a:r>
                        <a:rPr lang="pt-BR" sz="1200" dirty="0" smtClean="0"/>
                        <a:t>f</a:t>
                      </a:r>
                      <a:endParaRPr lang="pt-BR" sz="1200" dirty="0"/>
                    </a:p>
                  </a:txBody>
                  <a:tcPr/>
                </a:tc>
                <a:tc>
                  <a:txBody>
                    <a:bodyPr/>
                    <a:lstStyle/>
                    <a:p>
                      <a:r>
                        <a:rPr lang="pt-BR" sz="1200" dirty="0" smtClean="0"/>
                        <a:t>fr</a:t>
                      </a:r>
                      <a:endParaRPr lang="pt-BR" sz="1200" dirty="0"/>
                    </a:p>
                  </a:txBody>
                  <a:tcPr/>
                </a:tc>
                <a:tc>
                  <a:txBody>
                    <a:bodyPr/>
                    <a:lstStyle/>
                    <a:p>
                      <a:r>
                        <a:rPr lang="pt-BR" sz="1200" dirty="0" smtClean="0"/>
                        <a:t>F</a:t>
                      </a:r>
                      <a:endParaRPr lang="pt-BR" sz="1200" dirty="0"/>
                    </a:p>
                  </a:txBody>
                  <a:tcPr/>
                </a:tc>
                <a:tc>
                  <a:txBody>
                    <a:bodyPr/>
                    <a:lstStyle/>
                    <a:p>
                      <a:r>
                        <a:rPr lang="pt-BR" sz="1200" dirty="0" smtClean="0"/>
                        <a:t>Fr</a:t>
                      </a:r>
                      <a:endParaRPr lang="pt-BR" sz="1200" dirty="0"/>
                    </a:p>
                  </a:txBody>
                  <a:tcPr/>
                </a:tc>
              </a:tr>
              <a:tr h="266901">
                <a:tc>
                  <a:txBody>
                    <a:bodyPr/>
                    <a:lstStyle/>
                    <a:p>
                      <a:r>
                        <a:rPr lang="pt-BR" sz="1200" dirty="0" smtClean="0"/>
                        <a:t>0</a:t>
                      </a:r>
                      <a:endParaRPr lang="pt-BR" sz="1200" dirty="0"/>
                    </a:p>
                  </a:txBody>
                  <a:tcPr/>
                </a:tc>
                <a:tc>
                  <a:txBody>
                    <a:bodyPr/>
                    <a:lstStyle/>
                    <a:p>
                      <a:r>
                        <a:rPr lang="pt-BR" sz="1200" dirty="0" smtClean="0"/>
                        <a:t>15</a:t>
                      </a:r>
                      <a:endParaRPr lang="pt-BR" sz="1200" dirty="0"/>
                    </a:p>
                  </a:txBody>
                  <a:tcPr/>
                </a:tc>
                <a:tc>
                  <a:txBody>
                    <a:bodyPr/>
                    <a:lstStyle/>
                    <a:p>
                      <a:r>
                        <a:rPr lang="pt-BR" sz="1200" dirty="0" smtClean="0"/>
                        <a:t>60%</a:t>
                      </a:r>
                      <a:endParaRPr lang="pt-BR" sz="1200" dirty="0"/>
                    </a:p>
                  </a:txBody>
                  <a:tcPr/>
                </a:tc>
                <a:tc>
                  <a:txBody>
                    <a:bodyPr/>
                    <a:lstStyle/>
                    <a:p>
                      <a:r>
                        <a:rPr lang="pt-BR" sz="1200" dirty="0" smtClean="0"/>
                        <a:t>15</a:t>
                      </a:r>
                      <a:endParaRPr lang="pt-BR" sz="1200" dirty="0"/>
                    </a:p>
                  </a:txBody>
                  <a:tcPr/>
                </a:tc>
                <a:tc>
                  <a:txBody>
                    <a:bodyPr/>
                    <a:lstStyle/>
                    <a:p>
                      <a:r>
                        <a:rPr lang="pt-BR" sz="1200" dirty="0" smtClean="0"/>
                        <a:t>60%</a:t>
                      </a:r>
                      <a:endParaRPr lang="pt-BR" sz="1200" dirty="0"/>
                    </a:p>
                  </a:txBody>
                  <a:tcPr/>
                </a:tc>
              </a:tr>
              <a:tr h="266901">
                <a:tc>
                  <a:txBody>
                    <a:bodyPr/>
                    <a:lstStyle/>
                    <a:p>
                      <a:r>
                        <a:rPr lang="pt-BR" sz="1200" dirty="0" smtClean="0"/>
                        <a:t>1</a:t>
                      </a:r>
                      <a:endParaRPr lang="pt-BR" sz="1200" dirty="0"/>
                    </a:p>
                  </a:txBody>
                  <a:tcPr/>
                </a:tc>
                <a:tc>
                  <a:txBody>
                    <a:bodyPr/>
                    <a:lstStyle/>
                    <a:p>
                      <a:r>
                        <a:rPr lang="pt-BR" sz="1200" dirty="0" smtClean="0"/>
                        <a:t>9</a:t>
                      </a:r>
                      <a:endParaRPr lang="pt-BR" sz="1200" dirty="0"/>
                    </a:p>
                  </a:txBody>
                  <a:tcPr/>
                </a:tc>
                <a:tc>
                  <a:txBody>
                    <a:bodyPr/>
                    <a:lstStyle/>
                    <a:p>
                      <a:r>
                        <a:rPr lang="pt-BR" sz="1200" dirty="0" smtClean="0"/>
                        <a:t>36%</a:t>
                      </a:r>
                      <a:endParaRPr lang="pt-BR" sz="1200" dirty="0"/>
                    </a:p>
                  </a:txBody>
                  <a:tcPr/>
                </a:tc>
                <a:tc>
                  <a:txBody>
                    <a:bodyPr/>
                    <a:lstStyle/>
                    <a:p>
                      <a:r>
                        <a:rPr lang="pt-BR" sz="1200" dirty="0" smtClean="0"/>
                        <a:t>24</a:t>
                      </a:r>
                      <a:endParaRPr lang="pt-BR" sz="1200" dirty="0"/>
                    </a:p>
                  </a:txBody>
                  <a:tcPr/>
                </a:tc>
                <a:tc>
                  <a:txBody>
                    <a:bodyPr/>
                    <a:lstStyle/>
                    <a:p>
                      <a:r>
                        <a:rPr lang="pt-BR" sz="1200" dirty="0" smtClean="0"/>
                        <a:t>96%</a:t>
                      </a:r>
                      <a:endParaRPr lang="pt-BR" sz="1200" dirty="0"/>
                    </a:p>
                  </a:txBody>
                  <a:tcPr/>
                </a:tc>
              </a:tr>
              <a:tr h="266901">
                <a:tc>
                  <a:txBody>
                    <a:bodyPr/>
                    <a:lstStyle/>
                    <a:p>
                      <a:r>
                        <a:rPr lang="pt-BR" sz="1200" dirty="0" smtClean="0"/>
                        <a:t>2</a:t>
                      </a:r>
                      <a:endParaRPr lang="pt-BR" sz="1200" dirty="0"/>
                    </a:p>
                  </a:txBody>
                  <a:tcPr/>
                </a:tc>
                <a:tc>
                  <a:txBody>
                    <a:bodyPr/>
                    <a:lstStyle/>
                    <a:p>
                      <a:r>
                        <a:rPr lang="pt-BR" sz="1200" dirty="0" smtClean="0"/>
                        <a:t>1</a:t>
                      </a:r>
                      <a:endParaRPr lang="pt-BR" sz="1200" dirty="0"/>
                    </a:p>
                  </a:txBody>
                  <a:tcPr/>
                </a:tc>
                <a:tc>
                  <a:txBody>
                    <a:bodyPr/>
                    <a:lstStyle/>
                    <a:p>
                      <a:r>
                        <a:rPr lang="pt-BR" sz="1200" dirty="0" smtClean="0"/>
                        <a:t>4%</a:t>
                      </a:r>
                      <a:endParaRPr lang="pt-BR" sz="1200" dirty="0"/>
                    </a:p>
                  </a:txBody>
                  <a:tcPr/>
                </a:tc>
                <a:tc>
                  <a:txBody>
                    <a:bodyPr/>
                    <a:lstStyle/>
                    <a:p>
                      <a:r>
                        <a:rPr lang="pt-BR" sz="1200" dirty="0" smtClean="0"/>
                        <a:t>25</a:t>
                      </a:r>
                      <a:endParaRPr lang="pt-BR" sz="1200" dirty="0"/>
                    </a:p>
                  </a:txBody>
                  <a:tcPr/>
                </a:tc>
                <a:tc>
                  <a:txBody>
                    <a:bodyPr/>
                    <a:lstStyle/>
                    <a:p>
                      <a:r>
                        <a:rPr lang="pt-BR" sz="1200" dirty="0" smtClean="0"/>
                        <a:t>100%</a:t>
                      </a:r>
                      <a:endParaRPr lang="pt-BR" sz="1200" dirty="0"/>
                    </a:p>
                  </a:txBody>
                  <a:tcPr/>
                </a:tc>
              </a:tr>
              <a:tr h="266901">
                <a:tc>
                  <a:txBody>
                    <a:bodyPr/>
                    <a:lstStyle/>
                    <a:p>
                      <a:r>
                        <a:rPr lang="pt-BR" sz="1200" dirty="0" smtClean="0"/>
                        <a:t>Total</a:t>
                      </a:r>
                      <a:endParaRPr lang="pt-BR" sz="1200" dirty="0"/>
                    </a:p>
                  </a:txBody>
                  <a:tcPr/>
                </a:tc>
                <a:tc>
                  <a:txBody>
                    <a:bodyPr/>
                    <a:lstStyle/>
                    <a:p>
                      <a:r>
                        <a:rPr lang="pt-BR" sz="1200" dirty="0" smtClean="0"/>
                        <a:t>25</a:t>
                      </a:r>
                      <a:endParaRPr lang="pt-BR" sz="1200" dirty="0"/>
                    </a:p>
                  </a:txBody>
                  <a:tcPr/>
                </a:tc>
                <a:tc>
                  <a:txBody>
                    <a:bodyPr/>
                    <a:lstStyle/>
                    <a:p>
                      <a:r>
                        <a:rPr lang="pt-BR" sz="1200" dirty="0" smtClean="0"/>
                        <a:t>100%</a:t>
                      </a:r>
                      <a:endParaRPr lang="pt-BR" sz="1200" dirty="0"/>
                    </a:p>
                  </a:txBody>
                  <a:tcPr/>
                </a:tc>
                <a:tc>
                  <a:txBody>
                    <a:bodyPr/>
                    <a:lstStyle/>
                    <a:p>
                      <a:endParaRPr lang="pt-BR" sz="1200" dirty="0"/>
                    </a:p>
                  </a:txBody>
                  <a:tcPr/>
                </a:tc>
                <a:tc>
                  <a:txBody>
                    <a:bodyPr/>
                    <a:lstStyle/>
                    <a:p>
                      <a:endParaRPr lang="pt-BR" sz="12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260648"/>
            <a:ext cx="8456867" cy="1200329"/>
          </a:xfrm>
          <a:prstGeom prst="rect">
            <a:avLst/>
          </a:prstGeom>
          <a:noFill/>
        </p:spPr>
        <p:txBody>
          <a:bodyPr wrap="none" rtlCol="0">
            <a:spAutoFit/>
          </a:bodyPr>
          <a:lstStyle/>
          <a:p>
            <a:r>
              <a:rPr lang="pt-BR" dirty="0" smtClean="0"/>
              <a:t>            As tabelas de distribuição de frequências não são a única forma de apresentar </a:t>
            </a:r>
          </a:p>
          <a:p>
            <a:r>
              <a:rPr lang="pt-BR" dirty="0" smtClean="0"/>
              <a:t>        um conjunto de dados. Temos também algumas formas de representação gráfica de</a:t>
            </a:r>
          </a:p>
          <a:p>
            <a:r>
              <a:rPr lang="pt-BR" dirty="0" smtClean="0"/>
              <a:t>        Tabelas de frequência. Dependendo do tipo de variável, temos um gráfico mais </a:t>
            </a:r>
          </a:p>
          <a:p>
            <a:r>
              <a:rPr lang="pt-BR" dirty="0" smtClean="0"/>
              <a:t>        adequado.</a:t>
            </a:r>
            <a:endParaRPr lang="pt-BR" dirty="0"/>
          </a:p>
        </p:txBody>
      </p:sp>
      <p:sp>
        <p:nvSpPr>
          <p:cNvPr id="3" name="Seta para a direita 2"/>
          <p:cNvSpPr/>
          <p:nvPr/>
        </p:nvSpPr>
        <p:spPr>
          <a:xfrm>
            <a:off x="539552" y="332656"/>
            <a:ext cx="216024" cy="216024"/>
          </a:xfrm>
          <a:prstGeom prst="right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rgbClr val="FF0000"/>
                </a:solidFill>
              </a:ln>
              <a:solidFill>
                <a:srgbClr val="FF0000"/>
              </a:solidFill>
            </a:endParaRPr>
          </a:p>
        </p:txBody>
      </p:sp>
      <p:sp>
        <p:nvSpPr>
          <p:cNvPr id="4" name="Seta para a direita 3"/>
          <p:cNvSpPr/>
          <p:nvPr/>
        </p:nvSpPr>
        <p:spPr>
          <a:xfrm>
            <a:off x="539552" y="1700808"/>
            <a:ext cx="216024" cy="216024"/>
          </a:xfrm>
          <a:prstGeom prst="right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rgbClr val="FF0000"/>
                </a:solidFill>
              </a:ln>
              <a:solidFill>
                <a:srgbClr val="FF0000"/>
              </a:solidFill>
            </a:endParaRPr>
          </a:p>
        </p:txBody>
      </p:sp>
      <p:sp>
        <p:nvSpPr>
          <p:cNvPr id="5" name="CaixaDeTexto 4"/>
          <p:cNvSpPr txBox="1"/>
          <p:nvPr/>
        </p:nvSpPr>
        <p:spPr>
          <a:xfrm>
            <a:off x="755576" y="1556792"/>
            <a:ext cx="7560840" cy="1200329"/>
          </a:xfrm>
          <a:prstGeom prst="rect">
            <a:avLst/>
          </a:prstGeom>
          <a:noFill/>
        </p:spPr>
        <p:txBody>
          <a:bodyPr wrap="square" rtlCol="0">
            <a:spAutoFit/>
          </a:bodyPr>
          <a:lstStyle/>
          <a:p>
            <a:r>
              <a:rPr lang="pt-BR" dirty="0" smtClean="0"/>
              <a:t>   Os diferentes tipos de gráfico, (histogramas, polígonos de frequência, ogivas, gráficos de setores, pictogramas e outros) permitem uma melhor visualização de resultados. Estes gráficos podem ser obtidos utilizando planilhas eletrônicas, como por exemplo, o Excel.</a:t>
            </a:r>
            <a:endParaRPr lang="pt-BR" dirty="0"/>
          </a:p>
        </p:txBody>
      </p:sp>
      <p:sp>
        <p:nvSpPr>
          <p:cNvPr id="6" name="Retângulo 5"/>
          <p:cNvSpPr/>
          <p:nvPr/>
        </p:nvSpPr>
        <p:spPr>
          <a:xfrm>
            <a:off x="755576" y="2996952"/>
            <a:ext cx="6624736" cy="2308324"/>
          </a:xfrm>
          <a:prstGeom prst="rect">
            <a:avLst/>
          </a:prstGeom>
        </p:spPr>
        <p:txBody>
          <a:bodyPr wrap="square">
            <a:spAutoFit/>
          </a:bodyPr>
          <a:lstStyle/>
          <a:p>
            <a:pPr algn="just"/>
            <a:r>
              <a:rPr lang="pt-BR" dirty="0" smtClean="0"/>
              <a:t>   Os gráficos consistem em uma forma de apresentação dos dados, usualmente utilizada pois facilita a interpretação dos resultados.</a:t>
            </a:r>
          </a:p>
          <a:p>
            <a:pPr algn="just"/>
            <a:r>
              <a:rPr lang="pt-BR" dirty="0" smtClean="0"/>
              <a:t>São elementos complementares de um gráfico:</a:t>
            </a:r>
          </a:p>
          <a:p>
            <a:pPr algn="just"/>
            <a:endParaRPr lang="pt-BR" dirty="0" smtClean="0"/>
          </a:p>
          <a:p>
            <a:pPr algn="just"/>
            <a:r>
              <a:rPr lang="pt-BR" dirty="0" smtClean="0"/>
              <a:t>• Título geral, época e local</a:t>
            </a:r>
          </a:p>
          <a:p>
            <a:pPr algn="just"/>
            <a:r>
              <a:rPr lang="pt-BR" dirty="0" smtClean="0"/>
              <a:t>• Escalas e respectivas unidades de medida</a:t>
            </a:r>
          </a:p>
          <a:p>
            <a:pPr algn="just"/>
            <a:r>
              <a:rPr lang="pt-BR" dirty="0" smtClean="0"/>
              <a:t>• Indicação das convenções adotadas (legenda)</a:t>
            </a:r>
          </a:p>
          <a:p>
            <a:pPr algn="just"/>
            <a:r>
              <a:rPr lang="pt-BR" dirty="0" smtClean="0"/>
              <a:t>• Fonte de informação dos dados</a:t>
            </a:r>
          </a:p>
        </p:txBody>
      </p:sp>
      <p:sp>
        <p:nvSpPr>
          <p:cNvPr id="7" name="Seta para a direita 6"/>
          <p:cNvSpPr/>
          <p:nvPr/>
        </p:nvSpPr>
        <p:spPr>
          <a:xfrm>
            <a:off x="539552" y="3068960"/>
            <a:ext cx="216024" cy="216024"/>
          </a:xfrm>
          <a:prstGeom prst="right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rgbClr val="FF0000"/>
                </a:solidFill>
              </a:ln>
              <a:solidFill>
                <a:srgbClr val="FF0000"/>
              </a:solidFill>
            </a:endParaRPr>
          </a:p>
        </p:txBody>
      </p:sp>
      <p:sp>
        <p:nvSpPr>
          <p:cNvPr id="8" name="Retângulo 7"/>
          <p:cNvSpPr/>
          <p:nvPr/>
        </p:nvSpPr>
        <p:spPr>
          <a:xfrm>
            <a:off x="467544" y="5661248"/>
            <a:ext cx="7560840" cy="646331"/>
          </a:xfrm>
          <a:prstGeom prst="rect">
            <a:avLst/>
          </a:prstGeom>
        </p:spPr>
        <p:txBody>
          <a:bodyPr wrap="square">
            <a:spAutoFit/>
          </a:bodyPr>
          <a:lstStyle/>
          <a:p>
            <a:r>
              <a:rPr lang="pt-BR" b="1" dirty="0" smtClean="0">
                <a:solidFill>
                  <a:srgbClr val="FF0000"/>
                </a:solidFill>
              </a:rPr>
              <a:t>Objetivo: </a:t>
            </a:r>
            <a:r>
              <a:rPr lang="pt-BR" dirty="0" smtClean="0"/>
              <a:t>Facilitar a compreensão do fenômeno estatístico por meio do efeito visual imediato.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476672"/>
            <a:ext cx="7200800" cy="1754326"/>
          </a:xfrm>
          <a:prstGeom prst="rect">
            <a:avLst/>
          </a:prstGeom>
        </p:spPr>
        <p:txBody>
          <a:bodyPr wrap="square">
            <a:spAutoFit/>
          </a:bodyPr>
          <a:lstStyle/>
          <a:p>
            <a:pPr algn="just"/>
            <a:r>
              <a:rPr lang="pt-BR" dirty="0" smtClean="0"/>
              <a:t>Existem vários tipos de gráficos, os mais usados são: </a:t>
            </a:r>
          </a:p>
          <a:p>
            <a:pPr algn="just">
              <a:buFont typeface="Wingdings" pitchFamily="2" charset="2"/>
              <a:buChar char="Ø"/>
            </a:pPr>
            <a:r>
              <a:rPr lang="pt-BR" dirty="0" smtClean="0"/>
              <a:t>gráficos de linha</a:t>
            </a:r>
          </a:p>
          <a:p>
            <a:pPr algn="just">
              <a:buFont typeface="Wingdings" pitchFamily="2" charset="2"/>
              <a:buChar char="Ø"/>
            </a:pPr>
            <a:r>
              <a:rPr lang="pt-BR" dirty="0" smtClean="0"/>
              <a:t>diagramas de área (como por exemplo: gráficos de colunas, gráficos de barras e gráficos de setores) </a:t>
            </a:r>
          </a:p>
          <a:p>
            <a:pPr algn="just">
              <a:buFont typeface="Wingdings" pitchFamily="2" charset="2"/>
              <a:buChar char="Ø"/>
            </a:pPr>
            <a:r>
              <a:rPr lang="pt-BR" dirty="0" smtClean="0"/>
              <a:t>gráficos para representar as distribuições de frequências (como por exemplo: polígono de frequências, histograma e ogiva. </a:t>
            </a:r>
            <a:endParaRPr lang="pt-BR" dirty="0"/>
          </a:p>
        </p:txBody>
      </p:sp>
      <p:sp>
        <p:nvSpPr>
          <p:cNvPr id="3" name="Retângulo 2"/>
          <p:cNvSpPr/>
          <p:nvPr/>
        </p:nvSpPr>
        <p:spPr>
          <a:xfrm>
            <a:off x="683568" y="2708920"/>
            <a:ext cx="6696744" cy="2339102"/>
          </a:xfrm>
          <a:prstGeom prst="rect">
            <a:avLst/>
          </a:prstGeom>
        </p:spPr>
        <p:txBody>
          <a:bodyPr wrap="square">
            <a:spAutoFit/>
          </a:bodyPr>
          <a:lstStyle/>
          <a:p>
            <a:pPr algn="just"/>
            <a:r>
              <a:rPr lang="pt-BR" sz="2000" b="1" dirty="0" smtClean="0">
                <a:solidFill>
                  <a:srgbClr val="FF0000"/>
                </a:solidFill>
              </a:rPr>
              <a:t>Gráficos de linha:</a:t>
            </a:r>
            <a:r>
              <a:rPr lang="pt-BR" sz="2000" dirty="0" smtClean="0"/>
              <a:t> </a:t>
            </a:r>
          </a:p>
          <a:p>
            <a:pPr algn="just"/>
            <a:r>
              <a:rPr lang="pt-BR" dirty="0" smtClean="0"/>
              <a:t>	</a:t>
            </a:r>
          </a:p>
          <a:p>
            <a:pPr algn="just"/>
            <a:r>
              <a:rPr lang="pt-BR" dirty="0" smtClean="0"/>
              <a:t>        Sempre que os dados estiverem distribuídos segundo uma variável no tempo (meses, anos, etc.), os dados podem ser descritos através de um gráfico de linha. Um gráfico de linha retrata as mudanças nas quantidades com respeito ao tempo através de uma série de segmentos de reta. Este tipo de gráfico é muito eficiente para mostrar possíveis tendências no conjunto de dados.</a:t>
            </a:r>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251520" y="260648"/>
          <a:ext cx="3240360" cy="4556760"/>
        </p:xfrm>
        <a:graphic>
          <a:graphicData uri="http://schemas.openxmlformats.org/drawingml/2006/table">
            <a:tbl>
              <a:tblPr firstRow="1" firstCol="1" bandRow="1">
                <a:tableStyleId>{5C22544A-7EE6-4342-B048-85BDC9FD1C3A}</a:tableStyleId>
              </a:tblPr>
              <a:tblGrid>
                <a:gridCol w="1620180"/>
                <a:gridCol w="1620180"/>
              </a:tblGrid>
              <a:tr h="514343">
                <a:tc>
                  <a:txBody>
                    <a:bodyPr/>
                    <a:lstStyle/>
                    <a:p>
                      <a:pPr algn="ctr">
                        <a:lnSpc>
                          <a:spcPct val="115000"/>
                        </a:lnSpc>
                        <a:spcAft>
                          <a:spcPts val="0"/>
                        </a:spcAft>
                      </a:pPr>
                      <a:r>
                        <a:rPr lang="pt-BR" sz="2000" dirty="0">
                          <a:effectLst/>
                        </a:rPr>
                        <a:t>Ano</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Assinantes (em milhões)</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1997</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1,1</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1998</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1,3</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1999</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1,5</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2000</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1,9</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2001</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2,4</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2002</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2,6</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2003</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3,1</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2004</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7,4</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2005</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18,6</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2006</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21,5</a:t>
                      </a:r>
                      <a:endParaRPr lang="pt-BR" sz="2000" dirty="0">
                        <a:effectLst/>
                        <a:latin typeface="Calibri"/>
                        <a:ea typeface="Calibri"/>
                        <a:cs typeface="Times New Roman"/>
                      </a:endParaRPr>
                    </a:p>
                  </a:txBody>
                  <a:tcPr marL="68580" marR="68580" marT="0" marB="0" anchor="b"/>
                </a:tc>
              </a:tr>
              <a:tr h="257172">
                <a:tc>
                  <a:txBody>
                    <a:bodyPr/>
                    <a:lstStyle/>
                    <a:p>
                      <a:pPr algn="ctr">
                        <a:lnSpc>
                          <a:spcPct val="115000"/>
                        </a:lnSpc>
                        <a:spcAft>
                          <a:spcPts val="0"/>
                        </a:spcAft>
                      </a:pPr>
                      <a:r>
                        <a:rPr lang="pt-BR" sz="2000" dirty="0">
                          <a:effectLst/>
                        </a:rPr>
                        <a:t>2007</a:t>
                      </a:r>
                      <a:endParaRPr lang="pt-BR" sz="2000" dirty="0">
                        <a:effectLst/>
                        <a:latin typeface="Calibri"/>
                        <a:ea typeface="Calibri"/>
                        <a:cs typeface="Times New Roman"/>
                      </a:endParaRPr>
                    </a:p>
                  </a:txBody>
                  <a:tcPr marL="68580" marR="68580" marT="0" marB="0" anchor="b"/>
                </a:tc>
                <a:tc>
                  <a:txBody>
                    <a:bodyPr/>
                    <a:lstStyle/>
                    <a:p>
                      <a:pPr algn="ctr">
                        <a:lnSpc>
                          <a:spcPct val="115000"/>
                        </a:lnSpc>
                        <a:spcAft>
                          <a:spcPts val="0"/>
                        </a:spcAft>
                      </a:pPr>
                      <a:r>
                        <a:rPr lang="pt-BR" sz="2000" dirty="0">
                          <a:effectLst/>
                        </a:rPr>
                        <a:t>29</a:t>
                      </a:r>
                      <a:endParaRPr lang="pt-BR" sz="2000" dirty="0">
                        <a:effectLst/>
                        <a:latin typeface="Calibri"/>
                        <a:ea typeface="Calibri"/>
                        <a:cs typeface="Times New Roman"/>
                      </a:endParaRPr>
                    </a:p>
                  </a:txBody>
                  <a:tcPr marL="68580" marR="68580" marT="0" marB="0" anchor="b"/>
                </a:tc>
              </a:tr>
            </a:tbl>
          </a:graphicData>
        </a:graphic>
      </p:graphicFrame>
      <p:sp>
        <p:nvSpPr>
          <p:cNvPr id="3" name="Retângulo 2"/>
          <p:cNvSpPr/>
          <p:nvPr/>
        </p:nvSpPr>
        <p:spPr>
          <a:xfrm>
            <a:off x="3923928" y="404664"/>
            <a:ext cx="4572000" cy="923330"/>
          </a:xfrm>
          <a:prstGeom prst="rect">
            <a:avLst/>
          </a:prstGeom>
        </p:spPr>
        <p:txBody>
          <a:bodyPr>
            <a:spAutoFit/>
          </a:bodyPr>
          <a:lstStyle/>
          <a:p>
            <a:pPr algn="just"/>
            <a:r>
              <a:rPr lang="pt-BR" dirty="0" smtClean="0"/>
              <a:t>       O gráfico ideal para este conjunto de dados é o gráfico de linhas, já que os dados se reportam a uma série no tempo.</a:t>
            </a:r>
          </a:p>
        </p:txBody>
      </p:sp>
      <p:pic>
        <p:nvPicPr>
          <p:cNvPr id="4" name="Gráfico 7"/>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07904" y="2276872"/>
            <a:ext cx="5184576" cy="3456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188640"/>
            <a:ext cx="7056784" cy="2369880"/>
          </a:xfrm>
          <a:prstGeom prst="rect">
            <a:avLst/>
          </a:prstGeom>
        </p:spPr>
        <p:txBody>
          <a:bodyPr wrap="square">
            <a:spAutoFit/>
          </a:bodyPr>
          <a:lstStyle/>
          <a:p>
            <a:pPr algn="just"/>
            <a:r>
              <a:rPr lang="pt-BR" sz="2000" b="1" dirty="0" smtClean="0">
                <a:solidFill>
                  <a:srgbClr val="FF0000"/>
                </a:solidFill>
              </a:rPr>
              <a:t>Gráficos (ou diagramas) de barras (ou colunas):</a:t>
            </a:r>
            <a:r>
              <a:rPr lang="pt-BR" sz="2000" dirty="0" smtClean="0">
                <a:solidFill>
                  <a:srgbClr val="FF0000"/>
                </a:solidFill>
              </a:rPr>
              <a:t> 	</a:t>
            </a:r>
          </a:p>
          <a:p>
            <a:pPr algn="just"/>
            <a:r>
              <a:rPr lang="pt-BR" sz="2000" dirty="0" smtClean="0">
                <a:solidFill>
                  <a:srgbClr val="FF0000"/>
                </a:solidFill>
              </a:rPr>
              <a:t>        </a:t>
            </a:r>
            <a:r>
              <a:rPr lang="pt-BR" dirty="0" smtClean="0"/>
              <a:t>Os diagramas de barras (ou colunas) são bastante utilizados quando trabalhamos com dados categóricos, as barras (ou colunas) comparam rapidamente o tamanho dos grupos através das quantidades ou frequências para diferentes categorias de dados. </a:t>
            </a:r>
          </a:p>
          <a:p>
            <a:pPr algn="just"/>
            <a:r>
              <a:rPr lang="pt-BR" dirty="0" smtClean="0"/>
              <a:t>        O gráfico de barras, quando as barras estão dispostas no sentido vertical, também é chamado de gráfico de colunas.</a:t>
            </a:r>
          </a:p>
          <a:p>
            <a:pPr algn="just">
              <a:buNone/>
            </a:pPr>
            <a:r>
              <a:rPr lang="pt-BR" dirty="0" smtClean="0"/>
              <a:t>        Um gráfico de </a:t>
            </a:r>
            <a:r>
              <a:rPr lang="pt-BR" i="1" dirty="0" smtClean="0"/>
              <a:t>barras</a:t>
            </a:r>
            <a:r>
              <a:rPr lang="pt-BR" dirty="0" smtClean="0"/>
              <a:t> ilustra comparações entre itens individuais.</a:t>
            </a:r>
            <a:endParaRPr lang="pt-BR" dirty="0"/>
          </a:p>
        </p:txBody>
      </p:sp>
      <p:sp>
        <p:nvSpPr>
          <p:cNvPr id="3" name="Retângulo 2"/>
          <p:cNvSpPr/>
          <p:nvPr/>
        </p:nvSpPr>
        <p:spPr>
          <a:xfrm>
            <a:off x="179512" y="2852936"/>
            <a:ext cx="5904656" cy="369332"/>
          </a:xfrm>
          <a:prstGeom prst="rect">
            <a:avLst/>
          </a:prstGeom>
        </p:spPr>
        <p:txBody>
          <a:bodyPr wrap="square">
            <a:spAutoFit/>
          </a:bodyPr>
          <a:lstStyle/>
          <a:p>
            <a:pPr lvl="0" fontAlgn="base">
              <a:spcBef>
                <a:spcPct val="0"/>
              </a:spcBef>
              <a:spcAft>
                <a:spcPct val="0"/>
              </a:spcAft>
            </a:pPr>
            <a:r>
              <a:rPr lang="pt-BR" b="1" dirty="0" smtClean="0">
                <a:latin typeface="Arial" pitchFamily="34" charset="0"/>
                <a:ea typeface="Calibri" pitchFamily="34" charset="0"/>
                <a:cs typeface="Arial" pitchFamily="34" charset="0"/>
              </a:rPr>
              <a:t>Causas de perda de ativos durante o ano de 2015</a:t>
            </a:r>
            <a:endParaRPr lang="pt-BR" b="1" dirty="0" smtClean="0">
              <a:latin typeface="Arial" pitchFamily="34" charset="0"/>
              <a:cs typeface="Arial" pitchFamily="34" charset="0"/>
            </a:endParaRPr>
          </a:p>
        </p:txBody>
      </p:sp>
      <p:graphicFrame>
        <p:nvGraphicFramePr>
          <p:cNvPr id="5" name="Tabela 4"/>
          <p:cNvGraphicFramePr>
            <a:graphicFrameLocks noGrp="1"/>
          </p:cNvGraphicFramePr>
          <p:nvPr/>
        </p:nvGraphicFramePr>
        <p:xfrm>
          <a:off x="2843808" y="3429000"/>
          <a:ext cx="5616624" cy="2880320"/>
        </p:xfrm>
        <a:graphic>
          <a:graphicData uri="http://schemas.openxmlformats.org/drawingml/2006/table">
            <a:tbl>
              <a:tblPr>
                <a:tableStyleId>{5C22544A-7EE6-4342-B048-85BDC9FD1C3A}</a:tableStyleId>
              </a:tblPr>
              <a:tblGrid>
                <a:gridCol w="2467427"/>
                <a:gridCol w="3149197"/>
              </a:tblGrid>
              <a:tr h="375816">
                <a:tc>
                  <a:txBody>
                    <a:bodyPr/>
                    <a:lstStyle/>
                    <a:p>
                      <a:pPr algn="ctr">
                        <a:lnSpc>
                          <a:spcPct val="115000"/>
                        </a:lnSpc>
                        <a:spcAft>
                          <a:spcPts val="1000"/>
                        </a:spcAft>
                      </a:pPr>
                      <a:r>
                        <a:rPr lang="pt-BR" sz="1800" b="1" dirty="0">
                          <a:effectLst/>
                        </a:rPr>
                        <a:t>Causas</a:t>
                      </a:r>
                      <a:endParaRPr lang="pt-BR" sz="1800" b="1" dirty="0">
                        <a:effectLst/>
                        <a:latin typeface="Calibri"/>
                        <a:ea typeface="Calibri"/>
                        <a:cs typeface="Times New Roman"/>
                      </a:endParaRPr>
                    </a:p>
                  </a:txBody>
                  <a:tcPr marL="44450" marR="44450" marT="0" marB="0" anchor="b"/>
                </a:tc>
                <a:tc>
                  <a:txBody>
                    <a:bodyPr/>
                    <a:lstStyle/>
                    <a:p>
                      <a:pPr algn="ctr">
                        <a:lnSpc>
                          <a:spcPct val="115000"/>
                        </a:lnSpc>
                        <a:spcAft>
                          <a:spcPts val="1000"/>
                        </a:spcAft>
                      </a:pPr>
                      <a:r>
                        <a:rPr lang="pt-BR" sz="1800" b="1" dirty="0">
                          <a:effectLst/>
                        </a:rPr>
                        <a:t>Valor perdido (milhões de reais)</a:t>
                      </a:r>
                      <a:endParaRPr lang="pt-BR" sz="1800" b="1" dirty="0">
                        <a:effectLst/>
                        <a:latin typeface="Calibri"/>
                        <a:ea typeface="Calibri"/>
                        <a:cs typeface="Times New Roman"/>
                      </a:endParaRPr>
                    </a:p>
                  </a:txBody>
                  <a:tcPr marL="44450" marR="44450" marT="0" marB="0" anchor="b"/>
                </a:tc>
              </a:tr>
              <a:tr h="416272">
                <a:tc>
                  <a:txBody>
                    <a:bodyPr/>
                    <a:lstStyle/>
                    <a:p>
                      <a:pPr algn="ctr">
                        <a:lnSpc>
                          <a:spcPct val="115000"/>
                        </a:lnSpc>
                        <a:spcAft>
                          <a:spcPts val="1000"/>
                        </a:spcAft>
                      </a:pPr>
                      <a:r>
                        <a:rPr lang="pt-BR" sz="1800" dirty="0">
                          <a:effectLst/>
                        </a:rPr>
                        <a:t>Má administração</a:t>
                      </a:r>
                      <a:endParaRPr lang="pt-BR" sz="1800" dirty="0">
                        <a:effectLst/>
                        <a:latin typeface="Calibri"/>
                        <a:ea typeface="Calibri"/>
                        <a:cs typeface="Times New Roman"/>
                      </a:endParaRPr>
                    </a:p>
                  </a:txBody>
                  <a:tcPr marL="44450" marR="44450" marT="0" marB="0" anchor="b"/>
                </a:tc>
                <a:tc>
                  <a:txBody>
                    <a:bodyPr/>
                    <a:lstStyle/>
                    <a:p>
                      <a:pPr algn="ctr">
                        <a:lnSpc>
                          <a:spcPct val="115000"/>
                        </a:lnSpc>
                        <a:spcAft>
                          <a:spcPts val="1000"/>
                        </a:spcAft>
                      </a:pPr>
                      <a:r>
                        <a:rPr lang="pt-BR" sz="1800" dirty="0">
                          <a:effectLst/>
                        </a:rPr>
                        <a:t>5,2</a:t>
                      </a:r>
                      <a:endParaRPr lang="pt-BR" sz="1800" dirty="0">
                        <a:effectLst/>
                        <a:latin typeface="Calibri"/>
                        <a:ea typeface="Calibri"/>
                        <a:cs typeface="Times New Roman"/>
                      </a:endParaRPr>
                    </a:p>
                  </a:txBody>
                  <a:tcPr marL="44450" marR="44450" marT="0" marB="0" anchor="b"/>
                </a:tc>
              </a:tr>
              <a:tr h="432048">
                <a:tc>
                  <a:txBody>
                    <a:bodyPr/>
                    <a:lstStyle/>
                    <a:p>
                      <a:pPr algn="ctr">
                        <a:lnSpc>
                          <a:spcPct val="115000"/>
                        </a:lnSpc>
                        <a:spcAft>
                          <a:spcPts val="1000"/>
                        </a:spcAft>
                      </a:pPr>
                      <a:r>
                        <a:rPr lang="pt-BR" sz="1800" dirty="0">
                          <a:effectLst/>
                        </a:rPr>
                        <a:t>Roubos de funcionários</a:t>
                      </a:r>
                      <a:endParaRPr lang="pt-BR" sz="1800" dirty="0">
                        <a:effectLst/>
                        <a:latin typeface="Calibri"/>
                        <a:ea typeface="Calibri"/>
                        <a:cs typeface="Times New Roman"/>
                      </a:endParaRPr>
                    </a:p>
                  </a:txBody>
                  <a:tcPr marL="44450" marR="44450" marT="0" marB="0" anchor="b"/>
                </a:tc>
                <a:tc>
                  <a:txBody>
                    <a:bodyPr/>
                    <a:lstStyle/>
                    <a:p>
                      <a:pPr algn="ctr">
                        <a:lnSpc>
                          <a:spcPct val="115000"/>
                        </a:lnSpc>
                        <a:spcAft>
                          <a:spcPts val="1000"/>
                        </a:spcAft>
                      </a:pPr>
                      <a:r>
                        <a:rPr lang="pt-BR" sz="1800" dirty="0">
                          <a:effectLst/>
                        </a:rPr>
                        <a:t>3,9</a:t>
                      </a:r>
                      <a:endParaRPr lang="pt-BR" sz="1800" dirty="0">
                        <a:effectLst/>
                        <a:latin typeface="Calibri"/>
                        <a:ea typeface="Calibri"/>
                        <a:cs typeface="Times New Roman"/>
                      </a:endParaRPr>
                    </a:p>
                  </a:txBody>
                  <a:tcPr marL="44450" marR="44450" marT="0" marB="0" anchor="b"/>
                </a:tc>
              </a:tr>
              <a:tr h="432048">
                <a:tc>
                  <a:txBody>
                    <a:bodyPr/>
                    <a:lstStyle/>
                    <a:p>
                      <a:pPr algn="ctr">
                        <a:lnSpc>
                          <a:spcPct val="115000"/>
                        </a:lnSpc>
                        <a:spcAft>
                          <a:spcPts val="1000"/>
                        </a:spcAft>
                      </a:pPr>
                      <a:r>
                        <a:rPr lang="pt-BR" sz="1800" dirty="0">
                          <a:effectLst/>
                        </a:rPr>
                        <a:t>Fraudes nas vendas</a:t>
                      </a:r>
                      <a:endParaRPr lang="pt-BR" sz="1800" dirty="0">
                        <a:effectLst/>
                        <a:latin typeface="Calibri"/>
                        <a:ea typeface="Calibri"/>
                        <a:cs typeface="Times New Roman"/>
                      </a:endParaRPr>
                    </a:p>
                  </a:txBody>
                  <a:tcPr marL="44450" marR="44450" marT="0" marB="0" anchor="b"/>
                </a:tc>
                <a:tc>
                  <a:txBody>
                    <a:bodyPr/>
                    <a:lstStyle/>
                    <a:p>
                      <a:pPr algn="ctr">
                        <a:lnSpc>
                          <a:spcPct val="115000"/>
                        </a:lnSpc>
                        <a:spcAft>
                          <a:spcPts val="1000"/>
                        </a:spcAft>
                      </a:pPr>
                      <a:r>
                        <a:rPr lang="pt-BR" sz="1800" dirty="0">
                          <a:effectLst/>
                        </a:rPr>
                        <a:t>5,5</a:t>
                      </a:r>
                      <a:endParaRPr lang="pt-BR" sz="1800" dirty="0">
                        <a:effectLst/>
                        <a:latin typeface="Calibri"/>
                        <a:ea typeface="Calibri"/>
                        <a:cs typeface="Times New Roman"/>
                      </a:endParaRPr>
                    </a:p>
                  </a:txBody>
                  <a:tcPr marL="44450" marR="44450" marT="0" marB="0" anchor="b"/>
                </a:tc>
              </a:tr>
              <a:tr h="432048">
                <a:tc>
                  <a:txBody>
                    <a:bodyPr/>
                    <a:lstStyle/>
                    <a:p>
                      <a:pPr algn="ctr">
                        <a:lnSpc>
                          <a:spcPct val="115000"/>
                        </a:lnSpc>
                        <a:spcAft>
                          <a:spcPts val="1000"/>
                        </a:spcAft>
                      </a:pPr>
                      <a:r>
                        <a:rPr lang="pt-BR" sz="1800" dirty="0">
                          <a:effectLst/>
                        </a:rPr>
                        <a:t>Assaltos às lojas</a:t>
                      </a:r>
                      <a:endParaRPr lang="pt-BR" sz="1800" dirty="0">
                        <a:effectLst/>
                        <a:latin typeface="Calibri"/>
                        <a:ea typeface="Calibri"/>
                        <a:cs typeface="Times New Roman"/>
                      </a:endParaRPr>
                    </a:p>
                  </a:txBody>
                  <a:tcPr marL="44450" marR="44450" marT="0" marB="0" anchor="b"/>
                </a:tc>
                <a:tc>
                  <a:txBody>
                    <a:bodyPr/>
                    <a:lstStyle/>
                    <a:p>
                      <a:pPr algn="ctr">
                        <a:lnSpc>
                          <a:spcPct val="115000"/>
                        </a:lnSpc>
                        <a:spcAft>
                          <a:spcPts val="1000"/>
                        </a:spcAft>
                      </a:pPr>
                      <a:r>
                        <a:rPr lang="pt-BR" sz="1800" dirty="0">
                          <a:effectLst/>
                        </a:rPr>
                        <a:t>1,8</a:t>
                      </a:r>
                      <a:endParaRPr lang="pt-BR" sz="1800" dirty="0">
                        <a:effectLst/>
                        <a:latin typeface="Calibri"/>
                        <a:ea typeface="Calibri"/>
                        <a:cs typeface="Times New Roman"/>
                      </a:endParaRPr>
                    </a:p>
                  </a:txBody>
                  <a:tcPr marL="44450" marR="44450" marT="0" marB="0" anchor="b"/>
                </a:tc>
              </a:tr>
              <a:tr h="432048">
                <a:tc>
                  <a:txBody>
                    <a:bodyPr/>
                    <a:lstStyle/>
                    <a:p>
                      <a:pPr algn="ctr">
                        <a:lnSpc>
                          <a:spcPct val="115000"/>
                        </a:lnSpc>
                        <a:spcAft>
                          <a:spcPts val="1000"/>
                        </a:spcAft>
                      </a:pPr>
                      <a:r>
                        <a:rPr lang="pt-BR" sz="1800" dirty="0">
                          <a:effectLst/>
                        </a:rPr>
                        <a:t>Perda do estoque</a:t>
                      </a:r>
                      <a:endParaRPr lang="pt-BR" sz="1800" dirty="0">
                        <a:effectLst/>
                        <a:latin typeface="Calibri"/>
                        <a:ea typeface="Calibri"/>
                        <a:cs typeface="Times New Roman"/>
                      </a:endParaRPr>
                    </a:p>
                  </a:txBody>
                  <a:tcPr marL="44450" marR="44450" marT="0" marB="0" anchor="b"/>
                </a:tc>
                <a:tc>
                  <a:txBody>
                    <a:bodyPr/>
                    <a:lstStyle/>
                    <a:p>
                      <a:pPr algn="ctr">
                        <a:lnSpc>
                          <a:spcPct val="115000"/>
                        </a:lnSpc>
                        <a:spcAft>
                          <a:spcPts val="1000"/>
                        </a:spcAft>
                      </a:pPr>
                      <a:r>
                        <a:rPr lang="pt-BR" sz="1800" dirty="0">
                          <a:effectLst/>
                        </a:rPr>
                        <a:t>1,6</a:t>
                      </a:r>
                      <a:endParaRPr lang="pt-BR" sz="1800" dirty="0">
                        <a:effectLst/>
                        <a:latin typeface="Calibri"/>
                        <a:ea typeface="Calibri"/>
                        <a:cs typeface="Times New Roman"/>
                      </a:endParaRPr>
                    </a:p>
                  </a:txBody>
                  <a:tcPr marL="44450" marR="44450" marT="0" marB="0" anchor="b"/>
                </a:tc>
              </a:tr>
              <a:tr h="360040">
                <a:tc>
                  <a:txBody>
                    <a:bodyPr/>
                    <a:lstStyle/>
                    <a:p>
                      <a:pPr algn="ctr">
                        <a:lnSpc>
                          <a:spcPct val="115000"/>
                        </a:lnSpc>
                        <a:spcAft>
                          <a:spcPts val="1000"/>
                        </a:spcAft>
                      </a:pPr>
                      <a:r>
                        <a:rPr lang="pt-BR" sz="1800" dirty="0">
                          <a:effectLst/>
                        </a:rPr>
                        <a:t>Atendimento ruim</a:t>
                      </a:r>
                      <a:endParaRPr lang="pt-BR" sz="1800" dirty="0">
                        <a:effectLst/>
                        <a:latin typeface="Calibri"/>
                        <a:ea typeface="Calibri"/>
                        <a:cs typeface="Times New Roman"/>
                      </a:endParaRPr>
                    </a:p>
                  </a:txBody>
                  <a:tcPr marL="44450" marR="44450" marT="0" marB="0" anchor="b"/>
                </a:tc>
                <a:tc>
                  <a:txBody>
                    <a:bodyPr/>
                    <a:lstStyle/>
                    <a:p>
                      <a:pPr algn="ctr">
                        <a:lnSpc>
                          <a:spcPct val="115000"/>
                        </a:lnSpc>
                        <a:spcAft>
                          <a:spcPts val="1000"/>
                        </a:spcAft>
                      </a:pPr>
                      <a:r>
                        <a:rPr lang="pt-BR" sz="1800" dirty="0">
                          <a:effectLst/>
                        </a:rPr>
                        <a:t>0,8</a:t>
                      </a:r>
                      <a:endParaRPr lang="pt-BR" sz="1800" dirty="0">
                        <a:effectLst/>
                        <a:latin typeface="Calibri"/>
                        <a:ea typeface="Calibri"/>
                        <a:cs typeface="Times New Roman"/>
                      </a:endParaRPr>
                    </a:p>
                  </a:txBody>
                  <a:tcPr marL="44450" marR="44450" marT="0" marB="0" anchor="b"/>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áfico 1"/>
          <p:cNvPicPr>
            <a:picLocks noChangeArrowheads="1"/>
          </p:cNvPicPr>
          <p:nvPr/>
        </p:nvPicPr>
        <p:blipFill>
          <a:blip r:embed="rId2" cstate="print">
            <a:extLst>
              <a:ext uri="{28A0092B-C50C-407E-A947-70E740481C1C}">
                <a14:useLocalDpi xmlns="" xmlns:a14="http://schemas.microsoft.com/office/drawing/2010/main" val="0"/>
              </a:ext>
            </a:extLst>
          </a:blip>
          <a:srcRect b="-18"/>
          <a:stretch>
            <a:fillRect/>
          </a:stretch>
        </p:blipFill>
        <p:spPr bwMode="auto">
          <a:xfrm>
            <a:off x="107504" y="404664"/>
            <a:ext cx="4104456" cy="4032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Gráfico 2"/>
          <p:cNvPicPr>
            <a:picLocks noChangeArrowheads="1"/>
          </p:cNvPicPr>
          <p:nvPr/>
        </p:nvPicPr>
        <p:blipFill>
          <a:blip r:embed="rId3" cstate="print">
            <a:extLst>
              <a:ext uri="{28A0092B-C50C-407E-A947-70E740481C1C}">
                <a14:useLocalDpi xmlns="" xmlns:a14="http://schemas.microsoft.com/office/drawing/2010/main" val="0"/>
              </a:ext>
            </a:extLst>
          </a:blip>
          <a:srcRect b="-75"/>
          <a:stretch>
            <a:fillRect/>
          </a:stretch>
        </p:blipFill>
        <p:spPr bwMode="auto">
          <a:xfrm>
            <a:off x="4572000" y="1844824"/>
            <a:ext cx="4392488" cy="4680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332656"/>
            <a:ext cx="7344816" cy="2031325"/>
          </a:xfrm>
          <a:prstGeom prst="rect">
            <a:avLst/>
          </a:prstGeom>
        </p:spPr>
        <p:txBody>
          <a:bodyPr wrap="square">
            <a:spAutoFit/>
          </a:bodyPr>
          <a:lstStyle/>
          <a:p>
            <a:pPr algn="just"/>
            <a:r>
              <a:rPr lang="pt-BR" sz="2400" b="1" dirty="0" smtClean="0">
                <a:solidFill>
                  <a:srgbClr val="FF0000"/>
                </a:solidFill>
              </a:rPr>
              <a:t>Gráfico (ou Diagrama) de setores:</a:t>
            </a:r>
            <a:r>
              <a:rPr lang="pt-BR" sz="2400" dirty="0" smtClean="0">
                <a:solidFill>
                  <a:srgbClr val="FF0000"/>
                </a:solidFill>
              </a:rPr>
              <a:t> </a:t>
            </a:r>
          </a:p>
          <a:p>
            <a:pPr algn="just"/>
            <a:endParaRPr lang="pt-BR" sz="2400" dirty="0" smtClean="0">
              <a:solidFill>
                <a:srgbClr val="FF0000"/>
              </a:solidFill>
            </a:endParaRPr>
          </a:p>
          <a:p>
            <a:pPr algn="just"/>
            <a:r>
              <a:rPr lang="pt-BR" sz="2400" dirty="0" smtClean="0"/>
              <a:t>      </a:t>
            </a:r>
            <a:r>
              <a:rPr lang="pt-BR" dirty="0" smtClean="0"/>
              <a:t>O diagrama de setores, também conhecido como gráfico de pizza, é o gráfico mais utilizado para representar variáveis qualitativas (ou categóricas), é bastante apropriado quando se deseja visualizar a proporção que cada categoria representa no total. </a:t>
            </a:r>
            <a:endParaRPr lang="pt-BR" dirty="0"/>
          </a:p>
        </p:txBody>
      </p:sp>
      <p:sp>
        <p:nvSpPr>
          <p:cNvPr id="3" name="Retângulo 2"/>
          <p:cNvSpPr/>
          <p:nvPr/>
        </p:nvSpPr>
        <p:spPr>
          <a:xfrm>
            <a:off x="539552" y="2564904"/>
            <a:ext cx="7272808" cy="3139321"/>
          </a:xfrm>
          <a:prstGeom prst="rect">
            <a:avLst/>
          </a:prstGeom>
        </p:spPr>
        <p:txBody>
          <a:bodyPr wrap="square">
            <a:spAutoFit/>
          </a:bodyPr>
          <a:lstStyle/>
          <a:p>
            <a:pPr algn="just"/>
            <a:r>
              <a:rPr lang="pt-BR" dirty="0" smtClean="0"/>
              <a:t>        Quando temos uma tabela de variável qualitativa, um tipo de</a:t>
            </a:r>
          </a:p>
          <a:p>
            <a:pPr algn="just"/>
            <a:r>
              <a:rPr lang="pt-BR" dirty="0" smtClean="0"/>
              <a:t>gráfico adequado para apresentar os resultados corresponde ao gráfico de setores, também popularmente conhecido como gráfico tipo pizza. Sua construção é simples: sabe-se que o ângulo de 360º equivale a 100% da área da circunferência; assim, para obter-se o ângulo do setor cuja área representa uma determinada frequência, basta resolver uma regra de três simples, como a apresentada a seguir:</a:t>
            </a:r>
          </a:p>
          <a:p>
            <a:endParaRPr lang="pt-BR" dirty="0" smtClean="0"/>
          </a:p>
          <a:p>
            <a:endParaRPr lang="pt-BR" dirty="0" smtClean="0"/>
          </a:p>
          <a:p>
            <a:r>
              <a:rPr lang="pt-BR" dirty="0" smtClean="0"/>
              <a:t>                360º ---------------- 100%</a:t>
            </a:r>
          </a:p>
          <a:p>
            <a:r>
              <a:rPr lang="pt-BR" dirty="0" smtClean="0"/>
              <a:t>                 xº ------------------- Freq. Relativa (Porcentual)</a:t>
            </a: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áfico 6"/>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764704"/>
            <a:ext cx="6696744" cy="4824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3528" y="836712"/>
            <a:ext cx="7974171" cy="646331"/>
          </a:xfrm>
          <a:prstGeom prst="rect">
            <a:avLst/>
          </a:prstGeom>
          <a:noFill/>
        </p:spPr>
        <p:txBody>
          <a:bodyPr wrap="none" rtlCol="0">
            <a:spAutoFit/>
          </a:bodyPr>
          <a:lstStyle/>
          <a:p>
            <a:r>
              <a:rPr lang="pt-BR" b="1" dirty="0" smtClean="0">
                <a:solidFill>
                  <a:srgbClr val="FF0000"/>
                </a:solidFill>
              </a:rPr>
              <a:t>População: </a:t>
            </a:r>
            <a:r>
              <a:rPr lang="pt-BR" dirty="0" smtClean="0"/>
              <a:t>É o conjunto total de elementos (objetos, itens, medidas, etc.) que têm </a:t>
            </a:r>
          </a:p>
          <a:p>
            <a:r>
              <a:rPr lang="pt-BR" dirty="0" smtClean="0"/>
              <a:t>determinada característica que se deseja estudar.</a:t>
            </a:r>
            <a:endParaRPr lang="pt-BR" dirty="0"/>
          </a:p>
        </p:txBody>
      </p:sp>
      <p:sp>
        <p:nvSpPr>
          <p:cNvPr id="5" name="CaixaDeTexto 4"/>
          <p:cNvSpPr txBox="1"/>
          <p:nvPr/>
        </p:nvSpPr>
        <p:spPr>
          <a:xfrm>
            <a:off x="323528" y="1916832"/>
            <a:ext cx="8171276" cy="1200329"/>
          </a:xfrm>
          <a:prstGeom prst="rect">
            <a:avLst/>
          </a:prstGeom>
          <a:noFill/>
        </p:spPr>
        <p:txBody>
          <a:bodyPr wrap="none" rtlCol="0">
            <a:spAutoFit/>
          </a:bodyPr>
          <a:lstStyle/>
          <a:p>
            <a:r>
              <a:rPr lang="pt-BR" b="1" dirty="0" smtClean="0">
                <a:solidFill>
                  <a:srgbClr val="FF0000"/>
                </a:solidFill>
              </a:rPr>
              <a:t>Amostra</a:t>
            </a:r>
            <a:r>
              <a:rPr lang="pt-BR" dirty="0" smtClean="0"/>
              <a:t>: É uma parte da população de interesse que se tem acesso para desenvolver</a:t>
            </a:r>
          </a:p>
          <a:p>
            <a:r>
              <a:rPr lang="pt-BR" dirty="0" smtClean="0"/>
              <a:t>o estudo estatístico. Se a amostra não for fornecida no estudo, devemos retirá-la da </a:t>
            </a:r>
          </a:p>
          <a:p>
            <a:r>
              <a:rPr lang="pt-BR" dirty="0" smtClean="0"/>
              <a:t>população através de técnicas de amostragem adequadas, para que os resultados </a:t>
            </a:r>
          </a:p>
          <a:p>
            <a:r>
              <a:rPr lang="pt-BR" dirty="0" smtClean="0"/>
              <a:t>fornecidos sejam confiáveis.</a:t>
            </a:r>
            <a:endParaRPr lang="pt-BR" dirty="0"/>
          </a:p>
        </p:txBody>
      </p:sp>
      <p:sp>
        <p:nvSpPr>
          <p:cNvPr id="6" name="CaixaDeTexto 5"/>
          <p:cNvSpPr txBox="1"/>
          <p:nvPr/>
        </p:nvSpPr>
        <p:spPr>
          <a:xfrm>
            <a:off x="323528" y="3501008"/>
            <a:ext cx="8597033" cy="646331"/>
          </a:xfrm>
          <a:prstGeom prst="rect">
            <a:avLst/>
          </a:prstGeom>
          <a:noFill/>
        </p:spPr>
        <p:txBody>
          <a:bodyPr wrap="none" rtlCol="0">
            <a:spAutoFit/>
          </a:bodyPr>
          <a:lstStyle/>
          <a:p>
            <a:r>
              <a:rPr lang="pt-BR" b="1" dirty="0" smtClean="0">
                <a:solidFill>
                  <a:srgbClr val="FF0000"/>
                </a:solidFill>
              </a:rPr>
              <a:t>Estatística Descritiva</a:t>
            </a:r>
            <a:r>
              <a:rPr lang="pt-BR" dirty="0" smtClean="0">
                <a:solidFill>
                  <a:srgbClr val="FF0000"/>
                </a:solidFill>
              </a:rPr>
              <a:t>: </a:t>
            </a:r>
            <a:r>
              <a:rPr lang="pt-BR" dirty="0" smtClean="0"/>
              <a:t>É a parte da estatística que trata da organização e do resumo</a:t>
            </a:r>
          </a:p>
          <a:p>
            <a:r>
              <a:rPr lang="pt-BR" dirty="0" smtClean="0"/>
              <a:t>do conjunto de dados por meio de gráficos, tabelas e medidas descritivas (quantidades).</a:t>
            </a:r>
            <a:endParaRPr lang="pt-BR" dirty="0"/>
          </a:p>
        </p:txBody>
      </p:sp>
      <p:sp>
        <p:nvSpPr>
          <p:cNvPr id="7" name="CaixaDeTexto 6"/>
          <p:cNvSpPr txBox="1"/>
          <p:nvPr/>
        </p:nvSpPr>
        <p:spPr>
          <a:xfrm>
            <a:off x="323528" y="4581128"/>
            <a:ext cx="8667181" cy="923330"/>
          </a:xfrm>
          <a:prstGeom prst="rect">
            <a:avLst/>
          </a:prstGeom>
          <a:noFill/>
        </p:spPr>
        <p:txBody>
          <a:bodyPr wrap="none" rtlCol="0">
            <a:spAutoFit/>
          </a:bodyPr>
          <a:lstStyle/>
          <a:p>
            <a:r>
              <a:rPr lang="pt-BR" b="1" dirty="0" smtClean="0">
                <a:solidFill>
                  <a:srgbClr val="FF0000"/>
                </a:solidFill>
              </a:rPr>
              <a:t>Estatística Indutiva: </a:t>
            </a:r>
            <a:r>
              <a:rPr lang="pt-BR" dirty="0" smtClean="0"/>
              <a:t>Esta parte é responsável por encontrar métodos para tirar conclusões</a:t>
            </a:r>
          </a:p>
          <a:p>
            <a:r>
              <a:rPr lang="pt-BR" dirty="0" smtClean="0"/>
              <a:t>(ou tomar decisões) sobre a população de interesse, geralmente, baseado em informações</a:t>
            </a:r>
          </a:p>
          <a:p>
            <a:r>
              <a:rPr lang="pt-BR" dirty="0" smtClean="0"/>
              <a:t>retiradas de uma amostra representativa desta população.</a:t>
            </a:r>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332656"/>
            <a:ext cx="7848872" cy="2769989"/>
          </a:xfrm>
          <a:prstGeom prst="rect">
            <a:avLst/>
          </a:prstGeom>
        </p:spPr>
        <p:txBody>
          <a:bodyPr wrap="square">
            <a:spAutoFit/>
          </a:bodyPr>
          <a:lstStyle/>
          <a:p>
            <a:pPr algn="just"/>
            <a:r>
              <a:rPr lang="pt-BR" sz="2400" b="1" dirty="0" smtClean="0">
                <a:solidFill>
                  <a:srgbClr val="FF0000"/>
                </a:solidFill>
              </a:rPr>
              <a:t>Histograma: </a:t>
            </a:r>
          </a:p>
          <a:p>
            <a:pPr algn="just"/>
            <a:r>
              <a:rPr lang="pt-BR" sz="2400" b="1" dirty="0" smtClean="0"/>
              <a:t>     </a:t>
            </a:r>
            <a:r>
              <a:rPr lang="pt-BR" dirty="0" smtClean="0"/>
              <a:t>Um histograma é como se fosse um diagrama de barras, porém referente a uma distribuição de frequência. </a:t>
            </a:r>
          </a:p>
          <a:p>
            <a:pPr algn="just"/>
            <a:r>
              <a:rPr lang="pt-BR" dirty="0" smtClean="0"/>
              <a:t>      Os intervalos de classe são colocados no eixo horizontal enquanto as frequências são colocadas no eixo vertical. </a:t>
            </a:r>
          </a:p>
          <a:p>
            <a:pPr algn="just"/>
            <a:r>
              <a:rPr lang="pt-BR" dirty="0" smtClean="0"/>
              <a:t>As frequências podem ser absolutas (Simples) ou relativas.</a:t>
            </a:r>
          </a:p>
          <a:p>
            <a:pPr algn="just"/>
            <a:endParaRPr lang="pt-BR" dirty="0" smtClean="0"/>
          </a:p>
          <a:p>
            <a:pPr algn="just"/>
            <a:r>
              <a:rPr lang="pt-BR" b="1" dirty="0" smtClean="0"/>
              <a:t>Observação: </a:t>
            </a:r>
            <a:r>
              <a:rPr lang="pt-BR" dirty="0" smtClean="0"/>
              <a:t>não há espaços entre as barras se o histograma é referente a variável quantitativa contínua. </a:t>
            </a:r>
            <a:endParaRPr lang="pt-BR" dirty="0"/>
          </a:p>
        </p:txBody>
      </p:sp>
      <p:sp>
        <p:nvSpPr>
          <p:cNvPr id="3" name="Retângulo 2"/>
          <p:cNvSpPr/>
          <p:nvPr/>
        </p:nvSpPr>
        <p:spPr>
          <a:xfrm>
            <a:off x="827584" y="3501008"/>
            <a:ext cx="6624736" cy="1538883"/>
          </a:xfrm>
          <a:prstGeom prst="rect">
            <a:avLst/>
          </a:prstGeom>
        </p:spPr>
        <p:txBody>
          <a:bodyPr wrap="square">
            <a:spAutoFit/>
          </a:bodyPr>
          <a:lstStyle/>
          <a:p>
            <a:r>
              <a:rPr lang="pt-BR" sz="2000" b="1" dirty="0" smtClean="0"/>
              <a:t>Exemplo de Histograma:</a:t>
            </a:r>
            <a:r>
              <a:rPr lang="pt-BR" sz="2000" dirty="0" smtClean="0"/>
              <a:t> </a:t>
            </a:r>
            <a:r>
              <a:rPr lang="pt-BR" sz="2000" b="1" dirty="0" smtClean="0">
                <a:solidFill>
                  <a:srgbClr val="FF0000"/>
                </a:solidFill>
              </a:rPr>
              <a:t>Variável Contínua</a:t>
            </a:r>
          </a:p>
          <a:p>
            <a:endParaRPr lang="pt-BR" sz="2000" b="1" dirty="0" smtClean="0">
              <a:solidFill>
                <a:srgbClr val="FF0000"/>
              </a:solidFill>
            </a:endParaRPr>
          </a:p>
          <a:p>
            <a:pPr algn="just"/>
            <a:r>
              <a:rPr lang="pt-BR" dirty="0" smtClean="0"/>
              <a:t>    A próxima tabela representa o salário de funcionários de uma empresa no interior de Minas gerais.</a:t>
            </a:r>
          </a:p>
          <a:p>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nvGraphicFramePr>
        <p:xfrm>
          <a:off x="179512" y="332656"/>
          <a:ext cx="3744416" cy="4445268"/>
        </p:xfrm>
        <a:graphic>
          <a:graphicData uri="http://schemas.openxmlformats.org/drawingml/2006/table">
            <a:tbl>
              <a:tblPr>
                <a:tableStyleId>{5C22544A-7EE6-4342-B048-85BDC9FD1C3A}</a:tableStyleId>
              </a:tblPr>
              <a:tblGrid>
                <a:gridCol w="1740681"/>
                <a:gridCol w="1067631"/>
                <a:gridCol w="936104"/>
              </a:tblGrid>
              <a:tr h="578316">
                <a:tc>
                  <a:txBody>
                    <a:bodyPr/>
                    <a:lstStyle/>
                    <a:p>
                      <a:pPr algn="ctr">
                        <a:spcAft>
                          <a:spcPts val="0"/>
                        </a:spcAft>
                      </a:pPr>
                      <a:r>
                        <a:rPr lang="pt-BR" sz="1600" dirty="0">
                          <a:effectLst/>
                        </a:rPr>
                        <a:t>Salário (em reais)</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Freq. Absoluta </a:t>
                      </a:r>
                      <a:r>
                        <a:rPr lang="pt-BR" sz="1600" dirty="0" smtClean="0">
                          <a:effectLst/>
                        </a:rPr>
                        <a:t>ou Simples (f)</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Freq. Acumulada (</a:t>
                      </a:r>
                      <a:r>
                        <a:rPr lang="pt-BR" sz="1600" dirty="0" smtClean="0">
                          <a:effectLst/>
                        </a:rPr>
                        <a:t>F)</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400,00 |- 800,00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38</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38</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smtClean="0">
                          <a:effectLst/>
                        </a:rPr>
                        <a:t> 800,00  |- </a:t>
                      </a:r>
                      <a:r>
                        <a:rPr lang="pt-BR" sz="1600" dirty="0">
                          <a:effectLst/>
                        </a:rPr>
                        <a:t>1200,00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18</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56</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1200,00 |- 1600,00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12</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68</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1600,00 |- 2000,00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8</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76</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2000,00 |- 2400,00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8</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84</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2400,00 |- 2800,00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5</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89</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2800,00 |- 3200,00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3</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92</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3200,00 |- 3600,00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92</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3600,00 |- 4000,00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2</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94</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4000,00 |- 4400,00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94</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4400,00 |- 4800,00</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1</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95</a:t>
                      </a:r>
                      <a:endParaRPr lang="pt-BR" sz="1600" dirty="0">
                        <a:effectLst/>
                        <a:latin typeface="Times New Roman"/>
                        <a:ea typeface="Times New Roman"/>
                      </a:endParaRPr>
                    </a:p>
                  </a:txBody>
                  <a:tcPr marL="44450" marR="44450" marT="0" marB="0"/>
                </a:tc>
              </a:tr>
              <a:tr h="289159">
                <a:tc>
                  <a:txBody>
                    <a:bodyPr/>
                    <a:lstStyle/>
                    <a:p>
                      <a:pPr algn="ctr">
                        <a:spcAft>
                          <a:spcPts val="0"/>
                        </a:spcAft>
                      </a:pPr>
                      <a:r>
                        <a:rPr lang="pt-BR" sz="1600" dirty="0">
                          <a:effectLst/>
                        </a:rPr>
                        <a:t>Total</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95</a:t>
                      </a:r>
                      <a:endParaRPr lang="pt-BR" sz="1600" dirty="0">
                        <a:effectLst/>
                        <a:latin typeface="Times New Roman"/>
                        <a:ea typeface="Times New Roman"/>
                      </a:endParaRPr>
                    </a:p>
                  </a:txBody>
                  <a:tcPr marL="44450" marR="44450" marT="0" marB="0"/>
                </a:tc>
                <a:tc>
                  <a:txBody>
                    <a:bodyPr/>
                    <a:lstStyle/>
                    <a:p>
                      <a:pPr algn="ctr">
                        <a:spcAft>
                          <a:spcPts val="0"/>
                        </a:spcAft>
                      </a:pPr>
                      <a:r>
                        <a:rPr lang="pt-BR" sz="1600" dirty="0">
                          <a:effectLst/>
                        </a:rPr>
                        <a:t> </a:t>
                      </a:r>
                      <a:endParaRPr lang="pt-BR" sz="1600" dirty="0">
                        <a:effectLst/>
                        <a:latin typeface="Times New Roman"/>
                        <a:ea typeface="Times New Roman"/>
                      </a:endParaRPr>
                    </a:p>
                  </a:txBody>
                  <a:tcPr marL="44450" marR="44450" marT="0" marB="0"/>
                </a:tc>
              </a:tr>
            </a:tbl>
          </a:graphicData>
        </a:graphic>
      </p:graphicFrame>
      <p:pic>
        <p:nvPicPr>
          <p:cNvPr id="3" name="Gráfico 3"/>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95936" y="1844824"/>
            <a:ext cx="5004048" cy="4248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476672"/>
            <a:ext cx="7920880" cy="1200329"/>
          </a:xfrm>
          <a:prstGeom prst="rect">
            <a:avLst/>
          </a:prstGeom>
        </p:spPr>
        <p:txBody>
          <a:bodyPr wrap="square">
            <a:spAutoFit/>
          </a:bodyPr>
          <a:lstStyle/>
          <a:p>
            <a:r>
              <a:rPr lang="pt-BR" b="1" dirty="0" smtClean="0">
                <a:solidFill>
                  <a:srgbClr val="FF0000"/>
                </a:solidFill>
              </a:rPr>
              <a:t>Polígonos de Frequência(para variável contínua)</a:t>
            </a:r>
            <a:endParaRPr lang="pt-BR" dirty="0" smtClean="0"/>
          </a:p>
          <a:p>
            <a:endParaRPr lang="pt-BR" dirty="0" smtClean="0"/>
          </a:p>
          <a:p>
            <a:r>
              <a:rPr lang="pt-BR" dirty="0" smtClean="0"/>
              <a:t>        Podemos dizer que o polígono de frequências é um gráfico de linha de uma distribuição de frequência.</a:t>
            </a:r>
            <a:endParaRPr lang="pt-BR" dirty="0"/>
          </a:p>
        </p:txBody>
      </p:sp>
      <p:pic>
        <p:nvPicPr>
          <p:cNvPr id="3" name="Gráfico 4"/>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2060848"/>
            <a:ext cx="7344816" cy="4017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404664"/>
            <a:ext cx="7848872" cy="1477328"/>
          </a:xfrm>
          <a:prstGeom prst="rect">
            <a:avLst/>
          </a:prstGeom>
        </p:spPr>
        <p:txBody>
          <a:bodyPr wrap="square">
            <a:spAutoFit/>
          </a:bodyPr>
          <a:lstStyle/>
          <a:p>
            <a:pPr algn="just"/>
            <a:r>
              <a:rPr lang="pt-BR" b="1" dirty="0" smtClean="0">
                <a:solidFill>
                  <a:srgbClr val="FF0000"/>
                </a:solidFill>
              </a:rPr>
              <a:t>Ogiva (para variável contínua)</a:t>
            </a:r>
            <a:r>
              <a:rPr lang="pt-BR" dirty="0" smtClean="0"/>
              <a:t> </a:t>
            </a:r>
          </a:p>
          <a:p>
            <a:pPr algn="just"/>
            <a:endParaRPr lang="pt-BR" dirty="0" smtClean="0"/>
          </a:p>
          <a:p>
            <a:pPr algn="just"/>
            <a:r>
              <a:rPr lang="pt-BR" dirty="0" smtClean="0"/>
              <a:t>      Um ogiva é um gráfico para uma distribuição de frequências acumulada. Para construir um ogiva, devemos usar o limite superior de cada intervalo no eixo horizontal e a frequência acumulada no eixo vertical.</a:t>
            </a:r>
            <a:endParaRPr lang="pt-BR" dirty="0"/>
          </a:p>
        </p:txBody>
      </p:sp>
      <p:pic>
        <p:nvPicPr>
          <p:cNvPr id="3" name="Gráfico 5"/>
          <p:cNvPicPr>
            <a:picLocks noChangeArrowheads="1"/>
          </p:cNvPicPr>
          <p:nvPr/>
        </p:nvPicPr>
        <p:blipFill>
          <a:blip r:embed="rId2" cstate="print">
            <a:extLst>
              <a:ext uri="{28A0092B-C50C-407E-A947-70E740481C1C}">
                <a14:useLocalDpi xmlns="" xmlns:a14="http://schemas.microsoft.com/office/drawing/2010/main" val="0"/>
              </a:ext>
            </a:extLst>
          </a:blip>
          <a:srcRect b="-73"/>
          <a:stretch>
            <a:fillRect/>
          </a:stretch>
        </p:blipFill>
        <p:spPr bwMode="auto">
          <a:xfrm>
            <a:off x="755576" y="2420888"/>
            <a:ext cx="7704856" cy="3960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55576" y="620688"/>
            <a:ext cx="4149021" cy="369332"/>
          </a:xfrm>
          <a:prstGeom prst="rect">
            <a:avLst/>
          </a:prstGeom>
        </p:spPr>
        <p:txBody>
          <a:bodyPr wrap="none">
            <a:spAutoFit/>
          </a:bodyPr>
          <a:lstStyle/>
          <a:p>
            <a:r>
              <a:rPr lang="pt-BR" b="1" dirty="0" smtClean="0"/>
              <a:t>Exemplo de Histograma: </a:t>
            </a:r>
            <a:r>
              <a:rPr lang="pt-BR" b="1" dirty="0" smtClean="0">
                <a:solidFill>
                  <a:srgbClr val="FF0000"/>
                </a:solidFill>
              </a:rPr>
              <a:t>Variável Discreta</a:t>
            </a:r>
          </a:p>
        </p:txBody>
      </p:sp>
      <p:pic>
        <p:nvPicPr>
          <p:cNvPr id="32772" name="Picture 4"/>
          <p:cNvPicPr>
            <a:picLocks noChangeAspect="1" noChangeArrowheads="1"/>
          </p:cNvPicPr>
          <p:nvPr/>
        </p:nvPicPr>
        <p:blipFill>
          <a:blip r:embed="rId2" cstate="print"/>
          <a:srcRect/>
          <a:stretch>
            <a:fillRect/>
          </a:stretch>
        </p:blipFill>
        <p:spPr bwMode="auto">
          <a:xfrm>
            <a:off x="539552" y="1628800"/>
            <a:ext cx="2200275" cy="2466975"/>
          </a:xfrm>
          <a:prstGeom prst="rect">
            <a:avLst/>
          </a:prstGeom>
          <a:noFill/>
          <a:ln w="9525">
            <a:noFill/>
            <a:miter lim="800000"/>
            <a:headEnd/>
            <a:tailEnd/>
          </a:ln>
        </p:spPr>
      </p:pic>
      <p:pic>
        <p:nvPicPr>
          <p:cNvPr id="32773" name="Picture 5"/>
          <p:cNvPicPr>
            <a:picLocks noChangeAspect="1" noChangeArrowheads="1"/>
          </p:cNvPicPr>
          <p:nvPr/>
        </p:nvPicPr>
        <p:blipFill>
          <a:blip r:embed="rId3" cstate="print"/>
          <a:srcRect/>
          <a:stretch>
            <a:fillRect/>
          </a:stretch>
        </p:blipFill>
        <p:spPr bwMode="auto">
          <a:xfrm>
            <a:off x="3203848" y="2348880"/>
            <a:ext cx="4886325" cy="31623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548680"/>
            <a:ext cx="4129528" cy="369332"/>
          </a:xfrm>
          <a:prstGeom prst="rect">
            <a:avLst/>
          </a:prstGeom>
        </p:spPr>
        <p:txBody>
          <a:bodyPr wrap="none">
            <a:spAutoFit/>
          </a:bodyPr>
          <a:lstStyle/>
          <a:p>
            <a:r>
              <a:rPr lang="pt-BR" b="1" dirty="0" smtClean="0">
                <a:solidFill>
                  <a:srgbClr val="FF0000"/>
                </a:solidFill>
              </a:rPr>
              <a:t>Medidas de Posição ou Tendência Central</a:t>
            </a:r>
            <a:endParaRPr lang="pt-BR" b="1" dirty="0">
              <a:solidFill>
                <a:srgbClr val="FF0000"/>
              </a:solidFill>
            </a:endParaRPr>
          </a:p>
        </p:txBody>
      </p:sp>
      <p:sp>
        <p:nvSpPr>
          <p:cNvPr id="4" name="Retângulo 3"/>
          <p:cNvSpPr/>
          <p:nvPr/>
        </p:nvSpPr>
        <p:spPr>
          <a:xfrm>
            <a:off x="395536" y="1124744"/>
            <a:ext cx="7848872" cy="2308324"/>
          </a:xfrm>
          <a:prstGeom prst="rect">
            <a:avLst/>
          </a:prstGeom>
        </p:spPr>
        <p:txBody>
          <a:bodyPr wrap="square">
            <a:spAutoFit/>
          </a:bodyPr>
          <a:lstStyle/>
          <a:p>
            <a:pPr algn="just"/>
            <a:r>
              <a:rPr lang="pt-BR" dirty="0" smtClean="0"/>
              <a:t>         As medidas de posição ou de tendência central constituem uma forma mais sintética de apresentar os resultados contidos nos dados observados, pois representam um valor central, em torno do qual os dados se concentram. </a:t>
            </a:r>
          </a:p>
          <a:p>
            <a:pPr algn="just"/>
            <a:r>
              <a:rPr lang="pt-BR" dirty="0" smtClean="0"/>
              <a:t>        As medidas de tendência central mais empregadas são a </a:t>
            </a:r>
            <a:r>
              <a:rPr lang="pt-BR" b="1" dirty="0" smtClean="0"/>
              <a:t>média, a mediana e a moda.</a:t>
            </a:r>
          </a:p>
          <a:p>
            <a:r>
              <a:rPr lang="pt-BR" dirty="0" smtClean="0"/>
              <a:t>        A </a:t>
            </a:r>
            <a:r>
              <a:rPr lang="pt-BR" b="1" dirty="0" smtClean="0"/>
              <a:t>média aritmética </a:t>
            </a:r>
            <a:r>
              <a:rPr lang="pt-BR" dirty="0" smtClean="0"/>
              <a:t>é a mais usada das três medidas de posição mencionadas, por ser a mais comum e compreensível delas, bem como pela relativa simplicidade do seu cálculo, além de prestar-se bem ao tratamento algébrico.</a:t>
            </a:r>
            <a:endParaRPr lang="pt-BR" dirty="0"/>
          </a:p>
        </p:txBody>
      </p:sp>
      <p:sp>
        <p:nvSpPr>
          <p:cNvPr id="5" name="Retângulo 4"/>
          <p:cNvSpPr/>
          <p:nvPr/>
        </p:nvSpPr>
        <p:spPr>
          <a:xfrm>
            <a:off x="755576" y="3645024"/>
            <a:ext cx="7848872" cy="2308324"/>
          </a:xfrm>
          <a:prstGeom prst="rect">
            <a:avLst/>
          </a:prstGeom>
        </p:spPr>
        <p:txBody>
          <a:bodyPr wrap="square">
            <a:spAutoFit/>
          </a:bodyPr>
          <a:lstStyle/>
          <a:p>
            <a:r>
              <a:rPr lang="pt-BR" dirty="0" smtClean="0"/>
              <a:t> A </a:t>
            </a:r>
            <a:r>
              <a:rPr lang="pt-BR" b="1" dirty="0" smtClean="0"/>
              <a:t>média aritmética (simples)</a:t>
            </a:r>
            <a:r>
              <a:rPr lang="pt-BR" dirty="0" smtClean="0"/>
              <a:t>, ou simplesmente média de um conjunto de n observações, x1, x2,..., xn é definida como:</a:t>
            </a:r>
          </a:p>
          <a:p>
            <a:endParaRPr lang="pt-BR" dirty="0" smtClean="0"/>
          </a:p>
          <a:p>
            <a:endParaRPr lang="pt-BR" dirty="0" smtClean="0"/>
          </a:p>
          <a:p>
            <a:endParaRPr lang="pt-BR" dirty="0" smtClean="0"/>
          </a:p>
          <a:p>
            <a:endParaRPr lang="pt-BR" dirty="0" smtClean="0"/>
          </a:p>
          <a:p>
            <a:endParaRPr lang="pt-BR" dirty="0" smtClean="0"/>
          </a:p>
          <a:p>
            <a:r>
              <a:rPr lang="pt-BR" dirty="0" smtClean="0"/>
              <a:t> O somatório (</a:t>
            </a:r>
            <a:r>
              <a:rPr lang="el-GR" dirty="0" smtClean="0"/>
              <a:t>Σ)</a:t>
            </a:r>
            <a:r>
              <a:rPr lang="pt-BR" dirty="0" smtClean="0"/>
              <a:t> corresponde à soma de todos os valores obtidos.</a:t>
            </a:r>
            <a:endParaRPr lang="pt-BR" dirty="0"/>
          </a:p>
        </p:txBody>
      </p:sp>
      <p:graphicFrame>
        <p:nvGraphicFramePr>
          <p:cNvPr id="32770" name="Object 2"/>
          <p:cNvGraphicFramePr>
            <a:graphicFrameLocks noChangeAspect="1"/>
          </p:cNvGraphicFramePr>
          <p:nvPr/>
        </p:nvGraphicFramePr>
        <p:xfrm>
          <a:off x="3059832" y="4293096"/>
          <a:ext cx="1295400" cy="1320800"/>
        </p:xfrm>
        <a:graphic>
          <a:graphicData uri="http://schemas.openxmlformats.org/presentationml/2006/ole">
            <p:oleObj spid="_x0000_s32770" name="Equação" r:id="rId3" imgW="609480" imgH="609480" progId="Equation.3">
              <p:embed/>
            </p:oleObj>
          </a:graphicData>
        </a:graphic>
      </p:graphicFrame>
      <p:sp>
        <p:nvSpPr>
          <p:cNvPr id="7" name="Retângulo 6"/>
          <p:cNvSpPr/>
          <p:nvPr/>
        </p:nvSpPr>
        <p:spPr>
          <a:xfrm>
            <a:off x="755576" y="6093296"/>
            <a:ext cx="6264696" cy="369332"/>
          </a:xfrm>
          <a:prstGeom prst="rect">
            <a:avLst/>
          </a:prstGeom>
        </p:spPr>
        <p:txBody>
          <a:bodyPr wrap="square">
            <a:spAutoFit/>
          </a:bodyPr>
          <a:lstStyle/>
          <a:p>
            <a:r>
              <a:rPr lang="pt-BR" dirty="0" smtClean="0"/>
              <a:t> Usamos a média aritmética simples para dados </a:t>
            </a:r>
            <a:r>
              <a:rPr lang="pt-BR" b="1" dirty="0" smtClean="0"/>
              <a:t>não</a:t>
            </a:r>
            <a:r>
              <a:rPr lang="pt-BR" dirty="0" smtClean="0"/>
              <a:t> agrupados.</a:t>
            </a:r>
            <a:endParaRPr lang="pt-BR" dirty="0"/>
          </a:p>
        </p:txBody>
      </p:sp>
      <p:sp>
        <p:nvSpPr>
          <p:cNvPr id="8" name="Seta para a direita 7"/>
          <p:cNvSpPr/>
          <p:nvPr/>
        </p:nvSpPr>
        <p:spPr>
          <a:xfrm>
            <a:off x="323528" y="6165304"/>
            <a:ext cx="434351" cy="277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404664"/>
            <a:ext cx="7920880" cy="646331"/>
          </a:xfrm>
          <a:prstGeom prst="rect">
            <a:avLst/>
          </a:prstGeom>
        </p:spPr>
        <p:txBody>
          <a:bodyPr wrap="square">
            <a:spAutoFit/>
          </a:bodyPr>
          <a:lstStyle/>
          <a:p>
            <a:r>
              <a:rPr lang="pt-BR" dirty="0" smtClean="0"/>
              <a:t>      Na </a:t>
            </a:r>
            <a:r>
              <a:rPr lang="pt-BR" b="1" dirty="0" smtClean="0"/>
              <a:t>média aritmética ponderada, </a:t>
            </a:r>
            <a:r>
              <a:rPr lang="pt-BR" dirty="0" smtClean="0"/>
              <a:t>cada elemento x1, x2,..., xn é multiplicado por um peso p1, p2,..., pn,  respectivamente, ficando assim definida:</a:t>
            </a:r>
            <a:endParaRPr lang="pt-BR" dirty="0"/>
          </a:p>
        </p:txBody>
      </p:sp>
      <p:graphicFrame>
        <p:nvGraphicFramePr>
          <p:cNvPr id="33794" name="Object 2"/>
          <p:cNvGraphicFramePr>
            <a:graphicFrameLocks noChangeAspect="1"/>
          </p:cNvGraphicFramePr>
          <p:nvPr/>
        </p:nvGraphicFramePr>
        <p:xfrm>
          <a:off x="2843808" y="1268760"/>
          <a:ext cx="1790700" cy="1828800"/>
        </p:xfrm>
        <a:graphic>
          <a:graphicData uri="http://schemas.openxmlformats.org/presentationml/2006/ole">
            <p:oleObj spid="_x0000_s33794" name="Equação" r:id="rId3" imgW="825480" imgH="838080" progId="Equation.3">
              <p:embed/>
            </p:oleObj>
          </a:graphicData>
        </a:graphic>
      </p:graphicFrame>
      <p:sp>
        <p:nvSpPr>
          <p:cNvPr id="4" name="Retângulo 3"/>
          <p:cNvSpPr/>
          <p:nvPr/>
        </p:nvSpPr>
        <p:spPr>
          <a:xfrm>
            <a:off x="395536" y="3284984"/>
            <a:ext cx="7200800" cy="646331"/>
          </a:xfrm>
          <a:prstGeom prst="rect">
            <a:avLst/>
          </a:prstGeom>
        </p:spPr>
        <p:txBody>
          <a:bodyPr wrap="square">
            <a:spAutoFit/>
          </a:bodyPr>
          <a:lstStyle/>
          <a:p>
            <a:r>
              <a:rPr lang="pt-BR" dirty="0" smtClean="0"/>
              <a:t>    Usamos a média ponderada quando os dados </a:t>
            </a:r>
            <a:r>
              <a:rPr lang="pt-BR" b="1" dirty="0" smtClean="0"/>
              <a:t>estão agrupados</a:t>
            </a:r>
            <a:r>
              <a:rPr lang="pt-BR" dirty="0" smtClean="0"/>
              <a:t>, neste caso os pesos serão as frequências simples de cada elemento.</a:t>
            </a:r>
            <a:endParaRPr lang="pt-BR" dirty="0"/>
          </a:p>
        </p:txBody>
      </p:sp>
      <p:graphicFrame>
        <p:nvGraphicFramePr>
          <p:cNvPr id="33795" name="Object 3"/>
          <p:cNvGraphicFramePr>
            <a:graphicFrameLocks noChangeAspect="1"/>
          </p:cNvGraphicFramePr>
          <p:nvPr/>
        </p:nvGraphicFramePr>
        <p:xfrm>
          <a:off x="1619672" y="4005064"/>
          <a:ext cx="1525363" cy="1580232"/>
        </p:xfrm>
        <a:graphic>
          <a:graphicData uri="http://schemas.openxmlformats.org/presentationml/2006/ole">
            <p:oleObj spid="_x0000_s33795" name="Equação" r:id="rId4" imgW="812520" imgH="838080" progId="Equation.3">
              <p:embed/>
            </p:oleObj>
          </a:graphicData>
        </a:graphic>
      </p:graphicFrame>
      <p:graphicFrame>
        <p:nvGraphicFramePr>
          <p:cNvPr id="33797" name="Object 5"/>
          <p:cNvGraphicFramePr>
            <a:graphicFrameLocks noChangeAspect="1"/>
          </p:cNvGraphicFramePr>
          <p:nvPr/>
        </p:nvGraphicFramePr>
        <p:xfrm>
          <a:off x="4644008" y="4149080"/>
          <a:ext cx="1270000" cy="796776"/>
        </p:xfrm>
        <a:graphic>
          <a:graphicData uri="http://schemas.openxmlformats.org/presentationml/2006/ole">
            <p:oleObj spid="_x0000_s33797" name="Equação" r:id="rId5" imgW="583920" imgH="431640" progId="Equation.3">
              <p:embed/>
            </p:oleObj>
          </a:graphicData>
        </a:graphic>
      </p:graphicFrame>
      <p:sp>
        <p:nvSpPr>
          <p:cNvPr id="8" name="CaixaDeTexto 7"/>
          <p:cNvSpPr txBox="1"/>
          <p:nvPr/>
        </p:nvSpPr>
        <p:spPr>
          <a:xfrm>
            <a:off x="4283968" y="5085184"/>
            <a:ext cx="2601931" cy="369332"/>
          </a:xfrm>
          <a:prstGeom prst="rect">
            <a:avLst/>
          </a:prstGeom>
          <a:noFill/>
        </p:spPr>
        <p:txBody>
          <a:bodyPr wrap="none" rtlCol="0">
            <a:spAutoFit/>
          </a:bodyPr>
          <a:lstStyle/>
          <a:p>
            <a:r>
              <a:rPr lang="pt-BR" dirty="0" smtClean="0"/>
              <a:t>n = número de elementos</a:t>
            </a:r>
            <a:endParaRPr lang="pt-BR" dirty="0"/>
          </a:p>
        </p:txBody>
      </p:sp>
      <p:sp>
        <p:nvSpPr>
          <p:cNvPr id="9" name="Retângulo 8"/>
          <p:cNvSpPr/>
          <p:nvPr/>
        </p:nvSpPr>
        <p:spPr>
          <a:xfrm>
            <a:off x="755576" y="5949280"/>
            <a:ext cx="6048672" cy="369332"/>
          </a:xfrm>
          <a:prstGeom prst="rect">
            <a:avLst/>
          </a:prstGeom>
        </p:spPr>
        <p:txBody>
          <a:bodyPr wrap="square">
            <a:spAutoFit/>
          </a:bodyPr>
          <a:lstStyle/>
          <a:p>
            <a:r>
              <a:rPr lang="pt-BR" b="1" dirty="0" smtClean="0">
                <a:solidFill>
                  <a:srgbClr val="0000FF"/>
                </a:solidFill>
              </a:rPr>
              <a:t>Obs.: </a:t>
            </a:r>
            <a:r>
              <a:rPr lang="pt-BR" dirty="0" smtClean="0"/>
              <a:t>Quando a variável for contínua xi = (li + ls)/2</a:t>
            </a:r>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476672"/>
            <a:ext cx="7920880" cy="1200329"/>
          </a:xfrm>
          <a:prstGeom prst="rect">
            <a:avLst/>
          </a:prstGeom>
        </p:spPr>
        <p:txBody>
          <a:bodyPr wrap="square">
            <a:spAutoFit/>
          </a:bodyPr>
          <a:lstStyle/>
          <a:p>
            <a:r>
              <a:rPr lang="pt-BR" dirty="0" smtClean="0"/>
              <a:t>        A </a:t>
            </a:r>
            <a:r>
              <a:rPr lang="pt-BR" b="1" dirty="0" smtClean="0"/>
              <a:t>mediana, </a:t>
            </a:r>
            <a:r>
              <a:rPr lang="pt-BR" dirty="0" smtClean="0"/>
              <a:t>em um conjunto de valores dispostos segundo </a:t>
            </a:r>
            <a:r>
              <a:rPr lang="pt-BR" b="1" dirty="0" smtClean="0"/>
              <a:t>uma ordem (crescente ou decrescente), </a:t>
            </a:r>
            <a:r>
              <a:rPr lang="pt-BR" dirty="0" smtClean="0"/>
              <a:t>é o valor situado de tal forma no conjunto que o separa em dois subconjuntos de mesmo número de elementos, ou seja, 50%  </a:t>
            </a:r>
          </a:p>
          <a:p>
            <a:r>
              <a:rPr lang="pt-BR" dirty="0" smtClean="0"/>
              <a:t>dos dados são superiores à mediana, e 50% são inferiores.</a:t>
            </a:r>
            <a:r>
              <a:rPr lang="pt-BR" b="1" dirty="0" smtClean="0"/>
              <a:t> </a:t>
            </a:r>
            <a:endParaRPr lang="pt-BR" b="1" dirty="0"/>
          </a:p>
        </p:txBody>
      </p:sp>
      <p:sp>
        <p:nvSpPr>
          <p:cNvPr id="3" name="Retângulo 2"/>
          <p:cNvSpPr/>
          <p:nvPr/>
        </p:nvSpPr>
        <p:spPr>
          <a:xfrm>
            <a:off x="179512" y="2204864"/>
            <a:ext cx="6984776" cy="369332"/>
          </a:xfrm>
          <a:prstGeom prst="rect">
            <a:avLst/>
          </a:prstGeom>
        </p:spPr>
        <p:txBody>
          <a:bodyPr wrap="square">
            <a:spAutoFit/>
          </a:bodyPr>
          <a:lstStyle/>
          <a:p>
            <a:r>
              <a:rPr lang="pt-BR" b="1" dirty="0" smtClean="0">
                <a:solidFill>
                  <a:srgbClr val="FF0000"/>
                </a:solidFill>
              </a:rPr>
              <a:t>Dados não agrupados e Variável Discreta (dados agrupados):</a:t>
            </a:r>
            <a:endParaRPr lang="pt-BR" b="1" dirty="0">
              <a:solidFill>
                <a:srgbClr val="FF0000"/>
              </a:solidFill>
            </a:endParaRPr>
          </a:p>
        </p:txBody>
      </p:sp>
      <p:sp>
        <p:nvSpPr>
          <p:cNvPr id="4" name="Retângulo 3"/>
          <p:cNvSpPr/>
          <p:nvPr/>
        </p:nvSpPr>
        <p:spPr>
          <a:xfrm>
            <a:off x="467544" y="3068960"/>
            <a:ext cx="7920880" cy="1754326"/>
          </a:xfrm>
          <a:prstGeom prst="rect">
            <a:avLst/>
          </a:prstGeom>
        </p:spPr>
        <p:txBody>
          <a:bodyPr wrap="square">
            <a:spAutoFit/>
          </a:bodyPr>
          <a:lstStyle/>
          <a:p>
            <a:pPr lvl="0" algn="just">
              <a:buFont typeface="Wingdings" pitchFamily="2" charset="2"/>
              <a:buChar char="Ø"/>
            </a:pPr>
            <a:r>
              <a:rPr lang="pt-BR" dirty="0" smtClean="0"/>
              <a:t>Se o número de elementos do conjunto de dados for ímpar, então a mediana será exatamente o valor “do meio”.</a:t>
            </a:r>
          </a:p>
          <a:p>
            <a:pPr lvl="0" algn="just"/>
            <a:endParaRPr lang="pt-BR" dirty="0" smtClean="0"/>
          </a:p>
          <a:p>
            <a:pPr lvl="0" algn="just"/>
            <a:endParaRPr lang="pt-BR" dirty="0" smtClean="0"/>
          </a:p>
          <a:p>
            <a:pPr algn="just">
              <a:buFont typeface="Wingdings" pitchFamily="2" charset="2"/>
              <a:buChar char="Ø"/>
            </a:pPr>
            <a:r>
              <a:rPr lang="pt-BR" dirty="0" smtClean="0"/>
              <a:t>Se o número de elementos do conjunto de dados for par, então a mediana será exatamente a média “dos dois valores do meio”.</a:t>
            </a:r>
            <a:endParaRPr lang="pt-BR" dirty="0"/>
          </a:p>
        </p:txBody>
      </p:sp>
      <p:sp>
        <p:nvSpPr>
          <p:cNvPr id="5" name="CaixaDeTexto 4"/>
          <p:cNvSpPr txBox="1"/>
          <p:nvPr/>
        </p:nvSpPr>
        <p:spPr>
          <a:xfrm>
            <a:off x="611560" y="5445224"/>
            <a:ext cx="6047553" cy="369332"/>
          </a:xfrm>
          <a:prstGeom prst="rect">
            <a:avLst/>
          </a:prstGeom>
          <a:noFill/>
        </p:spPr>
        <p:txBody>
          <a:bodyPr wrap="none" rtlCol="0">
            <a:spAutoFit/>
          </a:bodyPr>
          <a:lstStyle/>
          <a:p>
            <a:r>
              <a:rPr lang="pt-BR" b="1" dirty="0" smtClean="0">
                <a:solidFill>
                  <a:srgbClr val="0000FF"/>
                </a:solidFill>
              </a:rPr>
              <a:t>OBS: </a:t>
            </a:r>
            <a:r>
              <a:rPr lang="pt-BR" dirty="0" smtClean="0"/>
              <a:t>No caso da </a:t>
            </a:r>
            <a:r>
              <a:rPr lang="pt-BR" b="1" dirty="0" smtClean="0">
                <a:solidFill>
                  <a:srgbClr val="FF0000"/>
                </a:solidFill>
              </a:rPr>
              <a:t>variável discreta</a:t>
            </a:r>
            <a:r>
              <a:rPr lang="pt-BR" dirty="0" smtClean="0"/>
              <a:t>, o procedimento é o mesmo.</a:t>
            </a:r>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3923928" y="2060848"/>
          <a:ext cx="2428875" cy="1282700"/>
        </p:xfrm>
        <a:graphic>
          <a:graphicData uri="http://schemas.openxmlformats.org/presentationml/2006/ole">
            <p:oleObj spid="_x0000_s35842" name="Equação" r:id="rId3" imgW="1143000" imgH="545760" progId="Equation.3">
              <p:embed/>
            </p:oleObj>
          </a:graphicData>
        </a:graphic>
      </p:graphicFrame>
      <p:graphicFrame>
        <p:nvGraphicFramePr>
          <p:cNvPr id="35843" name="Object 3"/>
          <p:cNvGraphicFramePr>
            <a:graphicFrameLocks noChangeAspect="1"/>
          </p:cNvGraphicFramePr>
          <p:nvPr/>
        </p:nvGraphicFramePr>
        <p:xfrm>
          <a:off x="3995936" y="980728"/>
          <a:ext cx="1698625" cy="863600"/>
        </p:xfrm>
        <a:graphic>
          <a:graphicData uri="http://schemas.openxmlformats.org/presentationml/2006/ole">
            <p:oleObj spid="_x0000_s35843" name="Equação" r:id="rId4" imgW="723600" imgH="368280" progId="Equation.3">
              <p:embed/>
            </p:oleObj>
          </a:graphicData>
        </a:graphic>
      </p:graphicFrame>
      <p:sp>
        <p:nvSpPr>
          <p:cNvPr id="4" name="Retângulo 3"/>
          <p:cNvSpPr/>
          <p:nvPr/>
        </p:nvSpPr>
        <p:spPr>
          <a:xfrm>
            <a:off x="179512" y="332656"/>
            <a:ext cx="8712968" cy="2585323"/>
          </a:xfrm>
          <a:prstGeom prst="rect">
            <a:avLst/>
          </a:prstGeom>
        </p:spPr>
        <p:txBody>
          <a:bodyPr wrap="square">
            <a:spAutoFit/>
          </a:bodyPr>
          <a:lstStyle/>
          <a:p>
            <a:pPr marL="68580" indent="0" algn="just">
              <a:buNone/>
            </a:pPr>
            <a:r>
              <a:rPr lang="pt-BR" dirty="0" smtClean="0"/>
              <a:t>A </a:t>
            </a:r>
            <a:r>
              <a:rPr lang="pt-BR" b="1" dirty="0" smtClean="0"/>
              <a:t>mediana</a:t>
            </a:r>
            <a:r>
              <a:rPr lang="pt-BR" dirty="0" smtClean="0"/>
              <a:t> é calculada  pela posição do elemento no conjunto: (n=total de elementos)</a:t>
            </a:r>
          </a:p>
          <a:p>
            <a:pPr marL="68580" indent="0" algn="just">
              <a:buNone/>
            </a:pPr>
            <a:endParaRPr lang="pt-BR" dirty="0" smtClean="0"/>
          </a:p>
          <a:p>
            <a:pPr marL="68580" indent="0">
              <a:buNone/>
            </a:pPr>
            <a:r>
              <a:rPr lang="pt-BR" dirty="0" smtClean="0"/>
              <a:t>           Se o nº de elementos for ímpar: </a:t>
            </a:r>
          </a:p>
          <a:p>
            <a:pPr marL="68580" indent="0">
              <a:buNone/>
            </a:pPr>
            <a:endParaRPr lang="pt-BR" dirty="0" smtClean="0"/>
          </a:p>
          <a:p>
            <a:pPr marL="68580" indent="0">
              <a:buNone/>
            </a:pPr>
            <a:endParaRPr lang="pt-BR" dirty="0" smtClean="0"/>
          </a:p>
          <a:p>
            <a:pPr marL="68580" indent="0">
              <a:buNone/>
            </a:pPr>
            <a:endParaRPr lang="pt-BR" dirty="0" smtClean="0"/>
          </a:p>
          <a:p>
            <a:pPr marL="68580" indent="0">
              <a:buNone/>
            </a:pPr>
            <a:endParaRPr lang="pt-BR" dirty="0" smtClean="0"/>
          </a:p>
          <a:p>
            <a:pPr marL="68580" indent="0">
              <a:buNone/>
            </a:pPr>
            <a:endParaRPr lang="pt-BR" dirty="0" smtClean="0"/>
          </a:p>
          <a:p>
            <a:pPr marL="68580" indent="0">
              <a:buNone/>
            </a:pPr>
            <a:r>
              <a:rPr lang="pt-BR" dirty="0" smtClean="0"/>
              <a:t>           Se  o nº de elementos for par:</a:t>
            </a:r>
            <a:endParaRPr lang="pt-BR" dirty="0"/>
          </a:p>
        </p:txBody>
      </p:sp>
      <p:sp>
        <p:nvSpPr>
          <p:cNvPr id="7" name="Seta para a direita 6"/>
          <p:cNvSpPr/>
          <p:nvPr/>
        </p:nvSpPr>
        <p:spPr>
          <a:xfrm>
            <a:off x="683568" y="980728"/>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a:off x="683568" y="2636912"/>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Retângulo 8"/>
          <p:cNvSpPr/>
          <p:nvPr/>
        </p:nvSpPr>
        <p:spPr>
          <a:xfrm>
            <a:off x="0" y="3356992"/>
            <a:ext cx="8964488" cy="1415772"/>
          </a:xfrm>
          <a:prstGeom prst="rect">
            <a:avLst/>
          </a:prstGeom>
        </p:spPr>
        <p:txBody>
          <a:bodyPr wrap="square">
            <a:spAutoFit/>
          </a:bodyPr>
          <a:lstStyle/>
          <a:p>
            <a:pPr marL="68580" indent="0" algn="just">
              <a:buNone/>
            </a:pPr>
            <a:r>
              <a:rPr lang="pt-BR" b="1" dirty="0" smtClean="0">
                <a:solidFill>
                  <a:srgbClr val="FF0000"/>
                </a:solidFill>
              </a:rPr>
              <a:t>Exemplos:</a:t>
            </a:r>
            <a:r>
              <a:rPr lang="pt-BR" dirty="0" smtClean="0"/>
              <a:t> </a:t>
            </a:r>
          </a:p>
          <a:p>
            <a:pPr marL="68580" indent="0" algn="just">
              <a:buNone/>
            </a:pPr>
            <a:r>
              <a:rPr lang="pt-BR" dirty="0" smtClean="0"/>
              <a:t>1) Se o conjunto dos números for o seguinte: </a:t>
            </a:r>
            <a:r>
              <a:rPr lang="pt-BR" sz="2000" dirty="0" smtClean="0"/>
              <a:t>3, 4, 4, 5</a:t>
            </a:r>
            <a:r>
              <a:rPr lang="pt-BR" dirty="0" smtClean="0"/>
              <a:t>, </a:t>
            </a:r>
            <a:r>
              <a:rPr lang="pt-BR" sz="2800" b="1" dirty="0" smtClean="0">
                <a:solidFill>
                  <a:srgbClr val="FF0000"/>
                </a:solidFill>
              </a:rPr>
              <a:t>6</a:t>
            </a:r>
            <a:r>
              <a:rPr lang="pt-BR" dirty="0" smtClean="0"/>
              <a:t>, </a:t>
            </a:r>
            <a:r>
              <a:rPr lang="pt-BR" sz="2000" dirty="0" smtClean="0"/>
              <a:t>8, 8, 8, 10      n=9, ímpar </a:t>
            </a:r>
          </a:p>
          <a:p>
            <a:pPr marL="68580" indent="0" algn="just">
              <a:buNone/>
            </a:pPr>
            <a:endParaRPr lang="pt-BR" sz="2000" dirty="0" smtClean="0"/>
          </a:p>
          <a:p>
            <a:pPr marL="68580" indent="0" algn="ctr">
              <a:buNone/>
            </a:pPr>
            <a:endParaRPr lang="pt-BR" sz="2000" dirty="0" smtClean="0"/>
          </a:p>
        </p:txBody>
      </p:sp>
      <p:graphicFrame>
        <p:nvGraphicFramePr>
          <p:cNvPr id="35844" name="Object 4"/>
          <p:cNvGraphicFramePr>
            <a:graphicFrameLocks noChangeAspect="1"/>
          </p:cNvGraphicFramePr>
          <p:nvPr/>
        </p:nvGraphicFramePr>
        <p:xfrm>
          <a:off x="1547664" y="4293096"/>
          <a:ext cx="1715942" cy="627484"/>
        </p:xfrm>
        <a:graphic>
          <a:graphicData uri="http://schemas.openxmlformats.org/presentationml/2006/ole">
            <p:oleObj spid="_x0000_s35844" name="Equação" r:id="rId5" imgW="1002960" imgH="368280" progId="Equation.3">
              <p:embed/>
            </p:oleObj>
          </a:graphicData>
        </a:graphic>
      </p:graphicFrame>
      <p:sp>
        <p:nvSpPr>
          <p:cNvPr id="11" name="Seta para a direita 10"/>
          <p:cNvSpPr/>
          <p:nvPr/>
        </p:nvSpPr>
        <p:spPr>
          <a:xfrm flipV="1">
            <a:off x="3491880" y="4437112"/>
            <a:ext cx="504056" cy="18973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aphicFrame>
        <p:nvGraphicFramePr>
          <p:cNvPr id="35845" name="Object 5"/>
          <p:cNvGraphicFramePr>
            <a:graphicFrameLocks noChangeAspect="1"/>
          </p:cNvGraphicFramePr>
          <p:nvPr/>
        </p:nvGraphicFramePr>
        <p:xfrm>
          <a:off x="4211960" y="4365104"/>
          <a:ext cx="803275" cy="303212"/>
        </p:xfrm>
        <a:graphic>
          <a:graphicData uri="http://schemas.openxmlformats.org/presentationml/2006/ole">
            <p:oleObj spid="_x0000_s35845" name="Equação" r:id="rId6" imgW="469800" imgH="177480" progId="Equation.3">
              <p:embed/>
            </p:oleObj>
          </a:graphicData>
        </a:graphic>
      </p:graphicFrame>
      <p:sp>
        <p:nvSpPr>
          <p:cNvPr id="13" name="Retângulo 12"/>
          <p:cNvSpPr/>
          <p:nvPr/>
        </p:nvSpPr>
        <p:spPr>
          <a:xfrm>
            <a:off x="0" y="5013176"/>
            <a:ext cx="8820472" cy="369332"/>
          </a:xfrm>
          <a:prstGeom prst="rect">
            <a:avLst/>
          </a:prstGeom>
        </p:spPr>
        <p:txBody>
          <a:bodyPr wrap="square">
            <a:spAutoFit/>
          </a:bodyPr>
          <a:lstStyle/>
          <a:p>
            <a:r>
              <a:rPr lang="pt-BR" dirty="0" smtClean="0"/>
              <a:t> 2) Se o conjunto dos números for o seguinte: 5, 5, 7, </a:t>
            </a:r>
            <a:r>
              <a:rPr lang="pt-BR" b="1" dirty="0" smtClean="0">
                <a:solidFill>
                  <a:srgbClr val="FF0000"/>
                </a:solidFill>
              </a:rPr>
              <a:t>9,</a:t>
            </a:r>
            <a:r>
              <a:rPr lang="pt-BR" dirty="0" smtClean="0"/>
              <a:t> </a:t>
            </a:r>
            <a:r>
              <a:rPr lang="pt-BR" b="1" dirty="0" smtClean="0">
                <a:solidFill>
                  <a:srgbClr val="FF0000"/>
                </a:solidFill>
              </a:rPr>
              <a:t>11</a:t>
            </a:r>
            <a:r>
              <a:rPr lang="pt-BR" dirty="0" smtClean="0"/>
              <a:t>, 12, 15, 18      n=8, par </a:t>
            </a:r>
            <a:endParaRPr lang="pt-BR" dirty="0"/>
          </a:p>
        </p:txBody>
      </p:sp>
      <p:graphicFrame>
        <p:nvGraphicFramePr>
          <p:cNvPr id="35846" name="Object 6"/>
          <p:cNvGraphicFramePr>
            <a:graphicFrameLocks noChangeAspect="1"/>
          </p:cNvGraphicFramePr>
          <p:nvPr/>
        </p:nvGraphicFramePr>
        <p:xfrm>
          <a:off x="1979712" y="5445224"/>
          <a:ext cx="1816174" cy="859638"/>
        </p:xfrm>
        <a:graphic>
          <a:graphicData uri="http://schemas.openxmlformats.org/presentationml/2006/ole">
            <p:oleObj spid="_x0000_s35846" name="Equação" r:id="rId7" imgW="1155600" imgH="545760" progId="Equation.3">
              <p:embed/>
            </p:oleObj>
          </a:graphicData>
        </a:graphic>
      </p:graphicFrame>
      <p:sp>
        <p:nvSpPr>
          <p:cNvPr id="16" name="Seta para a direita 15"/>
          <p:cNvSpPr/>
          <p:nvPr/>
        </p:nvSpPr>
        <p:spPr>
          <a:xfrm flipV="1">
            <a:off x="3995936" y="5805264"/>
            <a:ext cx="504056" cy="18973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aphicFrame>
        <p:nvGraphicFramePr>
          <p:cNvPr id="35847" name="Object 7"/>
          <p:cNvGraphicFramePr>
            <a:graphicFrameLocks noChangeAspect="1"/>
          </p:cNvGraphicFramePr>
          <p:nvPr/>
        </p:nvGraphicFramePr>
        <p:xfrm>
          <a:off x="4788024" y="5589240"/>
          <a:ext cx="1527175" cy="576262"/>
        </p:xfrm>
        <a:graphic>
          <a:graphicData uri="http://schemas.openxmlformats.org/presentationml/2006/ole">
            <p:oleObj spid="_x0000_s35847" name="Equação" r:id="rId8" imgW="1041120" imgH="39348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260648"/>
            <a:ext cx="4572000" cy="369332"/>
          </a:xfrm>
          <a:prstGeom prst="rect">
            <a:avLst/>
          </a:prstGeom>
        </p:spPr>
        <p:txBody>
          <a:bodyPr>
            <a:spAutoFit/>
          </a:bodyPr>
          <a:lstStyle/>
          <a:p>
            <a:r>
              <a:rPr lang="pt-BR" b="1" dirty="0" smtClean="0">
                <a:solidFill>
                  <a:srgbClr val="FF0000"/>
                </a:solidFill>
              </a:rPr>
              <a:t>Variável Contínua (dados agrupados):</a:t>
            </a:r>
            <a:endParaRPr lang="pt-BR" b="1" dirty="0">
              <a:solidFill>
                <a:srgbClr val="FF0000"/>
              </a:solidFill>
            </a:endParaRPr>
          </a:p>
        </p:txBody>
      </p:sp>
      <p:graphicFrame>
        <p:nvGraphicFramePr>
          <p:cNvPr id="36866" name="Object 2"/>
          <p:cNvGraphicFramePr>
            <a:graphicFrameLocks noChangeAspect="1"/>
          </p:cNvGraphicFramePr>
          <p:nvPr/>
        </p:nvGraphicFramePr>
        <p:xfrm>
          <a:off x="1619672" y="2492896"/>
          <a:ext cx="6365377" cy="2664296"/>
        </p:xfrm>
        <a:graphic>
          <a:graphicData uri="http://schemas.openxmlformats.org/presentationml/2006/ole">
            <p:oleObj spid="_x0000_s36866" name="Equação" r:id="rId3" imgW="1904760" imgH="787320" progId="Equation.3">
              <p:embed/>
            </p:oleObj>
          </a:graphicData>
        </a:graphic>
      </p:graphicFrame>
      <p:cxnSp>
        <p:nvCxnSpPr>
          <p:cNvPr id="4" name="Conector de seta reta 3"/>
          <p:cNvCxnSpPr/>
          <p:nvPr/>
        </p:nvCxnSpPr>
        <p:spPr>
          <a:xfrm flipV="1">
            <a:off x="1907704" y="4077072"/>
            <a:ext cx="1080120" cy="1728192"/>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611560" y="5805264"/>
            <a:ext cx="2448272" cy="646331"/>
          </a:xfrm>
          <a:prstGeom prst="rect">
            <a:avLst/>
          </a:prstGeom>
        </p:spPr>
        <p:txBody>
          <a:bodyPr wrap="square">
            <a:spAutoFit/>
          </a:bodyPr>
          <a:lstStyle/>
          <a:p>
            <a:r>
              <a:rPr lang="pt-BR" dirty="0" smtClean="0"/>
              <a:t>Limite inferior da classe </a:t>
            </a:r>
          </a:p>
          <a:p>
            <a:r>
              <a:rPr lang="pt-BR" dirty="0" smtClean="0"/>
              <a:t>que contém a mediana</a:t>
            </a:r>
          </a:p>
        </p:txBody>
      </p:sp>
      <p:cxnSp>
        <p:nvCxnSpPr>
          <p:cNvPr id="6" name="Conector de seta reta 5"/>
          <p:cNvCxnSpPr/>
          <p:nvPr/>
        </p:nvCxnSpPr>
        <p:spPr>
          <a:xfrm flipH="1" flipV="1">
            <a:off x="5724128" y="4581128"/>
            <a:ext cx="432048" cy="1152128"/>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 name="Retângulo 6"/>
          <p:cNvSpPr/>
          <p:nvPr/>
        </p:nvSpPr>
        <p:spPr>
          <a:xfrm>
            <a:off x="4355976" y="5805264"/>
            <a:ext cx="3168352" cy="646331"/>
          </a:xfrm>
          <a:prstGeom prst="rect">
            <a:avLst/>
          </a:prstGeom>
        </p:spPr>
        <p:txBody>
          <a:bodyPr wrap="square">
            <a:spAutoFit/>
          </a:bodyPr>
          <a:lstStyle/>
          <a:p>
            <a:r>
              <a:rPr lang="pt-BR" dirty="0" smtClean="0"/>
              <a:t>Frequência simples da classe que contém a mediana</a:t>
            </a:r>
            <a:endParaRPr lang="pt-BR" dirty="0"/>
          </a:p>
        </p:txBody>
      </p:sp>
      <p:cxnSp>
        <p:nvCxnSpPr>
          <p:cNvPr id="8" name="Conector de seta reta 7"/>
          <p:cNvCxnSpPr/>
          <p:nvPr/>
        </p:nvCxnSpPr>
        <p:spPr>
          <a:xfrm>
            <a:off x="4788024" y="2204864"/>
            <a:ext cx="0" cy="533673"/>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3851920" y="1484784"/>
            <a:ext cx="1756443" cy="646331"/>
          </a:xfrm>
          <a:prstGeom prst="rect">
            <a:avLst/>
          </a:prstGeom>
        </p:spPr>
        <p:txBody>
          <a:bodyPr wrap="none">
            <a:spAutoFit/>
          </a:bodyPr>
          <a:lstStyle/>
          <a:p>
            <a:r>
              <a:rPr lang="pt-BR" dirty="0" smtClean="0"/>
              <a:t>número total de </a:t>
            </a:r>
          </a:p>
          <a:p>
            <a:r>
              <a:rPr lang="pt-BR" dirty="0" smtClean="0"/>
              <a:t>elementos</a:t>
            </a:r>
            <a:endParaRPr lang="pt-BR" dirty="0"/>
          </a:p>
        </p:txBody>
      </p:sp>
      <p:cxnSp>
        <p:nvCxnSpPr>
          <p:cNvPr id="10" name="Conector de seta reta 9"/>
          <p:cNvCxnSpPr/>
          <p:nvPr/>
        </p:nvCxnSpPr>
        <p:spPr>
          <a:xfrm>
            <a:off x="6084168" y="2420888"/>
            <a:ext cx="0" cy="648072"/>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5724128" y="1196752"/>
            <a:ext cx="2160240" cy="1200329"/>
          </a:xfrm>
          <a:prstGeom prst="rect">
            <a:avLst/>
          </a:prstGeom>
        </p:spPr>
        <p:txBody>
          <a:bodyPr wrap="square">
            <a:spAutoFit/>
          </a:bodyPr>
          <a:lstStyle/>
          <a:p>
            <a:r>
              <a:rPr lang="pt-BR" dirty="0" smtClean="0"/>
              <a:t>Frequência acumulada da classe anterior à classe que contém a mediana</a:t>
            </a:r>
            <a:endParaRPr lang="pt-BR" dirty="0"/>
          </a:p>
        </p:txBody>
      </p:sp>
      <p:cxnSp>
        <p:nvCxnSpPr>
          <p:cNvPr id="12" name="Conector de seta reta 11"/>
          <p:cNvCxnSpPr/>
          <p:nvPr/>
        </p:nvCxnSpPr>
        <p:spPr>
          <a:xfrm flipH="1" flipV="1">
            <a:off x="7524328" y="4221088"/>
            <a:ext cx="275367" cy="576064"/>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Retângulo 12"/>
          <p:cNvSpPr/>
          <p:nvPr/>
        </p:nvSpPr>
        <p:spPr>
          <a:xfrm>
            <a:off x="7199784" y="4869160"/>
            <a:ext cx="1944216" cy="1200329"/>
          </a:xfrm>
          <a:prstGeom prst="rect">
            <a:avLst/>
          </a:prstGeom>
        </p:spPr>
        <p:txBody>
          <a:bodyPr wrap="square">
            <a:spAutoFit/>
          </a:bodyPr>
          <a:lstStyle/>
          <a:p>
            <a:r>
              <a:rPr lang="pt-BR" dirty="0" smtClean="0"/>
              <a:t>Amplitude do intervalo de classe que contém a mediana</a:t>
            </a:r>
            <a:endParaRPr lang="pt-BR" dirty="0"/>
          </a:p>
        </p:txBody>
      </p:sp>
      <p:sp>
        <p:nvSpPr>
          <p:cNvPr id="14" name="CaixaDeTexto 13"/>
          <p:cNvSpPr txBox="1"/>
          <p:nvPr/>
        </p:nvSpPr>
        <p:spPr>
          <a:xfrm>
            <a:off x="0" y="764704"/>
            <a:ext cx="3609706" cy="2585323"/>
          </a:xfrm>
          <a:prstGeom prst="rect">
            <a:avLst/>
          </a:prstGeom>
          <a:noFill/>
        </p:spPr>
        <p:txBody>
          <a:bodyPr wrap="none" rtlCol="0">
            <a:spAutoFit/>
          </a:bodyPr>
          <a:lstStyle/>
          <a:p>
            <a:r>
              <a:rPr lang="pt-BR" dirty="0" smtClean="0"/>
              <a:t>1°) Encontrar a posição que indica a </a:t>
            </a:r>
          </a:p>
          <a:p>
            <a:r>
              <a:rPr lang="pt-BR" dirty="0" smtClean="0"/>
              <a:t>classe que contém a mediana;</a:t>
            </a:r>
          </a:p>
          <a:p>
            <a:endParaRPr lang="pt-BR" dirty="0" smtClean="0"/>
          </a:p>
          <a:p>
            <a:endParaRPr lang="pt-BR" dirty="0" smtClean="0"/>
          </a:p>
          <a:p>
            <a:endParaRPr lang="pt-BR" dirty="0" smtClean="0"/>
          </a:p>
          <a:p>
            <a:r>
              <a:rPr lang="pt-BR" dirty="0" smtClean="0"/>
              <a:t>Independente de </a:t>
            </a:r>
            <a:r>
              <a:rPr lang="pt-BR" b="1" dirty="0" smtClean="0">
                <a:solidFill>
                  <a:srgbClr val="FF0000"/>
                </a:solidFill>
              </a:rPr>
              <a:t>n</a:t>
            </a:r>
            <a:r>
              <a:rPr lang="pt-BR" dirty="0" smtClean="0"/>
              <a:t> ser par ou ímpar.</a:t>
            </a:r>
          </a:p>
          <a:p>
            <a:endParaRPr lang="pt-BR" dirty="0" smtClean="0"/>
          </a:p>
          <a:p>
            <a:r>
              <a:rPr lang="pt-BR" dirty="0" smtClean="0"/>
              <a:t>2°) Aplicar a fórmula na </a:t>
            </a:r>
          </a:p>
          <a:p>
            <a:r>
              <a:rPr lang="pt-BR" dirty="0" smtClean="0"/>
              <a:t>classe mediana.</a:t>
            </a:r>
            <a:endParaRPr lang="pt-BR" dirty="0"/>
          </a:p>
        </p:txBody>
      </p:sp>
      <p:graphicFrame>
        <p:nvGraphicFramePr>
          <p:cNvPr id="36867" name="Object 3"/>
          <p:cNvGraphicFramePr>
            <a:graphicFrameLocks noChangeAspect="1"/>
          </p:cNvGraphicFramePr>
          <p:nvPr/>
        </p:nvGraphicFramePr>
        <p:xfrm>
          <a:off x="539552" y="1412776"/>
          <a:ext cx="538059" cy="647576"/>
        </p:xfrm>
        <a:graphic>
          <a:graphicData uri="http://schemas.openxmlformats.org/presentationml/2006/ole">
            <p:oleObj spid="_x0000_s36867" name="Equação" r:id="rId4" imgW="330120" imgH="469800" progId="Equation.3">
              <p:embed/>
            </p:oleObj>
          </a:graphicData>
        </a:graphic>
      </p:graphicFrame>
      <p:sp>
        <p:nvSpPr>
          <p:cNvPr id="17" name="CaixaDeTexto 16"/>
          <p:cNvSpPr txBox="1"/>
          <p:nvPr/>
        </p:nvSpPr>
        <p:spPr>
          <a:xfrm>
            <a:off x="4572000" y="116633"/>
            <a:ext cx="4392488" cy="1015663"/>
          </a:xfrm>
          <a:prstGeom prst="rect">
            <a:avLst/>
          </a:prstGeom>
          <a:noFill/>
        </p:spPr>
        <p:txBody>
          <a:bodyPr wrap="square" rtlCol="0">
            <a:spAutoFit/>
          </a:bodyPr>
          <a:lstStyle/>
          <a:p>
            <a:r>
              <a:rPr lang="pt-BR" sz="1400" b="1" dirty="0" smtClean="0">
                <a:solidFill>
                  <a:srgbClr val="0000FF"/>
                </a:solidFill>
              </a:rPr>
              <a:t>Observação: </a:t>
            </a:r>
            <a:r>
              <a:rPr lang="pt-BR" sz="1400" dirty="0" smtClean="0"/>
              <a:t>É importante ressaltar que este resultado é aproximado, devido à perda de informação pelo fato das classes estarem em intervalos.</a:t>
            </a: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1556792"/>
            <a:ext cx="7646773" cy="1477328"/>
          </a:xfrm>
          <a:prstGeom prst="rect">
            <a:avLst/>
          </a:prstGeom>
          <a:noFill/>
        </p:spPr>
        <p:txBody>
          <a:bodyPr wrap="none" rtlCol="0">
            <a:spAutoFit/>
          </a:bodyPr>
          <a:lstStyle/>
          <a:p>
            <a:pPr algn="just"/>
            <a:r>
              <a:rPr lang="pt-BR" dirty="0" smtClean="0"/>
              <a:t>           É atributo da Estatística Descritiva a obtenção de algumas informações</a:t>
            </a:r>
          </a:p>
          <a:p>
            <a:pPr algn="just"/>
            <a:r>
              <a:rPr lang="pt-BR" dirty="0" smtClean="0"/>
              <a:t>  como médias, proporções, dispersões, tendências , índices, taxas, coeficientes, </a:t>
            </a:r>
          </a:p>
          <a:p>
            <a:pPr algn="just"/>
            <a:r>
              <a:rPr lang="pt-BR" dirty="0" smtClean="0"/>
              <a:t>  que facilitam a descrição dos fenômenos observados. </a:t>
            </a:r>
          </a:p>
          <a:p>
            <a:pPr algn="just"/>
            <a:r>
              <a:rPr lang="pt-BR" dirty="0" smtClean="0"/>
              <a:t>  Isto encerra as atribuições da Estatística Descritiva.</a:t>
            </a:r>
          </a:p>
          <a:p>
            <a:endParaRPr lang="pt-BR" dirty="0"/>
          </a:p>
        </p:txBody>
      </p:sp>
      <p:sp>
        <p:nvSpPr>
          <p:cNvPr id="4" name="CaixaDeTexto 3"/>
          <p:cNvSpPr txBox="1"/>
          <p:nvPr/>
        </p:nvSpPr>
        <p:spPr>
          <a:xfrm>
            <a:off x="683568" y="3789040"/>
            <a:ext cx="7200800" cy="1200329"/>
          </a:xfrm>
          <a:prstGeom prst="rect">
            <a:avLst/>
          </a:prstGeom>
          <a:noFill/>
        </p:spPr>
        <p:txBody>
          <a:bodyPr wrap="square" rtlCol="0">
            <a:spAutoFit/>
          </a:bodyPr>
          <a:lstStyle/>
          <a:p>
            <a:pPr algn="just"/>
            <a:r>
              <a:rPr lang="pt-BR" dirty="0" smtClean="0"/>
              <a:t>     Completando o processo estatístico, no caso de uma estimação, a Estatística Indutiva estabelece  parâmetros a partir de estimadores usando o cálculo de probabilidade.</a:t>
            </a:r>
          </a:p>
          <a:p>
            <a:endParaRPr lang="pt-BR" dirty="0"/>
          </a:p>
        </p:txBody>
      </p:sp>
      <p:sp>
        <p:nvSpPr>
          <p:cNvPr id="5" name="Seta para a direita 4"/>
          <p:cNvSpPr/>
          <p:nvPr/>
        </p:nvSpPr>
        <p:spPr>
          <a:xfrm>
            <a:off x="611560" y="1628800"/>
            <a:ext cx="216024" cy="216024"/>
          </a:xfrm>
          <a:prstGeom prst="right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rgbClr val="FF0000"/>
                </a:solidFill>
              </a:ln>
              <a:solidFill>
                <a:srgbClr val="FF0000"/>
              </a:solidFill>
            </a:endParaRPr>
          </a:p>
        </p:txBody>
      </p:sp>
      <p:sp>
        <p:nvSpPr>
          <p:cNvPr id="6" name="Seta para a direita 5"/>
          <p:cNvSpPr/>
          <p:nvPr/>
        </p:nvSpPr>
        <p:spPr>
          <a:xfrm>
            <a:off x="611560" y="3861048"/>
            <a:ext cx="216024" cy="216024"/>
          </a:xfrm>
          <a:prstGeom prst="rightArrow">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rgbClr val="FF0000"/>
                </a:solidFill>
              </a:ln>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764704"/>
            <a:ext cx="8064896" cy="2031325"/>
          </a:xfrm>
          <a:prstGeom prst="rect">
            <a:avLst/>
          </a:prstGeom>
        </p:spPr>
        <p:txBody>
          <a:bodyPr wrap="square">
            <a:spAutoFit/>
          </a:bodyPr>
          <a:lstStyle/>
          <a:p>
            <a:pPr algn="just"/>
            <a:r>
              <a:rPr lang="pt-BR" dirty="0" smtClean="0"/>
              <a:t>       A </a:t>
            </a:r>
            <a:r>
              <a:rPr lang="pt-BR" b="1" dirty="0" smtClean="0"/>
              <a:t>moda </a:t>
            </a:r>
            <a:r>
              <a:rPr lang="pt-BR" dirty="0" smtClean="0"/>
              <a:t>é</a:t>
            </a:r>
            <a:r>
              <a:rPr lang="pt-BR" b="1" dirty="0" smtClean="0"/>
              <a:t> </a:t>
            </a:r>
            <a:r>
              <a:rPr lang="pt-BR" dirty="0" smtClean="0"/>
              <a:t>o valor em um conjunto de dados que ocorre com maior frequência, isto é, que tem a maior frequência simples.</a:t>
            </a:r>
          </a:p>
          <a:p>
            <a:pPr algn="just"/>
            <a:r>
              <a:rPr lang="pt-BR" dirty="0" smtClean="0"/>
              <a:t>       Um conjunto de dados pode ser unimodal (uma moda) ou amodal (não possuir moda, pois não existe nenhum valor que ocorre com maior frequência) ou multimodal (possui mais de uma moda). Quando os dados </a:t>
            </a:r>
            <a:r>
              <a:rPr lang="pt-BR" b="1" dirty="0" smtClean="0"/>
              <a:t>não </a:t>
            </a:r>
            <a:r>
              <a:rPr lang="pt-BR" dirty="0" smtClean="0"/>
              <a:t>estão em intervalos de classes (</a:t>
            </a:r>
            <a:r>
              <a:rPr lang="pt-BR" b="1" dirty="0" smtClean="0">
                <a:solidFill>
                  <a:srgbClr val="FF0000"/>
                </a:solidFill>
              </a:rPr>
              <a:t>dados brutos, rol ou variável discreta, dados agrupados</a:t>
            </a:r>
            <a:r>
              <a:rPr lang="pt-BR" dirty="0" smtClean="0"/>
              <a:t>), </a:t>
            </a:r>
            <a:r>
              <a:rPr lang="pt-BR" b="1" dirty="0" smtClean="0"/>
              <a:t>basta olhar o valor que ocorre com maior frequência.</a:t>
            </a:r>
            <a:endParaRPr lang="pt-BR" b="1" dirty="0"/>
          </a:p>
        </p:txBody>
      </p:sp>
      <p:sp>
        <p:nvSpPr>
          <p:cNvPr id="3" name="Retângulo 2"/>
          <p:cNvSpPr/>
          <p:nvPr/>
        </p:nvSpPr>
        <p:spPr>
          <a:xfrm>
            <a:off x="467544" y="3284984"/>
            <a:ext cx="8208912" cy="2031325"/>
          </a:xfrm>
          <a:prstGeom prst="rect">
            <a:avLst/>
          </a:prstGeom>
        </p:spPr>
        <p:txBody>
          <a:bodyPr wrap="square">
            <a:spAutoFit/>
          </a:bodyPr>
          <a:lstStyle/>
          <a:p>
            <a:r>
              <a:rPr lang="pt-BR" dirty="0" smtClean="0"/>
              <a:t>      Uma característica importante da </a:t>
            </a:r>
            <a:r>
              <a:rPr lang="pt-BR" b="1" dirty="0" smtClean="0"/>
              <a:t>moda</a:t>
            </a:r>
            <a:r>
              <a:rPr lang="pt-BR" dirty="0" smtClean="0"/>
              <a:t> é que ela não é afetada pelos valores extremos da distribuição, desde que estes valores não constituam a classe modal.</a:t>
            </a:r>
          </a:p>
          <a:p>
            <a:endParaRPr lang="pt-BR" dirty="0" smtClean="0"/>
          </a:p>
          <a:p>
            <a:endParaRPr lang="pt-BR" dirty="0" smtClean="0"/>
          </a:p>
          <a:p>
            <a:r>
              <a:rPr lang="pt-BR" dirty="0" smtClean="0"/>
              <a:t>      Desta forma, a moda deve ser utilizada quando desejamos obter uma medida rápida e aproximada de posição ou quando a medida deva ser o valor mais frequente da distribuição.</a:t>
            </a:r>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260648"/>
            <a:ext cx="3758337" cy="369332"/>
          </a:xfrm>
          <a:prstGeom prst="rect">
            <a:avLst/>
          </a:prstGeom>
        </p:spPr>
        <p:txBody>
          <a:bodyPr wrap="none">
            <a:spAutoFit/>
          </a:bodyPr>
          <a:lstStyle/>
          <a:p>
            <a:r>
              <a:rPr lang="pt-BR" b="1" dirty="0" smtClean="0">
                <a:solidFill>
                  <a:srgbClr val="FF0000"/>
                </a:solidFill>
              </a:rPr>
              <a:t>Variável Contínua (dados agrupados):</a:t>
            </a:r>
            <a:endParaRPr lang="pt-BR" b="1" dirty="0">
              <a:solidFill>
                <a:srgbClr val="FF0000"/>
              </a:solidFill>
            </a:endParaRPr>
          </a:p>
        </p:txBody>
      </p:sp>
      <p:sp>
        <p:nvSpPr>
          <p:cNvPr id="3" name="Retângulo 2"/>
          <p:cNvSpPr/>
          <p:nvPr/>
        </p:nvSpPr>
        <p:spPr>
          <a:xfrm>
            <a:off x="251520" y="764704"/>
            <a:ext cx="4572000" cy="1200329"/>
          </a:xfrm>
          <a:prstGeom prst="rect">
            <a:avLst/>
          </a:prstGeom>
        </p:spPr>
        <p:txBody>
          <a:bodyPr>
            <a:spAutoFit/>
          </a:bodyPr>
          <a:lstStyle/>
          <a:p>
            <a:r>
              <a:rPr lang="pt-BR" dirty="0" smtClean="0"/>
              <a:t>1°) Encontrar a classe onde está a moda, isto é, classe modal;</a:t>
            </a:r>
          </a:p>
          <a:p>
            <a:endParaRPr lang="pt-BR" dirty="0" smtClean="0"/>
          </a:p>
          <a:p>
            <a:r>
              <a:rPr lang="pt-BR" dirty="0" smtClean="0"/>
              <a:t>2°) Aplicar a fórmula na classe modal.</a:t>
            </a:r>
            <a:endParaRPr lang="pt-BR" dirty="0"/>
          </a:p>
        </p:txBody>
      </p:sp>
      <p:sp>
        <p:nvSpPr>
          <p:cNvPr id="4" name="CaixaDeTexto 3"/>
          <p:cNvSpPr txBox="1"/>
          <p:nvPr/>
        </p:nvSpPr>
        <p:spPr>
          <a:xfrm>
            <a:off x="179512" y="2276872"/>
            <a:ext cx="2013500" cy="369332"/>
          </a:xfrm>
          <a:prstGeom prst="rect">
            <a:avLst/>
          </a:prstGeom>
          <a:noFill/>
        </p:spPr>
        <p:txBody>
          <a:bodyPr wrap="none" rtlCol="0">
            <a:spAutoFit/>
          </a:bodyPr>
          <a:lstStyle/>
          <a:p>
            <a:r>
              <a:rPr lang="pt-BR" b="1" dirty="0" smtClean="0">
                <a:solidFill>
                  <a:srgbClr val="FF0000"/>
                </a:solidFill>
              </a:rPr>
              <a:t>Método de Czuber:</a:t>
            </a:r>
            <a:endParaRPr lang="pt-BR" b="1" dirty="0">
              <a:solidFill>
                <a:srgbClr val="FF0000"/>
              </a:solidFill>
            </a:endParaRPr>
          </a:p>
        </p:txBody>
      </p:sp>
      <p:graphicFrame>
        <p:nvGraphicFramePr>
          <p:cNvPr id="37890" name="Object 2"/>
          <p:cNvGraphicFramePr>
            <a:graphicFrameLocks noChangeAspect="1"/>
          </p:cNvGraphicFramePr>
          <p:nvPr/>
        </p:nvGraphicFramePr>
        <p:xfrm>
          <a:off x="1814513" y="2781300"/>
          <a:ext cx="6307137" cy="1987550"/>
        </p:xfrm>
        <a:graphic>
          <a:graphicData uri="http://schemas.openxmlformats.org/presentationml/2006/ole">
            <p:oleObj spid="_x0000_s37890" name="Equação" r:id="rId3" imgW="1562040" imgH="482400" progId="Equation.3">
              <p:embed/>
            </p:oleObj>
          </a:graphicData>
        </a:graphic>
      </p:graphicFrame>
      <p:cxnSp>
        <p:nvCxnSpPr>
          <p:cNvPr id="6" name="Conector de seta reta 5"/>
          <p:cNvCxnSpPr/>
          <p:nvPr/>
        </p:nvCxnSpPr>
        <p:spPr>
          <a:xfrm flipV="1">
            <a:off x="2771800" y="4149080"/>
            <a:ext cx="612068" cy="86409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p:nvPr/>
        </p:nvCxnSpPr>
        <p:spPr>
          <a:xfrm flipV="1">
            <a:off x="5724128" y="4509120"/>
            <a:ext cx="720080" cy="115212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flipH="1" flipV="1">
            <a:off x="7668344" y="4149080"/>
            <a:ext cx="288032" cy="576064"/>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p:nvPr/>
        </p:nvCxnSpPr>
        <p:spPr>
          <a:xfrm>
            <a:off x="6156176" y="2132856"/>
            <a:ext cx="10941" cy="83008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1259632" y="5085184"/>
            <a:ext cx="2451312" cy="646331"/>
          </a:xfrm>
          <a:prstGeom prst="rect">
            <a:avLst/>
          </a:prstGeom>
        </p:spPr>
        <p:txBody>
          <a:bodyPr wrap="none">
            <a:spAutoFit/>
          </a:bodyPr>
          <a:lstStyle/>
          <a:p>
            <a:r>
              <a:rPr lang="pt-BR" dirty="0" smtClean="0"/>
              <a:t>Limite inferior da classe </a:t>
            </a:r>
          </a:p>
          <a:p>
            <a:r>
              <a:rPr lang="pt-BR" dirty="0" smtClean="0"/>
              <a:t>que contém a moda</a:t>
            </a:r>
            <a:endParaRPr lang="pt-BR" dirty="0"/>
          </a:p>
        </p:txBody>
      </p:sp>
      <p:sp>
        <p:nvSpPr>
          <p:cNvPr id="11" name="Retângulo 10"/>
          <p:cNvSpPr/>
          <p:nvPr/>
        </p:nvSpPr>
        <p:spPr>
          <a:xfrm>
            <a:off x="3779912" y="5661248"/>
            <a:ext cx="3168352" cy="923330"/>
          </a:xfrm>
          <a:prstGeom prst="rect">
            <a:avLst/>
          </a:prstGeom>
        </p:spPr>
        <p:txBody>
          <a:bodyPr wrap="square">
            <a:spAutoFit/>
          </a:bodyPr>
          <a:lstStyle/>
          <a:p>
            <a:r>
              <a:rPr lang="pt-BR" dirty="0" smtClean="0"/>
              <a:t>Diferença entre a frequência da classe modal e a frequência da </a:t>
            </a:r>
          </a:p>
          <a:p>
            <a:r>
              <a:rPr lang="pt-BR" dirty="0" smtClean="0"/>
              <a:t>classe posterior a classe modal</a:t>
            </a:r>
            <a:endParaRPr lang="pt-BR" dirty="0"/>
          </a:p>
        </p:txBody>
      </p:sp>
      <p:sp>
        <p:nvSpPr>
          <p:cNvPr id="13" name="Retângulo 12"/>
          <p:cNvSpPr/>
          <p:nvPr/>
        </p:nvSpPr>
        <p:spPr>
          <a:xfrm>
            <a:off x="4788024" y="1196752"/>
            <a:ext cx="3168352" cy="923330"/>
          </a:xfrm>
          <a:prstGeom prst="rect">
            <a:avLst/>
          </a:prstGeom>
        </p:spPr>
        <p:txBody>
          <a:bodyPr wrap="square">
            <a:spAutoFit/>
          </a:bodyPr>
          <a:lstStyle/>
          <a:p>
            <a:r>
              <a:rPr lang="pt-BR" dirty="0" smtClean="0"/>
              <a:t>Diferença entre a frequência da classe modal e a frequência da classe  anterior a classe modal</a:t>
            </a:r>
            <a:endParaRPr lang="pt-BR" dirty="0"/>
          </a:p>
        </p:txBody>
      </p:sp>
      <p:sp>
        <p:nvSpPr>
          <p:cNvPr id="14" name="Retângulo 13"/>
          <p:cNvSpPr/>
          <p:nvPr/>
        </p:nvSpPr>
        <p:spPr>
          <a:xfrm>
            <a:off x="7304494" y="4797152"/>
            <a:ext cx="1732002" cy="923330"/>
          </a:xfrm>
          <a:prstGeom prst="rect">
            <a:avLst/>
          </a:prstGeom>
        </p:spPr>
        <p:txBody>
          <a:bodyPr wrap="square">
            <a:spAutoFit/>
          </a:bodyPr>
          <a:lstStyle/>
          <a:p>
            <a:r>
              <a:rPr lang="pt-BR" dirty="0" smtClean="0"/>
              <a:t>Amplitude do intervalo que contém a moda</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51520" y="260648"/>
            <a:ext cx="8496944" cy="3416320"/>
          </a:xfrm>
          <a:prstGeom prst="rect">
            <a:avLst/>
          </a:prstGeom>
        </p:spPr>
        <p:txBody>
          <a:bodyPr wrap="square">
            <a:spAutoFit/>
          </a:bodyPr>
          <a:lstStyle/>
          <a:p>
            <a:pPr marL="68580" indent="0" algn="just">
              <a:buNone/>
            </a:pPr>
            <a:r>
              <a:rPr lang="pt-BR" dirty="0" smtClean="0"/>
              <a:t>	</a:t>
            </a:r>
            <a:r>
              <a:rPr lang="pt-BR" b="1" dirty="0" smtClean="0">
                <a:solidFill>
                  <a:srgbClr val="FF0000"/>
                </a:solidFill>
              </a:rPr>
              <a:t>Características das medidas de tendência central:</a:t>
            </a:r>
          </a:p>
          <a:p>
            <a:pPr marL="68580" indent="0" algn="just">
              <a:buNone/>
            </a:pPr>
            <a:endParaRPr lang="pt-BR" dirty="0" smtClean="0"/>
          </a:p>
          <a:p>
            <a:pPr marL="68580" indent="0" algn="just">
              <a:buNone/>
            </a:pPr>
            <a:r>
              <a:rPr lang="pt-BR" b="1" dirty="0" smtClean="0">
                <a:solidFill>
                  <a:srgbClr val="FF0000"/>
                </a:solidFill>
              </a:rPr>
              <a:t>Média:</a:t>
            </a:r>
          </a:p>
          <a:p>
            <a:pPr marL="68580" indent="0" algn="just">
              <a:buNone/>
            </a:pPr>
            <a:r>
              <a:rPr lang="pt-BR" b="1" dirty="0" smtClean="0">
                <a:solidFill>
                  <a:srgbClr val="0000FF"/>
                </a:solidFill>
              </a:rPr>
              <a:t>Vantagens</a:t>
            </a:r>
          </a:p>
          <a:p>
            <a:pPr algn="just">
              <a:buFont typeface="Arial" pitchFamily="34" charset="0"/>
              <a:buChar char="•"/>
            </a:pPr>
            <a:r>
              <a:rPr lang="pt-BR" dirty="0" smtClean="0"/>
              <a:t>Participam todos os valores observados;</a:t>
            </a:r>
          </a:p>
          <a:p>
            <a:pPr algn="just">
              <a:buFont typeface="Arial" pitchFamily="34" charset="0"/>
              <a:buChar char="•"/>
            </a:pPr>
            <a:r>
              <a:rPr lang="pt-BR" dirty="0" smtClean="0"/>
              <a:t>É de fácil interpretação;</a:t>
            </a:r>
          </a:p>
          <a:p>
            <a:pPr algn="just">
              <a:buFont typeface="Arial" pitchFamily="34" charset="0"/>
              <a:buChar char="•"/>
            </a:pPr>
            <a:r>
              <a:rPr lang="pt-BR" dirty="0" smtClean="0"/>
              <a:t>Sempre existe e é unicamente determinada;</a:t>
            </a:r>
          </a:p>
          <a:p>
            <a:pPr algn="just">
              <a:buFont typeface="Arial" pitchFamily="34" charset="0"/>
              <a:buChar char="•"/>
            </a:pPr>
            <a:r>
              <a:rPr lang="pt-BR" dirty="0" smtClean="0"/>
              <a:t>É um ponto de equilíbrio de uma distribuição, quanto mais simétrica a distribuição mais eficiente será.</a:t>
            </a:r>
          </a:p>
          <a:p>
            <a:pPr marL="68580" indent="0">
              <a:buNone/>
            </a:pPr>
            <a:r>
              <a:rPr lang="pt-BR" b="1" dirty="0" smtClean="0">
                <a:solidFill>
                  <a:srgbClr val="0000FF"/>
                </a:solidFill>
              </a:rPr>
              <a:t>Desvantagens</a:t>
            </a:r>
          </a:p>
          <a:p>
            <a:pPr>
              <a:buFont typeface="Arial" pitchFamily="34" charset="0"/>
              <a:buChar char="•"/>
            </a:pPr>
            <a:r>
              <a:rPr lang="pt-BR" dirty="0" smtClean="0"/>
              <a:t>É altamente influenciada por valores discrepantes.</a:t>
            </a:r>
          </a:p>
          <a:p>
            <a:pPr algn="just"/>
            <a:endParaRPr lang="pt-BR" dirty="0" smtClean="0"/>
          </a:p>
        </p:txBody>
      </p:sp>
      <p:sp>
        <p:nvSpPr>
          <p:cNvPr id="4" name="Retângulo 3"/>
          <p:cNvSpPr/>
          <p:nvPr/>
        </p:nvSpPr>
        <p:spPr>
          <a:xfrm>
            <a:off x="323528" y="3717032"/>
            <a:ext cx="8964488" cy="2308324"/>
          </a:xfrm>
          <a:prstGeom prst="rect">
            <a:avLst/>
          </a:prstGeom>
        </p:spPr>
        <p:txBody>
          <a:bodyPr wrap="square">
            <a:spAutoFit/>
          </a:bodyPr>
          <a:lstStyle/>
          <a:p>
            <a:pPr marL="68580" indent="0" algn="just">
              <a:buNone/>
            </a:pPr>
            <a:r>
              <a:rPr lang="pt-BR" b="1" dirty="0" smtClean="0">
                <a:solidFill>
                  <a:srgbClr val="FF0000"/>
                </a:solidFill>
              </a:rPr>
              <a:t>Mediana:</a:t>
            </a:r>
          </a:p>
          <a:p>
            <a:pPr marL="68580" indent="0" algn="just">
              <a:buNone/>
            </a:pPr>
            <a:r>
              <a:rPr lang="pt-BR" b="1" dirty="0" smtClean="0">
                <a:solidFill>
                  <a:srgbClr val="0000FF"/>
                </a:solidFill>
              </a:rPr>
              <a:t>Vantagens</a:t>
            </a:r>
          </a:p>
          <a:p>
            <a:pPr algn="just">
              <a:buFont typeface="Arial" pitchFamily="34" charset="0"/>
              <a:buChar char="•"/>
            </a:pPr>
            <a:r>
              <a:rPr lang="pt-BR" dirty="0" smtClean="0"/>
              <a:t>Define exatamente o centro de uma distribuição;</a:t>
            </a:r>
          </a:p>
          <a:p>
            <a:pPr algn="just">
              <a:buFont typeface="Arial" pitchFamily="34" charset="0"/>
              <a:buChar char="•"/>
            </a:pPr>
            <a:r>
              <a:rPr lang="pt-BR" dirty="0" smtClean="0"/>
              <a:t>Pode ser determinada sem o conhecimento de todos os valores do conjunto;</a:t>
            </a:r>
          </a:p>
          <a:p>
            <a:pPr algn="just">
              <a:buFont typeface="Arial" pitchFamily="34" charset="0"/>
              <a:buChar char="•"/>
            </a:pPr>
            <a:r>
              <a:rPr lang="pt-BR" dirty="0" smtClean="0"/>
              <a:t>Sempre existe e é única;</a:t>
            </a:r>
          </a:p>
          <a:p>
            <a:pPr algn="just">
              <a:buFont typeface="Arial" pitchFamily="34" charset="0"/>
              <a:buChar char="•"/>
            </a:pPr>
            <a:r>
              <a:rPr lang="pt-BR" dirty="0" smtClean="0"/>
              <a:t>É uma medida resistente e não sofre influência de valores discrepantes.</a:t>
            </a:r>
          </a:p>
          <a:p>
            <a:pPr marL="68580" indent="0" algn="just">
              <a:buNone/>
            </a:pPr>
            <a:r>
              <a:rPr lang="pt-BR" b="1" dirty="0" smtClean="0">
                <a:solidFill>
                  <a:srgbClr val="0000FF"/>
                </a:solidFill>
              </a:rPr>
              <a:t>Desvantagens</a:t>
            </a:r>
          </a:p>
          <a:p>
            <a:pPr algn="just">
              <a:buFont typeface="Arial" pitchFamily="34" charset="0"/>
              <a:buChar char="•"/>
            </a:pPr>
            <a:r>
              <a:rPr lang="pt-BR" dirty="0" smtClean="0"/>
              <a:t>É uma medida que não se presta a cálculos matemáticos.</a:t>
            </a:r>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1196752"/>
            <a:ext cx="6984776" cy="3416320"/>
          </a:xfrm>
          <a:prstGeom prst="rect">
            <a:avLst/>
          </a:prstGeom>
        </p:spPr>
        <p:txBody>
          <a:bodyPr wrap="square">
            <a:spAutoFit/>
          </a:bodyPr>
          <a:lstStyle/>
          <a:p>
            <a:pPr marL="68580" indent="0">
              <a:buNone/>
            </a:pPr>
            <a:r>
              <a:rPr lang="pt-BR" b="1" dirty="0" smtClean="0">
                <a:solidFill>
                  <a:srgbClr val="FF0000"/>
                </a:solidFill>
              </a:rPr>
              <a:t>Moda:</a:t>
            </a:r>
          </a:p>
          <a:p>
            <a:pPr marL="68580" indent="0">
              <a:buNone/>
            </a:pPr>
            <a:endParaRPr lang="pt-BR" dirty="0" smtClean="0"/>
          </a:p>
          <a:p>
            <a:pPr marL="68580" indent="0">
              <a:buNone/>
            </a:pPr>
            <a:r>
              <a:rPr lang="pt-BR" b="1" dirty="0" smtClean="0">
                <a:solidFill>
                  <a:srgbClr val="0000FF"/>
                </a:solidFill>
              </a:rPr>
              <a:t>Vantagens</a:t>
            </a:r>
          </a:p>
          <a:p>
            <a:pPr>
              <a:buFont typeface="Arial" pitchFamily="34" charset="0"/>
              <a:buChar char="•"/>
            </a:pPr>
            <a:r>
              <a:rPr lang="pt-BR" dirty="0" smtClean="0"/>
              <a:t>É uma medida que tem existência real dentro do conjunto em grande número de vezes;</a:t>
            </a:r>
          </a:p>
          <a:p>
            <a:pPr>
              <a:buFont typeface="Arial" pitchFamily="34" charset="0"/>
              <a:buChar char="•"/>
            </a:pPr>
            <a:r>
              <a:rPr lang="pt-BR" dirty="0" smtClean="0"/>
              <a:t>Não exige cálculo na sua obtenção, apenas contagem;</a:t>
            </a:r>
          </a:p>
          <a:p>
            <a:pPr>
              <a:buFont typeface="Arial" pitchFamily="34" charset="0"/>
              <a:buChar char="•"/>
            </a:pPr>
            <a:r>
              <a:rPr lang="pt-BR" dirty="0" smtClean="0"/>
              <a:t>Pode ser determinada para variáveis qualitativas nominais.</a:t>
            </a:r>
          </a:p>
          <a:p>
            <a:pPr>
              <a:buFont typeface="Arial" pitchFamily="34" charset="0"/>
              <a:buChar char="•"/>
            </a:pPr>
            <a:endParaRPr lang="pt-BR" dirty="0" smtClean="0"/>
          </a:p>
          <a:p>
            <a:pPr marL="68580" indent="0">
              <a:buNone/>
            </a:pPr>
            <a:r>
              <a:rPr lang="pt-BR" b="1" dirty="0" smtClean="0">
                <a:solidFill>
                  <a:srgbClr val="0000FF"/>
                </a:solidFill>
              </a:rPr>
              <a:t>Desvantagens</a:t>
            </a:r>
          </a:p>
          <a:p>
            <a:pPr>
              <a:buFont typeface="Arial" pitchFamily="34" charset="0"/>
              <a:buChar char="•"/>
            </a:pPr>
            <a:r>
              <a:rPr lang="pt-BR" dirty="0" smtClean="0"/>
              <a:t>É uma medida que não se presta a cálculos matemáticos;</a:t>
            </a:r>
          </a:p>
          <a:p>
            <a:pPr>
              <a:buFont typeface="Arial" pitchFamily="34" charset="0"/>
              <a:buChar char="•"/>
            </a:pPr>
            <a:r>
              <a:rPr lang="pt-BR" dirty="0" smtClean="0"/>
              <a:t>Deixa sem representação todos os valores do conjunto que não são iguais a ela.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3528" y="260648"/>
            <a:ext cx="2294603" cy="369332"/>
          </a:xfrm>
          <a:prstGeom prst="rect">
            <a:avLst/>
          </a:prstGeom>
        </p:spPr>
        <p:txBody>
          <a:bodyPr wrap="none">
            <a:spAutoFit/>
          </a:bodyPr>
          <a:lstStyle/>
          <a:p>
            <a:r>
              <a:rPr lang="pt-BR" b="1" dirty="0" smtClean="0">
                <a:solidFill>
                  <a:srgbClr val="FF0000"/>
                </a:solidFill>
              </a:rPr>
              <a:t>Medidas de Dispersão</a:t>
            </a:r>
            <a:endParaRPr lang="pt-BR" b="1" dirty="0">
              <a:solidFill>
                <a:srgbClr val="FF0000"/>
              </a:solidFill>
            </a:endParaRPr>
          </a:p>
        </p:txBody>
      </p:sp>
      <p:sp>
        <p:nvSpPr>
          <p:cNvPr id="5" name="Retângulo 4"/>
          <p:cNvSpPr/>
          <p:nvPr/>
        </p:nvSpPr>
        <p:spPr>
          <a:xfrm>
            <a:off x="395536" y="620688"/>
            <a:ext cx="8280920" cy="369332"/>
          </a:xfrm>
          <a:prstGeom prst="rect">
            <a:avLst/>
          </a:prstGeom>
        </p:spPr>
        <p:txBody>
          <a:bodyPr wrap="square">
            <a:spAutoFit/>
          </a:bodyPr>
          <a:lstStyle/>
          <a:p>
            <a:pPr marL="68580" indent="0" algn="just">
              <a:buNone/>
            </a:pPr>
            <a:r>
              <a:rPr lang="pt-BR" dirty="0" smtClean="0"/>
              <a:t>     </a:t>
            </a:r>
            <a:endParaRPr lang="pt-BR" dirty="0"/>
          </a:p>
        </p:txBody>
      </p:sp>
      <p:sp>
        <p:nvSpPr>
          <p:cNvPr id="6" name="Retângulo 5"/>
          <p:cNvSpPr/>
          <p:nvPr/>
        </p:nvSpPr>
        <p:spPr>
          <a:xfrm>
            <a:off x="683568" y="2204864"/>
            <a:ext cx="6912768" cy="369332"/>
          </a:xfrm>
          <a:prstGeom prst="rect">
            <a:avLst/>
          </a:prstGeom>
        </p:spPr>
        <p:txBody>
          <a:bodyPr wrap="square">
            <a:spAutoFit/>
          </a:bodyPr>
          <a:lstStyle/>
          <a:p>
            <a:pPr marL="68580" indent="0" algn="just">
              <a:buNone/>
            </a:pPr>
            <a:r>
              <a:rPr lang="pt-BR" dirty="0" smtClean="0"/>
              <a:t>    </a:t>
            </a:r>
            <a:endParaRPr lang="pt-BR" dirty="0"/>
          </a:p>
        </p:txBody>
      </p:sp>
      <p:sp>
        <p:nvSpPr>
          <p:cNvPr id="7" name="Retângulo 6"/>
          <p:cNvSpPr/>
          <p:nvPr/>
        </p:nvSpPr>
        <p:spPr>
          <a:xfrm>
            <a:off x="755576" y="5877272"/>
            <a:ext cx="7344816" cy="369332"/>
          </a:xfrm>
          <a:prstGeom prst="rect">
            <a:avLst/>
          </a:prstGeom>
        </p:spPr>
        <p:txBody>
          <a:bodyPr wrap="square">
            <a:spAutoFit/>
          </a:bodyPr>
          <a:lstStyle/>
          <a:p>
            <a:r>
              <a:rPr lang="pt-BR" dirty="0" smtClean="0"/>
              <a:t>     </a:t>
            </a:r>
            <a:endParaRPr lang="pt-BR" dirty="0"/>
          </a:p>
        </p:txBody>
      </p:sp>
      <p:sp>
        <p:nvSpPr>
          <p:cNvPr id="8" name="Retângulo 7"/>
          <p:cNvSpPr/>
          <p:nvPr/>
        </p:nvSpPr>
        <p:spPr>
          <a:xfrm>
            <a:off x="179512" y="980728"/>
            <a:ext cx="8784976" cy="5355312"/>
          </a:xfrm>
          <a:prstGeom prst="rect">
            <a:avLst/>
          </a:prstGeom>
        </p:spPr>
        <p:txBody>
          <a:bodyPr wrap="square">
            <a:spAutoFit/>
          </a:bodyPr>
          <a:lstStyle/>
          <a:p>
            <a:r>
              <a:rPr lang="pt-BR" dirty="0" smtClean="0"/>
              <a:t>       Em várias situações, torna-se necessário visualizar como os dados estão dispersos. Tomando como exemplo várias empresas que apresentem salários médios iguais, podemos concluir, então, que a contribuição social (% do salário) será a mesma? </a:t>
            </a:r>
          </a:p>
          <a:p>
            <a:r>
              <a:rPr lang="pt-BR" dirty="0" smtClean="0"/>
              <a:t>      Somente com base no salário médio, sim, mas estaríamos chegando a uma conclusão</a:t>
            </a:r>
          </a:p>
          <a:p>
            <a:r>
              <a:rPr lang="pt-BR" dirty="0" smtClean="0"/>
              <a:t>errada. A variação em termos de faixas salariais pode ser diferente, apesar de apresentarem a mesma média.  </a:t>
            </a:r>
          </a:p>
          <a:p>
            <a:r>
              <a:rPr lang="pt-BR" dirty="0" smtClean="0"/>
              <a:t>      Pensando no que foi dito, considere o valor (em reais) ganho por dia de três grupos de empregados:</a:t>
            </a:r>
          </a:p>
          <a:p>
            <a:endParaRPr lang="pt-BR" dirty="0" smtClean="0"/>
          </a:p>
          <a:p>
            <a:r>
              <a:rPr lang="pt-BR" dirty="0" smtClean="0">
                <a:solidFill>
                  <a:srgbClr val="0000FF"/>
                </a:solidFill>
              </a:rPr>
              <a:t>A: 70, 70, 70, 70, 70 </a:t>
            </a:r>
          </a:p>
          <a:p>
            <a:r>
              <a:rPr lang="pt-BR" dirty="0" smtClean="0">
                <a:solidFill>
                  <a:srgbClr val="0000FF"/>
                </a:solidFill>
              </a:rPr>
              <a:t>B: 50, 60, 70, 80, 90 </a:t>
            </a:r>
          </a:p>
          <a:p>
            <a:r>
              <a:rPr lang="pt-BR" dirty="0" smtClean="0">
                <a:solidFill>
                  <a:srgbClr val="0000FF"/>
                </a:solidFill>
              </a:rPr>
              <a:t>C: 5, 15, 50, 120, 160</a:t>
            </a:r>
          </a:p>
          <a:p>
            <a:endParaRPr lang="pt-BR" dirty="0" smtClean="0">
              <a:solidFill>
                <a:srgbClr val="0000FF"/>
              </a:solidFill>
            </a:endParaRPr>
          </a:p>
          <a:p>
            <a:r>
              <a:rPr lang="pt-BR" dirty="0" smtClean="0"/>
              <a:t>     Podemos verificar que, apesar de apresentarem a mesma média (70), os três grupos apresentam comportamento diferenciado, pois o grupo A é o mais homogêneo, e o grupo C é o que apresenta maior variação de ganho por dia. </a:t>
            </a:r>
          </a:p>
          <a:p>
            <a:r>
              <a:rPr lang="pt-BR" dirty="0" smtClean="0"/>
              <a:t>     Portanto, devemos sempre inserir junto a uma medida de posição uma medida que avalie esta distribuição, ou seja, a variabilidade de um conjunto de dados. </a:t>
            </a:r>
          </a:p>
          <a:p>
            <a:r>
              <a:rPr lang="pt-BR" dirty="0" smtClean="0"/>
              <a:t>     Quanto maior a variabilidade, maior será a dispersão das observações.</a:t>
            </a:r>
            <a:endParaRPr lang="pt-B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39552" y="1484784"/>
            <a:ext cx="7848872" cy="646331"/>
          </a:xfrm>
          <a:prstGeom prst="rect">
            <a:avLst/>
          </a:prstGeom>
        </p:spPr>
        <p:txBody>
          <a:bodyPr wrap="square">
            <a:spAutoFit/>
          </a:bodyPr>
          <a:lstStyle/>
          <a:p>
            <a:r>
              <a:rPr lang="pt-BR" dirty="0" smtClean="0"/>
              <a:t>        Resumindo, as medidas de dispersão são usadas para quantificar o quanto os dados são heterogêneos (ou homogêneos).</a:t>
            </a:r>
            <a:endParaRPr lang="pt-BR" dirty="0"/>
          </a:p>
        </p:txBody>
      </p:sp>
      <p:sp>
        <p:nvSpPr>
          <p:cNvPr id="3" name="Retângulo 2"/>
          <p:cNvSpPr/>
          <p:nvPr/>
        </p:nvSpPr>
        <p:spPr>
          <a:xfrm>
            <a:off x="611560" y="2564904"/>
            <a:ext cx="7200800" cy="2862322"/>
          </a:xfrm>
          <a:prstGeom prst="rect">
            <a:avLst/>
          </a:prstGeom>
        </p:spPr>
        <p:txBody>
          <a:bodyPr wrap="square">
            <a:spAutoFit/>
          </a:bodyPr>
          <a:lstStyle/>
          <a:p>
            <a:pPr marL="68580" indent="0" algn="just">
              <a:buNone/>
            </a:pPr>
            <a:r>
              <a:rPr lang="pt-BR" sz="2000" b="1" dirty="0" smtClean="0">
                <a:solidFill>
                  <a:srgbClr val="FF0000"/>
                </a:solidFill>
              </a:rPr>
              <a:t>As medidas de dispersão que vamos apresentar aqui são:</a:t>
            </a:r>
          </a:p>
          <a:p>
            <a:pPr marL="68580" indent="0" algn="just">
              <a:buNone/>
            </a:pPr>
            <a:r>
              <a:rPr lang="pt-BR" sz="2000" dirty="0" smtClean="0"/>
              <a:t> </a:t>
            </a:r>
          </a:p>
          <a:p>
            <a:pPr lvl="0" algn="just">
              <a:buFont typeface="Wingdings" pitchFamily="2" charset="2"/>
              <a:buChar char="Ø"/>
            </a:pPr>
            <a:r>
              <a:rPr lang="pt-BR" sz="2000" dirty="0" smtClean="0"/>
              <a:t>a amplitude total (</a:t>
            </a:r>
            <a:r>
              <a:rPr lang="pt-BR" sz="2000" i="1" dirty="0" smtClean="0"/>
              <a:t>R</a:t>
            </a:r>
            <a:r>
              <a:rPr lang="pt-BR" sz="2000" dirty="0" smtClean="0"/>
              <a:t>);</a:t>
            </a:r>
          </a:p>
          <a:p>
            <a:pPr lvl="0" algn="just">
              <a:buFont typeface="Wingdings" pitchFamily="2" charset="2"/>
              <a:buChar char="Ø"/>
            </a:pPr>
            <a:endParaRPr lang="pt-BR" sz="2000" dirty="0" smtClean="0"/>
          </a:p>
          <a:p>
            <a:pPr lvl="0" algn="just">
              <a:buFont typeface="Wingdings" pitchFamily="2" charset="2"/>
              <a:buChar char="Ø"/>
            </a:pPr>
            <a:r>
              <a:rPr lang="pt-BR" sz="2000" dirty="0" smtClean="0"/>
              <a:t>o desvio-padrão (</a:t>
            </a:r>
            <a:r>
              <a:rPr lang="pt-BR" sz="2000" i="1" dirty="0" smtClean="0"/>
              <a:t>s</a:t>
            </a:r>
            <a:r>
              <a:rPr lang="pt-BR" sz="2000" dirty="0" smtClean="0"/>
              <a:t>); </a:t>
            </a:r>
          </a:p>
          <a:p>
            <a:pPr lvl="0" algn="just">
              <a:buFont typeface="Wingdings" pitchFamily="2" charset="2"/>
              <a:buChar char="Ø"/>
            </a:pPr>
            <a:endParaRPr lang="pt-BR" sz="2000" dirty="0" smtClean="0"/>
          </a:p>
          <a:p>
            <a:pPr algn="just">
              <a:buFont typeface="Wingdings" pitchFamily="2" charset="2"/>
              <a:buChar char="Ø"/>
            </a:pPr>
            <a:r>
              <a:rPr lang="pt-BR" sz="2000" dirty="0" smtClean="0"/>
              <a:t>a variância (</a:t>
            </a:r>
            <a:r>
              <a:rPr lang="pt-BR" sz="2000" i="1" dirty="0" smtClean="0"/>
              <a:t>s</a:t>
            </a:r>
            <a:r>
              <a:rPr lang="pt-BR" sz="2000" baseline="30000" dirty="0" smtClean="0"/>
              <a:t>2</a:t>
            </a:r>
            <a:r>
              <a:rPr lang="pt-BR" sz="2000" dirty="0" smtClean="0"/>
              <a:t>) </a:t>
            </a:r>
          </a:p>
          <a:p>
            <a:pPr algn="just"/>
            <a:endParaRPr lang="pt-BR" sz="2000" dirty="0" smtClean="0"/>
          </a:p>
          <a:p>
            <a:pPr algn="just">
              <a:buFont typeface="Wingdings" pitchFamily="2" charset="2"/>
              <a:buChar char="Ø"/>
            </a:pPr>
            <a:r>
              <a:rPr lang="pt-BR" sz="2000" dirty="0" smtClean="0"/>
              <a:t>o coeficiente de variação (</a:t>
            </a:r>
            <a:r>
              <a:rPr lang="pt-BR" sz="2000" i="1" dirty="0" smtClean="0"/>
              <a:t>cv</a:t>
            </a:r>
            <a:r>
              <a:rPr lang="pt-BR" sz="2000" dirty="0" smtClean="0"/>
              <a:t>). </a:t>
            </a:r>
            <a:endParaRPr lang="pt-BR" sz="2000" dirty="0"/>
          </a:p>
        </p:txBody>
      </p:sp>
      <p:sp>
        <p:nvSpPr>
          <p:cNvPr id="4" name="Retângulo 3"/>
          <p:cNvSpPr/>
          <p:nvPr/>
        </p:nvSpPr>
        <p:spPr>
          <a:xfrm>
            <a:off x="467544" y="260648"/>
            <a:ext cx="7776864" cy="923330"/>
          </a:xfrm>
          <a:prstGeom prst="rect">
            <a:avLst/>
          </a:prstGeom>
        </p:spPr>
        <p:txBody>
          <a:bodyPr wrap="square">
            <a:spAutoFit/>
          </a:bodyPr>
          <a:lstStyle/>
          <a:p>
            <a:r>
              <a:rPr lang="pt-BR" dirty="0" smtClean="0"/>
              <a:t>         Estas medidas servem para indicar o quanto os dados se apresentam dispersos em torno da região central. Fornecem, portanto, o grau de variação existente no conjunto de dados. </a:t>
            </a:r>
            <a:endParaRPr lang="pt-B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2204864"/>
            <a:ext cx="8424936" cy="4524315"/>
          </a:xfrm>
          <a:prstGeom prst="rect">
            <a:avLst/>
          </a:prstGeom>
        </p:spPr>
        <p:txBody>
          <a:bodyPr wrap="square">
            <a:spAutoFit/>
          </a:bodyPr>
          <a:lstStyle/>
          <a:p>
            <a:r>
              <a:rPr lang="pt-BR" dirty="0" smtClean="0"/>
              <a:t>      Usando o exemplo anterior, dos salários:</a:t>
            </a:r>
          </a:p>
          <a:p>
            <a:r>
              <a:rPr lang="pt-BR" b="1" dirty="0" smtClean="0"/>
              <a:t>No caso dos ganhos diários, podemos obter os seguintes resultados:</a:t>
            </a:r>
          </a:p>
          <a:p>
            <a:endParaRPr lang="pt-BR" b="1" dirty="0" smtClean="0"/>
          </a:p>
          <a:p>
            <a:r>
              <a:rPr lang="de-DE" dirty="0" smtClean="0">
                <a:solidFill>
                  <a:srgbClr val="0000FF"/>
                </a:solidFill>
              </a:rPr>
              <a:t>A: R = 70 – 70 = 0 </a:t>
            </a:r>
          </a:p>
          <a:p>
            <a:r>
              <a:rPr lang="de-DE" dirty="0" smtClean="0">
                <a:solidFill>
                  <a:srgbClr val="0000FF"/>
                </a:solidFill>
              </a:rPr>
              <a:t>B: R = 90 – 50 = 40 </a:t>
            </a:r>
          </a:p>
          <a:p>
            <a:r>
              <a:rPr lang="de-DE" dirty="0" smtClean="0">
                <a:solidFill>
                  <a:srgbClr val="0000FF"/>
                </a:solidFill>
              </a:rPr>
              <a:t>C: R = 160 – 5 = 155</a:t>
            </a:r>
          </a:p>
          <a:p>
            <a:endParaRPr lang="de-DE" dirty="0" smtClean="0">
              <a:solidFill>
                <a:srgbClr val="0000FF"/>
              </a:solidFill>
            </a:endParaRPr>
          </a:p>
          <a:p>
            <a:r>
              <a:rPr lang="pt-BR" dirty="0" smtClean="0"/>
              <a:t>     Verificamos, então, que o grupo C é o que apresenta maior variabilidade, e que o grupo A corresponde ao de menor variabilidade. Deste modo, o grupo C corresponde àquele que teve maior variabilidade em torno da média.</a:t>
            </a:r>
          </a:p>
          <a:p>
            <a:r>
              <a:rPr lang="pt-BR" dirty="0" smtClean="0"/>
              <a:t>     A </a:t>
            </a:r>
            <a:r>
              <a:rPr lang="pt-BR" b="1" dirty="0" smtClean="0"/>
              <a:t>amplitude total </a:t>
            </a:r>
            <a:r>
              <a:rPr lang="pt-BR" dirty="0" smtClean="0"/>
              <a:t>tem a desvantagem de só levar em conta os dois valores extremos, por isso é apenas uma indicação aproximada da dispersão. Outra desvantagem é que a amplitude total apresenta muita variação de uma amostra para outra, mesmo que ambas sejam extraídas da mesma população.</a:t>
            </a:r>
          </a:p>
          <a:p>
            <a:r>
              <a:rPr lang="pt-BR" dirty="0" smtClean="0"/>
              <a:t>     Portanto, você deve trabalhar com uma medida que leve em consideração todas as observações. </a:t>
            </a:r>
            <a:endParaRPr lang="pt-BR" dirty="0"/>
          </a:p>
        </p:txBody>
      </p:sp>
      <p:sp>
        <p:nvSpPr>
          <p:cNvPr id="3" name="CaixaDeTexto 2"/>
          <p:cNvSpPr txBox="1"/>
          <p:nvPr/>
        </p:nvSpPr>
        <p:spPr>
          <a:xfrm>
            <a:off x="323528" y="332656"/>
            <a:ext cx="1824795" cy="369332"/>
          </a:xfrm>
          <a:prstGeom prst="rect">
            <a:avLst/>
          </a:prstGeom>
          <a:noFill/>
        </p:spPr>
        <p:txBody>
          <a:bodyPr wrap="none" rtlCol="0">
            <a:spAutoFit/>
          </a:bodyPr>
          <a:lstStyle/>
          <a:p>
            <a:r>
              <a:rPr lang="pt-BR" b="1" dirty="0" smtClean="0">
                <a:solidFill>
                  <a:srgbClr val="FF0000"/>
                </a:solidFill>
              </a:rPr>
              <a:t>Amplitude Total: </a:t>
            </a:r>
            <a:endParaRPr lang="pt-BR" b="1" dirty="0">
              <a:solidFill>
                <a:srgbClr val="FF0000"/>
              </a:solidFill>
            </a:endParaRPr>
          </a:p>
        </p:txBody>
      </p:sp>
      <p:graphicFrame>
        <p:nvGraphicFramePr>
          <p:cNvPr id="38914" name="Object 2"/>
          <p:cNvGraphicFramePr>
            <a:graphicFrameLocks noChangeAspect="1"/>
          </p:cNvGraphicFramePr>
          <p:nvPr/>
        </p:nvGraphicFramePr>
        <p:xfrm>
          <a:off x="971600" y="836712"/>
          <a:ext cx="1803400" cy="388938"/>
        </p:xfrm>
        <a:graphic>
          <a:graphicData uri="http://schemas.openxmlformats.org/presentationml/2006/ole">
            <p:oleObj spid="_x0000_s38914" name="Equação" r:id="rId3" imgW="1054080" imgH="228600" progId="Equation.3">
              <p:embed/>
            </p:oleObj>
          </a:graphicData>
        </a:graphic>
      </p:graphicFrame>
      <p:sp>
        <p:nvSpPr>
          <p:cNvPr id="6" name="Seta para a direita 5"/>
          <p:cNvSpPr/>
          <p:nvPr/>
        </p:nvSpPr>
        <p:spPr>
          <a:xfrm flipV="1">
            <a:off x="2987824" y="980728"/>
            <a:ext cx="504056" cy="18973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p:cNvSpPr txBox="1"/>
          <p:nvPr/>
        </p:nvSpPr>
        <p:spPr>
          <a:xfrm>
            <a:off x="3707904" y="764704"/>
            <a:ext cx="5061194" cy="646331"/>
          </a:xfrm>
          <a:prstGeom prst="rect">
            <a:avLst/>
          </a:prstGeom>
          <a:noFill/>
        </p:spPr>
        <p:txBody>
          <a:bodyPr wrap="none" rtlCol="0">
            <a:spAutoFit/>
          </a:bodyPr>
          <a:lstStyle/>
          <a:p>
            <a:r>
              <a:rPr lang="pt-BR" b="1" dirty="0" smtClean="0">
                <a:solidFill>
                  <a:srgbClr val="FF0000"/>
                </a:solidFill>
              </a:rPr>
              <a:t>Para Dados Brutos ou Rol (dados não agrupados) e </a:t>
            </a:r>
          </a:p>
          <a:p>
            <a:r>
              <a:rPr lang="pt-BR" b="1" dirty="0" smtClean="0">
                <a:solidFill>
                  <a:srgbClr val="FF0000"/>
                </a:solidFill>
              </a:rPr>
              <a:t>Variável Discreta (dados agrupados)</a:t>
            </a:r>
            <a:endParaRPr lang="pt-BR" b="1" dirty="0">
              <a:solidFill>
                <a:srgbClr val="FF0000"/>
              </a:solidFill>
            </a:endParaRPr>
          </a:p>
        </p:txBody>
      </p:sp>
      <p:sp>
        <p:nvSpPr>
          <p:cNvPr id="8" name="CaixaDeTexto 7"/>
          <p:cNvSpPr txBox="1"/>
          <p:nvPr/>
        </p:nvSpPr>
        <p:spPr>
          <a:xfrm>
            <a:off x="107504" y="1556792"/>
            <a:ext cx="8856984" cy="646331"/>
          </a:xfrm>
          <a:prstGeom prst="rect">
            <a:avLst/>
          </a:prstGeom>
          <a:noFill/>
        </p:spPr>
        <p:txBody>
          <a:bodyPr wrap="square" rtlCol="0">
            <a:spAutoFit/>
          </a:bodyPr>
          <a:lstStyle/>
          <a:p>
            <a:r>
              <a:rPr lang="pt-BR" b="1" dirty="0" smtClean="0">
                <a:solidFill>
                  <a:srgbClr val="FF0000"/>
                </a:solidFill>
              </a:rPr>
              <a:t>Para variável Contínua (dados agrupados): </a:t>
            </a:r>
            <a:r>
              <a:rPr lang="pt-BR" dirty="0" smtClean="0"/>
              <a:t>a Amplitude Total é calculada por meio da diferença entre o ponto médio da última classe e o ponto médio da primeira classe.</a:t>
            </a:r>
            <a:endParaRPr lang="pt-BR" b="1"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404664"/>
            <a:ext cx="8424936" cy="2585323"/>
          </a:xfrm>
          <a:prstGeom prst="rect">
            <a:avLst/>
          </a:prstGeom>
        </p:spPr>
        <p:txBody>
          <a:bodyPr wrap="square">
            <a:spAutoFit/>
          </a:bodyPr>
          <a:lstStyle/>
          <a:p>
            <a:r>
              <a:rPr lang="pt-BR" dirty="0" smtClean="0"/>
              <a:t>        Desta forma, podemos querer verificar o quanto um conjunto de observações está mais próximo ou mais distante de uma medida, que no caso será a média. Então, você pode calcular o desvio de cada valor em relação à média </a:t>
            </a:r>
          </a:p>
          <a:p>
            <a:r>
              <a:rPr lang="pt-BR" dirty="0" smtClean="0"/>
              <a:t>e se fizermos o somatório destes desvios, o resultado será igual a zero. </a:t>
            </a:r>
          </a:p>
          <a:p>
            <a:r>
              <a:rPr lang="pt-BR" dirty="0" smtClean="0"/>
              <a:t>        Se você elevar este desvio ao quadrado e somar, teremos o que chamamos de soma de quadrado dos desvios. Dividindo este somatório pelo total de observações, teremos uma ideia da dispersão dos elementos (dados) em relação à média. Esta medida que acabamos de visualizar de forma intuitiva corresponde à variância. </a:t>
            </a:r>
          </a:p>
          <a:p>
            <a:r>
              <a:rPr lang="pt-BR" dirty="0" smtClean="0"/>
              <a:t>        Portanto, você pode concluir que a </a:t>
            </a:r>
            <a:r>
              <a:rPr lang="pt-BR" b="1" dirty="0" smtClean="0">
                <a:solidFill>
                  <a:srgbClr val="FF0000"/>
                </a:solidFill>
              </a:rPr>
              <a:t>variância</a:t>
            </a:r>
            <a:r>
              <a:rPr lang="pt-BR" dirty="0" smtClean="0"/>
              <a:t> sempre assumirá valores positivos.</a:t>
            </a:r>
            <a:endParaRPr lang="pt-BR" dirty="0"/>
          </a:p>
        </p:txBody>
      </p:sp>
      <p:graphicFrame>
        <p:nvGraphicFramePr>
          <p:cNvPr id="39938" name="Object 2"/>
          <p:cNvGraphicFramePr>
            <a:graphicFrameLocks noChangeAspect="1"/>
          </p:cNvGraphicFramePr>
          <p:nvPr/>
        </p:nvGraphicFramePr>
        <p:xfrm>
          <a:off x="5724128" y="980728"/>
          <a:ext cx="1883284" cy="288032"/>
        </p:xfrm>
        <a:graphic>
          <a:graphicData uri="http://schemas.openxmlformats.org/presentationml/2006/ole">
            <p:oleObj spid="_x0000_s39938" name="Equação" r:id="rId3" imgW="1523880" imgH="228600" progId="Equation.3">
              <p:embed/>
            </p:oleObj>
          </a:graphicData>
        </a:graphic>
      </p:graphicFrame>
      <p:sp>
        <p:nvSpPr>
          <p:cNvPr id="4" name="Retângulo 3"/>
          <p:cNvSpPr/>
          <p:nvPr/>
        </p:nvSpPr>
        <p:spPr>
          <a:xfrm>
            <a:off x="1043608" y="3933056"/>
            <a:ext cx="7128792" cy="2031325"/>
          </a:xfrm>
          <a:prstGeom prst="rect">
            <a:avLst/>
          </a:prstGeom>
        </p:spPr>
        <p:txBody>
          <a:bodyPr wrap="square">
            <a:spAutoFit/>
          </a:bodyPr>
          <a:lstStyle/>
          <a:p>
            <a:r>
              <a:rPr lang="pt-BR" i="1" dirty="0" smtClean="0"/>
              <a:t>    Quando o nosso interesse é o de tirar inferências válidas para toda a população a partir de uma amostra (porção representativa da população), deve-se trocar na fórmula da variância n por n – 1, onde:</a:t>
            </a:r>
          </a:p>
          <a:p>
            <a:endParaRPr lang="pt-BR" b="1" i="1" dirty="0" smtClean="0"/>
          </a:p>
          <a:p>
            <a:r>
              <a:rPr lang="pt-BR" b="1" i="1" dirty="0" smtClean="0"/>
              <a:t>n corresponde ao tamanho da população; e</a:t>
            </a:r>
          </a:p>
          <a:p>
            <a:endParaRPr lang="pt-BR" b="1" i="1" dirty="0" smtClean="0"/>
          </a:p>
          <a:p>
            <a:r>
              <a:rPr lang="pt-BR" b="1" i="1" dirty="0" smtClean="0"/>
              <a:t>n corresponde ao tamanho da amostra utilizada.</a:t>
            </a:r>
            <a:endParaRPr lang="pt-BR" dirty="0"/>
          </a:p>
        </p:txBody>
      </p:sp>
      <p:sp>
        <p:nvSpPr>
          <p:cNvPr id="5" name="CaixaDeTexto 4"/>
          <p:cNvSpPr txBox="1"/>
          <p:nvPr/>
        </p:nvSpPr>
        <p:spPr>
          <a:xfrm>
            <a:off x="395536" y="3356992"/>
            <a:ext cx="1368644" cy="369332"/>
          </a:xfrm>
          <a:prstGeom prst="rect">
            <a:avLst/>
          </a:prstGeom>
          <a:noFill/>
        </p:spPr>
        <p:txBody>
          <a:bodyPr wrap="none" rtlCol="0">
            <a:spAutoFit/>
          </a:bodyPr>
          <a:lstStyle/>
          <a:p>
            <a:r>
              <a:rPr lang="pt-BR" b="1" dirty="0" smtClean="0">
                <a:solidFill>
                  <a:srgbClr val="0000FF"/>
                </a:solidFill>
              </a:rPr>
              <a:t>Observação:</a:t>
            </a:r>
            <a:endParaRPr lang="pt-BR" b="1" dirty="0">
              <a:solidFill>
                <a:srgbClr val="0000FF"/>
              </a:solidFill>
            </a:endParaRPr>
          </a:p>
        </p:txBody>
      </p:sp>
      <p:sp>
        <p:nvSpPr>
          <p:cNvPr id="6" name="Seta para a direita 5"/>
          <p:cNvSpPr/>
          <p:nvPr/>
        </p:nvSpPr>
        <p:spPr>
          <a:xfrm flipV="1">
            <a:off x="539552" y="4005064"/>
            <a:ext cx="504056" cy="18973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683568" y="332656"/>
            <a:ext cx="1234890" cy="400110"/>
          </a:xfrm>
          <a:prstGeom prst="rect">
            <a:avLst/>
          </a:prstGeom>
          <a:noFill/>
        </p:spPr>
        <p:txBody>
          <a:bodyPr wrap="none" rtlCol="0">
            <a:spAutoFit/>
          </a:bodyPr>
          <a:lstStyle/>
          <a:p>
            <a:r>
              <a:rPr lang="pt-BR" sz="2000" b="1" dirty="0" smtClean="0">
                <a:solidFill>
                  <a:srgbClr val="FF0000"/>
                </a:solidFill>
              </a:rPr>
              <a:t>Variância:</a:t>
            </a:r>
            <a:endParaRPr lang="pt-BR" sz="2000" b="1" dirty="0">
              <a:solidFill>
                <a:srgbClr val="FF0000"/>
              </a:solidFill>
            </a:endParaRPr>
          </a:p>
        </p:txBody>
      </p:sp>
      <p:sp>
        <p:nvSpPr>
          <p:cNvPr id="3" name="CaixaDeTexto 2"/>
          <p:cNvSpPr txBox="1"/>
          <p:nvPr/>
        </p:nvSpPr>
        <p:spPr>
          <a:xfrm>
            <a:off x="251520" y="1196752"/>
            <a:ext cx="2316660" cy="369332"/>
          </a:xfrm>
          <a:prstGeom prst="rect">
            <a:avLst/>
          </a:prstGeom>
          <a:noFill/>
        </p:spPr>
        <p:txBody>
          <a:bodyPr wrap="none" rtlCol="0">
            <a:spAutoFit/>
          </a:bodyPr>
          <a:lstStyle/>
          <a:p>
            <a:r>
              <a:rPr lang="pt-BR" b="1" dirty="0" smtClean="0">
                <a:solidFill>
                  <a:srgbClr val="FF0000"/>
                </a:solidFill>
              </a:rPr>
              <a:t>Dados não agrupados:</a:t>
            </a:r>
            <a:endParaRPr lang="pt-BR" b="1" dirty="0">
              <a:solidFill>
                <a:srgbClr val="FF0000"/>
              </a:solidFill>
            </a:endParaRPr>
          </a:p>
        </p:txBody>
      </p:sp>
      <p:graphicFrame>
        <p:nvGraphicFramePr>
          <p:cNvPr id="40962" name="Object 2"/>
          <p:cNvGraphicFramePr>
            <a:graphicFrameLocks noChangeAspect="1"/>
          </p:cNvGraphicFramePr>
          <p:nvPr/>
        </p:nvGraphicFramePr>
        <p:xfrm>
          <a:off x="2267744" y="2204864"/>
          <a:ext cx="5400600" cy="1440160"/>
        </p:xfrm>
        <a:graphic>
          <a:graphicData uri="http://schemas.openxmlformats.org/presentationml/2006/ole">
            <p:oleObj spid="_x0000_s40962" name="Equação" r:id="rId3" imgW="2209680" imgH="812520" progId="Equation.3">
              <p:embed/>
            </p:oleObj>
          </a:graphicData>
        </a:graphic>
      </p:graphicFrame>
      <p:graphicFrame>
        <p:nvGraphicFramePr>
          <p:cNvPr id="40963" name="Object 3"/>
          <p:cNvGraphicFramePr>
            <a:graphicFrameLocks noChangeAspect="1"/>
          </p:cNvGraphicFramePr>
          <p:nvPr/>
        </p:nvGraphicFramePr>
        <p:xfrm>
          <a:off x="2195736" y="4365104"/>
          <a:ext cx="5400600" cy="1496181"/>
        </p:xfrm>
        <a:graphic>
          <a:graphicData uri="http://schemas.openxmlformats.org/presentationml/2006/ole">
            <p:oleObj spid="_x0000_s40963" name="Equação" r:id="rId4" imgW="2247840" imgH="812520" progId="Equation.3">
              <p:embed/>
            </p:oleObj>
          </a:graphicData>
        </a:graphic>
      </p:graphicFrame>
      <p:sp>
        <p:nvSpPr>
          <p:cNvPr id="6" name="CaixaDeTexto 5"/>
          <p:cNvSpPr txBox="1"/>
          <p:nvPr/>
        </p:nvSpPr>
        <p:spPr>
          <a:xfrm>
            <a:off x="251520" y="1988840"/>
            <a:ext cx="2280240" cy="369332"/>
          </a:xfrm>
          <a:prstGeom prst="rect">
            <a:avLst/>
          </a:prstGeom>
          <a:noFill/>
        </p:spPr>
        <p:txBody>
          <a:bodyPr wrap="none" rtlCol="0">
            <a:spAutoFit/>
          </a:bodyPr>
          <a:lstStyle/>
          <a:p>
            <a:r>
              <a:rPr lang="pt-BR" b="1" dirty="0" smtClean="0">
                <a:solidFill>
                  <a:srgbClr val="0000FF"/>
                </a:solidFill>
              </a:rPr>
              <a:t>Variância da Amostra:</a:t>
            </a:r>
            <a:endParaRPr lang="pt-BR" b="1" dirty="0">
              <a:solidFill>
                <a:srgbClr val="0000FF"/>
              </a:solidFill>
            </a:endParaRPr>
          </a:p>
        </p:txBody>
      </p:sp>
      <p:sp>
        <p:nvSpPr>
          <p:cNvPr id="7" name="Retângulo 6"/>
          <p:cNvSpPr/>
          <p:nvPr/>
        </p:nvSpPr>
        <p:spPr>
          <a:xfrm>
            <a:off x="179512" y="4221088"/>
            <a:ext cx="2515240" cy="369332"/>
          </a:xfrm>
          <a:prstGeom prst="rect">
            <a:avLst/>
          </a:prstGeom>
        </p:spPr>
        <p:txBody>
          <a:bodyPr wrap="none">
            <a:spAutoFit/>
          </a:bodyPr>
          <a:lstStyle/>
          <a:p>
            <a:r>
              <a:rPr lang="pt-BR" b="1" dirty="0" smtClean="0">
                <a:solidFill>
                  <a:srgbClr val="0000FF"/>
                </a:solidFill>
              </a:rPr>
              <a:t>Variância da População: </a:t>
            </a:r>
            <a:endParaRPr lang="pt-B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548680"/>
            <a:ext cx="1903085" cy="369332"/>
          </a:xfrm>
          <a:prstGeom prst="rect">
            <a:avLst/>
          </a:prstGeom>
        </p:spPr>
        <p:txBody>
          <a:bodyPr wrap="none">
            <a:spAutoFit/>
          </a:bodyPr>
          <a:lstStyle/>
          <a:p>
            <a:r>
              <a:rPr lang="pt-BR" b="1" dirty="0" smtClean="0">
                <a:solidFill>
                  <a:srgbClr val="FF0000"/>
                </a:solidFill>
              </a:rPr>
              <a:t>Dados agrupados:</a:t>
            </a:r>
            <a:endParaRPr lang="pt-BR" b="1" dirty="0">
              <a:solidFill>
                <a:srgbClr val="FF0000"/>
              </a:solidFill>
            </a:endParaRPr>
          </a:p>
        </p:txBody>
      </p:sp>
      <p:sp>
        <p:nvSpPr>
          <p:cNvPr id="3" name="Retângulo 2"/>
          <p:cNvSpPr/>
          <p:nvPr/>
        </p:nvSpPr>
        <p:spPr>
          <a:xfrm>
            <a:off x="395536" y="1412776"/>
            <a:ext cx="2280240" cy="369332"/>
          </a:xfrm>
          <a:prstGeom prst="rect">
            <a:avLst/>
          </a:prstGeom>
        </p:spPr>
        <p:txBody>
          <a:bodyPr wrap="none">
            <a:spAutoFit/>
          </a:bodyPr>
          <a:lstStyle/>
          <a:p>
            <a:r>
              <a:rPr lang="pt-BR" b="1" dirty="0" smtClean="0">
                <a:solidFill>
                  <a:srgbClr val="0000FF"/>
                </a:solidFill>
              </a:rPr>
              <a:t>Variância da Amostra:</a:t>
            </a:r>
            <a:endParaRPr lang="pt-BR" b="1" dirty="0">
              <a:solidFill>
                <a:srgbClr val="0000FF"/>
              </a:solidFill>
            </a:endParaRPr>
          </a:p>
        </p:txBody>
      </p:sp>
      <p:graphicFrame>
        <p:nvGraphicFramePr>
          <p:cNvPr id="41986" name="Object 2"/>
          <p:cNvGraphicFramePr>
            <a:graphicFrameLocks noChangeAspect="1"/>
          </p:cNvGraphicFramePr>
          <p:nvPr/>
        </p:nvGraphicFramePr>
        <p:xfrm>
          <a:off x="2699792" y="1340768"/>
          <a:ext cx="5544616" cy="1353331"/>
        </p:xfrm>
        <a:graphic>
          <a:graphicData uri="http://schemas.openxmlformats.org/presentationml/2006/ole">
            <p:oleObj spid="_x0000_s41986" name="Equação" r:id="rId3" imgW="2565360" imgH="812520" progId="Equation.3">
              <p:embed/>
            </p:oleObj>
          </a:graphicData>
        </a:graphic>
      </p:graphicFrame>
      <p:sp>
        <p:nvSpPr>
          <p:cNvPr id="5" name="Retângulo 4"/>
          <p:cNvSpPr/>
          <p:nvPr/>
        </p:nvSpPr>
        <p:spPr>
          <a:xfrm>
            <a:off x="395536" y="3212976"/>
            <a:ext cx="2462341" cy="369332"/>
          </a:xfrm>
          <a:prstGeom prst="rect">
            <a:avLst/>
          </a:prstGeom>
        </p:spPr>
        <p:txBody>
          <a:bodyPr wrap="none">
            <a:spAutoFit/>
          </a:bodyPr>
          <a:lstStyle/>
          <a:p>
            <a:r>
              <a:rPr lang="pt-BR" b="1" dirty="0" smtClean="0">
                <a:solidFill>
                  <a:srgbClr val="0000FF"/>
                </a:solidFill>
              </a:rPr>
              <a:t>Variância da População:</a:t>
            </a:r>
            <a:endParaRPr lang="pt-BR" b="1" dirty="0">
              <a:solidFill>
                <a:srgbClr val="0000FF"/>
              </a:solidFill>
            </a:endParaRPr>
          </a:p>
        </p:txBody>
      </p:sp>
      <p:graphicFrame>
        <p:nvGraphicFramePr>
          <p:cNvPr id="41987" name="Object 3"/>
          <p:cNvGraphicFramePr>
            <a:graphicFrameLocks noChangeAspect="1"/>
          </p:cNvGraphicFramePr>
          <p:nvPr/>
        </p:nvGraphicFramePr>
        <p:xfrm>
          <a:off x="2771800" y="3645024"/>
          <a:ext cx="5453484" cy="1302880"/>
        </p:xfrm>
        <a:graphic>
          <a:graphicData uri="http://schemas.openxmlformats.org/presentationml/2006/ole">
            <p:oleObj spid="_x0000_s41987" name="Equação" r:id="rId4" imgW="2603160" imgH="812520" progId="Equation.3">
              <p:embed/>
            </p:oleObj>
          </a:graphicData>
        </a:graphic>
      </p:graphicFrame>
      <p:sp>
        <p:nvSpPr>
          <p:cNvPr id="7" name="CaixaDeTexto 6"/>
          <p:cNvSpPr txBox="1"/>
          <p:nvPr/>
        </p:nvSpPr>
        <p:spPr>
          <a:xfrm>
            <a:off x="323528" y="5373216"/>
            <a:ext cx="7468776" cy="646331"/>
          </a:xfrm>
          <a:prstGeom prst="rect">
            <a:avLst/>
          </a:prstGeom>
          <a:noFill/>
        </p:spPr>
        <p:txBody>
          <a:bodyPr wrap="none" rtlCol="0">
            <a:spAutoFit/>
          </a:bodyPr>
          <a:lstStyle/>
          <a:p>
            <a:r>
              <a:rPr lang="pt-BR" b="1" dirty="0" smtClean="0">
                <a:solidFill>
                  <a:srgbClr val="0000FF"/>
                </a:solidFill>
              </a:rPr>
              <a:t>Observação: </a:t>
            </a:r>
            <a:r>
              <a:rPr lang="pt-BR" dirty="0" smtClean="0"/>
              <a:t>Quando temos os dados agrupados em intervalos de classes, o xi</a:t>
            </a:r>
          </a:p>
          <a:p>
            <a:r>
              <a:rPr lang="pt-BR" dirty="0" smtClean="0"/>
              <a:t>corresponde ao ponto médio da classe, e fi à frequência da classe.</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7544" y="620688"/>
            <a:ext cx="6428106" cy="677108"/>
          </a:xfrm>
          <a:prstGeom prst="rect">
            <a:avLst/>
          </a:prstGeom>
          <a:noFill/>
        </p:spPr>
        <p:txBody>
          <a:bodyPr wrap="none" rtlCol="0">
            <a:spAutoFit/>
          </a:bodyPr>
          <a:lstStyle/>
          <a:p>
            <a:r>
              <a:rPr lang="pt-BR" sz="2000" b="1" dirty="0" smtClean="0">
                <a:solidFill>
                  <a:srgbClr val="FF0066"/>
                </a:solidFill>
              </a:rPr>
              <a:t>Variáveis: </a:t>
            </a:r>
            <a:r>
              <a:rPr lang="pt-BR" dirty="0" smtClean="0"/>
              <a:t>É o conjunto de resultados possíveis de um fenômeno. </a:t>
            </a:r>
          </a:p>
          <a:p>
            <a:r>
              <a:rPr lang="pt-BR" dirty="0" smtClean="0"/>
              <a:t>Vamos estudar dois tipos de variáveis: </a:t>
            </a:r>
            <a:r>
              <a:rPr lang="pt-BR" b="1" dirty="0" smtClean="0">
                <a:solidFill>
                  <a:srgbClr val="FF0066"/>
                </a:solidFill>
              </a:rPr>
              <a:t>quantitativas e qualitativas</a:t>
            </a:r>
            <a:r>
              <a:rPr lang="pt-BR" dirty="0" smtClean="0"/>
              <a:t>.</a:t>
            </a:r>
            <a:endParaRPr lang="pt-BR" dirty="0"/>
          </a:p>
        </p:txBody>
      </p:sp>
      <p:sp>
        <p:nvSpPr>
          <p:cNvPr id="3" name="CaixaDeTexto 2"/>
          <p:cNvSpPr txBox="1"/>
          <p:nvPr/>
        </p:nvSpPr>
        <p:spPr>
          <a:xfrm>
            <a:off x="755576" y="1484784"/>
            <a:ext cx="8208081" cy="646331"/>
          </a:xfrm>
          <a:prstGeom prst="rect">
            <a:avLst/>
          </a:prstGeom>
          <a:noFill/>
        </p:spPr>
        <p:txBody>
          <a:bodyPr wrap="none" rtlCol="0">
            <a:spAutoFit/>
          </a:bodyPr>
          <a:lstStyle/>
          <a:p>
            <a:r>
              <a:rPr lang="pt-BR" b="1" dirty="0" smtClean="0">
                <a:solidFill>
                  <a:srgbClr val="FF0066"/>
                </a:solidFill>
              </a:rPr>
              <a:t>Variáveis quantitativas</a:t>
            </a:r>
            <a:r>
              <a:rPr lang="pt-BR" dirty="0" smtClean="0">
                <a:solidFill>
                  <a:srgbClr val="FF0066"/>
                </a:solidFill>
              </a:rPr>
              <a:t>: </a:t>
            </a:r>
            <a:r>
              <a:rPr lang="pt-BR" dirty="0" smtClean="0"/>
              <a:t>É uma variável onde seus valores são expressos por números.</a:t>
            </a:r>
          </a:p>
          <a:p>
            <a:r>
              <a:rPr lang="pt-BR" dirty="0" smtClean="0"/>
              <a:t>Podemos distinguir dois tipos de variáveis quantitativas: </a:t>
            </a:r>
            <a:r>
              <a:rPr lang="pt-BR" b="1" dirty="0" smtClean="0">
                <a:solidFill>
                  <a:srgbClr val="0000FF"/>
                </a:solidFill>
              </a:rPr>
              <a:t>contínua e discreta</a:t>
            </a:r>
            <a:r>
              <a:rPr lang="pt-BR" dirty="0" smtClean="0"/>
              <a:t>.</a:t>
            </a:r>
            <a:endParaRPr lang="pt-BR" dirty="0"/>
          </a:p>
        </p:txBody>
      </p:sp>
      <p:sp>
        <p:nvSpPr>
          <p:cNvPr id="5" name="CaixaDeTexto 4"/>
          <p:cNvSpPr txBox="1"/>
          <p:nvPr/>
        </p:nvSpPr>
        <p:spPr>
          <a:xfrm>
            <a:off x="971600" y="2708920"/>
            <a:ext cx="7783669" cy="1200329"/>
          </a:xfrm>
          <a:prstGeom prst="rect">
            <a:avLst/>
          </a:prstGeom>
          <a:noFill/>
        </p:spPr>
        <p:txBody>
          <a:bodyPr wrap="none" rtlCol="0">
            <a:spAutoFit/>
          </a:bodyPr>
          <a:lstStyle/>
          <a:p>
            <a:r>
              <a:rPr lang="pt-BR" b="1" dirty="0" smtClean="0">
                <a:solidFill>
                  <a:srgbClr val="0000FF"/>
                </a:solidFill>
              </a:rPr>
              <a:t>Variáveis quantitativas contínuas</a:t>
            </a:r>
            <a:r>
              <a:rPr lang="pt-BR" dirty="0" smtClean="0">
                <a:solidFill>
                  <a:srgbClr val="0000FF"/>
                </a:solidFill>
              </a:rPr>
              <a:t>:</a:t>
            </a:r>
            <a:r>
              <a:rPr lang="pt-BR" dirty="0" smtClean="0"/>
              <a:t> É uma variável que pode assumir </a:t>
            </a:r>
          </a:p>
          <a:p>
            <a:r>
              <a:rPr lang="pt-BR" dirty="0" smtClean="0"/>
              <a:t>qualquer valor dentro de dois limites, ou seja, pode assumir valores “quebrados”.</a:t>
            </a:r>
          </a:p>
          <a:p>
            <a:r>
              <a:rPr lang="pt-BR" dirty="0" smtClean="0"/>
              <a:t>Por exemplo: salário, peso dos funcionários do setor de marketing de uma</a:t>
            </a:r>
          </a:p>
          <a:p>
            <a:r>
              <a:rPr lang="pt-BR" dirty="0" smtClean="0"/>
              <a:t>Empresa, etc.</a:t>
            </a:r>
            <a:endParaRPr lang="pt-BR" dirty="0"/>
          </a:p>
        </p:txBody>
      </p:sp>
      <p:sp>
        <p:nvSpPr>
          <p:cNvPr id="7" name="CaixaDeTexto 6"/>
          <p:cNvSpPr txBox="1"/>
          <p:nvPr/>
        </p:nvSpPr>
        <p:spPr>
          <a:xfrm>
            <a:off x="971600" y="4293096"/>
            <a:ext cx="8031494" cy="1200329"/>
          </a:xfrm>
          <a:prstGeom prst="rect">
            <a:avLst/>
          </a:prstGeom>
          <a:noFill/>
        </p:spPr>
        <p:txBody>
          <a:bodyPr wrap="none" rtlCol="0">
            <a:spAutoFit/>
          </a:bodyPr>
          <a:lstStyle/>
          <a:p>
            <a:r>
              <a:rPr lang="pt-BR" b="1" dirty="0" smtClean="0">
                <a:solidFill>
                  <a:srgbClr val="0000FF"/>
                </a:solidFill>
              </a:rPr>
              <a:t>Variáveis quantitativas discretas</a:t>
            </a:r>
            <a:r>
              <a:rPr lang="pt-BR" dirty="0" smtClean="0">
                <a:solidFill>
                  <a:srgbClr val="0000FF"/>
                </a:solidFill>
              </a:rPr>
              <a:t>: </a:t>
            </a:r>
            <a:r>
              <a:rPr lang="pt-BR" dirty="0" smtClean="0"/>
              <a:t>ao contrário das variáveis quantitativas contínuas,</a:t>
            </a:r>
          </a:p>
          <a:p>
            <a:r>
              <a:rPr lang="pt-BR" dirty="0" smtClean="0"/>
              <a:t>as discretas assumem, em geral, valores inteiros. Por exemplo: número de filhos por </a:t>
            </a:r>
          </a:p>
          <a:p>
            <a:r>
              <a:rPr lang="pt-BR" dirty="0" smtClean="0"/>
              <a:t>casal, número de carros vendidos, número de livros em uma biblioteca, etc.</a:t>
            </a:r>
          </a:p>
          <a:p>
            <a:endParaRPr lang="pt-B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332656"/>
            <a:ext cx="8568952" cy="2308324"/>
          </a:xfrm>
          <a:prstGeom prst="rect">
            <a:avLst/>
          </a:prstGeom>
        </p:spPr>
        <p:txBody>
          <a:bodyPr wrap="square">
            <a:spAutoFit/>
          </a:bodyPr>
          <a:lstStyle/>
          <a:p>
            <a:r>
              <a:rPr lang="pt-BR" dirty="0" smtClean="0"/>
              <a:t>     Como a variância é calculada a partir dos quadrados dos desvios, ela é um número que apresenta a unidade elevada ao quadrado em relação à variável que não está elevada ao quadrado; isto se torna um inconveniente em termos de interpretação do resultado. Por isso, definiu-se uma nova medida, o </a:t>
            </a:r>
            <a:r>
              <a:rPr lang="pt-BR" b="1" dirty="0" smtClean="0">
                <a:solidFill>
                  <a:srgbClr val="FF0000"/>
                </a:solidFill>
              </a:rPr>
              <a:t>desvio-padrão, que é a raiz quadrada da variância</a:t>
            </a:r>
            <a:r>
              <a:rPr lang="pt-BR" dirty="0" smtClean="0"/>
              <a:t>, com mais utilidade e interpretação práticas, representada por s ou σ. A variância é uma medida que tem pouca utilidade na Estatística Descritiva. Também é importante frisar que, na grande maioria das situações, trabalhamos com amostras, então devemos utilizar o desvio-padrão amostral.</a:t>
            </a:r>
            <a:endParaRPr lang="pt-BR" dirty="0"/>
          </a:p>
        </p:txBody>
      </p:sp>
      <p:sp>
        <p:nvSpPr>
          <p:cNvPr id="3" name="CaixaDeTexto 2"/>
          <p:cNvSpPr txBox="1"/>
          <p:nvPr/>
        </p:nvSpPr>
        <p:spPr>
          <a:xfrm>
            <a:off x="251520" y="3068960"/>
            <a:ext cx="1778179" cy="369332"/>
          </a:xfrm>
          <a:prstGeom prst="rect">
            <a:avLst/>
          </a:prstGeom>
          <a:noFill/>
        </p:spPr>
        <p:txBody>
          <a:bodyPr wrap="none" rtlCol="0">
            <a:spAutoFit/>
          </a:bodyPr>
          <a:lstStyle/>
          <a:p>
            <a:r>
              <a:rPr lang="pt-BR" b="1" dirty="0" smtClean="0">
                <a:solidFill>
                  <a:srgbClr val="FF0000"/>
                </a:solidFill>
              </a:rPr>
              <a:t>Desvio – Padrão:</a:t>
            </a:r>
            <a:endParaRPr lang="pt-BR" b="1" dirty="0">
              <a:solidFill>
                <a:srgbClr val="FF0000"/>
              </a:solidFill>
            </a:endParaRPr>
          </a:p>
        </p:txBody>
      </p:sp>
      <p:sp>
        <p:nvSpPr>
          <p:cNvPr id="4" name="Retângulo 3"/>
          <p:cNvSpPr/>
          <p:nvPr/>
        </p:nvSpPr>
        <p:spPr>
          <a:xfrm>
            <a:off x="611560" y="3645024"/>
            <a:ext cx="2316660" cy="369332"/>
          </a:xfrm>
          <a:prstGeom prst="rect">
            <a:avLst/>
          </a:prstGeom>
        </p:spPr>
        <p:txBody>
          <a:bodyPr wrap="none">
            <a:spAutoFit/>
          </a:bodyPr>
          <a:lstStyle/>
          <a:p>
            <a:r>
              <a:rPr lang="pt-BR" b="1" dirty="0" smtClean="0">
                <a:solidFill>
                  <a:srgbClr val="FF0000"/>
                </a:solidFill>
              </a:rPr>
              <a:t>Dados não agrupados:</a:t>
            </a:r>
            <a:endParaRPr lang="pt-BR" b="1" dirty="0">
              <a:solidFill>
                <a:srgbClr val="FF0000"/>
              </a:solidFill>
            </a:endParaRPr>
          </a:p>
        </p:txBody>
      </p:sp>
      <p:sp>
        <p:nvSpPr>
          <p:cNvPr id="5" name="CaixaDeTexto 4"/>
          <p:cNvSpPr txBox="1"/>
          <p:nvPr/>
        </p:nvSpPr>
        <p:spPr>
          <a:xfrm>
            <a:off x="251520" y="4365104"/>
            <a:ext cx="1058688" cy="369332"/>
          </a:xfrm>
          <a:prstGeom prst="rect">
            <a:avLst/>
          </a:prstGeom>
          <a:noFill/>
        </p:spPr>
        <p:txBody>
          <a:bodyPr wrap="none" rtlCol="0">
            <a:spAutoFit/>
          </a:bodyPr>
          <a:lstStyle/>
          <a:p>
            <a:r>
              <a:rPr lang="pt-BR" b="1" dirty="0" smtClean="0">
                <a:solidFill>
                  <a:srgbClr val="0000FF"/>
                </a:solidFill>
              </a:rPr>
              <a:t>Amostra:</a:t>
            </a:r>
            <a:endParaRPr lang="pt-BR" b="1" dirty="0">
              <a:solidFill>
                <a:srgbClr val="0000FF"/>
              </a:solidFill>
            </a:endParaRPr>
          </a:p>
        </p:txBody>
      </p:sp>
      <p:graphicFrame>
        <p:nvGraphicFramePr>
          <p:cNvPr id="43010" name="Object 2"/>
          <p:cNvGraphicFramePr>
            <a:graphicFrameLocks noChangeAspect="1"/>
          </p:cNvGraphicFramePr>
          <p:nvPr/>
        </p:nvGraphicFramePr>
        <p:xfrm>
          <a:off x="1619672" y="4365104"/>
          <a:ext cx="5544616" cy="1523027"/>
        </p:xfrm>
        <a:graphic>
          <a:graphicData uri="http://schemas.openxmlformats.org/presentationml/2006/ole">
            <p:oleObj spid="_x0000_s43010" name="Equação" r:id="rId3" imgW="2374560" imgH="850680" progId="Equation.3">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548680"/>
            <a:ext cx="1293687" cy="369332"/>
          </a:xfrm>
          <a:prstGeom prst="rect">
            <a:avLst/>
          </a:prstGeom>
          <a:noFill/>
        </p:spPr>
        <p:txBody>
          <a:bodyPr wrap="none" rtlCol="0">
            <a:spAutoFit/>
          </a:bodyPr>
          <a:lstStyle/>
          <a:p>
            <a:r>
              <a:rPr lang="pt-BR" b="1" dirty="0" smtClean="0">
                <a:solidFill>
                  <a:srgbClr val="0000FF"/>
                </a:solidFill>
              </a:rPr>
              <a:t>População: </a:t>
            </a:r>
            <a:endParaRPr lang="pt-BR" b="1" dirty="0">
              <a:solidFill>
                <a:srgbClr val="0000FF"/>
              </a:solidFill>
            </a:endParaRPr>
          </a:p>
        </p:txBody>
      </p:sp>
      <p:graphicFrame>
        <p:nvGraphicFramePr>
          <p:cNvPr id="44034" name="Object 2"/>
          <p:cNvGraphicFramePr>
            <a:graphicFrameLocks noChangeAspect="1"/>
          </p:cNvGraphicFramePr>
          <p:nvPr/>
        </p:nvGraphicFramePr>
        <p:xfrm>
          <a:off x="1619672" y="692696"/>
          <a:ext cx="5053700" cy="1368524"/>
        </p:xfrm>
        <a:graphic>
          <a:graphicData uri="http://schemas.openxmlformats.org/presentationml/2006/ole">
            <p:oleObj spid="_x0000_s44034" name="Equação" r:id="rId3" imgW="2412720" imgH="850680" progId="Equation.3">
              <p:embed/>
            </p:oleObj>
          </a:graphicData>
        </a:graphic>
      </p:graphicFrame>
      <p:sp>
        <p:nvSpPr>
          <p:cNvPr id="4" name="Retângulo 3"/>
          <p:cNvSpPr/>
          <p:nvPr/>
        </p:nvSpPr>
        <p:spPr>
          <a:xfrm>
            <a:off x="251520" y="2348880"/>
            <a:ext cx="1903085" cy="369332"/>
          </a:xfrm>
          <a:prstGeom prst="rect">
            <a:avLst/>
          </a:prstGeom>
        </p:spPr>
        <p:txBody>
          <a:bodyPr wrap="none">
            <a:spAutoFit/>
          </a:bodyPr>
          <a:lstStyle/>
          <a:p>
            <a:r>
              <a:rPr lang="pt-BR" b="1" dirty="0" smtClean="0">
                <a:solidFill>
                  <a:srgbClr val="FF0000"/>
                </a:solidFill>
              </a:rPr>
              <a:t>Dados agrupados:</a:t>
            </a:r>
            <a:endParaRPr lang="pt-BR" b="1" dirty="0">
              <a:solidFill>
                <a:srgbClr val="FF0000"/>
              </a:solidFill>
            </a:endParaRPr>
          </a:p>
        </p:txBody>
      </p:sp>
      <p:sp>
        <p:nvSpPr>
          <p:cNvPr id="5" name="CaixaDeTexto 4"/>
          <p:cNvSpPr txBox="1"/>
          <p:nvPr/>
        </p:nvSpPr>
        <p:spPr>
          <a:xfrm>
            <a:off x="323528" y="2996952"/>
            <a:ext cx="1058688" cy="369332"/>
          </a:xfrm>
          <a:prstGeom prst="rect">
            <a:avLst/>
          </a:prstGeom>
          <a:noFill/>
        </p:spPr>
        <p:txBody>
          <a:bodyPr wrap="none" rtlCol="0">
            <a:spAutoFit/>
          </a:bodyPr>
          <a:lstStyle/>
          <a:p>
            <a:r>
              <a:rPr lang="pt-BR" b="1" dirty="0" smtClean="0">
                <a:solidFill>
                  <a:srgbClr val="0000FF"/>
                </a:solidFill>
              </a:rPr>
              <a:t>Amostra:</a:t>
            </a:r>
            <a:endParaRPr lang="pt-BR" b="1" dirty="0">
              <a:solidFill>
                <a:srgbClr val="0000FF"/>
              </a:solidFill>
            </a:endParaRPr>
          </a:p>
        </p:txBody>
      </p:sp>
      <p:graphicFrame>
        <p:nvGraphicFramePr>
          <p:cNvPr id="44035" name="Object 3"/>
          <p:cNvGraphicFramePr>
            <a:graphicFrameLocks noChangeAspect="1"/>
          </p:cNvGraphicFramePr>
          <p:nvPr/>
        </p:nvGraphicFramePr>
        <p:xfrm>
          <a:off x="1547664" y="2780928"/>
          <a:ext cx="5276089" cy="1260584"/>
        </p:xfrm>
        <a:graphic>
          <a:graphicData uri="http://schemas.openxmlformats.org/presentationml/2006/ole">
            <p:oleObj spid="_x0000_s44035" name="Equação" r:id="rId4" imgW="2730240" imgH="850680" progId="Equation.3">
              <p:embed/>
            </p:oleObj>
          </a:graphicData>
        </a:graphic>
      </p:graphicFrame>
      <p:sp>
        <p:nvSpPr>
          <p:cNvPr id="8" name="CaixaDeTexto 7"/>
          <p:cNvSpPr txBox="1"/>
          <p:nvPr/>
        </p:nvSpPr>
        <p:spPr>
          <a:xfrm>
            <a:off x="323528" y="4725144"/>
            <a:ext cx="1240789" cy="369332"/>
          </a:xfrm>
          <a:prstGeom prst="rect">
            <a:avLst/>
          </a:prstGeom>
          <a:noFill/>
        </p:spPr>
        <p:txBody>
          <a:bodyPr wrap="none" rtlCol="0">
            <a:spAutoFit/>
          </a:bodyPr>
          <a:lstStyle/>
          <a:p>
            <a:r>
              <a:rPr lang="pt-BR" b="1" dirty="0" smtClean="0">
                <a:solidFill>
                  <a:srgbClr val="0000FF"/>
                </a:solidFill>
              </a:rPr>
              <a:t>População:</a:t>
            </a:r>
            <a:endParaRPr lang="pt-BR" b="1" dirty="0">
              <a:solidFill>
                <a:srgbClr val="0000FF"/>
              </a:solidFill>
            </a:endParaRPr>
          </a:p>
        </p:txBody>
      </p:sp>
      <p:graphicFrame>
        <p:nvGraphicFramePr>
          <p:cNvPr id="44036" name="Object 4"/>
          <p:cNvGraphicFramePr>
            <a:graphicFrameLocks noChangeAspect="1"/>
          </p:cNvGraphicFramePr>
          <p:nvPr/>
        </p:nvGraphicFramePr>
        <p:xfrm>
          <a:off x="1619672" y="4581128"/>
          <a:ext cx="5256584" cy="1239226"/>
        </p:xfrm>
        <a:graphic>
          <a:graphicData uri="http://schemas.openxmlformats.org/presentationml/2006/ole">
            <p:oleObj spid="_x0000_s44036" name="Equação" r:id="rId5" imgW="2768400" imgH="850680" progId="Equation.3">
              <p:embed/>
            </p:oleObj>
          </a:graphicData>
        </a:graphic>
      </p:graphicFrame>
      <p:sp>
        <p:nvSpPr>
          <p:cNvPr id="10" name="CaixaDeTexto 9"/>
          <p:cNvSpPr txBox="1"/>
          <p:nvPr/>
        </p:nvSpPr>
        <p:spPr>
          <a:xfrm>
            <a:off x="251520" y="5996226"/>
            <a:ext cx="8424936" cy="861774"/>
          </a:xfrm>
          <a:prstGeom prst="rect">
            <a:avLst/>
          </a:prstGeom>
          <a:noFill/>
        </p:spPr>
        <p:txBody>
          <a:bodyPr wrap="square" rtlCol="0">
            <a:spAutoFit/>
          </a:bodyPr>
          <a:lstStyle/>
          <a:p>
            <a:r>
              <a:rPr lang="pt-BR" sz="1600" b="1" dirty="0" smtClean="0">
                <a:solidFill>
                  <a:srgbClr val="0000FF"/>
                </a:solidFill>
              </a:rPr>
              <a:t>Observação: </a:t>
            </a:r>
            <a:r>
              <a:rPr lang="pt-BR" sz="1600" dirty="0" smtClean="0"/>
              <a:t>Quando temos os dados agrupados em intervalos de classes, o xi corresponde ao ponto médio da classe, e fi à frequência da classe.</a:t>
            </a:r>
          </a:p>
          <a:p>
            <a:endParaRPr lang="pt-B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332656"/>
            <a:ext cx="8496944" cy="3416320"/>
          </a:xfrm>
          <a:prstGeom prst="rect">
            <a:avLst/>
          </a:prstGeom>
        </p:spPr>
        <p:txBody>
          <a:bodyPr wrap="square">
            <a:spAutoFit/>
          </a:bodyPr>
          <a:lstStyle/>
          <a:p>
            <a:r>
              <a:rPr lang="pt-BR" dirty="0" smtClean="0"/>
              <a:t>             O desvio-padrão, quando analisado isoladamente, não dá margem a muitas conclusões. Por exemplo, para uma distribuição cuja média é 300, um desvio-padrão</a:t>
            </a:r>
          </a:p>
          <a:p>
            <a:r>
              <a:rPr lang="pt-BR" dirty="0" smtClean="0"/>
              <a:t>de 2 unidades é pequeno, mas para uma distribuição cuja média é 20, ele já não é tão pequeno.</a:t>
            </a:r>
          </a:p>
          <a:p>
            <a:endParaRPr lang="pt-BR" dirty="0" smtClean="0"/>
          </a:p>
          <a:p>
            <a:r>
              <a:rPr lang="pt-BR" b="1" dirty="0" smtClean="0">
                <a:solidFill>
                  <a:srgbClr val="0000FF"/>
                </a:solidFill>
              </a:rPr>
              <a:t>Importante!</a:t>
            </a:r>
          </a:p>
          <a:p>
            <a:r>
              <a:rPr lang="pt-BR" dirty="0" smtClean="0"/>
              <a:t>      Condições para se usar o desvio-padrão ou variância para comparar</a:t>
            </a:r>
          </a:p>
          <a:p>
            <a:r>
              <a:rPr lang="pt-BR" dirty="0" smtClean="0"/>
              <a:t>a variabilidade entre grupos:</a:t>
            </a:r>
          </a:p>
          <a:p>
            <a:endParaRPr lang="pt-BR" dirty="0" smtClean="0"/>
          </a:p>
          <a:p>
            <a:r>
              <a:rPr lang="pt-BR" dirty="0" smtClean="0"/>
              <a:t>mesmo número de observações;</a:t>
            </a:r>
          </a:p>
          <a:p>
            <a:r>
              <a:rPr lang="pt-BR" dirty="0" smtClean="0"/>
              <a:t>mesma unidade; e</a:t>
            </a:r>
          </a:p>
          <a:p>
            <a:r>
              <a:rPr lang="pt-BR" dirty="0" smtClean="0"/>
              <a:t>mesma média.</a:t>
            </a:r>
            <a:endParaRPr lang="pt-BR" dirty="0"/>
          </a:p>
        </p:txBody>
      </p:sp>
      <p:sp>
        <p:nvSpPr>
          <p:cNvPr id="3" name="Seta para a direita 2"/>
          <p:cNvSpPr/>
          <p:nvPr/>
        </p:nvSpPr>
        <p:spPr>
          <a:xfrm flipV="1">
            <a:off x="251520" y="2924944"/>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Seta para a direita 5"/>
          <p:cNvSpPr/>
          <p:nvPr/>
        </p:nvSpPr>
        <p:spPr>
          <a:xfrm flipV="1">
            <a:off x="251520" y="3212976"/>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Seta para a direita 6"/>
          <p:cNvSpPr/>
          <p:nvPr/>
        </p:nvSpPr>
        <p:spPr>
          <a:xfrm flipV="1">
            <a:off x="251520" y="3501008"/>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7"/>
          <p:cNvSpPr/>
          <p:nvPr/>
        </p:nvSpPr>
        <p:spPr>
          <a:xfrm>
            <a:off x="611560" y="4149080"/>
            <a:ext cx="7704856" cy="1477328"/>
          </a:xfrm>
          <a:prstGeom prst="rect">
            <a:avLst/>
          </a:prstGeom>
        </p:spPr>
        <p:txBody>
          <a:bodyPr wrap="square">
            <a:spAutoFit/>
          </a:bodyPr>
          <a:lstStyle/>
          <a:p>
            <a:r>
              <a:rPr lang="pt-BR" dirty="0" smtClean="0"/>
              <a:t>       Além disso, se quisermos comparar duas ou mais amostras de valores expressas em unidades diferentes, não poderá ser possível fazer a comparação por meio do desvio-padrão, pois ele é expresso na mesma unidade dos dados. Também é necessário que os conjuntos de observações tenham o mesmo tamanho.</a:t>
            </a:r>
            <a:endParaRPr lang="pt-B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620688"/>
            <a:ext cx="2485104" cy="369332"/>
          </a:xfrm>
          <a:prstGeom prst="rect">
            <a:avLst/>
          </a:prstGeom>
          <a:noFill/>
        </p:spPr>
        <p:txBody>
          <a:bodyPr wrap="none" rtlCol="0">
            <a:spAutoFit/>
          </a:bodyPr>
          <a:lstStyle/>
          <a:p>
            <a:r>
              <a:rPr lang="pt-BR" b="1" dirty="0" smtClean="0">
                <a:solidFill>
                  <a:srgbClr val="FF0000"/>
                </a:solidFill>
              </a:rPr>
              <a:t>Coeficiente de Variação:</a:t>
            </a:r>
            <a:endParaRPr lang="pt-BR" b="1" dirty="0">
              <a:solidFill>
                <a:srgbClr val="FF0000"/>
              </a:solidFill>
            </a:endParaRPr>
          </a:p>
        </p:txBody>
      </p:sp>
      <p:sp>
        <p:nvSpPr>
          <p:cNvPr id="3" name="Retângulo 2"/>
          <p:cNvSpPr/>
          <p:nvPr/>
        </p:nvSpPr>
        <p:spPr>
          <a:xfrm>
            <a:off x="251520" y="1340768"/>
            <a:ext cx="8208912" cy="923330"/>
          </a:xfrm>
          <a:prstGeom prst="rect">
            <a:avLst/>
          </a:prstGeom>
        </p:spPr>
        <p:txBody>
          <a:bodyPr wrap="square">
            <a:spAutoFit/>
          </a:bodyPr>
          <a:lstStyle/>
          <a:p>
            <a:pPr marL="68580" indent="0" algn="just">
              <a:buNone/>
            </a:pPr>
            <a:r>
              <a:rPr lang="pt-BR" dirty="0" smtClean="0"/>
              <a:t>       O coeficiente de variação (cv) é definido como o quociente entre o desvio-padrão e a média e pode  ser expresso em porcentagem. Ele mede o “grau” de variabilidade do conjunto de dados.</a:t>
            </a:r>
            <a:endParaRPr lang="pt-BR" dirty="0"/>
          </a:p>
        </p:txBody>
      </p:sp>
      <p:sp>
        <p:nvSpPr>
          <p:cNvPr id="5" name="CaixaDeTexto 4"/>
          <p:cNvSpPr txBox="1"/>
          <p:nvPr/>
        </p:nvSpPr>
        <p:spPr>
          <a:xfrm>
            <a:off x="395536" y="2636912"/>
            <a:ext cx="7797006" cy="646331"/>
          </a:xfrm>
          <a:prstGeom prst="rect">
            <a:avLst/>
          </a:prstGeom>
          <a:noFill/>
        </p:spPr>
        <p:txBody>
          <a:bodyPr wrap="none" rtlCol="0">
            <a:spAutoFit/>
          </a:bodyPr>
          <a:lstStyle/>
          <a:p>
            <a:r>
              <a:rPr lang="pt-BR" dirty="0" smtClean="0"/>
              <a:t>      O </a:t>
            </a:r>
            <a:r>
              <a:rPr lang="pt-BR" b="1" dirty="0" smtClean="0">
                <a:solidFill>
                  <a:srgbClr val="FF0000"/>
                </a:solidFill>
              </a:rPr>
              <a:t>coeficiente de variação </a:t>
            </a:r>
            <a:r>
              <a:rPr lang="pt-BR" dirty="0" smtClean="0"/>
              <a:t>serve para calcular o grau de variação dos dados em</a:t>
            </a:r>
          </a:p>
          <a:p>
            <a:r>
              <a:rPr lang="pt-BR" dirty="0" smtClean="0"/>
              <a:t>Relação média. É obtido pelo do seguinte cálculo:</a:t>
            </a:r>
            <a:endParaRPr lang="pt-BR" dirty="0"/>
          </a:p>
        </p:txBody>
      </p:sp>
      <p:graphicFrame>
        <p:nvGraphicFramePr>
          <p:cNvPr id="45058" name="Object 2"/>
          <p:cNvGraphicFramePr>
            <a:graphicFrameLocks noChangeAspect="1"/>
          </p:cNvGraphicFramePr>
          <p:nvPr/>
        </p:nvGraphicFramePr>
        <p:xfrm>
          <a:off x="2987675" y="3429000"/>
          <a:ext cx="1544638" cy="1214438"/>
        </p:xfrm>
        <a:graphic>
          <a:graphicData uri="http://schemas.openxmlformats.org/presentationml/2006/ole">
            <p:oleObj spid="_x0000_s45058" name="Equação" r:id="rId3" imgW="495000" imgH="393480" progId="Equation.3">
              <p:embed/>
            </p:oleObj>
          </a:graphicData>
        </a:graphic>
      </p:graphicFrame>
      <p:sp>
        <p:nvSpPr>
          <p:cNvPr id="7" name="CaixaDeTexto 6"/>
          <p:cNvSpPr txBox="1"/>
          <p:nvPr/>
        </p:nvSpPr>
        <p:spPr>
          <a:xfrm>
            <a:off x="611560" y="5013176"/>
            <a:ext cx="4012445" cy="369332"/>
          </a:xfrm>
          <a:prstGeom prst="rect">
            <a:avLst/>
          </a:prstGeom>
          <a:noFill/>
        </p:spPr>
        <p:txBody>
          <a:bodyPr wrap="none" rtlCol="0">
            <a:spAutoFit/>
          </a:bodyPr>
          <a:lstStyle/>
          <a:p>
            <a:r>
              <a:rPr lang="pt-BR" dirty="0" smtClean="0"/>
              <a:t>Onde </a:t>
            </a:r>
            <a:r>
              <a:rPr lang="pt-BR" b="1" dirty="0" smtClean="0"/>
              <a:t>s</a:t>
            </a:r>
            <a:r>
              <a:rPr lang="pt-BR" dirty="0" smtClean="0"/>
              <a:t> é o desvio padrão e      é a média.</a:t>
            </a:r>
            <a:endParaRPr lang="pt-BR" dirty="0"/>
          </a:p>
        </p:txBody>
      </p:sp>
      <p:graphicFrame>
        <p:nvGraphicFramePr>
          <p:cNvPr id="45059" name="Object 3"/>
          <p:cNvGraphicFramePr>
            <a:graphicFrameLocks noChangeAspect="1"/>
          </p:cNvGraphicFramePr>
          <p:nvPr/>
        </p:nvGraphicFramePr>
        <p:xfrm>
          <a:off x="3275856" y="5085184"/>
          <a:ext cx="217633" cy="254496"/>
        </p:xfrm>
        <a:graphic>
          <a:graphicData uri="http://schemas.openxmlformats.org/presentationml/2006/ole">
            <p:oleObj spid="_x0000_s45059" name="Equação" r:id="rId4" imgW="139680" imgH="164880" progId="Equation.3">
              <p:embed/>
            </p:oleObj>
          </a:graphicData>
        </a:graphic>
      </p:graphicFrame>
      <p:sp>
        <p:nvSpPr>
          <p:cNvPr id="9" name="CaixaDeTexto 8"/>
          <p:cNvSpPr txBox="1"/>
          <p:nvPr/>
        </p:nvSpPr>
        <p:spPr>
          <a:xfrm>
            <a:off x="611560" y="5517232"/>
            <a:ext cx="4632230" cy="369332"/>
          </a:xfrm>
          <a:prstGeom prst="rect">
            <a:avLst/>
          </a:prstGeom>
          <a:noFill/>
        </p:spPr>
        <p:txBody>
          <a:bodyPr wrap="none" rtlCol="0">
            <a:spAutoFit/>
          </a:bodyPr>
          <a:lstStyle/>
          <a:p>
            <a:r>
              <a:rPr lang="pt-BR" dirty="0" smtClean="0"/>
              <a:t>O cv é geralmente expresso em porcentagem %</a:t>
            </a:r>
            <a:endParaRPr lang="pt-BR" dirty="0"/>
          </a:p>
        </p:txBody>
      </p:sp>
      <p:sp>
        <p:nvSpPr>
          <p:cNvPr id="10" name="Seta para a direita 9"/>
          <p:cNvSpPr/>
          <p:nvPr/>
        </p:nvSpPr>
        <p:spPr>
          <a:xfrm flipV="1">
            <a:off x="467544" y="5661248"/>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83568" y="476672"/>
            <a:ext cx="5635261" cy="369332"/>
          </a:xfrm>
          <a:prstGeom prst="rect">
            <a:avLst/>
          </a:prstGeom>
        </p:spPr>
        <p:txBody>
          <a:bodyPr wrap="none">
            <a:spAutoFit/>
          </a:bodyPr>
          <a:lstStyle/>
          <a:p>
            <a:r>
              <a:rPr lang="pt-BR" b="1" dirty="0" smtClean="0">
                <a:solidFill>
                  <a:srgbClr val="FF0000"/>
                </a:solidFill>
              </a:rPr>
              <a:t>Critérios para a interpretação do Coeficiente de Variação:</a:t>
            </a:r>
            <a:endParaRPr lang="pt-BR" b="1" dirty="0">
              <a:solidFill>
                <a:srgbClr val="FF0000"/>
              </a:solidFill>
            </a:endParaRPr>
          </a:p>
        </p:txBody>
      </p:sp>
      <p:sp>
        <p:nvSpPr>
          <p:cNvPr id="3" name="Retângulo 2"/>
          <p:cNvSpPr/>
          <p:nvPr/>
        </p:nvSpPr>
        <p:spPr>
          <a:xfrm>
            <a:off x="755576" y="1340768"/>
            <a:ext cx="7344816" cy="1477328"/>
          </a:xfrm>
          <a:prstGeom prst="rect">
            <a:avLst/>
          </a:prstGeom>
        </p:spPr>
        <p:txBody>
          <a:bodyPr wrap="square">
            <a:spAutoFit/>
          </a:bodyPr>
          <a:lstStyle/>
          <a:p>
            <a:pPr lvl="0" algn="just"/>
            <a:r>
              <a:rPr lang="pt-BR" dirty="0" smtClean="0"/>
              <a:t>Quanto mais próximo de 0 (ou 0%), menor a variabilidade dos dados, ou seja, mais homogêneo será o conjunto de dados.</a:t>
            </a:r>
          </a:p>
          <a:p>
            <a:pPr lvl="0" algn="just"/>
            <a:endParaRPr lang="pt-BR" dirty="0" smtClean="0"/>
          </a:p>
          <a:p>
            <a:pPr lvl="0" algn="just"/>
            <a:r>
              <a:rPr lang="pt-BR" dirty="0" smtClean="0"/>
              <a:t>Quanto mais próximo de 1 (ou 100%), maior a variabilidade dos dados, ou seja, mais heterogêneo o conjunto de dados. </a:t>
            </a:r>
            <a:endParaRPr lang="pt-BR" dirty="0"/>
          </a:p>
        </p:txBody>
      </p:sp>
      <p:sp>
        <p:nvSpPr>
          <p:cNvPr id="4" name="Seta para a direita 3"/>
          <p:cNvSpPr/>
          <p:nvPr/>
        </p:nvSpPr>
        <p:spPr>
          <a:xfrm flipV="1">
            <a:off x="539552" y="1484784"/>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Seta para a direita 4"/>
          <p:cNvSpPr/>
          <p:nvPr/>
        </p:nvSpPr>
        <p:spPr>
          <a:xfrm flipV="1">
            <a:off x="539552" y="2276872"/>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p:cNvSpPr/>
          <p:nvPr/>
        </p:nvSpPr>
        <p:spPr>
          <a:xfrm>
            <a:off x="827584" y="3356992"/>
            <a:ext cx="7128792" cy="2031325"/>
          </a:xfrm>
          <a:prstGeom prst="rect">
            <a:avLst/>
          </a:prstGeom>
        </p:spPr>
        <p:txBody>
          <a:bodyPr wrap="square">
            <a:spAutoFit/>
          </a:bodyPr>
          <a:lstStyle/>
          <a:p>
            <a:pPr marL="68580" indent="0" algn="just">
              <a:buNone/>
            </a:pPr>
            <a:r>
              <a:rPr lang="pt-BR" dirty="0" smtClean="0"/>
              <a:t>Também podemos utilizar a seguinte regra:</a:t>
            </a:r>
          </a:p>
          <a:p>
            <a:pPr marL="68580" indent="0" algn="just">
              <a:buNone/>
            </a:pPr>
            <a:endParaRPr lang="pt-BR" dirty="0" smtClean="0"/>
          </a:p>
          <a:p>
            <a:pPr lvl="0" algn="just"/>
            <a:r>
              <a:rPr lang="pt-BR" dirty="0" smtClean="0"/>
              <a:t>Para valores do </a:t>
            </a:r>
            <a:r>
              <a:rPr lang="pt-BR" i="1" dirty="0" smtClean="0"/>
              <a:t>cv </a:t>
            </a:r>
            <a:r>
              <a:rPr lang="pt-BR" dirty="0" smtClean="0">
                <a:sym typeface="Symbol"/>
              </a:rPr>
              <a:t></a:t>
            </a:r>
            <a:r>
              <a:rPr lang="pt-BR" dirty="0" smtClean="0"/>
              <a:t> 0,5 (ou 50%), podemos dizer que a média é representativa do conjunto de dados e;</a:t>
            </a:r>
          </a:p>
          <a:p>
            <a:pPr lvl="0" algn="just"/>
            <a:endParaRPr lang="pt-BR" dirty="0" smtClean="0"/>
          </a:p>
          <a:p>
            <a:pPr algn="just"/>
            <a:r>
              <a:rPr lang="pt-BR" dirty="0" smtClean="0"/>
              <a:t>Para valores de </a:t>
            </a:r>
            <a:r>
              <a:rPr lang="pt-BR" i="1" dirty="0" smtClean="0"/>
              <a:t>cv </a:t>
            </a:r>
            <a:r>
              <a:rPr lang="pt-BR" dirty="0" smtClean="0"/>
              <a:t>&gt; 0,5 (ou 50%), dizemos que a média não representa bem o conjunto de dados.</a:t>
            </a:r>
            <a:endParaRPr lang="pt-BR" dirty="0"/>
          </a:p>
        </p:txBody>
      </p:sp>
      <p:sp>
        <p:nvSpPr>
          <p:cNvPr id="7" name="Seta para a direita 6"/>
          <p:cNvSpPr/>
          <p:nvPr/>
        </p:nvSpPr>
        <p:spPr>
          <a:xfrm flipV="1">
            <a:off x="611560" y="4005064"/>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flipV="1">
            <a:off x="611560" y="4869160"/>
            <a:ext cx="144016" cy="14401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539552" y="548680"/>
            <a:ext cx="1158587" cy="369332"/>
          </a:xfrm>
          <a:prstGeom prst="rect">
            <a:avLst/>
          </a:prstGeom>
          <a:noFill/>
        </p:spPr>
        <p:txBody>
          <a:bodyPr wrap="none" rtlCol="0">
            <a:spAutoFit/>
          </a:bodyPr>
          <a:lstStyle/>
          <a:p>
            <a:r>
              <a:rPr lang="pt-BR" b="1" dirty="0" smtClean="0">
                <a:solidFill>
                  <a:srgbClr val="FF0000"/>
                </a:solidFill>
              </a:rPr>
              <a:t>Exemplos:</a:t>
            </a:r>
            <a:endParaRPr lang="pt-BR" b="1" dirty="0">
              <a:solidFill>
                <a:srgbClr val="FF0000"/>
              </a:solidFill>
            </a:endParaRPr>
          </a:p>
        </p:txBody>
      </p:sp>
      <p:sp>
        <p:nvSpPr>
          <p:cNvPr id="3" name="CaixaDeTexto 2"/>
          <p:cNvSpPr txBox="1"/>
          <p:nvPr/>
        </p:nvSpPr>
        <p:spPr>
          <a:xfrm>
            <a:off x="323528" y="1052736"/>
            <a:ext cx="8064896" cy="923330"/>
          </a:xfrm>
          <a:prstGeom prst="rect">
            <a:avLst/>
          </a:prstGeom>
          <a:noFill/>
        </p:spPr>
        <p:txBody>
          <a:bodyPr wrap="square" rtlCol="0">
            <a:spAutoFit/>
          </a:bodyPr>
          <a:lstStyle/>
          <a:p>
            <a:r>
              <a:rPr lang="pt-BR" dirty="0" smtClean="0"/>
              <a:t>1)  Dez funcionários de uma pequena empresa receberam os seguintes salários,                                                                  em reais:</a:t>
            </a:r>
          </a:p>
          <a:p>
            <a:r>
              <a:rPr lang="pt-BR" dirty="0" smtClean="0"/>
              <a:t>                     230, 210, 100, 140, 160, 120, 390, 450, 100 e 200</a:t>
            </a:r>
            <a:endParaRPr lang="pt-BR" dirty="0"/>
          </a:p>
        </p:txBody>
      </p:sp>
      <p:sp>
        <p:nvSpPr>
          <p:cNvPr id="4" name="CaixaDeTexto 3"/>
          <p:cNvSpPr txBox="1"/>
          <p:nvPr/>
        </p:nvSpPr>
        <p:spPr>
          <a:xfrm>
            <a:off x="467544" y="2276872"/>
            <a:ext cx="7805278" cy="923330"/>
          </a:xfrm>
          <a:prstGeom prst="rect">
            <a:avLst/>
          </a:prstGeom>
          <a:noFill/>
        </p:spPr>
        <p:txBody>
          <a:bodyPr wrap="none" rtlCol="0">
            <a:spAutoFit/>
          </a:bodyPr>
          <a:lstStyle/>
          <a:p>
            <a:pPr marL="342900" indent="-342900">
              <a:buAutoNum type="alphaLcParenR"/>
            </a:pPr>
            <a:r>
              <a:rPr lang="pt-BR" dirty="0" smtClean="0"/>
              <a:t>Calcule a média, moda e mediana;</a:t>
            </a:r>
          </a:p>
          <a:p>
            <a:pPr marL="342900" indent="-342900">
              <a:buAutoNum type="alphaLcParenR"/>
            </a:pPr>
            <a:r>
              <a:rPr lang="pt-BR" dirty="0" smtClean="0"/>
              <a:t>Calcule a amplitude total, desvio-padrão e coeficiente de variação. Interprete </a:t>
            </a:r>
          </a:p>
          <a:p>
            <a:pPr marL="342900" indent="-342900"/>
            <a:r>
              <a:rPr lang="pt-BR" dirty="0" smtClean="0"/>
              <a:t>os resultados.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7544" y="836712"/>
            <a:ext cx="237566" cy="369332"/>
          </a:xfrm>
          <a:prstGeom prst="rect">
            <a:avLst/>
          </a:prstGeom>
          <a:noFill/>
        </p:spPr>
        <p:txBody>
          <a:bodyPr wrap="none" rtlCol="0">
            <a:spAutoFit/>
          </a:bodyPr>
          <a:lstStyle/>
          <a:p>
            <a:r>
              <a:rPr lang="pt-BR" dirty="0" smtClean="0"/>
              <a:t> </a:t>
            </a:r>
            <a:endParaRPr lang="pt-BR" dirty="0"/>
          </a:p>
        </p:txBody>
      </p:sp>
      <p:sp>
        <p:nvSpPr>
          <p:cNvPr id="3" name="CaixaDeTexto 2"/>
          <p:cNvSpPr txBox="1"/>
          <p:nvPr/>
        </p:nvSpPr>
        <p:spPr>
          <a:xfrm>
            <a:off x="179512" y="404664"/>
            <a:ext cx="8784976" cy="1477328"/>
          </a:xfrm>
          <a:prstGeom prst="rect">
            <a:avLst/>
          </a:prstGeom>
          <a:noFill/>
        </p:spPr>
        <p:txBody>
          <a:bodyPr wrap="square" rtlCol="0">
            <a:spAutoFit/>
          </a:bodyPr>
          <a:lstStyle/>
          <a:p>
            <a:r>
              <a:rPr lang="pt-BR" dirty="0" smtClean="0"/>
              <a:t>2)    Uma pesquisa de satisfação do cliente realizada por uma empresa solicitou aos clientes para indicarem quão satisfeitos estavam com seus serviços de consultoria financeira. As respostas dos clientes foram codificadas de 1 a 7, e 1 indicava “absolutamente insatisfeito” e 7, “extremamente satisfeito”. Suponha que os dados a seguir sejam de uma amostra de 60 respostas referentes a um consultor financeiro em particular.</a:t>
            </a:r>
            <a:endParaRPr lang="pt-BR" dirty="0"/>
          </a:p>
        </p:txBody>
      </p:sp>
      <p:graphicFrame>
        <p:nvGraphicFramePr>
          <p:cNvPr id="4" name="Tabela 3"/>
          <p:cNvGraphicFramePr>
            <a:graphicFrameLocks noGrp="1"/>
          </p:cNvGraphicFramePr>
          <p:nvPr/>
        </p:nvGraphicFramePr>
        <p:xfrm>
          <a:off x="2339752" y="1988840"/>
          <a:ext cx="3528392" cy="2225040"/>
        </p:xfrm>
        <a:graphic>
          <a:graphicData uri="http://schemas.openxmlformats.org/drawingml/2006/table">
            <a:tbl>
              <a:tblPr firstRow="1" bandRow="1">
                <a:tableStyleId>{5C22544A-7EE6-4342-B048-85BDC9FD1C3A}</a:tableStyleId>
              </a:tblPr>
              <a:tblGrid>
                <a:gridCol w="360040"/>
                <a:gridCol w="360040"/>
                <a:gridCol w="360040"/>
                <a:gridCol w="360040"/>
                <a:gridCol w="288032"/>
                <a:gridCol w="360040"/>
                <a:gridCol w="360040"/>
                <a:gridCol w="360040"/>
                <a:gridCol w="360040"/>
                <a:gridCol w="360040"/>
              </a:tblGrid>
              <a:tr h="370840">
                <a:tc>
                  <a:txBody>
                    <a:bodyPr/>
                    <a:lstStyle/>
                    <a:p>
                      <a:r>
                        <a:rPr lang="pt-BR" dirty="0" smtClean="0"/>
                        <a:t>5</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7</a:t>
                      </a:r>
                      <a:endParaRPr lang="pt-BR" dirty="0"/>
                    </a:p>
                  </a:txBody>
                  <a:tcPr/>
                </a:tc>
                <a:tc>
                  <a:txBody>
                    <a:bodyPr/>
                    <a:lstStyle/>
                    <a:p>
                      <a:r>
                        <a:rPr lang="pt-BR" dirty="0" smtClean="0"/>
                        <a:t>5</a:t>
                      </a:r>
                      <a:endParaRPr lang="pt-BR" dirty="0"/>
                    </a:p>
                  </a:txBody>
                  <a:tcPr/>
                </a:tc>
                <a:tc>
                  <a:txBody>
                    <a:bodyPr/>
                    <a:lstStyle/>
                    <a:p>
                      <a:r>
                        <a:rPr lang="pt-BR" dirty="0" smtClean="0"/>
                        <a:t>5</a:t>
                      </a:r>
                      <a:endParaRPr lang="pt-BR" dirty="0"/>
                    </a:p>
                  </a:txBody>
                  <a:tcPr/>
                </a:tc>
                <a:tc>
                  <a:txBody>
                    <a:bodyPr/>
                    <a:lstStyle/>
                    <a:p>
                      <a:r>
                        <a:rPr lang="pt-BR" dirty="0" smtClean="0"/>
                        <a:t>7</a:t>
                      </a:r>
                      <a:endParaRPr lang="pt-BR" dirty="0"/>
                    </a:p>
                  </a:txBody>
                  <a:tcPr/>
                </a:tc>
                <a:tc>
                  <a:txBody>
                    <a:bodyPr/>
                    <a:lstStyle/>
                    <a:p>
                      <a:r>
                        <a:rPr lang="pt-BR" dirty="0" smtClean="0"/>
                        <a:t>3</a:t>
                      </a:r>
                      <a:endParaRPr lang="pt-BR" dirty="0"/>
                    </a:p>
                  </a:txBody>
                  <a:tcPr/>
                </a:tc>
                <a:tc>
                  <a:txBody>
                    <a:bodyPr/>
                    <a:lstStyle/>
                    <a:p>
                      <a:r>
                        <a:rPr lang="pt-BR" dirty="0" smtClean="0"/>
                        <a:t>6</a:t>
                      </a:r>
                      <a:endParaRPr lang="pt-BR" dirty="0"/>
                    </a:p>
                  </a:txBody>
                  <a:tcPr/>
                </a:tc>
              </a:tr>
              <a:tr h="370840">
                <a:tc>
                  <a:txBody>
                    <a:bodyPr/>
                    <a:lstStyle/>
                    <a:p>
                      <a:r>
                        <a:rPr lang="pt-BR" dirty="0" smtClean="0"/>
                        <a:t>7</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5</a:t>
                      </a:r>
                      <a:endParaRPr lang="pt-BR" dirty="0"/>
                    </a:p>
                  </a:txBody>
                  <a:tcPr/>
                </a:tc>
                <a:tc>
                  <a:txBody>
                    <a:bodyPr/>
                    <a:lstStyle/>
                    <a:p>
                      <a:r>
                        <a:rPr lang="pt-BR" dirty="0" smtClean="0"/>
                        <a:t>5</a:t>
                      </a:r>
                      <a:endParaRPr lang="pt-BR" dirty="0"/>
                    </a:p>
                  </a:txBody>
                  <a:tcPr/>
                </a:tc>
                <a:tc>
                  <a:txBody>
                    <a:bodyPr/>
                    <a:lstStyle/>
                    <a:p>
                      <a:r>
                        <a:rPr lang="pt-BR" dirty="0" smtClean="0"/>
                        <a:t>6</a:t>
                      </a:r>
                      <a:endParaRPr lang="pt-BR" dirty="0"/>
                    </a:p>
                  </a:txBody>
                  <a:tcPr/>
                </a:tc>
                <a:tc>
                  <a:txBody>
                    <a:bodyPr/>
                    <a:lstStyle/>
                    <a:p>
                      <a:r>
                        <a:rPr lang="pt-BR" dirty="0" smtClean="0"/>
                        <a:t>7</a:t>
                      </a:r>
                      <a:endParaRPr lang="pt-BR" dirty="0"/>
                    </a:p>
                  </a:txBody>
                  <a:tcPr/>
                </a:tc>
                <a:tc>
                  <a:txBody>
                    <a:bodyPr/>
                    <a:lstStyle/>
                    <a:p>
                      <a:r>
                        <a:rPr lang="pt-BR" dirty="0" smtClean="0"/>
                        <a:t>7</a:t>
                      </a:r>
                      <a:endParaRPr lang="pt-BR" dirty="0"/>
                    </a:p>
                  </a:txBody>
                  <a:tcPr/>
                </a:tc>
              </a:tr>
              <a:tr h="370840">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4</a:t>
                      </a:r>
                      <a:endParaRPr lang="pt-BR" dirty="0"/>
                    </a:p>
                  </a:txBody>
                  <a:tcPr/>
                </a:tc>
                <a:tc>
                  <a:txBody>
                    <a:bodyPr/>
                    <a:lstStyle/>
                    <a:p>
                      <a:r>
                        <a:rPr lang="pt-BR" dirty="0" smtClean="0"/>
                        <a:t>4</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r>
              <a:tr h="370840">
                <a:tc>
                  <a:txBody>
                    <a:bodyPr/>
                    <a:lstStyle/>
                    <a:p>
                      <a:r>
                        <a:rPr lang="pt-BR" dirty="0" smtClean="0"/>
                        <a:t>5</a:t>
                      </a:r>
                      <a:endParaRPr lang="pt-BR" dirty="0"/>
                    </a:p>
                  </a:txBody>
                  <a:tcPr/>
                </a:tc>
                <a:tc>
                  <a:txBody>
                    <a:bodyPr/>
                    <a:lstStyle/>
                    <a:p>
                      <a:r>
                        <a:rPr lang="pt-BR" dirty="0" smtClean="0"/>
                        <a:t>7</a:t>
                      </a:r>
                      <a:endParaRPr lang="pt-BR" dirty="0"/>
                    </a:p>
                  </a:txBody>
                  <a:tcPr/>
                </a:tc>
                <a:tc>
                  <a:txBody>
                    <a:bodyPr/>
                    <a:lstStyle/>
                    <a:p>
                      <a:r>
                        <a:rPr lang="pt-BR" dirty="0" smtClean="0"/>
                        <a:t>5</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c>
                  <a:txBody>
                    <a:bodyPr/>
                    <a:lstStyle/>
                    <a:p>
                      <a:r>
                        <a:rPr lang="pt-BR" dirty="0" smtClean="0"/>
                        <a:t>4</a:t>
                      </a:r>
                      <a:endParaRPr lang="pt-BR" dirty="0"/>
                    </a:p>
                  </a:txBody>
                  <a:tcPr/>
                </a:tc>
                <a:tc>
                  <a:txBody>
                    <a:bodyPr/>
                    <a:lstStyle/>
                    <a:p>
                      <a:r>
                        <a:rPr lang="pt-BR" dirty="0" smtClean="0"/>
                        <a:t>7</a:t>
                      </a:r>
                      <a:endParaRPr lang="pt-BR" dirty="0"/>
                    </a:p>
                  </a:txBody>
                  <a:tcPr/>
                </a:tc>
                <a:tc>
                  <a:txBody>
                    <a:bodyPr/>
                    <a:lstStyle/>
                    <a:p>
                      <a:r>
                        <a:rPr lang="pt-BR" dirty="0" smtClean="0"/>
                        <a:t>5</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r>
              <a:tr h="370840">
                <a:tc>
                  <a:txBody>
                    <a:bodyPr/>
                    <a:lstStyle/>
                    <a:p>
                      <a:r>
                        <a:rPr lang="pt-BR" dirty="0" smtClean="0"/>
                        <a:t>6</a:t>
                      </a:r>
                      <a:endParaRPr lang="pt-BR" dirty="0"/>
                    </a:p>
                  </a:txBody>
                  <a:tcPr/>
                </a:tc>
                <a:tc>
                  <a:txBody>
                    <a:bodyPr/>
                    <a:lstStyle/>
                    <a:p>
                      <a:r>
                        <a:rPr lang="pt-BR" dirty="0" smtClean="0"/>
                        <a:t>5</a:t>
                      </a:r>
                      <a:endParaRPr lang="pt-BR" dirty="0"/>
                    </a:p>
                  </a:txBody>
                  <a:tcPr/>
                </a:tc>
                <a:tc>
                  <a:txBody>
                    <a:bodyPr/>
                    <a:lstStyle/>
                    <a:p>
                      <a:r>
                        <a:rPr lang="pt-BR" dirty="0" smtClean="0"/>
                        <a:t>3</a:t>
                      </a:r>
                      <a:endParaRPr lang="pt-BR" dirty="0"/>
                    </a:p>
                  </a:txBody>
                  <a:tcPr/>
                </a:tc>
                <a:tc>
                  <a:txBody>
                    <a:bodyPr/>
                    <a:lstStyle/>
                    <a:p>
                      <a:r>
                        <a:rPr lang="pt-BR" dirty="0" smtClean="0"/>
                        <a:t>7</a:t>
                      </a:r>
                      <a:endParaRPr lang="pt-BR" dirty="0"/>
                    </a:p>
                  </a:txBody>
                  <a:tcPr/>
                </a:tc>
                <a:tc>
                  <a:txBody>
                    <a:bodyPr/>
                    <a:lstStyle/>
                    <a:p>
                      <a:r>
                        <a:rPr lang="pt-BR" dirty="0" smtClean="0"/>
                        <a:t>7</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5</a:t>
                      </a:r>
                      <a:endParaRPr lang="pt-BR" dirty="0"/>
                    </a:p>
                  </a:txBody>
                  <a:tcPr/>
                </a:tc>
              </a:tr>
              <a:tr h="370840">
                <a:tc>
                  <a:txBody>
                    <a:bodyPr/>
                    <a:lstStyle/>
                    <a:p>
                      <a:r>
                        <a:rPr lang="pt-BR" dirty="0" smtClean="0"/>
                        <a:t>5</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c>
                  <a:txBody>
                    <a:bodyPr/>
                    <a:lstStyle/>
                    <a:p>
                      <a:r>
                        <a:rPr lang="pt-BR" dirty="0" smtClean="0"/>
                        <a:t>7</a:t>
                      </a:r>
                      <a:endParaRPr lang="pt-BR" dirty="0"/>
                    </a:p>
                  </a:txBody>
                  <a:tcPr/>
                </a:tc>
                <a:tc>
                  <a:txBody>
                    <a:bodyPr/>
                    <a:lstStyle/>
                    <a:p>
                      <a:r>
                        <a:rPr lang="pt-BR" dirty="0" smtClean="0"/>
                        <a:t>7</a:t>
                      </a:r>
                      <a:endParaRPr lang="pt-BR" dirty="0"/>
                    </a:p>
                  </a:txBody>
                  <a:tcPr/>
                </a:tc>
                <a:tc>
                  <a:txBody>
                    <a:bodyPr/>
                    <a:lstStyle/>
                    <a:p>
                      <a:r>
                        <a:rPr lang="pt-BR" dirty="0" smtClean="0"/>
                        <a:t>5</a:t>
                      </a:r>
                      <a:endParaRPr lang="pt-BR" dirty="0"/>
                    </a:p>
                  </a:txBody>
                  <a:tcPr/>
                </a:tc>
                <a:tc>
                  <a:txBody>
                    <a:bodyPr/>
                    <a:lstStyle/>
                    <a:p>
                      <a:r>
                        <a:rPr lang="pt-BR" dirty="0" smtClean="0"/>
                        <a:t>6</a:t>
                      </a:r>
                      <a:endParaRPr lang="pt-BR" dirty="0"/>
                    </a:p>
                  </a:txBody>
                  <a:tcPr/>
                </a:tc>
                <a:tc>
                  <a:txBody>
                    <a:bodyPr/>
                    <a:lstStyle/>
                    <a:p>
                      <a:r>
                        <a:rPr lang="pt-BR" dirty="0" smtClean="0"/>
                        <a:t>4</a:t>
                      </a:r>
                      <a:endParaRPr lang="pt-BR" dirty="0"/>
                    </a:p>
                  </a:txBody>
                  <a:tcPr/>
                </a:tc>
                <a:tc>
                  <a:txBody>
                    <a:bodyPr/>
                    <a:lstStyle/>
                    <a:p>
                      <a:r>
                        <a:rPr lang="pt-BR" dirty="0" smtClean="0"/>
                        <a:t>6</a:t>
                      </a:r>
                      <a:endParaRPr lang="pt-BR" dirty="0"/>
                    </a:p>
                  </a:txBody>
                  <a:tcPr/>
                </a:tc>
                <a:tc>
                  <a:txBody>
                    <a:bodyPr/>
                    <a:lstStyle/>
                    <a:p>
                      <a:r>
                        <a:rPr lang="pt-BR" dirty="0" smtClean="0"/>
                        <a:t>6</a:t>
                      </a:r>
                      <a:endParaRPr lang="pt-BR" dirty="0"/>
                    </a:p>
                  </a:txBody>
                  <a:tcPr/>
                </a:tc>
              </a:tr>
            </a:tbl>
          </a:graphicData>
        </a:graphic>
      </p:graphicFrame>
      <p:sp>
        <p:nvSpPr>
          <p:cNvPr id="5" name="Retângulo 4"/>
          <p:cNvSpPr/>
          <p:nvPr/>
        </p:nvSpPr>
        <p:spPr>
          <a:xfrm>
            <a:off x="755576" y="4581128"/>
            <a:ext cx="6912768" cy="923330"/>
          </a:xfrm>
          <a:prstGeom prst="rect">
            <a:avLst/>
          </a:prstGeom>
        </p:spPr>
        <p:txBody>
          <a:bodyPr wrap="square">
            <a:spAutoFit/>
          </a:bodyPr>
          <a:lstStyle/>
          <a:p>
            <a:pPr marL="342900" indent="-342900">
              <a:buAutoNum type="alphaLcParenR"/>
            </a:pPr>
            <a:r>
              <a:rPr lang="pt-BR" dirty="0" smtClean="0"/>
              <a:t>Calcule a média, moda e mediana;</a:t>
            </a:r>
          </a:p>
          <a:p>
            <a:pPr marL="342900" indent="-342900">
              <a:buAutoNum type="alphaLcParenR"/>
            </a:pPr>
            <a:r>
              <a:rPr lang="pt-BR" dirty="0" smtClean="0"/>
              <a:t>Calcule a amplitude total, desvio-padrão e coeficiente de variação. Interprete os resultados.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79513" y="836712"/>
            <a:ext cx="8856984" cy="646331"/>
          </a:xfrm>
          <a:prstGeom prst="rect">
            <a:avLst/>
          </a:prstGeom>
          <a:noFill/>
        </p:spPr>
        <p:txBody>
          <a:bodyPr wrap="square" rtlCol="0">
            <a:spAutoFit/>
          </a:bodyPr>
          <a:lstStyle/>
          <a:p>
            <a:r>
              <a:rPr lang="pt-BR" b="1" dirty="0" smtClean="0">
                <a:solidFill>
                  <a:srgbClr val="FF0066"/>
                </a:solidFill>
              </a:rPr>
              <a:t>Variáveis qualitativas</a:t>
            </a:r>
            <a:r>
              <a:rPr lang="pt-BR" dirty="0" smtClean="0">
                <a:solidFill>
                  <a:srgbClr val="FF0066"/>
                </a:solidFill>
              </a:rPr>
              <a:t>: </a:t>
            </a:r>
            <a:r>
              <a:rPr lang="pt-BR" dirty="0" smtClean="0"/>
              <a:t>É uma variável onde seus valores são expressos por um atributo (nome). Podemos distinguir dois tipos de variáveis qualitativas: </a:t>
            </a:r>
            <a:r>
              <a:rPr lang="pt-BR" b="1" dirty="0" smtClean="0">
                <a:solidFill>
                  <a:srgbClr val="0000FF"/>
                </a:solidFill>
              </a:rPr>
              <a:t>nominal e ordinal</a:t>
            </a:r>
            <a:r>
              <a:rPr lang="pt-BR" dirty="0" smtClean="0"/>
              <a:t>.</a:t>
            </a:r>
            <a:endParaRPr lang="pt-BR" dirty="0"/>
          </a:p>
        </p:txBody>
      </p:sp>
      <p:sp>
        <p:nvSpPr>
          <p:cNvPr id="5" name="CaixaDeTexto 4"/>
          <p:cNvSpPr txBox="1"/>
          <p:nvPr/>
        </p:nvSpPr>
        <p:spPr>
          <a:xfrm>
            <a:off x="755576" y="2132856"/>
            <a:ext cx="7868693" cy="923330"/>
          </a:xfrm>
          <a:prstGeom prst="rect">
            <a:avLst/>
          </a:prstGeom>
          <a:noFill/>
        </p:spPr>
        <p:txBody>
          <a:bodyPr wrap="none" rtlCol="0">
            <a:spAutoFit/>
          </a:bodyPr>
          <a:lstStyle/>
          <a:p>
            <a:r>
              <a:rPr lang="pt-BR" b="1" dirty="0" smtClean="0">
                <a:solidFill>
                  <a:srgbClr val="0000FF"/>
                </a:solidFill>
              </a:rPr>
              <a:t>Variáveis qualitativas nominais</a:t>
            </a:r>
            <a:r>
              <a:rPr lang="pt-BR" dirty="0" smtClean="0">
                <a:solidFill>
                  <a:srgbClr val="0000FF"/>
                </a:solidFill>
              </a:rPr>
              <a:t>: </a:t>
            </a:r>
            <a:r>
              <a:rPr lang="pt-BR" dirty="0" smtClean="0"/>
              <a:t>os valores são expressos  por um atributo (nome)</a:t>
            </a:r>
          </a:p>
          <a:p>
            <a:r>
              <a:rPr lang="pt-BR" dirty="0" smtClean="0"/>
              <a:t>e esse atributo não pode ser ordenado. Por exemplo: tipo sanguíneo, estado civil, </a:t>
            </a:r>
          </a:p>
          <a:p>
            <a:r>
              <a:rPr lang="pt-BR" dirty="0" smtClean="0"/>
              <a:t>tipos de empresas em relação a adoção de determinada Técnica, etc.</a:t>
            </a:r>
            <a:endParaRPr lang="pt-BR" dirty="0"/>
          </a:p>
        </p:txBody>
      </p:sp>
      <p:sp>
        <p:nvSpPr>
          <p:cNvPr id="7" name="CaixaDeTexto 6"/>
          <p:cNvSpPr txBox="1"/>
          <p:nvPr/>
        </p:nvSpPr>
        <p:spPr>
          <a:xfrm>
            <a:off x="755576" y="3861048"/>
            <a:ext cx="7789505" cy="923330"/>
          </a:xfrm>
          <a:prstGeom prst="rect">
            <a:avLst/>
          </a:prstGeom>
          <a:noFill/>
        </p:spPr>
        <p:txBody>
          <a:bodyPr wrap="none" rtlCol="0">
            <a:spAutoFit/>
          </a:bodyPr>
          <a:lstStyle/>
          <a:p>
            <a:r>
              <a:rPr lang="pt-BR" b="1" dirty="0" smtClean="0">
                <a:solidFill>
                  <a:srgbClr val="0000FF"/>
                </a:solidFill>
              </a:rPr>
              <a:t>Variáveis qualitativas  ordinais</a:t>
            </a:r>
            <a:r>
              <a:rPr lang="pt-BR" dirty="0" smtClean="0">
                <a:solidFill>
                  <a:srgbClr val="0000FF"/>
                </a:solidFill>
              </a:rPr>
              <a:t>: </a:t>
            </a:r>
            <a:r>
              <a:rPr lang="pt-BR" dirty="0" smtClean="0"/>
              <a:t>os valores são expressos por um atributo (nome)</a:t>
            </a:r>
          </a:p>
          <a:p>
            <a:r>
              <a:rPr lang="pt-BR" dirty="0" smtClean="0"/>
              <a:t>e esse atributo pode ser ordenado. Por exemplo: grau de instrução, classe social, </a:t>
            </a:r>
          </a:p>
          <a:p>
            <a:r>
              <a:rPr lang="pt-BR" dirty="0" smtClean="0"/>
              <a:t>tamanho de empresas (pequena, média e grande), etc.</a:t>
            </a:r>
            <a:endParaRPr 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07504" y="548680"/>
            <a:ext cx="8712968" cy="646331"/>
          </a:xfrm>
          <a:prstGeom prst="rect">
            <a:avLst/>
          </a:prstGeom>
          <a:noFill/>
        </p:spPr>
        <p:txBody>
          <a:bodyPr wrap="square" rtlCol="0">
            <a:spAutoFit/>
          </a:bodyPr>
          <a:lstStyle/>
          <a:p>
            <a:r>
              <a:rPr lang="pt-BR" dirty="0" smtClean="0"/>
              <a:t>3)    Os dados abaixo referem -se ao número de horas extras de trabalho com uma amostra de 64 funcionários de uma determinada empresa localizada na capital paulista. </a:t>
            </a:r>
            <a:endParaRPr lang="pt-BR" dirty="0"/>
          </a:p>
        </p:txBody>
      </p:sp>
      <p:graphicFrame>
        <p:nvGraphicFramePr>
          <p:cNvPr id="4" name="Tabela 3"/>
          <p:cNvGraphicFramePr>
            <a:graphicFrameLocks noGrp="1"/>
          </p:cNvGraphicFramePr>
          <p:nvPr/>
        </p:nvGraphicFramePr>
        <p:xfrm>
          <a:off x="2051720" y="1556792"/>
          <a:ext cx="4634230" cy="2194560"/>
        </p:xfrm>
        <a:graphic>
          <a:graphicData uri="http://schemas.openxmlformats.org/drawingml/2006/table">
            <a:tbl>
              <a:tblPr/>
              <a:tblGrid>
                <a:gridCol w="540385"/>
                <a:gridCol w="584835"/>
                <a:gridCol w="584835"/>
                <a:gridCol w="584835"/>
                <a:gridCol w="584835"/>
                <a:gridCol w="584835"/>
                <a:gridCol w="584835"/>
                <a:gridCol w="584835"/>
              </a:tblGrid>
              <a:tr h="0">
                <a:tc>
                  <a:txBody>
                    <a:bodyPr/>
                    <a:lstStyle/>
                    <a:p>
                      <a:pPr algn="ctr">
                        <a:lnSpc>
                          <a:spcPct val="150000"/>
                        </a:lnSpc>
                        <a:spcAft>
                          <a:spcPts val="0"/>
                        </a:spcAft>
                      </a:pPr>
                      <a:r>
                        <a:rPr lang="pt-BR" sz="1200" dirty="0">
                          <a:latin typeface="Times New Roman"/>
                          <a:ea typeface="Times New Roman"/>
                        </a:rPr>
                        <a:t>10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19</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27</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28</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pt-BR" sz="1200" dirty="0">
                          <a:latin typeface="Times New Roman"/>
                          <a:ea typeface="Times New Roman"/>
                        </a:rPr>
                        <a:t>29</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32</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35</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36</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40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pt-BR" sz="1200" dirty="0">
                          <a:latin typeface="Times New Roman"/>
                          <a:ea typeface="Times New Roman"/>
                        </a:rPr>
                        <a:t>41</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tângulo 4"/>
          <p:cNvSpPr/>
          <p:nvPr/>
        </p:nvSpPr>
        <p:spPr>
          <a:xfrm>
            <a:off x="683568" y="3933056"/>
            <a:ext cx="6552728" cy="923330"/>
          </a:xfrm>
          <a:prstGeom prst="rect">
            <a:avLst/>
          </a:prstGeom>
        </p:spPr>
        <p:txBody>
          <a:bodyPr wrap="square">
            <a:spAutoFit/>
          </a:bodyPr>
          <a:lstStyle/>
          <a:p>
            <a:pPr marL="342900" indent="-342900">
              <a:buAutoNum type="alphaLcParenR"/>
            </a:pPr>
            <a:r>
              <a:rPr lang="pt-BR" dirty="0" smtClean="0"/>
              <a:t>Calcule a média, moda e mediana;</a:t>
            </a:r>
          </a:p>
          <a:p>
            <a:pPr marL="342900" indent="-342900">
              <a:buAutoNum type="alphaLcParenR"/>
            </a:pPr>
            <a:r>
              <a:rPr lang="pt-BR" dirty="0" smtClean="0"/>
              <a:t>Calcule a amplitude total, desvio-padrão e coeficiente de variação. Interprete os resultados.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95536" y="548680"/>
            <a:ext cx="4399153" cy="369332"/>
          </a:xfrm>
          <a:prstGeom prst="rect">
            <a:avLst/>
          </a:prstGeom>
          <a:noFill/>
        </p:spPr>
        <p:txBody>
          <a:bodyPr wrap="none" rtlCol="0">
            <a:spAutoFit/>
          </a:bodyPr>
          <a:lstStyle/>
          <a:p>
            <a:r>
              <a:rPr lang="pt-BR" b="1" dirty="0" smtClean="0">
                <a:solidFill>
                  <a:srgbClr val="0000FF"/>
                </a:solidFill>
              </a:rPr>
              <a:t>Exercícios para entregar – valor: 2,0 pontos</a:t>
            </a:r>
            <a:endParaRPr lang="pt-BR" b="1" dirty="0">
              <a:solidFill>
                <a:srgbClr val="0000FF"/>
              </a:solidFill>
            </a:endParaRPr>
          </a:p>
        </p:txBody>
      </p:sp>
      <p:sp>
        <p:nvSpPr>
          <p:cNvPr id="3" name="CaixaDeTexto 2"/>
          <p:cNvSpPr txBox="1"/>
          <p:nvPr/>
        </p:nvSpPr>
        <p:spPr>
          <a:xfrm>
            <a:off x="0" y="1196752"/>
            <a:ext cx="8964955" cy="1200329"/>
          </a:xfrm>
          <a:prstGeom prst="rect">
            <a:avLst/>
          </a:prstGeom>
          <a:noFill/>
        </p:spPr>
        <p:txBody>
          <a:bodyPr wrap="none" rtlCol="0">
            <a:spAutoFit/>
          </a:bodyPr>
          <a:lstStyle/>
          <a:p>
            <a:pPr marL="342900" indent="-342900">
              <a:buAutoNum type="arabicParenR"/>
            </a:pPr>
            <a:r>
              <a:rPr lang="pt-BR" dirty="0" smtClean="0"/>
              <a:t>Uma loja vende cinco produtos básicos A, B, C, D e E. O lucro por unidade comercializada</a:t>
            </a:r>
          </a:p>
          <a:p>
            <a:pPr marL="342900" indent="-342900"/>
            <a:r>
              <a:rPr lang="pt-BR" dirty="0" smtClean="0"/>
              <a:t> destes produtos vale, respectivamente R$ 200,00; R$ 300,00; R$ 500,00; R$ 1.000,00; </a:t>
            </a:r>
          </a:p>
          <a:p>
            <a:pPr marL="342900" indent="-342900"/>
            <a:r>
              <a:rPr lang="pt-BR" dirty="0" smtClean="0"/>
              <a:t>R$ 5.000,00. A loja vendeu em determinado mês 20; 30; 20; 10; 5 unidades, respectivamente.</a:t>
            </a:r>
          </a:p>
          <a:p>
            <a:r>
              <a:rPr lang="pt-BR" dirty="0" smtClean="0"/>
              <a:t>Qual foi o lucro médio por unidade comercializada por esta loja?</a:t>
            </a:r>
            <a:endParaRPr lang="pt-BR" dirty="0"/>
          </a:p>
        </p:txBody>
      </p:sp>
      <p:sp>
        <p:nvSpPr>
          <p:cNvPr id="4" name="CaixaDeTexto 3"/>
          <p:cNvSpPr txBox="1"/>
          <p:nvPr/>
        </p:nvSpPr>
        <p:spPr>
          <a:xfrm>
            <a:off x="0" y="2708920"/>
            <a:ext cx="8640960" cy="2585323"/>
          </a:xfrm>
          <a:prstGeom prst="rect">
            <a:avLst/>
          </a:prstGeom>
          <a:noFill/>
        </p:spPr>
        <p:txBody>
          <a:bodyPr wrap="square" rtlCol="0">
            <a:spAutoFit/>
          </a:bodyPr>
          <a:lstStyle/>
          <a:p>
            <a:r>
              <a:rPr lang="pt-BR" dirty="0" smtClean="0"/>
              <a:t>2) Uma empresa tem duas filiais praticamente idênticas quanto às suas características funcionais. Um levantamento sobre os salários dos empregados dessas filiais resultou nos seguintes valores:</a:t>
            </a:r>
          </a:p>
          <a:p>
            <a:endParaRPr lang="pt-BR" dirty="0" smtClean="0"/>
          </a:p>
          <a:p>
            <a:r>
              <a:rPr lang="pt-BR" dirty="0" smtClean="0"/>
              <a:t>Filial A: </a:t>
            </a:r>
            <a:r>
              <a:rPr lang="pt-BR" i="1" dirty="0" smtClean="0"/>
              <a:t>      = 400  e        = 20</a:t>
            </a:r>
          </a:p>
          <a:p>
            <a:endParaRPr lang="pt-BR" i="1" dirty="0" smtClean="0"/>
          </a:p>
          <a:p>
            <a:r>
              <a:rPr lang="pt-BR" dirty="0" smtClean="0"/>
              <a:t>Filial B: </a:t>
            </a:r>
            <a:r>
              <a:rPr lang="pt-BR" i="1" dirty="0" smtClean="0"/>
              <a:t>      = 500 e        = 25</a:t>
            </a:r>
          </a:p>
          <a:p>
            <a:endParaRPr lang="pt-BR" i="1" dirty="0" smtClean="0"/>
          </a:p>
          <a:p>
            <a:r>
              <a:rPr lang="pt-BR" dirty="0" smtClean="0"/>
              <a:t>Podemos afirmar que as duas filiais apresentam a mesma dispersão?</a:t>
            </a:r>
            <a:endParaRPr lang="pt-BR" dirty="0"/>
          </a:p>
        </p:txBody>
      </p:sp>
      <p:graphicFrame>
        <p:nvGraphicFramePr>
          <p:cNvPr id="69634" name="Object 2"/>
          <p:cNvGraphicFramePr>
            <a:graphicFrameLocks noChangeAspect="1"/>
          </p:cNvGraphicFramePr>
          <p:nvPr/>
        </p:nvGraphicFramePr>
        <p:xfrm>
          <a:off x="755576" y="3789040"/>
          <a:ext cx="414338" cy="398462"/>
        </p:xfrm>
        <a:graphic>
          <a:graphicData uri="http://schemas.openxmlformats.org/presentationml/2006/ole">
            <p:oleObj spid="_x0000_s69634" name="Equação" r:id="rId3" imgW="190440" imgH="215640" progId="Equation.3">
              <p:embed/>
            </p:oleObj>
          </a:graphicData>
        </a:graphic>
      </p:graphicFrame>
      <p:graphicFrame>
        <p:nvGraphicFramePr>
          <p:cNvPr id="69636" name="Object 4"/>
          <p:cNvGraphicFramePr>
            <a:graphicFrameLocks noChangeAspect="1"/>
          </p:cNvGraphicFramePr>
          <p:nvPr/>
        </p:nvGraphicFramePr>
        <p:xfrm>
          <a:off x="1907704" y="3789040"/>
          <a:ext cx="387350" cy="398462"/>
        </p:xfrm>
        <a:graphic>
          <a:graphicData uri="http://schemas.openxmlformats.org/presentationml/2006/ole">
            <p:oleObj spid="_x0000_s69636" name="Equação" r:id="rId4" imgW="177480" imgH="215640" progId="Equation.3">
              <p:embed/>
            </p:oleObj>
          </a:graphicData>
        </a:graphic>
      </p:graphicFrame>
      <p:graphicFrame>
        <p:nvGraphicFramePr>
          <p:cNvPr id="69637" name="Object 5"/>
          <p:cNvGraphicFramePr>
            <a:graphicFrameLocks noChangeAspect="1"/>
          </p:cNvGraphicFramePr>
          <p:nvPr/>
        </p:nvGraphicFramePr>
        <p:xfrm>
          <a:off x="755576" y="4293096"/>
          <a:ext cx="414338" cy="398462"/>
        </p:xfrm>
        <a:graphic>
          <a:graphicData uri="http://schemas.openxmlformats.org/presentationml/2006/ole">
            <p:oleObj spid="_x0000_s69637" name="Equação" r:id="rId5" imgW="190440" imgH="215640" progId="Equation.3">
              <p:embed/>
            </p:oleObj>
          </a:graphicData>
        </a:graphic>
      </p:graphicFrame>
      <p:graphicFrame>
        <p:nvGraphicFramePr>
          <p:cNvPr id="69638" name="Object 6"/>
          <p:cNvGraphicFramePr>
            <a:graphicFrameLocks noChangeAspect="1"/>
          </p:cNvGraphicFramePr>
          <p:nvPr/>
        </p:nvGraphicFramePr>
        <p:xfrm>
          <a:off x="1835696" y="4293096"/>
          <a:ext cx="387350" cy="398462"/>
        </p:xfrm>
        <a:graphic>
          <a:graphicData uri="http://schemas.openxmlformats.org/presentationml/2006/ole">
            <p:oleObj spid="_x0000_s69638" name="Equação" r:id="rId6" imgW="177480" imgH="215640" progId="Equation.3">
              <p:embed/>
            </p:oleObj>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51520" y="332656"/>
            <a:ext cx="8352928" cy="2585323"/>
          </a:xfrm>
          <a:prstGeom prst="rect">
            <a:avLst/>
          </a:prstGeom>
          <a:noFill/>
        </p:spPr>
        <p:txBody>
          <a:bodyPr wrap="square" rtlCol="0">
            <a:spAutoFit/>
          </a:bodyPr>
          <a:lstStyle/>
          <a:p>
            <a:r>
              <a:rPr lang="pt-BR" dirty="0" smtClean="0"/>
              <a:t>3) Analise o gráfico abaixo e responda: </a:t>
            </a:r>
          </a:p>
          <a:p>
            <a:r>
              <a:rPr lang="pt-BR" dirty="0" smtClean="0"/>
              <a:t>a) Qual a variável em estudo? Que tipo de variável é esta?</a:t>
            </a:r>
          </a:p>
          <a:p>
            <a:r>
              <a:rPr lang="pt-BR" dirty="0" smtClean="0"/>
              <a:t>b) Quantos funcionários ganham entre R$800,00 (inclusive) e R$1100,00 (exclusive)?</a:t>
            </a:r>
          </a:p>
          <a:p>
            <a:r>
              <a:rPr lang="pt-BR" dirty="0" smtClean="0"/>
              <a:t>c) Qual o número de funcionários total desta empresa?</a:t>
            </a:r>
          </a:p>
          <a:p>
            <a:r>
              <a:rPr lang="pt-BR" dirty="0" smtClean="0"/>
              <a:t>d) Qual a porcentagem de funcionários que ganham mais que R$1700,00?</a:t>
            </a:r>
          </a:p>
          <a:p>
            <a:r>
              <a:rPr lang="pt-BR" dirty="0" smtClean="0"/>
              <a:t>e) Qual a porcentagem de funcionários que ganham entre R$500,00 (inclusive) e não mais que R$1100,00?</a:t>
            </a:r>
          </a:p>
          <a:p>
            <a:r>
              <a:rPr lang="pt-BR" dirty="0" smtClean="0"/>
              <a:t>f) A partir do histograma, monte uma tabela de distribuição de frequências. </a:t>
            </a:r>
          </a:p>
          <a:p>
            <a:endParaRPr lang="pt-BR" dirty="0"/>
          </a:p>
        </p:txBody>
      </p:sp>
      <p:pic>
        <p:nvPicPr>
          <p:cNvPr id="70658" name="Picture 2"/>
          <p:cNvPicPr>
            <a:picLocks noChangeArrowheads="1"/>
          </p:cNvPicPr>
          <p:nvPr/>
        </p:nvPicPr>
        <p:blipFill>
          <a:blip r:embed="rId2" cstate="print"/>
          <a:srcRect b="-18"/>
          <a:stretch>
            <a:fillRect/>
          </a:stretch>
        </p:blipFill>
        <p:spPr bwMode="auto">
          <a:xfrm>
            <a:off x="1475656" y="2852936"/>
            <a:ext cx="5076825" cy="32575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620688"/>
            <a:ext cx="8748464" cy="5078313"/>
          </a:xfrm>
          <a:prstGeom prst="rect">
            <a:avLst/>
          </a:prstGeom>
          <a:noFill/>
        </p:spPr>
        <p:txBody>
          <a:bodyPr wrap="square" rtlCol="0">
            <a:spAutoFit/>
          </a:bodyPr>
          <a:lstStyle/>
          <a:p>
            <a:pPr lvl="0"/>
            <a:r>
              <a:rPr lang="pt-BR" dirty="0" smtClean="0"/>
              <a:t>4) Para facilitar um projeto de pesquisa de ampliação da rede de esgoto de uma certa região de uma cidade, gestores tomaram uma amostra de tamanho 50 dos 270 quarteirões que compõem a região, e foram encontrados os seguintes números de casas por quarteirão:</a:t>
            </a:r>
          </a:p>
          <a:p>
            <a:r>
              <a:rPr lang="pt-BR" dirty="0" smtClean="0"/>
              <a:t> </a:t>
            </a:r>
          </a:p>
          <a:p>
            <a:r>
              <a:rPr lang="pt-BR" dirty="0" smtClean="0"/>
              <a:t>         2           2           3           10            13          14         15         15        16         16</a:t>
            </a:r>
          </a:p>
          <a:p>
            <a:r>
              <a:rPr lang="pt-BR" dirty="0" smtClean="0"/>
              <a:t>       18         18         20          21            22          22          23         24        25        25</a:t>
            </a:r>
          </a:p>
          <a:p>
            <a:r>
              <a:rPr lang="pt-BR" dirty="0" smtClean="0"/>
              <a:t>       26         27         29          29            30          32          36         42        44        45</a:t>
            </a:r>
          </a:p>
          <a:p>
            <a:r>
              <a:rPr lang="pt-BR" dirty="0" smtClean="0"/>
              <a:t>       45         46         48          52            58          59          61         61        61        65</a:t>
            </a:r>
          </a:p>
          <a:p>
            <a:r>
              <a:rPr lang="pt-BR" dirty="0" smtClean="0"/>
              <a:t>       66         66         68          75            78          80          89         90        92        97</a:t>
            </a:r>
          </a:p>
          <a:p>
            <a:r>
              <a:rPr lang="pt-BR" dirty="0" smtClean="0"/>
              <a:t> </a:t>
            </a:r>
          </a:p>
          <a:p>
            <a:pPr marL="342900" indent="-342900">
              <a:buAutoNum type="alphaLcParenR"/>
            </a:pPr>
            <a:r>
              <a:rPr lang="pt-BR" dirty="0" smtClean="0"/>
              <a:t>Que tipo de variável é esta?</a:t>
            </a:r>
          </a:p>
          <a:p>
            <a:pPr marL="342900" indent="-342900">
              <a:buAutoNum type="alphaLcParenR"/>
            </a:pPr>
            <a:r>
              <a:rPr lang="pt-BR" dirty="0" smtClean="0"/>
              <a:t>Construa a distribuição de frequência;</a:t>
            </a:r>
          </a:p>
          <a:p>
            <a:r>
              <a:rPr lang="pt-BR" dirty="0" smtClean="0"/>
              <a:t>c)    Calcule a média, a mediana e a moda;</a:t>
            </a:r>
          </a:p>
          <a:p>
            <a:r>
              <a:rPr lang="pt-BR" dirty="0" smtClean="0"/>
              <a:t>d)   Faça o Histograma e o Ogiva;</a:t>
            </a:r>
          </a:p>
          <a:p>
            <a:r>
              <a:rPr lang="pt-BR" dirty="0" smtClean="0"/>
              <a:t>e)   Calcule a amplitude total, desvio-padrão e coeficiente de variação. Interprete o resultado.</a:t>
            </a:r>
          </a:p>
          <a:p>
            <a:r>
              <a:rPr lang="pt-BR" dirty="0" smtClean="0"/>
              <a:t> </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836712"/>
            <a:ext cx="7056784" cy="923330"/>
          </a:xfrm>
          <a:prstGeom prst="rect">
            <a:avLst/>
          </a:prstGeom>
        </p:spPr>
        <p:txBody>
          <a:bodyPr wrap="square">
            <a:spAutoFit/>
          </a:bodyPr>
          <a:lstStyle/>
          <a:p>
            <a:r>
              <a:rPr lang="pt-BR" b="1" dirty="0" smtClean="0">
                <a:solidFill>
                  <a:srgbClr val="0000FF"/>
                </a:solidFill>
              </a:rPr>
              <a:t>Dados Brutos </a:t>
            </a:r>
            <a:r>
              <a:rPr lang="pt-BR" dirty="0" smtClean="0"/>
              <a:t>: É uma sequência de valores numéricos não organizados, obtidos diretamente da observação de um fenômeno coletivo. Representamos por X.</a:t>
            </a:r>
            <a:endParaRPr lang="pt-BR" dirty="0"/>
          </a:p>
        </p:txBody>
      </p:sp>
      <p:sp>
        <p:nvSpPr>
          <p:cNvPr id="3" name="Retângulo 2"/>
          <p:cNvSpPr/>
          <p:nvPr/>
        </p:nvSpPr>
        <p:spPr>
          <a:xfrm>
            <a:off x="971600" y="1988840"/>
            <a:ext cx="7200800" cy="646331"/>
          </a:xfrm>
          <a:prstGeom prst="rect">
            <a:avLst/>
          </a:prstGeom>
        </p:spPr>
        <p:txBody>
          <a:bodyPr wrap="square">
            <a:spAutoFit/>
          </a:bodyPr>
          <a:lstStyle/>
          <a:p>
            <a:r>
              <a:rPr lang="pt-BR" b="1" dirty="0" smtClean="0">
                <a:solidFill>
                  <a:srgbClr val="0000FF"/>
                </a:solidFill>
              </a:rPr>
              <a:t>Rol</a:t>
            </a:r>
            <a:r>
              <a:rPr lang="pt-BR" dirty="0" smtClean="0"/>
              <a:t>: Quando ordenamos os dados na forma crescente ou decrescente, </a:t>
            </a:r>
          </a:p>
          <a:p>
            <a:r>
              <a:rPr lang="pt-BR" dirty="0" smtClean="0"/>
              <a:t>os dados brutos passam a se chamar Rol. </a:t>
            </a:r>
            <a:endParaRPr lang="pt-BR" dirty="0"/>
          </a:p>
        </p:txBody>
      </p:sp>
      <p:sp>
        <p:nvSpPr>
          <p:cNvPr id="4" name="Retângulo 3"/>
          <p:cNvSpPr/>
          <p:nvPr/>
        </p:nvSpPr>
        <p:spPr>
          <a:xfrm>
            <a:off x="899592" y="3068960"/>
            <a:ext cx="7416824" cy="2585323"/>
          </a:xfrm>
          <a:prstGeom prst="rect">
            <a:avLst/>
          </a:prstGeom>
        </p:spPr>
        <p:txBody>
          <a:bodyPr wrap="square">
            <a:spAutoFit/>
          </a:bodyPr>
          <a:lstStyle/>
          <a:p>
            <a:pPr algn="just"/>
            <a:r>
              <a:rPr lang="pt-BR" dirty="0" smtClean="0"/>
              <a:t>       Quando você coleta os dados para uma pesquisa, estas observações são chamadas de dados brutos. Um exemplo de dados brutos corresponde ao tempo em minutos que consumidores de uma determinada operadora de telefonia celular utilizariam em um mês (dados simulados a partir de um caso real). Os dados foram obtidos em uma pesquisa de mercado e apresentados na forma em que foram coletados (Tabela 1), por este motivo são denominados </a:t>
            </a:r>
            <a:r>
              <a:rPr lang="pt-BR" b="1" dirty="0" smtClean="0"/>
              <a:t>dados brutos*. </a:t>
            </a:r>
            <a:r>
              <a:rPr lang="pt-BR" dirty="0" smtClean="0"/>
              <a:t>Geralmente, este tipo de dado traz pouca ou nenhuma informação ao leitor, sendo necessário organizar os dados, com o intuito de aumentar sua capacidade de informação.</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nvGraphicFramePr>
        <p:xfrm>
          <a:off x="1547664" y="836712"/>
          <a:ext cx="4896544" cy="3291840"/>
        </p:xfrm>
        <a:graphic>
          <a:graphicData uri="http://schemas.openxmlformats.org/drawingml/2006/table">
            <a:tbl>
              <a:tblPr firstRow="1" bandRow="1">
                <a:tableStyleId>{5C22544A-7EE6-4342-B048-85BDC9FD1C3A}</a:tableStyleId>
              </a:tblPr>
              <a:tblGrid>
                <a:gridCol w="288032"/>
                <a:gridCol w="576064"/>
                <a:gridCol w="432048"/>
                <a:gridCol w="576064"/>
                <a:gridCol w="432048"/>
                <a:gridCol w="576064"/>
                <a:gridCol w="432048"/>
                <a:gridCol w="576064"/>
                <a:gridCol w="432048"/>
                <a:gridCol w="576064"/>
              </a:tblGrid>
              <a:tr h="357759">
                <a:tc>
                  <a:txBody>
                    <a:bodyPr/>
                    <a:lstStyle/>
                    <a:p>
                      <a:r>
                        <a:rPr lang="pt-BR" dirty="0" smtClean="0"/>
                        <a:t>C</a:t>
                      </a:r>
                      <a:endParaRPr lang="pt-BR" dirty="0"/>
                    </a:p>
                  </a:txBody>
                  <a:tcPr/>
                </a:tc>
                <a:tc>
                  <a:txBody>
                    <a:bodyPr/>
                    <a:lstStyle/>
                    <a:p>
                      <a:r>
                        <a:rPr lang="pt-BR" dirty="0" smtClean="0"/>
                        <a:t>T</a:t>
                      </a:r>
                      <a:endParaRPr lang="pt-BR" dirty="0"/>
                    </a:p>
                  </a:txBody>
                  <a:tcPr/>
                </a:tc>
                <a:tc>
                  <a:txBody>
                    <a:bodyPr/>
                    <a:lstStyle/>
                    <a:p>
                      <a:r>
                        <a:rPr lang="pt-BR" dirty="0" smtClean="0"/>
                        <a:t>C</a:t>
                      </a:r>
                      <a:endParaRPr lang="pt-BR" dirty="0"/>
                    </a:p>
                  </a:txBody>
                  <a:tcPr/>
                </a:tc>
                <a:tc>
                  <a:txBody>
                    <a:bodyPr/>
                    <a:lstStyle/>
                    <a:p>
                      <a:r>
                        <a:rPr lang="pt-BR" dirty="0" smtClean="0"/>
                        <a:t>T</a:t>
                      </a:r>
                      <a:endParaRPr lang="pt-BR" dirty="0"/>
                    </a:p>
                  </a:txBody>
                  <a:tcPr/>
                </a:tc>
                <a:tc>
                  <a:txBody>
                    <a:bodyPr/>
                    <a:lstStyle/>
                    <a:p>
                      <a:r>
                        <a:rPr lang="pt-BR" dirty="0" smtClean="0"/>
                        <a:t>C</a:t>
                      </a:r>
                      <a:endParaRPr lang="pt-BR" dirty="0"/>
                    </a:p>
                  </a:txBody>
                  <a:tcPr/>
                </a:tc>
                <a:tc>
                  <a:txBody>
                    <a:bodyPr/>
                    <a:lstStyle/>
                    <a:p>
                      <a:r>
                        <a:rPr lang="pt-BR" dirty="0" smtClean="0"/>
                        <a:t>T</a:t>
                      </a:r>
                      <a:endParaRPr lang="pt-BR" dirty="0"/>
                    </a:p>
                  </a:txBody>
                  <a:tcPr/>
                </a:tc>
                <a:tc>
                  <a:txBody>
                    <a:bodyPr/>
                    <a:lstStyle/>
                    <a:p>
                      <a:r>
                        <a:rPr lang="pt-BR" dirty="0" smtClean="0"/>
                        <a:t>C</a:t>
                      </a:r>
                      <a:endParaRPr lang="pt-BR" dirty="0"/>
                    </a:p>
                  </a:txBody>
                  <a:tcPr/>
                </a:tc>
                <a:tc>
                  <a:txBody>
                    <a:bodyPr/>
                    <a:lstStyle/>
                    <a:p>
                      <a:r>
                        <a:rPr lang="pt-BR" dirty="0" smtClean="0"/>
                        <a:t>T</a:t>
                      </a:r>
                      <a:endParaRPr lang="pt-BR" dirty="0"/>
                    </a:p>
                  </a:txBody>
                  <a:tcPr/>
                </a:tc>
                <a:tc>
                  <a:txBody>
                    <a:bodyPr/>
                    <a:lstStyle/>
                    <a:p>
                      <a:r>
                        <a:rPr lang="pt-BR" dirty="0" smtClean="0"/>
                        <a:t>C</a:t>
                      </a:r>
                      <a:endParaRPr lang="pt-BR" dirty="0"/>
                    </a:p>
                  </a:txBody>
                  <a:tcPr/>
                </a:tc>
                <a:tc>
                  <a:txBody>
                    <a:bodyPr/>
                    <a:lstStyle/>
                    <a:p>
                      <a:r>
                        <a:rPr lang="pt-BR" dirty="0" smtClean="0"/>
                        <a:t>T</a:t>
                      </a:r>
                      <a:endParaRPr lang="pt-BR" dirty="0"/>
                    </a:p>
                  </a:txBody>
                  <a:tcPr/>
                </a:tc>
              </a:tr>
              <a:tr h="357759">
                <a:tc>
                  <a:txBody>
                    <a:bodyPr/>
                    <a:lstStyle/>
                    <a:p>
                      <a:pPr algn="ctr"/>
                      <a:r>
                        <a:rPr lang="pt-BR" dirty="0" smtClean="0"/>
                        <a:t>1</a:t>
                      </a:r>
                      <a:endParaRPr lang="pt-BR" dirty="0"/>
                    </a:p>
                  </a:txBody>
                  <a:tcPr/>
                </a:tc>
                <a:tc>
                  <a:txBody>
                    <a:bodyPr/>
                    <a:lstStyle/>
                    <a:p>
                      <a:r>
                        <a:rPr lang="pt-BR" dirty="0" smtClean="0"/>
                        <a:t>104</a:t>
                      </a:r>
                      <a:endParaRPr lang="pt-BR" dirty="0"/>
                    </a:p>
                  </a:txBody>
                  <a:tcPr/>
                </a:tc>
                <a:tc>
                  <a:txBody>
                    <a:bodyPr/>
                    <a:lstStyle/>
                    <a:p>
                      <a:r>
                        <a:rPr lang="pt-BR" dirty="0" smtClean="0"/>
                        <a:t>9</a:t>
                      </a:r>
                      <a:endParaRPr lang="pt-BR" dirty="0"/>
                    </a:p>
                  </a:txBody>
                  <a:tcPr/>
                </a:tc>
                <a:tc>
                  <a:txBody>
                    <a:bodyPr/>
                    <a:lstStyle/>
                    <a:p>
                      <a:r>
                        <a:rPr lang="pt-BR" dirty="0" smtClean="0"/>
                        <a:t>122</a:t>
                      </a:r>
                      <a:endParaRPr lang="pt-BR" dirty="0"/>
                    </a:p>
                  </a:txBody>
                  <a:tcPr/>
                </a:tc>
                <a:tc>
                  <a:txBody>
                    <a:bodyPr/>
                    <a:lstStyle/>
                    <a:p>
                      <a:r>
                        <a:rPr lang="pt-BR" dirty="0" smtClean="0"/>
                        <a:t>17</a:t>
                      </a:r>
                      <a:endParaRPr lang="pt-BR" dirty="0"/>
                    </a:p>
                  </a:txBody>
                  <a:tcPr/>
                </a:tc>
                <a:tc>
                  <a:txBody>
                    <a:bodyPr/>
                    <a:lstStyle/>
                    <a:p>
                      <a:r>
                        <a:rPr lang="pt-BR" dirty="0" smtClean="0"/>
                        <a:t>129</a:t>
                      </a:r>
                      <a:endParaRPr lang="pt-BR" dirty="0"/>
                    </a:p>
                  </a:txBody>
                  <a:tcPr/>
                </a:tc>
                <a:tc>
                  <a:txBody>
                    <a:bodyPr/>
                    <a:lstStyle/>
                    <a:p>
                      <a:r>
                        <a:rPr lang="pt-BR" dirty="0" smtClean="0"/>
                        <a:t>25</a:t>
                      </a:r>
                      <a:endParaRPr lang="pt-BR" dirty="0"/>
                    </a:p>
                  </a:txBody>
                  <a:tcPr/>
                </a:tc>
                <a:tc>
                  <a:txBody>
                    <a:bodyPr/>
                    <a:lstStyle/>
                    <a:p>
                      <a:r>
                        <a:rPr lang="pt-BR" dirty="0" smtClean="0"/>
                        <a:t>144</a:t>
                      </a:r>
                      <a:endParaRPr lang="pt-BR" dirty="0"/>
                    </a:p>
                  </a:txBody>
                  <a:tcPr/>
                </a:tc>
                <a:tc>
                  <a:txBody>
                    <a:bodyPr/>
                    <a:lstStyle/>
                    <a:p>
                      <a:r>
                        <a:rPr lang="pt-BR" dirty="0" smtClean="0"/>
                        <a:t>33</a:t>
                      </a:r>
                      <a:endParaRPr lang="pt-BR" dirty="0"/>
                    </a:p>
                  </a:txBody>
                  <a:tcPr/>
                </a:tc>
                <a:tc>
                  <a:txBody>
                    <a:bodyPr/>
                    <a:lstStyle/>
                    <a:p>
                      <a:r>
                        <a:rPr lang="pt-BR" dirty="0" smtClean="0"/>
                        <a:t>183</a:t>
                      </a:r>
                      <a:endParaRPr lang="pt-BR" dirty="0"/>
                    </a:p>
                  </a:txBody>
                  <a:tcPr/>
                </a:tc>
              </a:tr>
              <a:tr h="357759">
                <a:tc>
                  <a:txBody>
                    <a:bodyPr/>
                    <a:lstStyle/>
                    <a:p>
                      <a:pPr algn="ctr"/>
                      <a:r>
                        <a:rPr lang="pt-BR" dirty="0" smtClean="0"/>
                        <a:t>2</a:t>
                      </a:r>
                      <a:endParaRPr lang="pt-BR" dirty="0"/>
                    </a:p>
                  </a:txBody>
                  <a:tcPr/>
                </a:tc>
                <a:tc>
                  <a:txBody>
                    <a:bodyPr/>
                    <a:lstStyle/>
                    <a:p>
                      <a:r>
                        <a:rPr lang="pt-BR" dirty="0" smtClean="0"/>
                        <a:t>108</a:t>
                      </a:r>
                      <a:endParaRPr lang="pt-BR" dirty="0"/>
                    </a:p>
                  </a:txBody>
                  <a:tcPr/>
                </a:tc>
                <a:tc>
                  <a:txBody>
                    <a:bodyPr/>
                    <a:lstStyle/>
                    <a:p>
                      <a:r>
                        <a:rPr lang="pt-BR" dirty="0" smtClean="0"/>
                        <a:t>10</a:t>
                      </a:r>
                      <a:endParaRPr lang="pt-BR" dirty="0"/>
                    </a:p>
                  </a:txBody>
                  <a:tcPr/>
                </a:tc>
                <a:tc>
                  <a:txBody>
                    <a:bodyPr/>
                    <a:lstStyle/>
                    <a:p>
                      <a:r>
                        <a:rPr lang="pt-BR" dirty="0" smtClean="0"/>
                        <a:t>142</a:t>
                      </a:r>
                      <a:endParaRPr lang="pt-BR" dirty="0"/>
                    </a:p>
                  </a:txBody>
                  <a:tcPr/>
                </a:tc>
                <a:tc>
                  <a:txBody>
                    <a:bodyPr/>
                    <a:lstStyle/>
                    <a:p>
                      <a:r>
                        <a:rPr lang="pt-BR" dirty="0" smtClean="0"/>
                        <a:t>18</a:t>
                      </a:r>
                      <a:endParaRPr lang="pt-BR" dirty="0"/>
                    </a:p>
                  </a:txBody>
                  <a:tcPr/>
                </a:tc>
                <a:tc>
                  <a:txBody>
                    <a:bodyPr/>
                    <a:lstStyle/>
                    <a:p>
                      <a:r>
                        <a:rPr lang="pt-BR" dirty="0" smtClean="0"/>
                        <a:t>138</a:t>
                      </a:r>
                      <a:endParaRPr lang="pt-BR" dirty="0"/>
                    </a:p>
                  </a:txBody>
                  <a:tcPr/>
                </a:tc>
                <a:tc>
                  <a:txBody>
                    <a:bodyPr/>
                    <a:lstStyle/>
                    <a:p>
                      <a:r>
                        <a:rPr lang="pt-BR" dirty="0" smtClean="0"/>
                        <a:t>26</a:t>
                      </a:r>
                      <a:endParaRPr lang="pt-BR" dirty="0"/>
                    </a:p>
                  </a:txBody>
                  <a:tcPr/>
                </a:tc>
                <a:tc>
                  <a:txBody>
                    <a:bodyPr/>
                    <a:lstStyle/>
                    <a:p>
                      <a:r>
                        <a:rPr lang="pt-BR" dirty="0" smtClean="0"/>
                        <a:t>151</a:t>
                      </a:r>
                      <a:endParaRPr lang="pt-BR" dirty="0"/>
                    </a:p>
                  </a:txBody>
                  <a:tcPr/>
                </a:tc>
                <a:tc>
                  <a:txBody>
                    <a:bodyPr/>
                    <a:lstStyle/>
                    <a:p>
                      <a:r>
                        <a:rPr lang="pt-BR" dirty="0" smtClean="0"/>
                        <a:t>34</a:t>
                      </a:r>
                      <a:endParaRPr lang="pt-BR" dirty="0"/>
                    </a:p>
                  </a:txBody>
                  <a:tcPr/>
                </a:tc>
                <a:tc>
                  <a:txBody>
                    <a:bodyPr/>
                    <a:lstStyle/>
                    <a:p>
                      <a:r>
                        <a:rPr lang="pt-BR" dirty="0" smtClean="0"/>
                        <a:t>138</a:t>
                      </a:r>
                      <a:endParaRPr lang="pt-BR" dirty="0"/>
                    </a:p>
                  </a:txBody>
                  <a:tcPr/>
                </a:tc>
              </a:tr>
              <a:tr h="357759">
                <a:tc>
                  <a:txBody>
                    <a:bodyPr/>
                    <a:lstStyle/>
                    <a:p>
                      <a:r>
                        <a:rPr lang="pt-BR" dirty="0" smtClean="0"/>
                        <a:t>3</a:t>
                      </a:r>
                      <a:endParaRPr lang="pt-BR" dirty="0"/>
                    </a:p>
                  </a:txBody>
                  <a:tcPr/>
                </a:tc>
                <a:tc>
                  <a:txBody>
                    <a:bodyPr/>
                    <a:lstStyle/>
                    <a:p>
                      <a:r>
                        <a:rPr lang="pt-BR" dirty="0" smtClean="0"/>
                        <a:t>138</a:t>
                      </a:r>
                      <a:endParaRPr lang="pt-BR" dirty="0"/>
                    </a:p>
                  </a:txBody>
                  <a:tcPr/>
                </a:tc>
                <a:tc>
                  <a:txBody>
                    <a:bodyPr/>
                    <a:lstStyle/>
                    <a:p>
                      <a:r>
                        <a:rPr lang="pt-BR" dirty="0" smtClean="0"/>
                        <a:t>11</a:t>
                      </a:r>
                      <a:endParaRPr lang="pt-BR" dirty="0"/>
                    </a:p>
                  </a:txBody>
                  <a:tcPr/>
                </a:tc>
                <a:tc>
                  <a:txBody>
                    <a:bodyPr/>
                    <a:lstStyle/>
                    <a:p>
                      <a:r>
                        <a:rPr lang="pt-BR" dirty="0" smtClean="0"/>
                        <a:t>106</a:t>
                      </a:r>
                      <a:endParaRPr lang="pt-BR" dirty="0"/>
                    </a:p>
                  </a:txBody>
                  <a:tcPr/>
                </a:tc>
                <a:tc>
                  <a:txBody>
                    <a:bodyPr/>
                    <a:lstStyle/>
                    <a:p>
                      <a:r>
                        <a:rPr lang="pt-BR" dirty="0" smtClean="0"/>
                        <a:t>19</a:t>
                      </a:r>
                      <a:endParaRPr lang="pt-BR" dirty="0"/>
                    </a:p>
                  </a:txBody>
                  <a:tcPr/>
                </a:tc>
                <a:tc>
                  <a:txBody>
                    <a:bodyPr/>
                    <a:lstStyle/>
                    <a:p>
                      <a:r>
                        <a:rPr lang="pt-BR" dirty="0" smtClean="0"/>
                        <a:t>122</a:t>
                      </a:r>
                      <a:endParaRPr lang="pt-BR" dirty="0"/>
                    </a:p>
                  </a:txBody>
                  <a:tcPr/>
                </a:tc>
                <a:tc>
                  <a:txBody>
                    <a:bodyPr/>
                    <a:lstStyle/>
                    <a:p>
                      <a:r>
                        <a:rPr lang="pt-BR" dirty="0" smtClean="0"/>
                        <a:t>27</a:t>
                      </a:r>
                      <a:endParaRPr lang="pt-BR" dirty="0"/>
                    </a:p>
                  </a:txBody>
                  <a:tcPr/>
                </a:tc>
                <a:tc>
                  <a:txBody>
                    <a:bodyPr/>
                    <a:lstStyle/>
                    <a:p>
                      <a:r>
                        <a:rPr lang="pt-BR" dirty="0" smtClean="0"/>
                        <a:t>146</a:t>
                      </a:r>
                      <a:endParaRPr lang="pt-BR" dirty="0"/>
                    </a:p>
                  </a:txBody>
                  <a:tcPr/>
                </a:tc>
                <a:tc>
                  <a:txBody>
                    <a:bodyPr/>
                    <a:lstStyle/>
                    <a:p>
                      <a:r>
                        <a:rPr lang="pt-BR" dirty="0" smtClean="0"/>
                        <a:t>35</a:t>
                      </a:r>
                      <a:endParaRPr lang="pt-BR" dirty="0"/>
                    </a:p>
                  </a:txBody>
                  <a:tcPr/>
                </a:tc>
                <a:tc>
                  <a:txBody>
                    <a:bodyPr/>
                    <a:lstStyle/>
                    <a:p>
                      <a:r>
                        <a:rPr lang="pt-BR" dirty="0" smtClean="0"/>
                        <a:t>115</a:t>
                      </a:r>
                      <a:endParaRPr lang="pt-BR" dirty="0"/>
                    </a:p>
                  </a:txBody>
                  <a:tcPr/>
                </a:tc>
              </a:tr>
              <a:tr h="357759">
                <a:tc>
                  <a:txBody>
                    <a:bodyPr/>
                    <a:lstStyle/>
                    <a:p>
                      <a:r>
                        <a:rPr lang="pt-BR" dirty="0" smtClean="0"/>
                        <a:t>4</a:t>
                      </a:r>
                      <a:endParaRPr lang="pt-BR" dirty="0"/>
                    </a:p>
                  </a:txBody>
                  <a:tcPr/>
                </a:tc>
                <a:tc>
                  <a:txBody>
                    <a:bodyPr/>
                    <a:lstStyle/>
                    <a:p>
                      <a:r>
                        <a:rPr lang="pt-BR" dirty="0" smtClean="0"/>
                        <a:t>101</a:t>
                      </a:r>
                      <a:endParaRPr lang="pt-BR" dirty="0"/>
                    </a:p>
                  </a:txBody>
                  <a:tcPr/>
                </a:tc>
                <a:tc>
                  <a:txBody>
                    <a:bodyPr/>
                    <a:lstStyle/>
                    <a:p>
                      <a:r>
                        <a:rPr lang="pt-BR" dirty="0" smtClean="0"/>
                        <a:t>12</a:t>
                      </a:r>
                      <a:endParaRPr lang="pt-BR" dirty="0"/>
                    </a:p>
                  </a:txBody>
                  <a:tcPr/>
                </a:tc>
                <a:tc>
                  <a:txBody>
                    <a:bodyPr/>
                    <a:lstStyle/>
                    <a:p>
                      <a:r>
                        <a:rPr lang="pt-BR" dirty="0" smtClean="0"/>
                        <a:t>201</a:t>
                      </a:r>
                      <a:endParaRPr lang="pt-BR" dirty="0"/>
                    </a:p>
                  </a:txBody>
                  <a:tcPr/>
                </a:tc>
                <a:tc>
                  <a:txBody>
                    <a:bodyPr/>
                    <a:lstStyle/>
                    <a:p>
                      <a:r>
                        <a:rPr lang="pt-BR" dirty="0" smtClean="0"/>
                        <a:t>20</a:t>
                      </a:r>
                      <a:endParaRPr lang="pt-BR" dirty="0"/>
                    </a:p>
                  </a:txBody>
                  <a:tcPr/>
                </a:tc>
                <a:tc>
                  <a:txBody>
                    <a:bodyPr/>
                    <a:lstStyle/>
                    <a:p>
                      <a:r>
                        <a:rPr lang="pt-BR" dirty="0" smtClean="0"/>
                        <a:t>161</a:t>
                      </a:r>
                      <a:endParaRPr lang="pt-BR" dirty="0"/>
                    </a:p>
                  </a:txBody>
                  <a:tcPr/>
                </a:tc>
                <a:tc>
                  <a:txBody>
                    <a:bodyPr/>
                    <a:lstStyle/>
                    <a:p>
                      <a:r>
                        <a:rPr lang="pt-BR" dirty="0" smtClean="0"/>
                        <a:t>28</a:t>
                      </a:r>
                      <a:endParaRPr lang="pt-BR" dirty="0"/>
                    </a:p>
                  </a:txBody>
                  <a:tcPr/>
                </a:tc>
                <a:tc>
                  <a:txBody>
                    <a:bodyPr/>
                    <a:lstStyle/>
                    <a:p>
                      <a:r>
                        <a:rPr lang="pt-BR" dirty="0" smtClean="0"/>
                        <a:t>82</a:t>
                      </a:r>
                      <a:endParaRPr lang="pt-BR" dirty="0"/>
                    </a:p>
                  </a:txBody>
                  <a:tcPr/>
                </a:tc>
                <a:tc>
                  <a:txBody>
                    <a:bodyPr/>
                    <a:lstStyle/>
                    <a:p>
                      <a:r>
                        <a:rPr lang="pt-BR" dirty="0" smtClean="0"/>
                        <a:t>36</a:t>
                      </a:r>
                      <a:endParaRPr lang="pt-BR" dirty="0"/>
                    </a:p>
                  </a:txBody>
                  <a:tcPr/>
                </a:tc>
                <a:tc>
                  <a:txBody>
                    <a:bodyPr/>
                    <a:lstStyle/>
                    <a:p>
                      <a:r>
                        <a:rPr lang="pt-BR" dirty="0" smtClean="0"/>
                        <a:t>179</a:t>
                      </a:r>
                      <a:endParaRPr lang="pt-BR" dirty="0"/>
                    </a:p>
                  </a:txBody>
                  <a:tcPr/>
                </a:tc>
              </a:tr>
              <a:tr h="357759">
                <a:tc>
                  <a:txBody>
                    <a:bodyPr/>
                    <a:lstStyle/>
                    <a:p>
                      <a:r>
                        <a:rPr lang="pt-BR" dirty="0" smtClean="0"/>
                        <a:t>5</a:t>
                      </a:r>
                      <a:endParaRPr lang="pt-BR" dirty="0"/>
                    </a:p>
                  </a:txBody>
                  <a:tcPr/>
                </a:tc>
                <a:tc>
                  <a:txBody>
                    <a:bodyPr/>
                    <a:lstStyle/>
                    <a:p>
                      <a:r>
                        <a:rPr lang="pt-BR" dirty="0" smtClean="0"/>
                        <a:t>163</a:t>
                      </a:r>
                      <a:endParaRPr lang="pt-BR" dirty="0"/>
                    </a:p>
                  </a:txBody>
                  <a:tcPr/>
                </a:tc>
                <a:tc>
                  <a:txBody>
                    <a:bodyPr/>
                    <a:lstStyle/>
                    <a:p>
                      <a:r>
                        <a:rPr lang="pt-BR" dirty="0" smtClean="0"/>
                        <a:t>13</a:t>
                      </a:r>
                      <a:endParaRPr lang="pt-BR" dirty="0"/>
                    </a:p>
                  </a:txBody>
                  <a:tcPr/>
                </a:tc>
                <a:tc>
                  <a:txBody>
                    <a:bodyPr/>
                    <a:lstStyle/>
                    <a:p>
                      <a:r>
                        <a:rPr lang="pt-BR" dirty="0" smtClean="0"/>
                        <a:t>169</a:t>
                      </a:r>
                      <a:endParaRPr lang="pt-BR" dirty="0"/>
                    </a:p>
                  </a:txBody>
                  <a:tcPr/>
                </a:tc>
                <a:tc>
                  <a:txBody>
                    <a:bodyPr/>
                    <a:lstStyle/>
                    <a:p>
                      <a:r>
                        <a:rPr lang="pt-BR" dirty="0" smtClean="0"/>
                        <a:t>21</a:t>
                      </a:r>
                      <a:endParaRPr lang="pt-BR" dirty="0"/>
                    </a:p>
                  </a:txBody>
                  <a:tcPr/>
                </a:tc>
                <a:tc>
                  <a:txBody>
                    <a:bodyPr/>
                    <a:lstStyle/>
                    <a:p>
                      <a:r>
                        <a:rPr lang="pt-BR" dirty="0" smtClean="0"/>
                        <a:t>167</a:t>
                      </a:r>
                      <a:endParaRPr lang="pt-BR" dirty="0"/>
                    </a:p>
                  </a:txBody>
                  <a:tcPr/>
                </a:tc>
                <a:tc>
                  <a:txBody>
                    <a:bodyPr/>
                    <a:lstStyle/>
                    <a:p>
                      <a:r>
                        <a:rPr lang="pt-BR" dirty="0" smtClean="0"/>
                        <a:t>29</a:t>
                      </a:r>
                      <a:endParaRPr lang="pt-BR" dirty="0"/>
                    </a:p>
                  </a:txBody>
                  <a:tcPr/>
                </a:tc>
                <a:tc>
                  <a:txBody>
                    <a:bodyPr/>
                    <a:lstStyle/>
                    <a:p>
                      <a:r>
                        <a:rPr lang="pt-BR" dirty="0" smtClean="0"/>
                        <a:t>137</a:t>
                      </a:r>
                      <a:endParaRPr lang="pt-BR" dirty="0"/>
                    </a:p>
                  </a:txBody>
                  <a:tcPr/>
                </a:tc>
                <a:tc>
                  <a:txBody>
                    <a:bodyPr/>
                    <a:lstStyle/>
                    <a:p>
                      <a:r>
                        <a:rPr lang="pt-BR" dirty="0" smtClean="0"/>
                        <a:t>37</a:t>
                      </a:r>
                      <a:endParaRPr lang="pt-BR" dirty="0"/>
                    </a:p>
                  </a:txBody>
                  <a:tcPr/>
                </a:tc>
                <a:tc>
                  <a:txBody>
                    <a:bodyPr/>
                    <a:lstStyle/>
                    <a:p>
                      <a:r>
                        <a:rPr lang="pt-BR" dirty="0" smtClean="0"/>
                        <a:t>142</a:t>
                      </a:r>
                      <a:endParaRPr lang="pt-BR" dirty="0"/>
                    </a:p>
                  </a:txBody>
                  <a:tcPr/>
                </a:tc>
              </a:tr>
              <a:tr h="357759">
                <a:tc>
                  <a:txBody>
                    <a:bodyPr/>
                    <a:lstStyle/>
                    <a:p>
                      <a:r>
                        <a:rPr lang="pt-BR" dirty="0" smtClean="0"/>
                        <a:t>6</a:t>
                      </a:r>
                      <a:endParaRPr lang="pt-BR" dirty="0"/>
                    </a:p>
                  </a:txBody>
                  <a:tcPr/>
                </a:tc>
                <a:tc>
                  <a:txBody>
                    <a:bodyPr/>
                    <a:lstStyle/>
                    <a:p>
                      <a:r>
                        <a:rPr lang="pt-BR" dirty="0" smtClean="0"/>
                        <a:t>141</a:t>
                      </a:r>
                      <a:endParaRPr lang="pt-BR" dirty="0"/>
                    </a:p>
                  </a:txBody>
                  <a:tcPr/>
                </a:tc>
                <a:tc>
                  <a:txBody>
                    <a:bodyPr/>
                    <a:lstStyle/>
                    <a:p>
                      <a:r>
                        <a:rPr lang="pt-BR" dirty="0" smtClean="0"/>
                        <a:t>14</a:t>
                      </a:r>
                      <a:endParaRPr lang="pt-BR" dirty="0"/>
                    </a:p>
                  </a:txBody>
                  <a:tcPr/>
                </a:tc>
                <a:tc>
                  <a:txBody>
                    <a:bodyPr/>
                    <a:lstStyle/>
                    <a:p>
                      <a:r>
                        <a:rPr lang="pt-BR" dirty="0" smtClean="0"/>
                        <a:t>120</a:t>
                      </a:r>
                      <a:endParaRPr lang="pt-BR" dirty="0"/>
                    </a:p>
                  </a:txBody>
                  <a:tcPr/>
                </a:tc>
                <a:tc>
                  <a:txBody>
                    <a:bodyPr/>
                    <a:lstStyle/>
                    <a:p>
                      <a:r>
                        <a:rPr lang="pt-BR" dirty="0" smtClean="0"/>
                        <a:t>22</a:t>
                      </a:r>
                      <a:endParaRPr lang="pt-BR" dirty="0"/>
                    </a:p>
                  </a:txBody>
                  <a:tcPr/>
                </a:tc>
                <a:tc>
                  <a:txBody>
                    <a:bodyPr/>
                    <a:lstStyle/>
                    <a:p>
                      <a:r>
                        <a:rPr lang="pt-BR" dirty="0" smtClean="0"/>
                        <a:t>189</a:t>
                      </a:r>
                      <a:endParaRPr lang="pt-BR" dirty="0"/>
                    </a:p>
                  </a:txBody>
                  <a:tcPr/>
                </a:tc>
                <a:tc>
                  <a:txBody>
                    <a:bodyPr/>
                    <a:lstStyle/>
                    <a:p>
                      <a:r>
                        <a:rPr lang="pt-BR" dirty="0" smtClean="0"/>
                        <a:t>30</a:t>
                      </a:r>
                      <a:endParaRPr lang="pt-BR" dirty="0"/>
                    </a:p>
                  </a:txBody>
                  <a:tcPr/>
                </a:tc>
                <a:tc>
                  <a:txBody>
                    <a:bodyPr/>
                    <a:lstStyle/>
                    <a:p>
                      <a:r>
                        <a:rPr lang="pt-BR" dirty="0" smtClean="0"/>
                        <a:t>132</a:t>
                      </a:r>
                      <a:endParaRPr lang="pt-BR" dirty="0"/>
                    </a:p>
                  </a:txBody>
                  <a:tcPr/>
                </a:tc>
                <a:tc>
                  <a:txBody>
                    <a:bodyPr/>
                    <a:lstStyle/>
                    <a:p>
                      <a:r>
                        <a:rPr lang="pt-BR" dirty="0" smtClean="0"/>
                        <a:t>38</a:t>
                      </a:r>
                      <a:endParaRPr lang="pt-BR" dirty="0"/>
                    </a:p>
                  </a:txBody>
                  <a:tcPr/>
                </a:tc>
                <a:tc>
                  <a:txBody>
                    <a:bodyPr/>
                    <a:lstStyle/>
                    <a:p>
                      <a:r>
                        <a:rPr lang="pt-BR" dirty="0" smtClean="0"/>
                        <a:t>111</a:t>
                      </a:r>
                      <a:endParaRPr lang="pt-BR" dirty="0"/>
                    </a:p>
                  </a:txBody>
                  <a:tcPr/>
                </a:tc>
              </a:tr>
              <a:tr h="357759">
                <a:tc>
                  <a:txBody>
                    <a:bodyPr/>
                    <a:lstStyle/>
                    <a:p>
                      <a:r>
                        <a:rPr lang="pt-BR" dirty="0" smtClean="0"/>
                        <a:t>7</a:t>
                      </a:r>
                      <a:endParaRPr lang="pt-BR" dirty="0"/>
                    </a:p>
                  </a:txBody>
                  <a:tcPr/>
                </a:tc>
                <a:tc>
                  <a:txBody>
                    <a:bodyPr/>
                    <a:lstStyle/>
                    <a:p>
                      <a:r>
                        <a:rPr lang="pt-BR" dirty="0" smtClean="0"/>
                        <a:t>90</a:t>
                      </a:r>
                      <a:endParaRPr lang="pt-BR" dirty="0"/>
                    </a:p>
                  </a:txBody>
                  <a:tcPr/>
                </a:tc>
                <a:tc>
                  <a:txBody>
                    <a:bodyPr/>
                    <a:lstStyle/>
                    <a:p>
                      <a:r>
                        <a:rPr lang="pt-BR" dirty="0" smtClean="0"/>
                        <a:t>15</a:t>
                      </a:r>
                      <a:endParaRPr lang="pt-BR" dirty="0"/>
                    </a:p>
                  </a:txBody>
                  <a:tcPr/>
                </a:tc>
                <a:tc>
                  <a:txBody>
                    <a:bodyPr/>
                    <a:lstStyle/>
                    <a:p>
                      <a:r>
                        <a:rPr lang="pt-BR" dirty="0" smtClean="0"/>
                        <a:t>210</a:t>
                      </a:r>
                      <a:endParaRPr lang="pt-BR" dirty="0"/>
                    </a:p>
                  </a:txBody>
                  <a:tcPr/>
                </a:tc>
                <a:tc>
                  <a:txBody>
                    <a:bodyPr/>
                    <a:lstStyle/>
                    <a:p>
                      <a:r>
                        <a:rPr lang="pt-BR" dirty="0" smtClean="0"/>
                        <a:t>23</a:t>
                      </a:r>
                      <a:endParaRPr lang="pt-BR" dirty="0"/>
                    </a:p>
                  </a:txBody>
                  <a:tcPr/>
                </a:tc>
                <a:tc>
                  <a:txBody>
                    <a:bodyPr/>
                    <a:lstStyle/>
                    <a:p>
                      <a:r>
                        <a:rPr lang="pt-BR" dirty="0" smtClean="0"/>
                        <a:t>132</a:t>
                      </a:r>
                      <a:endParaRPr lang="pt-BR" dirty="0"/>
                    </a:p>
                  </a:txBody>
                  <a:tcPr/>
                </a:tc>
                <a:tc>
                  <a:txBody>
                    <a:bodyPr/>
                    <a:lstStyle/>
                    <a:p>
                      <a:r>
                        <a:rPr lang="pt-BR" dirty="0" smtClean="0"/>
                        <a:t>31</a:t>
                      </a:r>
                      <a:endParaRPr lang="pt-BR" dirty="0"/>
                    </a:p>
                  </a:txBody>
                  <a:tcPr/>
                </a:tc>
                <a:tc>
                  <a:txBody>
                    <a:bodyPr/>
                    <a:lstStyle/>
                    <a:p>
                      <a:r>
                        <a:rPr lang="pt-BR" dirty="0" smtClean="0"/>
                        <a:t>172</a:t>
                      </a:r>
                      <a:endParaRPr lang="pt-BR" dirty="0"/>
                    </a:p>
                  </a:txBody>
                  <a:tcPr/>
                </a:tc>
                <a:tc>
                  <a:txBody>
                    <a:bodyPr/>
                    <a:lstStyle/>
                    <a:p>
                      <a:r>
                        <a:rPr lang="pt-BR" dirty="0" smtClean="0"/>
                        <a:t>39</a:t>
                      </a:r>
                      <a:endParaRPr lang="pt-BR" dirty="0"/>
                    </a:p>
                  </a:txBody>
                  <a:tcPr/>
                </a:tc>
                <a:tc>
                  <a:txBody>
                    <a:bodyPr/>
                    <a:lstStyle/>
                    <a:p>
                      <a:r>
                        <a:rPr lang="pt-BR" dirty="0" smtClean="0"/>
                        <a:t>140</a:t>
                      </a:r>
                      <a:endParaRPr lang="pt-BR" dirty="0"/>
                    </a:p>
                  </a:txBody>
                  <a:tcPr/>
                </a:tc>
              </a:tr>
              <a:tr h="357759">
                <a:tc>
                  <a:txBody>
                    <a:bodyPr/>
                    <a:lstStyle/>
                    <a:p>
                      <a:r>
                        <a:rPr lang="pt-BR" dirty="0" smtClean="0"/>
                        <a:t>8</a:t>
                      </a:r>
                      <a:endParaRPr lang="pt-BR" dirty="0"/>
                    </a:p>
                  </a:txBody>
                  <a:tcPr/>
                </a:tc>
                <a:tc>
                  <a:txBody>
                    <a:bodyPr/>
                    <a:lstStyle/>
                    <a:p>
                      <a:r>
                        <a:rPr lang="pt-BR" dirty="0" smtClean="0"/>
                        <a:t>154</a:t>
                      </a:r>
                      <a:endParaRPr lang="pt-BR" dirty="0"/>
                    </a:p>
                  </a:txBody>
                  <a:tcPr/>
                </a:tc>
                <a:tc>
                  <a:txBody>
                    <a:bodyPr/>
                    <a:lstStyle/>
                    <a:p>
                      <a:r>
                        <a:rPr lang="pt-BR" dirty="0" smtClean="0"/>
                        <a:t>16</a:t>
                      </a:r>
                      <a:endParaRPr lang="pt-BR" dirty="0"/>
                    </a:p>
                  </a:txBody>
                  <a:tcPr/>
                </a:tc>
                <a:tc>
                  <a:txBody>
                    <a:bodyPr/>
                    <a:lstStyle/>
                    <a:p>
                      <a:r>
                        <a:rPr lang="pt-BR" dirty="0" smtClean="0"/>
                        <a:t>98</a:t>
                      </a:r>
                      <a:endParaRPr lang="pt-BR" dirty="0"/>
                    </a:p>
                  </a:txBody>
                  <a:tcPr/>
                </a:tc>
                <a:tc>
                  <a:txBody>
                    <a:bodyPr/>
                    <a:lstStyle/>
                    <a:p>
                      <a:r>
                        <a:rPr lang="pt-BR" dirty="0" smtClean="0"/>
                        <a:t>24</a:t>
                      </a:r>
                      <a:endParaRPr lang="pt-BR" dirty="0"/>
                    </a:p>
                  </a:txBody>
                  <a:tcPr/>
                </a:tc>
                <a:tc>
                  <a:txBody>
                    <a:bodyPr/>
                    <a:lstStyle/>
                    <a:p>
                      <a:r>
                        <a:rPr lang="pt-BR" dirty="0" smtClean="0"/>
                        <a:t>127</a:t>
                      </a:r>
                      <a:endParaRPr lang="pt-BR" dirty="0"/>
                    </a:p>
                  </a:txBody>
                  <a:tcPr/>
                </a:tc>
                <a:tc>
                  <a:txBody>
                    <a:bodyPr/>
                    <a:lstStyle/>
                    <a:p>
                      <a:r>
                        <a:rPr lang="pt-BR" dirty="0" smtClean="0"/>
                        <a:t>32</a:t>
                      </a:r>
                      <a:endParaRPr lang="pt-BR" dirty="0"/>
                    </a:p>
                  </a:txBody>
                  <a:tcPr/>
                </a:tc>
                <a:tc>
                  <a:txBody>
                    <a:bodyPr/>
                    <a:lstStyle/>
                    <a:p>
                      <a:r>
                        <a:rPr lang="pt-BR" dirty="0" smtClean="0"/>
                        <a:t>87</a:t>
                      </a:r>
                      <a:endParaRPr lang="pt-BR" dirty="0"/>
                    </a:p>
                  </a:txBody>
                  <a:tcPr/>
                </a:tc>
                <a:tc>
                  <a:txBody>
                    <a:bodyPr/>
                    <a:lstStyle/>
                    <a:p>
                      <a:r>
                        <a:rPr lang="pt-BR" dirty="0" smtClean="0"/>
                        <a:t>40</a:t>
                      </a:r>
                      <a:endParaRPr lang="pt-BR" dirty="0"/>
                    </a:p>
                  </a:txBody>
                  <a:tcPr/>
                </a:tc>
                <a:tc>
                  <a:txBody>
                    <a:bodyPr/>
                    <a:lstStyle/>
                    <a:p>
                      <a:r>
                        <a:rPr lang="pt-BR" dirty="0" smtClean="0"/>
                        <a:t>136</a:t>
                      </a:r>
                      <a:endParaRPr lang="pt-BR" dirty="0"/>
                    </a:p>
                  </a:txBody>
                  <a:tcPr/>
                </a:tc>
              </a:tr>
            </a:tbl>
          </a:graphicData>
        </a:graphic>
      </p:graphicFrame>
      <p:sp>
        <p:nvSpPr>
          <p:cNvPr id="5" name="CaixaDeTexto 4"/>
          <p:cNvSpPr txBox="1"/>
          <p:nvPr/>
        </p:nvSpPr>
        <p:spPr>
          <a:xfrm>
            <a:off x="827584" y="4797152"/>
            <a:ext cx="6597447" cy="584775"/>
          </a:xfrm>
          <a:prstGeom prst="rect">
            <a:avLst/>
          </a:prstGeom>
          <a:noFill/>
        </p:spPr>
        <p:txBody>
          <a:bodyPr wrap="none" rtlCol="0">
            <a:spAutoFit/>
          </a:bodyPr>
          <a:lstStyle/>
          <a:p>
            <a:r>
              <a:rPr lang="pt-BR" sz="1600" dirty="0" smtClean="0"/>
              <a:t>Tabela 1: Tempo (T) em minutos de uso de telefone celular por consumidores</a:t>
            </a:r>
          </a:p>
          <a:p>
            <a:r>
              <a:rPr lang="pt-BR" sz="1600" dirty="0" smtClean="0"/>
              <a:t>(C) de uma determinada operadora</a:t>
            </a:r>
            <a:endParaRPr lang="pt-B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539552" y="332656"/>
            <a:ext cx="7704856" cy="1846659"/>
          </a:xfrm>
          <a:prstGeom prst="rect">
            <a:avLst/>
          </a:prstGeom>
        </p:spPr>
        <p:txBody>
          <a:bodyPr wrap="square">
            <a:spAutoFit/>
          </a:bodyPr>
          <a:lstStyle/>
          <a:p>
            <a:pPr algn="just"/>
            <a:r>
              <a:rPr lang="pt-BR" dirty="0" smtClean="0"/>
              <a:t>     </a:t>
            </a:r>
            <a:r>
              <a:rPr lang="pt-BR" sz="1600" dirty="0" smtClean="0"/>
              <a:t>Como podemos observar na Tabela 1, a simples organização dos dados em um </a:t>
            </a:r>
            <a:r>
              <a:rPr lang="pt-BR" sz="1600" b="1" dirty="0" smtClean="0"/>
              <a:t>rol* aumenta muito a capacidade de informação </a:t>
            </a:r>
            <a:r>
              <a:rPr lang="pt-BR" sz="1600" dirty="0" smtClean="0"/>
              <a:t>destes. Na Tabela 2, você pode verificar que o menor tempo observado foi 82 minutos, e o maior, 210 minutos, o que nos fornece uma </a:t>
            </a:r>
            <a:r>
              <a:rPr lang="pt-BR" sz="1600" b="1" dirty="0" smtClean="0"/>
              <a:t>amplitude total* de variação da ordem de 128 minutos. </a:t>
            </a:r>
            <a:r>
              <a:rPr lang="pt-BR" sz="1600" dirty="0" smtClean="0"/>
              <a:t>Outra informação que podemos obter nos dados por meio da Tabela 2 (organizada em rol crescente) é que alguns tempos, como 122 min, 132 min, 138 min e 142 min, foram os mais frequentes, ou seja, os mais citados na pesquisa.</a:t>
            </a:r>
            <a:endParaRPr lang="pt-BR" sz="1600" dirty="0"/>
          </a:p>
        </p:txBody>
      </p:sp>
      <p:graphicFrame>
        <p:nvGraphicFramePr>
          <p:cNvPr id="7" name="Tabela 6"/>
          <p:cNvGraphicFramePr>
            <a:graphicFrameLocks noGrp="1"/>
          </p:cNvGraphicFramePr>
          <p:nvPr/>
        </p:nvGraphicFramePr>
        <p:xfrm>
          <a:off x="2627784" y="2204864"/>
          <a:ext cx="2880320" cy="2966720"/>
        </p:xfrm>
        <a:graphic>
          <a:graphicData uri="http://schemas.openxmlformats.org/drawingml/2006/table">
            <a:tbl>
              <a:tblPr firstRow="1" bandRow="1">
                <a:tableStyleId>{5C22544A-7EE6-4342-B048-85BDC9FD1C3A}</a:tableStyleId>
              </a:tblPr>
              <a:tblGrid>
                <a:gridCol w="576064"/>
                <a:gridCol w="576064"/>
                <a:gridCol w="576064"/>
                <a:gridCol w="576064"/>
                <a:gridCol w="576064"/>
              </a:tblGrid>
              <a:tr h="370840">
                <a:tc>
                  <a:txBody>
                    <a:bodyPr/>
                    <a:lstStyle/>
                    <a:p>
                      <a:r>
                        <a:rPr lang="pt-BR" dirty="0" smtClean="0"/>
                        <a:t>82</a:t>
                      </a:r>
                      <a:endParaRPr lang="pt-BR" dirty="0"/>
                    </a:p>
                  </a:txBody>
                  <a:tcPr/>
                </a:tc>
                <a:tc>
                  <a:txBody>
                    <a:bodyPr/>
                    <a:lstStyle/>
                    <a:p>
                      <a:r>
                        <a:rPr lang="pt-BR" dirty="0" smtClean="0"/>
                        <a:t>111</a:t>
                      </a:r>
                      <a:endParaRPr lang="pt-BR" dirty="0"/>
                    </a:p>
                  </a:txBody>
                  <a:tcPr/>
                </a:tc>
                <a:tc>
                  <a:txBody>
                    <a:bodyPr/>
                    <a:lstStyle/>
                    <a:p>
                      <a:r>
                        <a:rPr lang="pt-BR" dirty="0" smtClean="0"/>
                        <a:t>132</a:t>
                      </a:r>
                      <a:endParaRPr lang="pt-BR" dirty="0"/>
                    </a:p>
                  </a:txBody>
                  <a:tcPr/>
                </a:tc>
                <a:tc>
                  <a:txBody>
                    <a:bodyPr/>
                    <a:lstStyle/>
                    <a:p>
                      <a:r>
                        <a:rPr lang="pt-BR" dirty="0" smtClean="0"/>
                        <a:t>142</a:t>
                      </a:r>
                      <a:endParaRPr lang="pt-BR" dirty="0"/>
                    </a:p>
                  </a:txBody>
                  <a:tcPr/>
                </a:tc>
                <a:tc>
                  <a:txBody>
                    <a:bodyPr/>
                    <a:lstStyle/>
                    <a:p>
                      <a:r>
                        <a:rPr lang="pt-BR" dirty="0" smtClean="0"/>
                        <a:t>167</a:t>
                      </a:r>
                      <a:endParaRPr lang="pt-BR" dirty="0"/>
                    </a:p>
                  </a:txBody>
                  <a:tcPr/>
                </a:tc>
              </a:tr>
              <a:tr h="370840">
                <a:tc>
                  <a:txBody>
                    <a:bodyPr/>
                    <a:lstStyle/>
                    <a:p>
                      <a:r>
                        <a:rPr lang="pt-BR" dirty="0" smtClean="0"/>
                        <a:t>87</a:t>
                      </a:r>
                      <a:endParaRPr lang="pt-BR" dirty="0"/>
                    </a:p>
                  </a:txBody>
                  <a:tcPr/>
                </a:tc>
                <a:tc>
                  <a:txBody>
                    <a:bodyPr/>
                    <a:lstStyle/>
                    <a:p>
                      <a:r>
                        <a:rPr lang="pt-BR" dirty="0" smtClean="0"/>
                        <a:t>115</a:t>
                      </a:r>
                      <a:endParaRPr lang="pt-BR" dirty="0"/>
                    </a:p>
                  </a:txBody>
                  <a:tcPr/>
                </a:tc>
                <a:tc>
                  <a:txBody>
                    <a:bodyPr/>
                    <a:lstStyle/>
                    <a:p>
                      <a:r>
                        <a:rPr lang="pt-BR" dirty="0" smtClean="0"/>
                        <a:t>136</a:t>
                      </a:r>
                      <a:endParaRPr lang="pt-BR" dirty="0"/>
                    </a:p>
                  </a:txBody>
                  <a:tcPr/>
                </a:tc>
                <a:tc>
                  <a:txBody>
                    <a:bodyPr/>
                    <a:lstStyle/>
                    <a:p>
                      <a:r>
                        <a:rPr lang="pt-BR" dirty="0" smtClean="0"/>
                        <a:t>142</a:t>
                      </a:r>
                      <a:endParaRPr lang="pt-BR" dirty="0"/>
                    </a:p>
                  </a:txBody>
                  <a:tcPr/>
                </a:tc>
                <a:tc>
                  <a:txBody>
                    <a:bodyPr/>
                    <a:lstStyle/>
                    <a:p>
                      <a:r>
                        <a:rPr lang="pt-BR" dirty="0" smtClean="0"/>
                        <a:t>169</a:t>
                      </a:r>
                      <a:endParaRPr lang="pt-BR" dirty="0"/>
                    </a:p>
                  </a:txBody>
                  <a:tcPr/>
                </a:tc>
              </a:tr>
              <a:tr h="370840">
                <a:tc>
                  <a:txBody>
                    <a:bodyPr/>
                    <a:lstStyle/>
                    <a:p>
                      <a:r>
                        <a:rPr lang="pt-BR" dirty="0" smtClean="0"/>
                        <a:t>90</a:t>
                      </a:r>
                      <a:endParaRPr lang="pt-BR" dirty="0"/>
                    </a:p>
                  </a:txBody>
                  <a:tcPr/>
                </a:tc>
                <a:tc>
                  <a:txBody>
                    <a:bodyPr/>
                    <a:lstStyle/>
                    <a:p>
                      <a:r>
                        <a:rPr lang="pt-BR" dirty="0" smtClean="0"/>
                        <a:t>120</a:t>
                      </a:r>
                      <a:endParaRPr lang="pt-BR" dirty="0"/>
                    </a:p>
                  </a:txBody>
                  <a:tcPr/>
                </a:tc>
                <a:tc>
                  <a:txBody>
                    <a:bodyPr/>
                    <a:lstStyle/>
                    <a:p>
                      <a:r>
                        <a:rPr lang="pt-BR" dirty="0" smtClean="0"/>
                        <a:t>137</a:t>
                      </a:r>
                      <a:endParaRPr lang="pt-BR" dirty="0"/>
                    </a:p>
                  </a:txBody>
                  <a:tcPr/>
                </a:tc>
                <a:tc>
                  <a:txBody>
                    <a:bodyPr/>
                    <a:lstStyle/>
                    <a:p>
                      <a:r>
                        <a:rPr lang="pt-BR" dirty="0" smtClean="0"/>
                        <a:t>144</a:t>
                      </a:r>
                      <a:endParaRPr lang="pt-BR" dirty="0"/>
                    </a:p>
                  </a:txBody>
                  <a:tcPr/>
                </a:tc>
                <a:tc>
                  <a:txBody>
                    <a:bodyPr/>
                    <a:lstStyle/>
                    <a:p>
                      <a:r>
                        <a:rPr lang="pt-BR" dirty="0" smtClean="0"/>
                        <a:t>172</a:t>
                      </a:r>
                      <a:endParaRPr lang="pt-BR" dirty="0"/>
                    </a:p>
                  </a:txBody>
                  <a:tcPr/>
                </a:tc>
              </a:tr>
              <a:tr h="370840">
                <a:tc>
                  <a:txBody>
                    <a:bodyPr/>
                    <a:lstStyle/>
                    <a:p>
                      <a:r>
                        <a:rPr lang="pt-BR" dirty="0" smtClean="0"/>
                        <a:t>98</a:t>
                      </a:r>
                      <a:endParaRPr lang="pt-BR" dirty="0"/>
                    </a:p>
                  </a:txBody>
                  <a:tcPr/>
                </a:tc>
                <a:tc>
                  <a:txBody>
                    <a:bodyPr/>
                    <a:lstStyle/>
                    <a:p>
                      <a:r>
                        <a:rPr lang="pt-BR" dirty="0" smtClean="0"/>
                        <a:t>122</a:t>
                      </a:r>
                      <a:endParaRPr lang="pt-BR" dirty="0"/>
                    </a:p>
                  </a:txBody>
                  <a:tcPr/>
                </a:tc>
                <a:tc>
                  <a:txBody>
                    <a:bodyPr/>
                    <a:lstStyle/>
                    <a:p>
                      <a:r>
                        <a:rPr lang="pt-BR" dirty="0" smtClean="0"/>
                        <a:t>138</a:t>
                      </a:r>
                      <a:endParaRPr lang="pt-BR" dirty="0"/>
                    </a:p>
                  </a:txBody>
                  <a:tcPr/>
                </a:tc>
                <a:tc>
                  <a:txBody>
                    <a:bodyPr/>
                    <a:lstStyle/>
                    <a:p>
                      <a:r>
                        <a:rPr lang="pt-BR" dirty="0" smtClean="0"/>
                        <a:t>146</a:t>
                      </a:r>
                      <a:endParaRPr lang="pt-BR" dirty="0"/>
                    </a:p>
                  </a:txBody>
                  <a:tcPr/>
                </a:tc>
                <a:tc>
                  <a:txBody>
                    <a:bodyPr/>
                    <a:lstStyle/>
                    <a:p>
                      <a:r>
                        <a:rPr lang="pt-BR" dirty="0" smtClean="0"/>
                        <a:t>179</a:t>
                      </a:r>
                      <a:endParaRPr lang="pt-BR" dirty="0"/>
                    </a:p>
                  </a:txBody>
                  <a:tcPr/>
                </a:tc>
              </a:tr>
              <a:tr h="370840">
                <a:tc>
                  <a:txBody>
                    <a:bodyPr/>
                    <a:lstStyle/>
                    <a:p>
                      <a:r>
                        <a:rPr lang="pt-BR" dirty="0" smtClean="0"/>
                        <a:t>101</a:t>
                      </a:r>
                      <a:endParaRPr lang="pt-BR" dirty="0"/>
                    </a:p>
                  </a:txBody>
                  <a:tcPr/>
                </a:tc>
                <a:tc>
                  <a:txBody>
                    <a:bodyPr/>
                    <a:lstStyle/>
                    <a:p>
                      <a:r>
                        <a:rPr lang="pt-BR" dirty="0" smtClean="0"/>
                        <a:t>122</a:t>
                      </a:r>
                      <a:endParaRPr lang="pt-BR" dirty="0"/>
                    </a:p>
                  </a:txBody>
                  <a:tcPr/>
                </a:tc>
                <a:tc>
                  <a:txBody>
                    <a:bodyPr/>
                    <a:lstStyle/>
                    <a:p>
                      <a:r>
                        <a:rPr lang="pt-BR" dirty="0" smtClean="0"/>
                        <a:t>138</a:t>
                      </a:r>
                      <a:endParaRPr lang="pt-BR" dirty="0"/>
                    </a:p>
                  </a:txBody>
                  <a:tcPr/>
                </a:tc>
                <a:tc>
                  <a:txBody>
                    <a:bodyPr/>
                    <a:lstStyle/>
                    <a:p>
                      <a:r>
                        <a:rPr lang="pt-BR" dirty="0" smtClean="0"/>
                        <a:t>151</a:t>
                      </a:r>
                      <a:endParaRPr lang="pt-BR" dirty="0"/>
                    </a:p>
                  </a:txBody>
                  <a:tcPr/>
                </a:tc>
                <a:tc>
                  <a:txBody>
                    <a:bodyPr/>
                    <a:lstStyle/>
                    <a:p>
                      <a:r>
                        <a:rPr lang="pt-BR" dirty="0" smtClean="0"/>
                        <a:t>183</a:t>
                      </a:r>
                      <a:endParaRPr lang="pt-BR" dirty="0"/>
                    </a:p>
                  </a:txBody>
                  <a:tcPr/>
                </a:tc>
              </a:tr>
              <a:tr h="370840">
                <a:tc>
                  <a:txBody>
                    <a:bodyPr/>
                    <a:lstStyle/>
                    <a:p>
                      <a:r>
                        <a:rPr lang="pt-BR" dirty="0" smtClean="0"/>
                        <a:t>104</a:t>
                      </a:r>
                      <a:endParaRPr lang="pt-BR" dirty="0"/>
                    </a:p>
                  </a:txBody>
                  <a:tcPr/>
                </a:tc>
                <a:tc>
                  <a:txBody>
                    <a:bodyPr/>
                    <a:lstStyle/>
                    <a:p>
                      <a:r>
                        <a:rPr lang="pt-BR" dirty="0" smtClean="0"/>
                        <a:t>127</a:t>
                      </a:r>
                      <a:endParaRPr lang="pt-BR" dirty="0"/>
                    </a:p>
                  </a:txBody>
                  <a:tcPr/>
                </a:tc>
                <a:tc>
                  <a:txBody>
                    <a:bodyPr/>
                    <a:lstStyle/>
                    <a:p>
                      <a:r>
                        <a:rPr lang="pt-BR" dirty="0" smtClean="0"/>
                        <a:t>138</a:t>
                      </a:r>
                      <a:endParaRPr lang="pt-BR" dirty="0"/>
                    </a:p>
                  </a:txBody>
                  <a:tcPr/>
                </a:tc>
                <a:tc>
                  <a:txBody>
                    <a:bodyPr/>
                    <a:lstStyle/>
                    <a:p>
                      <a:r>
                        <a:rPr lang="pt-BR" dirty="0" smtClean="0"/>
                        <a:t>154</a:t>
                      </a:r>
                      <a:endParaRPr lang="pt-BR" dirty="0"/>
                    </a:p>
                  </a:txBody>
                  <a:tcPr/>
                </a:tc>
                <a:tc>
                  <a:txBody>
                    <a:bodyPr/>
                    <a:lstStyle/>
                    <a:p>
                      <a:r>
                        <a:rPr lang="pt-BR" dirty="0" smtClean="0"/>
                        <a:t>189</a:t>
                      </a:r>
                      <a:endParaRPr lang="pt-BR" dirty="0"/>
                    </a:p>
                  </a:txBody>
                  <a:tcPr/>
                </a:tc>
              </a:tr>
              <a:tr h="370840">
                <a:tc>
                  <a:txBody>
                    <a:bodyPr/>
                    <a:lstStyle/>
                    <a:p>
                      <a:r>
                        <a:rPr lang="pt-BR" dirty="0" smtClean="0"/>
                        <a:t>106</a:t>
                      </a:r>
                      <a:endParaRPr lang="pt-BR" dirty="0"/>
                    </a:p>
                  </a:txBody>
                  <a:tcPr/>
                </a:tc>
                <a:tc>
                  <a:txBody>
                    <a:bodyPr/>
                    <a:lstStyle/>
                    <a:p>
                      <a:r>
                        <a:rPr lang="pt-BR" dirty="0" smtClean="0"/>
                        <a:t>129</a:t>
                      </a:r>
                      <a:endParaRPr lang="pt-BR" dirty="0"/>
                    </a:p>
                  </a:txBody>
                  <a:tcPr/>
                </a:tc>
                <a:tc>
                  <a:txBody>
                    <a:bodyPr/>
                    <a:lstStyle/>
                    <a:p>
                      <a:r>
                        <a:rPr lang="pt-BR" dirty="0" smtClean="0"/>
                        <a:t>140</a:t>
                      </a:r>
                      <a:endParaRPr lang="pt-BR" dirty="0"/>
                    </a:p>
                  </a:txBody>
                  <a:tcPr/>
                </a:tc>
                <a:tc>
                  <a:txBody>
                    <a:bodyPr/>
                    <a:lstStyle/>
                    <a:p>
                      <a:r>
                        <a:rPr lang="pt-BR" dirty="0" smtClean="0"/>
                        <a:t>161</a:t>
                      </a:r>
                      <a:endParaRPr lang="pt-BR" dirty="0"/>
                    </a:p>
                  </a:txBody>
                  <a:tcPr/>
                </a:tc>
                <a:tc>
                  <a:txBody>
                    <a:bodyPr/>
                    <a:lstStyle/>
                    <a:p>
                      <a:r>
                        <a:rPr lang="pt-BR" dirty="0" smtClean="0"/>
                        <a:t>201</a:t>
                      </a:r>
                      <a:endParaRPr lang="pt-BR" dirty="0"/>
                    </a:p>
                  </a:txBody>
                  <a:tcPr/>
                </a:tc>
              </a:tr>
              <a:tr h="370840">
                <a:tc>
                  <a:txBody>
                    <a:bodyPr/>
                    <a:lstStyle/>
                    <a:p>
                      <a:r>
                        <a:rPr lang="pt-BR" dirty="0" smtClean="0"/>
                        <a:t>108</a:t>
                      </a:r>
                      <a:endParaRPr lang="pt-BR" dirty="0"/>
                    </a:p>
                  </a:txBody>
                  <a:tcPr/>
                </a:tc>
                <a:tc>
                  <a:txBody>
                    <a:bodyPr/>
                    <a:lstStyle/>
                    <a:p>
                      <a:r>
                        <a:rPr lang="pt-BR" dirty="0" smtClean="0"/>
                        <a:t>132</a:t>
                      </a:r>
                      <a:endParaRPr lang="pt-BR" dirty="0"/>
                    </a:p>
                  </a:txBody>
                  <a:tcPr/>
                </a:tc>
                <a:tc>
                  <a:txBody>
                    <a:bodyPr/>
                    <a:lstStyle/>
                    <a:p>
                      <a:r>
                        <a:rPr lang="pt-BR" dirty="0" smtClean="0"/>
                        <a:t>141</a:t>
                      </a:r>
                      <a:endParaRPr lang="pt-BR" dirty="0"/>
                    </a:p>
                  </a:txBody>
                  <a:tcPr/>
                </a:tc>
                <a:tc>
                  <a:txBody>
                    <a:bodyPr/>
                    <a:lstStyle/>
                    <a:p>
                      <a:r>
                        <a:rPr lang="pt-BR" dirty="0" smtClean="0"/>
                        <a:t>163</a:t>
                      </a:r>
                      <a:endParaRPr lang="pt-BR" dirty="0"/>
                    </a:p>
                  </a:txBody>
                  <a:tcPr/>
                </a:tc>
                <a:tc>
                  <a:txBody>
                    <a:bodyPr/>
                    <a:lstStyle/>
                    <a:p>
                      <a:r>
                        <a:rPr lang="pt-BR" dirty="0" smtClean="0"/>
                        <a:t>210</a:t>
                      </a:r>
                      <a:endParaRPr lang="pt-BR" dirty="0"/>
                    </a:p>
                  </a:txBody>
                  <a:tcPr/>
                </a:tc>
              </a:tr>
            </a:tbl>
          </a:graphicData>
        </a:graphic>
      </p:graphicFrame>
      <p:sp>
        <p:nvSpPr>
          <p:cNvPr id="8" name="CaixaDeTexto 7"/>
          <p:cNvSpPr txBox="1"/>
          <p:nvPr/>
        </p:nvSpPr>
        <p:spPr>
          <a:xfrm>
            <a:off x="827584" y="5445224"/>
            <a:ext cx="7112203" cy="646331"/>
          </a:xfrm>
          <a:prstGeom prst="rect">
            <a:avLst/>
          </a:prstGeom>
          <a:noFill/>
        </p:spPr>
        <p:txBody>
          <a:bodyPr wrap="none" rtlCol="0">
            <a:spAutoFit/>
          </a:bodyPr>
          <a:lstStyle/>
          <a:p>
            <a:r>
              <a:rPr lang="pt-BR" dirty="0" smtClean="0"/>
              <a:t>Tabela 2: Tempo em minutos de uso de telefone celular por consumidores</a:t>
            </a:r>
          </a:p>
          <a:p>
            <a:r>
              <a:rPr lang="pt-BR" dirty="0" smtClean="0"/>
              <a:t>de uma determinada operadora (dados em rol crescente)</a:t>
            </a: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2415</TotalTime>
  <Words>5842</Words>
  <Application>Microsoft Office PowerPoint</Application>
  <PresentationFormat>Apresentação na tela (4:3)</PresentationFormat>
  <Paragraphs>1000</Paragraphs>
  <Slides>65</Slides>
  <Notes>1</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65</vt:i4>
      </vt:variant>
    </vt:vector>
  </HeadingPairs>
  <TitlesOfParts>
    <vt:vector size="67" baseType="lpstr">
      <vt:lpstr>Tema do Office</vt:lpstr>
      <vt:lpstr>Equação</vt:lpstr>
      <vt:lpstr>Slide 1</vt:lpstr>
      <vt:lpstr>Estatística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436</cp:revision>
  <dcterms:created xsi:type="dcterms:W3CDTF">2011-01-31T19:08:58Z</dcterms:created>
  <dcterms:modified xsi:type="dcterms:W3CDTF">2016-09-21T05:33:58Z</dcterms:modified>
</cp:coreProperties>
</file>