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326" r:id="rId2"/>
    <p:sldId id="295" r:id="rId3"/>
    <p:sldId id="296" r:id="rId4"/>
    <p:sldId id="406" r:id="rId5"/>
    <p:sldId id="407" r:id="rId6"/>
    <p:sldId id="309" r:id="rId7"/>
    <p:sldId id="374" r:id="rId8"/>
    <p:sldId id="372" r:id="rId9"/>
    <p:sldId id="377" r:id="rId10"/>
    <p:sldId id="403" r:id="rId11"/>
    <p:sldId id="408" r:id="rId12"/>
    <p:sldId id="405" r:id="rId13"/>
    <p:sldId id="404" r:id="rId14"/>
    <p:sldId id="375" r:id="rId15"/>
    <p:sldId id="376" r:id="rId16"/>
    <p:sldId id="379" r:id="rId17"/>
    <p:sldId id="380" r:id="rId18"/>
    <p:sldId id="381" r:id="rId19"/>
    <p:sldId id="382" r:id="rId20"/>
    <p:sldId id="378" r:id="rId21"/>
    <p:sldId id="368" r:id="rId22"/>
    <p:sldId id="388" r:id="rId23"/>
    <p:sldId id="389" r:id="rId24"/>
    <p:sldId id="392" r:id="rId25"/>
    <p:sldId id="393" r:id="rId26"/>
    <p:sldId id="395" r:id="rId27"/>
    <p:sldId id="394" r:id="rId28"/>
    <p:sldId id="396" r:id="rId29"/>
    <p:sldId id="397" r:id="rId30"/>
    <p:sldId id="398" r:id="rId31"/>
    <p:sldId id="399" r:id="rId32"/>
    <p:sldId id="400" r:id="rId33"/>
    <p:sldId id="401" r:id="rId34"/>
    <p:sldId id="402" r:id="rId35"/>
    <p:sldId id="369" r:id="rId36"/>
    <p:sldId id="304" r:id="rId37"/>
  </p:sldIdLst>
  <p:sldSz cx="9144000" cy="6858000" type="screen4x3"/>
  <p:notesSz cx="6858000" cy="9144000"/>
  <p:defaultTextStyle>
    <a:defPPr>
      <a:defRPr lang="en-US"/>
    </a:defPPr>
    <a:lvl1pPr algn="l" rtl="0" fontAlgn="base">
      <a:spcBef>
        <a:spcPct val="50000"/>
      </a:spcBef>
      <a:spcAft>
        <a:spcPct val="0"/>
      </a:spcAft>
      <a:defRPr sz="2400" b="1" kern="1200">
        <a:solidFill>
          <a:schemeClr val="tx1"/>
        </a:solidFill>
        <a:latin typeface="Arial" charset="0"/>
        <a:ea typeface="+mn-ea"/>
        <a:cs typeface="+mn-cs"/>
      </a:defRPr>
    </a:lvl1pPr>
    <a:lvl2pPr marL="457200" algn="l" rtl="0" fontAlgn="base">
      <a:spcBef>
        <a:spcPct val="50000"/>
      </a:spcBef>
      <a:spcAft>
        <a:spcPct val="0"/>
      </a:spcAft>
      <a:defRPr sz="2400" b="1" kern="1200">
        <a:solidFill>
          <a:schemeClr val="tx1"/>
        </a:solidFill>
        <a:latin typeface="Arial" charset="0"/>
        <a:ea typeface="+mn-ea"/>
        <a:cs typeface="+mn-cs"/>
      </a:defRPr>
    </a:lvl2pPr>
    <a:lvl3pPr marL="914400" algn="l" rtl="0" fontAlgn="base">
      <a:spcBef>
        <a:spcPct val="50000"/>
      </a:spcBef>
      <a:spcAft>
        <a:spcPct val="0"/>
      </a:spcAft>
      <a:defRPr sz="2400" b="1" kern="1200">
        <a:solidFill>
          <a:schemeClr val="tx1"/>
        </a:solidFill>
        <a:latin typeface="Arial" charset="0"/>
        <a:ea typeface="+mn-ea"/>
        <a:cs typeface="+mn-cs"/>
      </a:defRPr>
    </a:lvl3pPr>
    <a:lvl4pPr marL="1371600" algn="l" rtl="0" fontAlgn="base">
      <a:spcBef>
        <a:spcPct val="50000"/>
      </a:spcBef>
      <a:spcAft>
        <a:spcPct val="0"/>
      </a:spcAft>
      <a:defRPr sz="2400" b="1" kern="1200">
        <a:solidFill>
          <a:schemeClr val="tx1"/>
        </a:solidFill>
        <a:latin typeface="Arial" charset="0"/>
        <a:ea typeface="+mn-ea"/>
        <a:cs typeface="+mn-cs"/>
      </a:defRPr>
    </a:lvl4pPr>
    <a:lvl5pPr marL="1828800" algn="l" rtl="0" fontAlgn="base">
      <a:spcBef>
        <a:spcPct val="5000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CC"/>
    <a:srgbClr val="993366"/>
    <a:srgbClr val="008000"/>
    <a:srgbClr val="99CC00"/>
    <a:srgbClr val="660033"/>
    <a:srgbClr val="663300"/>
    <a:srgbClr val="FF0000"/>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6" autoAdjust="0"/>
    <p:restoredTop sz="94599" autoAdjust="0"/>
  </p:normalViewPr>
  <p:slideViewPr>
    <p:cSldViewPr snapToGrid="0">
      <p:cViewPr varScale="1">
        <p:scale>
          <a:sx n="75" d="100"/>
          <a:sy n="75" d="100"/>
        </p:scale>
        <p:origin x="-114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9" d="100"/>
          <a:sy n="59" d="100"/>
        </p:scale>
        <p:origin x="-2508"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MX"/>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AA349EC-7679-4437-B1EE-D2C28968D4CB}" type="datetimeFigureOut">
              <a:rPr lang="es-MX"/>
              <a:pPr>
                <a:defRPr/>
              </a:pPr>
              <a:t>17/02/2011</a:t>
            </a:fld>
            <a:endParaRPr lang="es-MX"/>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MX"/>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DE0550D-5B6B-4FE5-B6EF-C5A5381F4D7B}" type="slidenum">
              <a:rPr lang="es-MX"/>
              <a:pPr>
                <a:defRPr/>
              </a:pPr>
              <a:t>‹Nº›</a:t>
            </a:fld>
            <a:endParaRPr lang="es-MX"/>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65CC1ED-F875-4008-9AFE-3C14E39BA7DB}" type="datetimeFigureOut">
              <a:rPr lang="es-MX"/>
              <a:pPr>
                <a:defRPr/>
              </a:pPr>
              <a:t>17/02/2011</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MX" noProof="0" smtClean="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91F7ABC-8EAF-457A-9E2B-C24C192EBB40}" type="slidenum">
              <a:rPr lang="es-MX"/>
              <a:pPr>
                <a:defRPr/>
              </a:pPr>
              <a:t>‹Nº›</a:t>
            </a:fld>
            <a:endParaRPr lang="es-MX"/>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2F9041-C6EF-4F39-A4C7-7444A807419D}"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63BD3D7-0A3D-46D1-929C-1CA773FA3700}"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40513" y="260350"/>
            <a:ext cx="2057400" cy="56896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68313" y="260350"/>
            <a:ext cx="6019800" cy="56896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6CB97B5-549C-4E75-90D8-AE13EED1F05B}"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68313" y="260350"/>
            <a:ext cx="8229600" cy="5689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DF01A45-6ABF-43BC-AD19-4680F4309187}" type="slidenum">
              <a:rPr lang="en-US"/>
              <a:pPr>
                <a:defRPr/>
              </a:pPr>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68313" y="260350"/>
            <a:ext cx="8229600" cy="1143000"/>
          </a:xfrm>
        </p:spPr>
        <p:txBody>
          <a:bodyPr/>
          <a:lstStyle/>
          <a:p>
            <a:r>
              <a:rPr lang="es-ES" smtClean="0"/>
              <a:t>Haga clic para modificar el estilo de título del patrón</a:t>
            </a:r>
            <a:endParaRPr lang="es-MX"/>
          </a:p>
        </p:txBody>
      </p:sp>
      <p:sp>
        <p:nvSpPr>
          <p:cNvPr id="3" name="2 Marcador de tabla"/>
          <p:cNvSpPr>
            <a:spLocks noGrp="1"/>
          </p:cNvSpPr>
          <p:nvPr>
            <p:ph type="tbl" idx="1"/>
          </p:nvPr>
        </p:nvSpPr>
        <p:spPr>
          <a:xfrm>
            <a:off x="468313" y="1628775"/>
            <a:ext cx="8229600" cy="4321175"/>
          </a:xfrm>
        </p:spPr>
        <p:txBody>
          <a:bodyPr/>
          <a:lstStyle/>
          <a:p>
            <a:pPr lvl="0"/>
            <a:endParaRPr lang="es-MX"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D27AE7B-EC4E-49B8-AEDE-58F3714F6F8E}" type="slidenum">
              <a:rPr lang="en-US"/>
              <a:pPr>
                <a:defRPr/>
              </a:pPr>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68313" y="260350"/>
            <a:ext cx="8229600" cy="1143000"/>
          </a:xfrm>
        </p:spPr>
        <p:txBody>
          <a:bodyPr/>
          <a:lstStyle/>
          <a:p>
            <a:r>
              <a:rPr lang="es-ES" smtClean="0"/>
              <a:t>Haga clic para modificar el estilo de título del patrón</a:t>
            </a:r>
            <a:endParaRPr lang="es-MX"/>
          </a:p>
        </p:txBody>
      </p:sp>
      <p:sp>
        <p:nvSpPr>
          <p:cNvPr id="3" name="2 Marcador de texto"/>
          <p:cNvSpPr>
            <a:spLocks noGrp="1"/>
          </p:cNvSpPr>
          <p:nvPr>
            <p:ph type="body" sz="half" idx="1"/>
          </p:nvPr>
        </p:nvSpPr>
        <p:spPr>
          <a:xfrm>
            <a:off x="468313" y="1628775"/>
            <a:ext cx="4038600" cy="43211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59313" y="1628775"/>
            <a:ext cx="4038600" cy="43211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DA2563A-18F5-4C01-89DA-71511656D4A0}"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68312" y="260350"/>
            <a:ext cx="7705303" cy="1143000"/>
          </a:xfrm>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2AC640-12B7-4B4F-BBBA-DA52D4B4B90F}"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F2AC3C6-FE5B-4B7A-9950-8B4D064FBD08}"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68313" y="1628775"/>
            <a:ext cx="4038600"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59313" y="1628775"/>
            <a:ext cx="4038600" cy="4321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7F6F9A-6DDD-4D25-A2BA-00DDBEA7D38A}"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5038F0C-E04F-4AC4-A429-F85066B60206}"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E75449F-BB76-4A3C-84B1-709480CB78ED}"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89112E2-C8AF-4059-915F-A16BF12589F4}"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CCFC30F-9795-4F62-B089-8593EBFCE723}"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E3480A7-F685-4BE5-9256-DA522E088015}"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3" name="Rectangle 3"/>
          <p:cNvSpPr>
            <a:spLocks noChangeArrowheads="1"/>
          </p:cNvSpPr>
          <p:nvPr userDrawn="1"/>
        </p:nvSpPr>
        <p:spPr bwMode="auto">
          <a:xfrm rot="-5400000">
            <a:off x="5580062" y="-1755774"/>
            <a:ext cx="73025" cy="6121400"/>
          </a:xfrm>
          <a:prstGeom prst="rect">
            <a:avLst/>
          </a:prstGeom>
          <a:gradFill rotWithShape="1">
            <a:gsLst>
              <a:gs pos="0">
                <a:srgbClr val="009999"/>
              </a:gs>
              <a:gs pos="100000">
                <a:srgbClr val="FFFFFF"/>
              </a:gs>
            </a:gsLst>
            <a:path path="rect">
              <a:fillToRect l="100000" t="100000"/>
            </a:path>
          </a:gradFill>
          <a:ln w="12700">
            <a:noFill/>
            <a:miter lim="800000"/>
            <a:headEnd/>
            <a:tailEnd/>
          </a:ln>
        </p:spPr>
        <p:txBody>
          <a:bodyPr rot="10800000" wrap="none" anchor="ctr"/>
          <a:lstStyle/>
          <a:p>
            <a:pPr algn="ctr" eaLnBrk="0" hangingPunct="0">
              <a:spcBef>
                <a:spcPct val="0"/>
              </a:spcBef>
              <a:defRPr/>
            </a:pPr>
            <a:endParaRPr lang="es-ES" sz="1800" b="0" u="sng">
              <a:solidFill>
                <a:srgbClr val="FF3300"/>
              </a:solidFill>
              <a:latin typeface="Times New Roman" pitchFamily="18" charset="0"/>
            </a:endParaRPr>
          </a:p>
        </p:txBody>
      </p:sp>
      <p:sp>
        <p:nvSpPr>
          <p:cNvPr id="10250" name="Rectangle 10"/>
          <p:cNvSpPr>
            <a:spLocks noChangeArrowheads="1"/>
          </p:cNvSpPr>
          <p:nvPr userDrawn="1"/>
        </p:nvSpPr>
        <p:spPr bwMode="auto">
          <a:xfrm>
            <a:off x="495300" y="836613"/>
            <a:ext cx="404813" cy="5264150"/>
          </a:xfrm>
          <a:prstGeom prst="rect">
            <a:avLst/>
          </a:prstGeom>
          <a:gradFill rotWithShape="1">
            <a:gsLst>
              <a:gs pos="0">
                <a:srgbClr val="009999"/>
              </a:gs>
              <a:gs pos="100000">
                <a:srgbClr val="FFFFFF"/>
              </a:gs>
            </a:gsLst>
            <a:path path="rect">
              <a:fillToRect l="100000" t="100000"/>
            </a:path>
          </a:gradFill>
          <a:ln w="12700">
            <a:noFill/>
            <a:miter lim="800000"/>
            <a:headEnd/>
            <a:tailEnd/>
          </a:ln>
          <a:effectLst/>
        </p:spPr>
        <p:txBody>
          <a:bodyPr wrap="none" anchor="ctr"/>
          <a:lstStyle/>
          <a:p>
            <a:pPr algn="ctr" eaLnBrk="0" hangingPunct="0">
              <a:spcBef>
                <a:spcPct val="0"/>
              </a:spcBef>
              <a:defRPr/>
            </a:pPr>
            <a:endParaRPr lang="es-ES" sz="1800" b="0" u="sng">
              <a:solidFill>
                <a:srgbClr val="FF3300"/>
              </a:solidFill>
              <a:latin typeface="Times New Roman" pitchFamily="18" charset="0"/>
            </a:endParaRPr>
          </a:p>
        </p:txBody>
      </p:sp>
      <p:sp>
        <p:nvSpPr>
          <p:cNvPr id="10245" name="AutoShape 5"/>
          <p:cNvSpPr>
            <a:spLocks noChangeArrowheads="1"/>
          </p:cNvSpPr>
          <p:nvPr userDrawn="1"/>
        </p:nvSpPr>
        <p:spPr bwMode="auto">
          <a:xfrm>
            <a:off x="900113" y="1412875"/>
            <a:ext cx="7775575" cy="71438"/>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close/>
              </a:path>
              <a:path w="1000" h="1000">
                <a:moveTo>
                  <a:pt x="0" y="0"/>
                </a:moveTo>
                <a:lnTo>
                  <a:pt x="1000" y="0"/>
                </a:lnTo>
              </a:path>
            </a:pathLst>
          </a:custGeom>
          <a:solidFill>
            <a:srgbClr val="FF0000"/>
          </a:solidFill>
          <a:ln w="9525">
            <a:solidFill>
              <a:srgbClr val="FF0000"/>
            </a:solidFill>
            <a:round/>
            <a:headEnd/>
            <a:tailEnd/>
          </a:ln>
        </p:spPr>
        <p:txBody>
          <a:bodyPr/>
          <a:lstStyle/>
          <a:p>
            <a:pPr>
              <a:spcBef>
                <a:spcPct val="0"/>
              </a:spcBef>
              <a:defRPr/>
            </a:pPr>
            <a:endParaRPr lang="es-ES" b="0">
              <a:latin typeface="Times New Roman" pitchFamily="18" charset="0"/>
            </a:endParaRPr>
          </a:p>
        </p:txBody>
      </p:sp>
      <p:sp>
        <p:nvSpPr>
          <p:cNvPr id="1029" name="Rectangle 2"/>
          <p:cNvSpPr>
            <a:spLocks noGrp="1" noChangeArrowheads="1"/>
          </p:cNvSpPr>
          <p:nvPr>
            <p:ph type="title"/>
          </p:nvPr>
        </p:nvSpPr>
        <p:spPr bwMode="auto">
          <a:xfrm>
            <a:off x="468313" y="260350"/>
            <a:ext cx="762793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Haga clic para cambiar el estilo de título	</a:t>
            </a:r>
          </a:p>
        </p:txBody>
      </p:sp>
      <p:sp>
        <p:nvSpPr>
          <p:cNvPr id="1030" name="Rectangle 3"/>
          <p:cNvSpPr>
            <a:spLocks noGrp="1" noChangeArrowheads="1"/>
          </p:cNvSpPr>
          <p:nvPr>
            <p:ph type="body" idx="1"/>
          </p:nvPr>
        </p:nvSpPr>
        <p:spPr bwMode="auto">
          <a:xfrm>
            <a:off x="468313" y="1628775"/>
            <a:ext cx="8229600" cy="4321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b="0"/>
            </a:lvl1pPr>
          </a:lstStyle>
          <a:p>
            <a:pPr>
              <a:defRPr/>
            </a:pPr>
            <a:endParaRPr lang="en-US"/>
          </a:p>
        </p:txBody>
      </p:sp>
      <p:sp>
        <p:nvSpPr>
          <p:cNvPr id="2"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b="0"/>
            </a:lvl1pPr>
          </a:lstStyle>
          <a:p>
            <a:pPr>
              <a:defRPr/>
            </a:pPr>
            <a:endParaRPr lang="en-US"/>
          </a:p>
        </p:txBody>
      </p:sp>
      <p:sp>
        <p:nvSpPr>
          <p:cNvPr id="3"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lvl1pPr>
          </a:lstStyle>
          <a:p>
            <a:pPr>
              <a:defRPr/>
            </a:pPr>
            <a:fld id="{CE7AAC18-80EF-491D-ACA0-06FB2F4EDC3E}" type="slidenum">
              <a:rPr lang="en-US"/>
              <a:pPr>
                <a:defRPr/>
              </a:pPr>
              <a:t>‹Nº›</a:t>
            </a:fld>
            <a:endParaRPr lang="en-US"/>
          </a:p>
        </p:txBody>
      </p:sp>
      <p:sp>
        <p:nvSpPr>
          <p:cNvPr id="10246" name="Line 6"/>
          <p:cNvSpPr>
            <a:spLocks noChangeShapeType="1"/>
          </p:cNvSpPr>
          <p:nvPr userDrawn="1"/>
        </p:nvSpPr>
        <p:spPr bwMode="auto">
          <a:xfrm flipV="1">
            <a:off x="900113" y="6092825"/>
            <a:ext cx="7775575" cy="0"/>
          </a:xfrm>
          <a:prstGeom prst="line">
            <a:avLst/>
          </a:prstGeom>
          <a:noFill/>
          <a:ln w="3175">
            <a:solidFill>
              <a:srgbClr val="FF0000"/>
            </a:solidFill>
            <a:round/>
            <a:headEnd/>
            <a:tailEnd/>
          </a:ln>
        </p:spPr>
        <p:txBody>
          <a:bodyPr/>
          <a:lstStyle/>
          <a:p>
            <a:pPr>
              <a:defRPr/>
            </a:pPr>
            <a:endParaRPr lang="es-MX"/>
          </a:p>
        </p:txBody>
      </p:sp>
      <p:pic>
        <p:nvPicPr>
          <p:cNvPr id="1035" name="11 Imagen" descr="logocicy.gif"/>
          <p:cNvPicPr>
            <a:picLocks noChangeAspect="1"/>
          </p:cNvPicPr>
          <p:nvPr userDrawn="1"/>
        </p:nvPicPr>
        <p:blipFill>
          <a:blip r:embed="rId16" cstate="print"/>
          <a:srcRect/>
          <a:stretch>
            <a:fillRect/>
          </a:stretch>
        </p:blipFill>
        <p:spPr bwMode="auto">
          <a:xfrm>
            <a:off x="8086725" y="0"/>
            <a:ext cx="1057275" cy="11334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defRPr>
      </a:lvl2pPr>
      <a:lvl3pPr algn="l" rtl="0" eaLnBrk="0" fontAlgn="base" hangingPunct="0">
        <a:spcBef>
          <a:spcPct val="0"/>
        </a:spcBef>
        <a:spcAft>
          <a:spcPct val="0"/>
        </a:spcAft>
        <a:defRPr sz="3200" b="1">
          <a:solidFill>
            <a:schemeClr val="tx2"/>
          </a:solidFill>
          <a:latin typeface="Arial" charset="0"/>
        </a:defRPr>
      </a:lvl3pPr>
      <a:lvl4pPr algn="l" rtl="0" eaLnBrk="0" fontAlgn="base" hangingPunct="0">
        <a:spcBef>
          <a:spcPct val="0"/>
        </a:spcBef>
        <a:spcAft>
          <a:spcPct val="0"/>
        </a:spcAft>
        <a:defRPr sz="3200" b="1">
          <a:solidFill>
            <a:schemeClr val="tx2"/>
          </a:solidFill>
          <a:latin typeface="Arial" charset="0"/>
        </a:defRPr>
      </a:lvl4pPr>
      <a:lvl5pPr algn="l" rtl="0" eaLnBrk="0" fontAlgn="base" hangingPunct="0">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b="1">
          <a:solidFill>
            <a:srgbClr val="0000CC"/>
          </a:solidFill>
          <a:latin typeface="+mn-lt"/>
          <a:ea typeface="+mn-ea"/>
          <a:cs typeface="+mn-cs"/>
        </a:defRPr>
      </a:lvl1pPr>
      <a:lvl2pPr marL="742950" indent="-285750" algn="l" rtl="0" eaLnBrk="0" fontAlgn="base" hangingPunct="0">
        <a:spcBef>
          <a:spcPct val="20000"/>
        </a:spcBef>
        <a:spcAft>
          <a:spcPct val="0"/>
        </a:spcAft>
        <a:buChar char="–"/>
        <a:defRPr sz="2400" b="1">
          <a:solidFill>
            <a:srgbClr val="008000"/>
          </a:solidFill>
          <a:latin typeface="+mn-lt"/>
        </a:defRPr>
      </a:lvl2pPr>
      <a:lvl3pPr marL="1143000" indent="-228600" algn="l" rtl="0" eaLnBrk="0" fontAlgn="base" hangingPunct="0">
        <a:spcBef>
          <a:spcPct val="20000"/>
        </a:spcBef>
        <a:spcAft>
          <a:spcPct val="0"/>
        </a:spcAft>
        <a:buChar char="•"/>
        <a:defRPr sz="2000" b="1">
          <a:solidFill>
            <a:srgbClr val="FF0000"/>
          </a:solidFill>
          <a:latin typeface="+mn-lt"/>
        </a:defRPr>
      </a:lvl3pPr>
      <a:lvl4pPr marL="1600200" indent="-228600" algn="l" rtl="0" eaLnBrk="0" fontAlgn="base" hangingPunct="0">
        <a:spcBef>
          <a:spcPct val="20000"/>
        </a:spcBef>
        <a:spcAft>
          <a:spcPct val="0"/>
        </a:spcAft>
        <a:buChar char="–"/>
        <a:defRPr sz="2000" b="1">
          <a:solidFill>
            <a:srgbClr val="993366"/>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b="1">
          <a:solidFill>
            <a:schemeClr val="tx1"/>
          </a:solidFill>
          <a:latin typeface="+mn-lt"/>
        </a:defRPr>
      </a:lvl6pPr>
      <a:lvl7pPr marL="2971800" indent="-228600" algn="l" rtl="0" fontAlgn="base">
        <a:spcBef>
          <a:spcPct val="20000"/>
        </a:spcBef>
        <a:spcAft>
          <a:spcPct val="0"/>
        </a:spcAft>
        <a:buChar char="»"/>
        <a:defRPr b="1">
          <a:solidFill>
            <a:schemeClr val="tx1"/>
          </a:solidFill>
          <a:latin typeface="+mn-lt"/>
        </a:defRPr>
      </a:lvl7pPr>
      <a:lvl8pPr marL="3429000" indent="-228600" algn="l" rtl="0" fontAlgn="base">
        <a:spcBef>
          <a:spcPct val="20000"/>
        </a:spcBef>
        <a:spcAft>
          <a:spcPct val="0"/>
        </a:spcAft>
        <a:buChar char="»"/>
        <a:defRPr b="1">
          <a:solidFill>
            <a:schemeClr val="tx1"/>
          </a:solidFill>
          <a:latin typeface="+mn-lt"/>
        </a:defRPr>
      </a:lvl8pPr>
      <a:lvl9pPr marL="3886200" indent="-228600" algn="l" rtl="0" fontAlgn="base">
        <a:spcBef>
          <a:spcPct val="20000"/>
        </a:spcBef>
        <a:spcAft>
          <a:spcPct val="0"/>
        </a:spcAft>
        <a:buChar char="»"/>
        <a:defRPr b="1">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es.wikipedia.org/wiki/Mbit/s" TargetMode="External"/><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68313" y="260350"/>
            <a:ext cx="7705725" cy="1143000"/>
          </a:xfrm>
        </p:spPr>
        <p:txBody>
          <a:bodyPr/>
          <a:lstStyle/>
          <a:p>
            <a:pPr eaLnBrk="1" hangingPunct="1"/>
            <a:r>
              <a:rPr lang="es-MX" smtClean="0">
                <a:solidFill>
                  <a:srgbClr val="FF0000"/>
                </a:solidFill>
              </a:rPr>
              <a:t>BIENVENID@S</a:t>
            </a:r>
            <a:endParaRPr lang="es-ES" smtClean="0">
              <a:solidFill>
                <a:srgbClr val="FF0000"/>
              </a:solidFill>
            </a:endParaRPr>
          </a:p>
        </p:txBody>
      </p:sp>
      <p:sp>
        <p:nvSpPr>
          <p:cNvPr id="2051" name="Text Box 8"/>
          <p:cNvSpPr txBox="1">
            <a:spLocks noChangeArrowheads="1"/>
          </p:cNvSpPr>
          <p:nvPr/>
        </p:nvSpPr>
        <p:spPr bwMode="auto">
          <a:xfrm>
            <a:off x="2843213" y="1557338"/>
            <a:ext cx="6048375" cy="366712"/>
          </a:xfrm>
          <a:prstGeom prst="rect">
            <a:avLst/>
          </a:prstGeom>
          <a:noFill/>
          <a:ln w="9525" algn="ctr">
            <a:noFill/>
            <a:miter lim="800000"/>
            <a:headEnd/>
            <a:tailEnd/>
          </a:ln>
        </p:spPr>
        <p:txBody>
          <a:bodyPr>
            <a:spAutoFit/>
          </a:bodyPr>
          <a:lstStyle/>
          <a:p>
            <a:r>
              <a:rPr lang="es-MX" sz="1800">
                <a:solidFill>
                  <a:srgbClr val="0000CC"/>
                </a:solidFill>
              </a:rPr>
              <a:t>Centro de Investigación Científica de Yucatán, A. C.</a:t>
            </a:r>
            <a:endParaRPr lang="es-ES" sz="1800">
              <a:solidFill>
                <a:srgbClr val="0000CC"/>
              </a:solidFill>
            </a:endParaRPr>
          </a:p>
        </p:txBody>
      </p:sp>
      <p:sp>
        <p:nvSpPr>
          <p:cNvPr id="2052" name="Text Box 9"/>
          <p:cNvSpPr txBox="1">
            <a:spLocks noChangeArrowheads="1"/>
          </p:cNvSpPr>
          <p:nvPr/>
        </p:nvSpPr>
        <p:spPr bwMode="auto">
          <a:xfrm>
            <a:off x="1258888" y="2636838"/>
            <a:ext cx="6985000" cy="1754187"/>
          </a:xfrm>
          <a:prstGeom prst="rect">
            <a:avLst/>
          </a:prstGeom>
          <a:noFill/>
          <a:ln w="9525" algn="ctr">
            <a:noFill/>
            <a:miter lim="800000"/>
            <a:headEnd/>
            <a:tailEnd/>
          </a:ln>
        </p:spPr>
        <p:txBody>
          <a:bodyPr>
            <a:spAutoFit/>
          </a:bodyPr>
          <a:lstStyle/>
          <a:p>
            <a:pPr algn="ctr"/>
            <a:r>
              <a:rPr lang="es-MX" sz="3600"/>
              <a:t>CONEXIÓN BLUETOOTH UTILIZANDO MICROCONTROLADOR</a:t>
            </a:r>
            <a:endParaRPr lang="es-ES" sz="3600"/>
          </a:p>
        </p:txBody>
      </p:sp>
      <p:sp>
        <p:nvSpPr>
          <p:cNvPr id="2053" name="Rectangle 23"/>
          <p:cNvSpPr>
            <a:spLocks noChangeArrowheads="1"/>
          </p:cNvSpPr>
          <p:nvPr/>
        </p:nvSpPr>
        <p:spPr bwMode="auto">
          <a:xfrm>
            <a:off x="7308850" y="4437063"/>
            <a:ext cx="431800" cy="576262"/>
          </a:xfrm>
          <a:prstGeom prst="rect">
            <a:avLst/>
          </a:prstGeom>
          <a:solidFill>
            <a:schemeClr val="bg1"/>
          </a:solidFill>
          <a:ln w="9525" algn="ctr">
            <a:noFill/>
            <a:miter lim="800000"/>
            <a:headEnd/>
            <a:tailEnd/>
          </a:ln>
        </p:spPr>
        <p:txBody>
          <a:bodyPr wrap="none" anchor="ctr"/>
          <a:lstStyle/>
          <a:p>
            <a:endParaRPr lang="es-MX"/>
          </a:p>
        </p:txBody>
      </p:sp>
    </p:spTree>
  </p:cSld>
  <p:clrMapOvr>
    <a:masterClrMapping/>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a:xfrm>
            <a:off x="520701" y="260350"/>
            <a:ext cx="7653338" cy="1143000"/>
          </a:xfrm>
        </p:spPr>
        <p:txBody>
          <a:bodyPr/>
          <a:lstStyle/>
          <a:p>
            <a:r>
              <a:rPr lang="es-MX" dirty="0" smtClean="0">
                <a:solidFill>
                  <a:srgbClr val="0000CC"/>
                </a:solidFill>
              </a:rPr>
              <a:t>Detalles</a:t>
            </a:r>
            <a:endParaRPr lang="es-MX" dirty="0" smtClean="0">
              <a:solidFill>
                <a:srgbClr val="0000CC"/>
              </a:solidFill>
            </a:endParaRPr>
          </a:p>
        </p:txBody>
      </p:sp>
      <p:sp>
        <p:nvSpPr>
          <p:cNvPr id="8195" name="2 Marcador de contenido"/>
          <p:cNvSpPr>
            <a:spLocks noGrp="1"/>
          </p:cNvSpPr>
          <p:nvPr>
            <p:ph idx="1"/>
          </p:nvPr>
        </p:nvSpPr>
        <p:spPr/>
        <p:txBody>
          <a:bodyPr/>
          <a:lstStyle/>
          <a:p>
            <a:r>
              <a:rPr lang="es-MX" dirty="0" smtClean="0"/>
              <a:t>A medida que se interfiera con otros protocolos que usan la misma banda, de 2.45ghz, Bluetooth divide la banda en </a:t>
            </a:r>
            <a:r>
              <a:rPr lang="es-MX" dirty="0" smtClean="0">
                <a:solidFill>
                  <a:srgbClr val="FF0000"/>
                </a:solidFill>
              </a:rPr>
              <a:t>79 canales</a:t>
            </a:r>
            <a:r>
              <a:rPr lang="es-MX" dirty="0" smtClean="0"/>
              <a:t> los cuales son cambiados más de </a:t>
            </a:r>
            <a:r>
              <a:rPr lang="es-MX" dirty="0" smtClean="0">
                <a:solidFill>
                  <a:srgbClr val="FF0000"/>
                </a:solidFill>
              </a:rPr>
              <a:t>1600 veces por segundo</a:t>
            </a:r>
            <a:r>
              <a:rPr lang="es-MX" dirty="0" smtClean="0"/>
              <a:t>.</a:t>
            </a:r>
          </a:p>
          <a:p>
            <a:endParaRPr lang="es-MX" dirty="0" smtClean="0"/>
          </a:p>
          <a:p>
            <a:r>
              <a:rPr lang="es-MX" dirty="0" smtClean="0"/>
              <a:t>El espacio entre canales es de 1 MHz</a:t>
            </a:r>
            <a:endParaRPr lang="es-MX" dirty="0" smtClean="0"/>
          </a:p>
          <a:p>
            <a:endParaRPr lang="es-MX" dirty="0" smtClean="0"/>
          </a:p>
          <a:p>
            <a:r>
              <a:rPr lang="es-MX" dirty="0" smtClean="0"/>
              <a:t>Todos los dispositivos Bluetooth usan direcciones únicas de 48 bits, similares a las direcciones MAC</a:t>
            </a:r>
            <a:endParaRPr lang="es-MX" dirty="0" smtClean="0"/>
          </a:p>
        </p:txBody>
      </p:sp>
    </p:spTree>
  </p:cSld>
  <p:clrMapOvr>
    <a:masterClrMapping/>
  </p:clrMapOvr>
  <p:transition>
    <p:zoom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a:xfrm>
            <a:off x="520701" y="260350"/>
            <a:ext cx="7653338" cy="1143000"/>
          </a:xfrm>
        </p:spPr>
        <p:txBody>
          <a:bodyPr/>
          <a:lstStyle/>
          <a:p>
            <a:r>
              <a:rPr lang="es-MX" dirty="0" smtClean="0">
                <a:solidFill>
                  <a:srgbClr val="0000CC"/>
                </a:solidFill>
              </a:rPr>
              <a:t>Normas</a:t>
            </a:r>
          </a:p>
        </p:txBody>
      </p:sp>
      <p:pic>
        <p:nvPicPr>
          <p:cNvPr id="76802" name="Picture 2"/>
          <p:cNvPicPr>
            <a:picLocks noChangeAspect="1" noChangeArrowheads="1"/>
          </p:cNvPicPr>
          <p:nvPr/>
        </p:nvPicPr>
        <p:blipFill>
          <a:blip r:embed="rId2" cstate="print"/>
          <a:srcRect/>
          <a:stretch>
            <a:fillRect/>
          </a:stretch>
        </p:blipFill>
        <p:spPr bwMode="auto">
          <a:xfrm>
            <a:off x="928689" y="1500188"/>
            <a:ext cx="7262812" cy="4475607"/>
          </a:xfrm>
          <a:prstGeom prst="rect">
            <a:avLst/>
          </a:prstGeom>
          <a:noFill/>
          <a:ln w="9525" cap="flat" cmpd="sng" algn="ctr">
            <a:noFill/>
            <a:prstDash val="solid"/>
            <a:miter lim="800000"/>
            <a:headEnd/>
            <a:tailEnd/>
          </a:ln>
        </p:spPr>
      </p:pic>
    </p:spTree>
  </p:cSld>
  <p:clrMapOvr>
    <a:masterClrMapping/>
  </p:clrMapOvr>
  <p:transition>
    <p:zoom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a:xfrm>
            <a:off x="520701" y="260350"/>
            <a:ext cx="7653338" cy="1143000"/>
          </a:xfrm>
        </p:spPr>
        <p:txBody>
          <a:bodyPr/>
          <a:lstStyle/>
          <a:p>
            <a:r>
              <a:rPr lang="es-MX" dirty="0" err="1" smtClean="0">
                <a:solidFill>
                  <a:srgbClr val="0000CC"/>
                </a:solidFill>
              </a:rPr>
              <a:t>Estandar</a:t>
            </a:r>
            <a:r>
              <a:rPr lang="es-MX" dirty="0" smtClean="0">
                <a:solidFill>
                  <a:srgbClr val="0000CC"/>
                </a:solidFill>
              </a:rPr>
              <a:t> Bluetooth y DECT</a:t>
            </a:r>
            <a:endParaRPr lang="es-MX" dirty="0" smtClean="0">
              <a:solidFill>
                <a:srgbClr val="0000CC"/>
              </a:solidFill>
            </a:endParaRPr>
          </a:p>
        </p:txBody>
      </p:sp>
      <p:pic>
        <p:nvPicPr>
          <p:cNvPr id="73730" name="Picture 2" descr="Image predominancia_bt"/>
          <p:cNvPicPr>
            <a:picLocks noChangeAspect="1" noChangeArrowheads="1"/>
          </p:cNvPicPr>
          <p:nvPr/>
        </p:nvPicPr>
        <p:blipFill>
          <a:blip r:embed="rId2" cstate="print"/>
          <a:srcRect/>
          <a:stretch>
            <a:fillRect/>
          </a:stretch>
        </p:blipFill>
        <p:spPr bwMode="auto">
          <a:xfrm>
            <a:off x="2005013" y="1578945"/>
            <a:ext cx="4814887" cy="4445648"/>
          </a:xfrm>
          <a:prstGeom prst="rect">
            <a:avLst/>
          </a:prstGeom>
          <a:noFill/>
        </p:spPr>
      </p:pic>
    </p:spTree>
  </p:cSld>
  <p:clrMapOvr>
    <a:masterClrMapping/>
  </p:clrMapOvr>
  <p:transition>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a:xfrm>
            <a:off x="520701" y="260350"/>
            <a:ext cx="7653338" cy="1143000"/>
          </a:xfrm>
        </p:spPr>
        <p:txBody>
          <a:bodyPr/>
          <a:lstStyle/>
          <a:p>
            <a:r>
              <a:rPr lang="es-MX" dirty="0" smtClean="0">
                <a:solidFill>
                  <a:srgbClr val="0000CC"/>
                </a:solidFill>
              </a:rPr>
              <a:t>Detalles</a:t>
            </a:r>
            <a:endParaRPr lang="es-MX" dirty="0" smtClean="0">
              <a:solidFill>
                <a:srgbClr val="0000CC"/>
              </a:solidFill>
            </a:endParaRPr>
          </a:p>
        </p:txBody>
      </p:sp>
      <p:sp>
        <p:nvSpPr>
          <p:cNvPr id="8195" name="2 Marcador de contenido"/>
          <p:cNvSpPr>
            <a:spLocks noGrp="1"/>
          </p:cNvSpPr>
          <p:nvPr>
            <p:ph idx="1"/>
          </p:nvPr>
        </p:nvSpPr>
        <p:spPr>
          <a:xfrm>
            <a:off x="468313" y="1628775"/>
            <a:ext cx="8229600" cy="4568825"/>
          </a:xfrm>
        </p:spPr>
        <p:txBody>
          <a:bodyPr/>
          <a:lstStyle/>
          <a:p>
            <a:r>
              <a:rPr lang="es-MX" dirty="0" smtClean="0"/>
              <a:t>Cuando dos o más dispositivos Bluetooth son conectados, se crea una red dinámica llamada </a:t>
            </a:r>
            <a:r>
              <a:rPr lang="es-MX" dirty="0" err="1" smtClean="0">
                <a:solidFill>
                  <a:schemeClr val="tx1"/>
                </a:solidFill>
              </a:rPr>
              <a:t>Piconet</a:t>
            </a:r>
            <a:r>
              <a:rPr lang="es-MX" dirty="0" smtClean="0"/>
              <a:t> </a:t>
            </a:r>
          </a:p>
          <a:p>
            <a:endParaRPr lang="es-MX" dirty="0" smtClean="0"/>
          </a:p>
          <a:p>
            <a:r>
              <a:rPr lang="es-MX" dirty="0" smtClean="0"/>
              <a:t>un dispositivo es el maestro mientras el resto, alrededor de 7 dispositivos, son los esclavos. </a:t>
            </a:r>
          </a:p>
          <a:p>
            <a:endParaRPr lang="es-MX" dirty="0" smtClean="0"/>
          </a:p>
          <a:p>
            <a:r>
              <a:rPr lang="es-MX" dirty="0" smtClean="0"/>
              <a:t>Cuando se solapan las </a:t>
            </a:r>
            <a:r>
              <a:rPr lang="es-MX" dirty="0" err="1" smtClean="0"/>
              <a:t>Piconets</a:t>
            </a:r>
            <a:r>
              <a:rPr lang="es-MX" dirty="0" smtClean="0"/>
              <a:t> forman lo que se denomina una </a:t>
            </a:r>
            <a:r>
              <a:rPr lang="es-MX" dirty="0" err="1" smtClean="0"/>
              <a:t>Scatternet</a:t>
            </a:r>
            <a:r>
              <a:rPr lang="es-MX" dirty="0" smtClean="0"/>
              <a:t>. </a:t>
            </a:r>
          </a:p>
          <a:p>
            <a:pPr>
              <a:buNone/>
            </a:pPr>
            <a:r>
              <a:rPr lang="es-MX" dirty="0" smtClean="0"/>
              <a:t/>
            </a:r>
            <a:br>
              <a:rPr lang="es-MX" dirty="0" smtClean="0"/>
            </a:br>
            <a:endParaRPr lang="es-MX" dirty="0" smtClean="0"/>
          </a:p>
        </p:txBody>
      </p:sp>
    </p:spTree>
  </p:cSld>
  <p:clrMapOvr>
    <a:masterClrMapping/>
  </p:clrMapOvr>
  <p:transition>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a:xfrm>
            <a:off x="468313" y="260350"/>
            <a:ext cx="7705725" cy="1143000"/>
          </a:xfrm>
        </p:spPr>
        <p:txBody>
          <a:bodyPr/>
          <a:lstStyle/>
          <a:p>
            <a:r>
              <a:rPr lang="es-MX" smtClean="0">
                <a:solidFill>
                  <a:srgbClr val="0070C0"/>
                </a:solidFill>
              </a:rPr>
              <a:t>Características del Bluetooth</a:t>
            </a:r>
          </a:p>
        </p:txBody>
      </p:sp>
      <p:sp>
        <p:nvSpPr>
          <p:cNvPr id="11267" name="4 Marcador de contenido"/>
          <p:cNvSpPr>
            <a:spLocks noGrp="1"/>
          </p:cNvSpPr>
          <p:nvPr>
            <p:ph idx="1"/>
          </p:nvPr>
        </p:nvSpPr>
        <p:spPr>
          <a:xfrm>
            <a:off x="468313" y="1628775"/>
            <a:ext cx="8088312" cy="4391025"/>
          </a:xfrm>
        </p:spPr>
        <p:txBody>
          <a:bodyPr/>
          <a:lstStyle/>
          <a:p>
            <a:r>
              <a:rPr lang="es-MX" dirty="0" smtClean="0">
                <a:solidFill>
                  <a:srgbClr val="FF0000"/>
                </a:solidFill>
              </a:rPr>
              <a:t>Fácil comunicación entre equipos móviles y fijos </a:t>
            </a:r>
          </a:p>
          <a:p>
            <a:pPr lvl="1">
              <a:buNone/>
            </a:pPr>
            <a:r>
              <a:rPr lang="es-MX" dirty="0" smtClean="0">
                <a:solidFill>
                  <a:srgbClr val="FF0000"/>
                </a:solidFill>
              </a:rPr>
              <a:t>Sin cables y conectores entre </a:t>
            </a:r>
            <a:r>
              <a:rPr lang="es-MX" dirty="0" smtClean="0">
                <a:solidFill>
                  <a:srgbClr val="FF0000"/>
                </a:solidFill>
              </a:rPr>
              <a:t>éstos.</a:t>
            </a:r>
            <a:endParaRPr lang="es-MX" dirty="0" smtClean="0">
              <a:solidFill>
                <a:srgbClr val="FF0000"/>
              </a:solidFill>
            </a:endParaRPr>
          </a:p>
          <a:p>
            <a:r>
              <a:rPr lang="es-MX" dirty="0" smtClean="0">
                <a:solidFill>
                  <a:srgbClr val="FF0000"/>
                </a:solidFill>
              </a:rPr>
              <a:t>Crear pequeñas redes </a:t>
            </a:r>
            <a:r>
              <a:rPr lang="es-MX" dirty="0" smtClean="0">
                <a:solidFill>
                  <a:srgbClr val="FF0000"/>
                </a:solidFill>
              </a:rPr>
              <a:t>inalámbricas.</a:t>
            </a:r>
            <a:endParaRPr lang="es-MX" dirty="0" smtClean="0">
              <a:solidFill>
                <a:srgbClr val="FF0000"/>
              </a:solidFill>
            </a:endParaRPr>
          </a:p>
          <a:p>
            <a:r>
              <a:rPr lang="es-MX" dirty="0" smtClean="0">
                <a:solidFill>
                  <a:srgbClr val="FF0000"/>
                </a:solidFill>
              </a:rPr>
              <a:t>Facilitar la </a:t>
            </a:r>
            <a:r>
              <a:rPr lang="es-MX" dirty="0" smtClean="0">
                <a:solidFill>
                  <a:srgbClr val="FF0000"/>
                </a:solidFill>
              </a:rPr>
              <a:t>sincronización.</a:t>
            </a:r>
            <a:endParaRPr lang="es-MX" dirty="0" smtClean="0">
              <a:solidFill>
                <a:srgbClr val="FF0000"/>
              </a:solidFill>
            </a:endParaRPr>
          </a:p>
          <a:p>
            <a:r>
              <a:rPr lang="es-MX" dirty="0" smtClean="0">
                <a:solidFill>
                  <a:srgbClr val="FF0000"/>
                </a:solidFill>
              </a:rPr>
              <a:t>Diseñado para dispositivos: </a:t>
            </a:r>
          </a:p>
          <a:p>
            <a:pPr lvl="1"/>
            <a:r>
              <a:rPr lang="es-MX" dirty="0" smtClean="0">
                <a:solidFill>
                  <a:schemeClr val="tx1"/>
                </a:solidFill>
              </a:rPr>
              <a:t>Económicos </a:t>
            </a:r>
          </a:p>
          <a:p>
            <a:pPr lvl="1"/>
            <a:r>
              <a:rPr lang="es-MX" dirty="0" smtClean="0">
                <a:solidFill>
                  <a:schemeClr val="tx1"/>
                </a:solidFill>
              </a:rPr>
              <a:t>Corto alcance </a:t>
            </a:r>
          </a:p>
          <a:p>
            <a:pPr lvl="1"/>
            <a:r>
              <a:rPr lang="es-MX" dirty="0" smtClean="0">
                <a:solidFill>
                  <a:schemeClr val="tx1"/>
                </a:solidFill>
              </a:rPr>
              <a:t>De bajo consumo de energía </a:t>
            </a:r>
          </a:p>
          <a:p>
            <a:endParaRPr lang="es-MX" dirty="0" smtClean="0"/>
          </a:p>
        </p:txBody>
      </p:sp>
      <p:pic>
        <p:nvPicPr>
          <p:cNvPr id="11268" name="Picture 5" descr="ANd9GcR6NCJWYefITHTNNNjpl9QI2avjSRtRI5U89uARlCD-b8hnLZE&amp;t=1&amp;usg=__WU84Gyx-tfQoJTG1astUWoXh1vI="/>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083425" y="0"/>
            <a:ext cx="1819275" cy="250507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6" name="Picture 4"/>
          <p:cNvPicPr>
            <a:picLocks noChangeAspect="1" noChangeArrowheads="1"/>
          </p:cNvPicPr>
          <p:nvPr/>
        </p:nvPicPr>
        <p:blipFill>
          <a:blip r:embed="rId2" cstate="print"/>
          <a:srcRect/>
          <a:stretch>
            <a:fillRect/>
          </a:stretch>
        </p:blipFill>
        <p:spPr bwMode="auto">
          <a:xfrm>
            <a:off x="4522788" y="1863725"/>
            <a:ext cx="4289425" cy="3548063"/>
          </a:xfrm>
          <a:prstGeom prst="rect">
            <a:avLst/>
          </a:prstGeom>
          <a:noFill/>
          <a:ln w="9525" algn="ctr">
            <a:noFill/>
            <a:miter lim="800000"/>
            <a:headEnd/>
            <a:tailEnd/>
          </a:ln>
        </p:spPr>
      </p:pic>
      <p:sp>
        <p:nvSpPr>
          <p:cNvPr id="12291" name="1 Título"/>
          <p:cNvSpPr>
            <a:spLocks noGrp="1"/>
          </p:cNvSpPr>
          <p:nvPr>
            <p:ph type="title"/>
          </p:nvPr>
        </p:nvSpPr>
        <p:spPr>
          <a:xfrm>
            <a:off x="468313" y="260350"/>
            <a:ext cx="7705725" cy="1143000"/>
          </a:xfrm>
        </p:spPr>
        <p:txBody>
          <a:bodyPr/>
          <a:lstStyle/>
          <a:p>
            <a:r>
              <a:rPr lang="es-MX" smtClean="0">
                <a:solidFill>
                  <a:srgbClr val="0000CC"/>
                </a:solidFill>
              </a:rPr>
              <a:t>¿Donde se usa la conexión Bluetooth?</a:t>
            </a:r>
          </a:p>
        </p:txBody>
      </p:sp>
      <p:sp>
        <p:nvSpPr>
          <p:cNvPr id="3" name="2 Marcador de contenido"/>
          <p:cNvSpPr>
            <a:spLocks noGrp="1"/>
          </p:cNvSpPr>
          <p:nvPr>
            <p:ph idx="1"/>
          </p:nvPr>
        </p:nvSpPr>
        <p:spPr>
          <a:xfrm>
            <a:off x="468313" y="1628775"/>
            <a:ext cx="4181475" cy="4040188"/>
          </a:xfrm>
        </p:spPr>
        <p:txBody>
          <a:bodyPr/>
          <a:lstStyle/>
          <a:p>
            <a:pPr>
              <a:buFontTx/>
              <a:buNone/>
            </a:pPr>
            <a:endParaRPr lang="es-MX" smtClean="0"/>
          </a:p>
          <a:p>
            <a:endParaRPr lang="es-MX" smtClean="0"/>
          </a:p>
          <a:p>
            <a:r>
              <a:rPr lang="es-MX" smtClean="0">
                <a:solidFill>
                  <a:srgbClr val="FF0000"/>
                </a:solidFill>
              </a:rPr>
              <a:t>PDAs </a:t>
            </a:r>
          </a:p>
          <a:p>
            <a:r>
              <a:rPr lang="es-MX" smtClean="0">
                <a:solidFill>
                  <a:srgbClr val="FF0000"/>
                </a:solidFill>
              </a:rPr>
              <a:t>Teléfonos móviles </a:t>
            </a:r>
          </a:p>
          <a:p>
            <a:r>
              <a:rPr lang="es-MX" smtClean="0">
                <a:solidFill>
                  <a:srgbClr val="FF0000"/>
                </a:solidFill>
              </a:rPr>
              <a:t>Computadoras portátiles </a:t>
            </a:r>
          </a:p>
          <a:p>
            <a:r>
              <a:rPr lang="es-MX" smtClean="0">
                <a:solidFill>
                  <a:srgbClr val="FF0000"/>
                </a:solidFill>
              </a:rPr>
              <a:t>Ordenadores personales </a:t>
            </a:r>
          </a:p>
          <a:p>
            <a:r>
              <a:rPr lang="es-MX" smtClean="0">
                <a:solidFill>
                  <a:srgbClr val="FF0000"/>
                </a:solidFill>
              </a:rPr>
              <a:t>Impresoras </a:t>
            </a:r>
          </a:p>
          <a:p>
            <a:r>
              <a:rPr lang="es-MX" smtClean="0">
                <a:solidFill>
                  <a:srgbClr val="FF0000"/>
                </a:solidFill>
              </a:rPr>
              <a:t>Cámaras digitales </a:t>
            </a:r>
          </a:p>
          <a:p>
            <a:endParaRPr lang="es-MX" smtClean="0"/>
          </a:p>
        </p:txBody>
      </p:sp>
      <p:pic>
        <p:nvPicPr>
          <p:cNvPr id="7" name="Picture 15" descr="ANd9GcQMsb5wfVpJW4pri3g78d_galAu7-u-IX9hKbkm4_tPbLd_k40&amp;t=1&amp;usg=__WQC-N_P15uX83Zsl9H_9bAhqsHw="/>
          <p:cNvPicPr>
            <a:picLocks noChangeAspect="1" noChangeArrowheads="1"/>
          </p:cNvPicPr>
          <p:nvPr/>
        </p:nvPicPr>
        <p:blipFill>
          <a:blip r:embed="rId3" cstate="print"/>
          <a:srcRect/>
          <a:stretch>
            <a:fillRect/>
          </a:stretch>
        </p:blipFill>
        <p:spPr bwMode="auto">
          <a:xfrm>
            <a:off x="2578828" y="1358900"/>
            <a:ext cx="1440974" cy="1714500"/>
          </a:xfrm>
          <a:prstGeom prst="rect">
            <a:avLst/>
          </a:prstGeom>
          <a:noFill/>
          <a:ln w="9525">
            <a:noFill/>
            <a:miter lim="800000"/>
            <a:headEnd/>
            <a:tailEnd/>
          </a:ln>
        </p:spPr>
      </p:pic>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32" fill="hold"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set>
                                      <p:cBhvr>
                                        <p:cTn id="8" dur="1" fill="hold">
                                          <p:stCondLst>
                                            <p:cond delay="499"/>
                                          </p:stCondLst>
                                        </p:cTn>
                                        <p:tgtEl>
                                          <p:spTgt spid="7"/>
                                        </p:tgtEl>
                                        <p:attrNameLst>
                                          <p:attrName>style.visibility</p:attrName>
                                        </p:attrNameLst>
                                      </p:cBhvr>
                                      <p:to>
                                        <p:strVal val="hidden"/>
                                      </p:to>
                                    </p:set>
                                  </p:childTnLst>
                                </p:cTn>
                              </p:par>
                              <p:par>
                                <p:cTn id="9" presetID="23" presetClass="entr" presetSubtype="16"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2" end="2"/>
                                            </p:txEl>
                                          </p:spTgt>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p:cTn id="1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3" end="3"/>
                                            </p:txEl>
                                          </p:spTgt>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4" end="4"/>
                                            </p:txEl>
                                          </p:spTgt>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5" end="5"/>
                                            </p:txEl>
                                          </p:spTgt>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p:cTn id="2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6" end="6"/>
                                            </p:txEl>
                                          </p:spTgt>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p:cTn id="31"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7" end="7"/>
                                            </p:txEl>
                                          </p:spTgt>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59396"/>
                                        </p:tgtEl>
                                        <p:attrNameLst>
                                          <p:attrName>style.visibility</p:attrName>
                                        </p:attrNameLst>
                                      </p:cBhvr>
                                      <p:to>
                                        <p:strVal val="visible"/>
                                      </p:to>
                                    </p:set>
                                    <p:anim calcmode="lin" valueType="num">
                                      <p:cBhvr>
                                        <p:cTn id="35" dur="500" fill="hold"/>
                                        <p:tgtEl>
                                          <p:spTgt spid="59396"/>
                                        </p:tgtEl>
                                        <p:attrNameLst>
                                          <p:attrName>ppt_w</p:attrName>
                                        </p:attrNameLst>
                                      </p:cBhvr>
                                      <p:tavLst>
                                        <p:tav tm="0">
                                          <p:val>
                                            <p:fltVal val="0"/>
                                          </p:val>
                                        </p:tav>
                                        <p:tav tm="100000">
                                          <p:val>
                                            <p:strVal val="#ppt_w"/>
                                          </p:val>
                                        </p:tav>
                                      </p:tavLst>
                                    </p:anim>
                                    <p:anim calcmode="lin" valueType="num">
                                      <p:cBhvr>
                                        <p:cTn id="36" dur="500" fill="hold"/>
                                        <p:tgtEl>
                                          <p:spTgt spid="593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a:xfrm>
            <a:off x="468313" y="260350"/>
            <a:ext cx="7705725" cy="1143000"/>
          </a:xfrm>
        </p:spPr>
        <p:txBody>
          <a:bodyPr/>
          <a:lstStyle/>
          <a:p>
            <a:r>
              <a:rPr lang="es-MX" smtClean="0">
                <a:solidFill>
                  <a:srgbClr val="0000CC"/>
                </a:solidFill>
              </a:rPr>
              <a:t>    Evolución del Bluetooth SIG</a:t>
            </a:r>
          </a:p>
        </p:txBody>
      </p:sp>
      <p:pic>
        <p:nvPicPr>
          <p:cNvPr id="13315" name="Picture 5"/>
          <p:cNvPicPr>
            <a:picLocks noChangeAspect="1" noChangeArrowheads="1"/>
          </p:cNvPicPr>
          <p:nvPr/>
        </p:nvPicPr>
        <p:blipFill>
          <a:blip r:embed="rId2" cstate="print"/>
          <a:srcRect/>
          <a:stretch>
            <a:fillRect/>
          </a:stretch>
        </p:blipFill>
        <p:spPr bwMode="auto">
          <a:xfrm>
            <a:off x="420688" y="1539875"/>
            <a:ext cx="1212850" cy="979488"/>
          </a:xfrm>
          <a:prstGeom prst="rect">
            <a:avLst/>
          </a:prstGeom>
          <a:noFill/>
          <a:ln w="9525" algn="ctr">
            <a:noFill/>
            <a:miter lim="800000"/>
            <a:headEnd/>
            <a:tailEnd/>
          </a:ln>
        </p:spPr>
      </p:pic>
      <p:sp>
        <p:nvSpPr>
          <p:cNvPr id="13316" name="7 CuadroTexto"/>
          <p:cNvSpPr txBox="1">
            <a:spLocks noChangeArrowheads="1"/>
          </p:cNvSpPr>
          <p:nvPr/>
        </p:nvSpPr>
        <p:spPr bwMode="auto">
          <a:xfrm>
            <a:off x="1881188" y="1776413"/>
            <a:ext cx="6194425" cy="461962"/>
          </a:xfrm>
          <a:prstGeom prst="rect">
            <a:avLst/>
          </a:prstGeom>
          <a:noFill/>
          <a:ln w="9525">
            <a:noFill/>
            <a:miter lim="800000"/>
            <a:headEnd/>
            <a:tailEnd/>
          </a:ln>
        </p:spPr>
        <p:txBody>
          <a:bodyPr>
            <a:spAutoFit/>
          </a:bodyPr>
          <a:lstStyle/>
          <a:p>
            <a:pPr>
              <a:buFont typeface="Arial" charset="0"/>
              <a:buChar char="•"/>
            </a:pPr>
            <a:r>
              <a:rPr lang="es-MX">
                <a:solidFill>
                  <a:srgbClr val="FF0000"/>
                </a:solidFill>
              </a:rPr>
              <a:t>El nombre de Bluetooth se hace  oficial.</a:t>
            </a:r>
          </a:p>
        </p:txBody>
      </p:sp>
      <p:pic>
        <p:nvPicPr>
          <p:cNvPr id="13317" name="Picture 6"/>
          <p:cNvPicPr>
            <a:picLocks noChangeAspect="1" noChangeArrowheads="1"/>
          </p:cNvPicPr>
          <p:nvPr/>
        </p:nvPicPr>
        <p:blipFill>
          <a:blip r:embed="rId3" cstate="print"/>
          <a:srcRect/>
          <a:stretch>
            <a:fillRect/>
          </a:stretch>
        </p:blipFill>
        <p:spPr bwMode="auto">
          <a:xfrm>
            <a:off x="471488" y="2509838"/>
            <a:ext cx="1044575" cy="1030287"/>
          </a:xfrm>
          <a:prstGeom prst="rect">
            <a:avLst/>
          </a:prstGeom>
          <a:noFill/>
          <a:ln w="9525" algn="ctr">
            <a:noFill/>
            <a:miter lim="800000"/>
            <a:headEnd/>
            <a:tailEnd/>
          </a:ln>
        </p:spPr>
      </p:pic>
      <p:sp>
        <p:nvSpPr>
          <p:cNvPr id="13318" name="9 CuadroTexto"/>
          <p:cNvSpPr txBox="1">
            <a:spLocks noChangeArrowheads="1"/>
          </p:cNvSpPr>
          <p:nvPr/>
        </p:nvSpPr>
        <p:spPr bwMode="auto">
          <a:xfrm>
            <a:off x="1671638" y="2520950"/>
            <a:ext cx="5395912" cy="1016000"/>
          </a:xfrm>
          <a:prstGeom prst="rect">
            <a:avLst/>
          </a:prstGeom>
          <a:noFill/>
          <a:ln w="9525">
            <a:noFill/>
            <a:miter lim="800000"/>
            <a:headEnd/>
            <a:tailEnd/>
          </a:ln>
        </p:spPr>
        <p:txBody>
          <a:bodyPr>
            <a:spAutoFit/>
          </a:bodyPr>
          <a:lstStyle/>
          <a:p>
            <a:pPr>
              <a:buFont typeface="Arial" charset="0"/>
              <a:buChar char="•"/>
            </a:pPr>
            <a:r>
              <a:rPr lang="es-MX">
                <a:solidFill>
                  <a:srgbClr val="FF0000"/>
                </a:solidFill>
              </a:rPr>
              <a:t>Se lanza la primera versión 1.0</a:t>
            </a:r>
          </a:p>
          <a:p>
            <a:pPr>
              <a:buFont typeface="Arial" charset="0"/>
              <a:buChar char="•"/>
            </a:pPr>
            <a:r>
              <a:rPr lang="es-MX">
                <a:solidFill>
                  <a:srgbClr val="FF0000"/>
                </a:solidFill>
              </a:rPr>
              <a:t>Se adjudica el premio Comdex</a:t>
            </a:r>
          </a:p>
        </p:txBody>
      </p:sp>
      <p:pic>
        <p:nvPicPr>
          <p:cNvPr id="13319" name="Picture 7"/>
          <p:cNvPicPr>
            <a:picLocks noChangeAspect="1" noChangeArrowheads="1"/>
          </p:cNvPicPr>
          <p:nvPr/>
        </p:nvPicPr>
        <p:blipFill>
          <a:blip r:embed="rId4" cstate="print"/>
          <a:srcRect/>
          <a:stretch>
            <a:fillRect/>
          </a:stretch>
        </p:blipFill>
        <p:spPr bwMode="auto">
          <a:xfrm>
            <a:off x="438150" y="3802063"/>
            <a:ext cx="1116013" cy="1606550"/>
          </a:xfrm>
          <a:prstGeom prst="rect">
            <a:avLst/>
          </a:prstGeom>
          <a:noFill/>
          <a:ln w="9525" algn="ctr">
            <a:noFill/>
            <a:miter lim="800000"/>
            <a:headEnd/>
            <a:tailEnd/>
          </a:ln>
        </p:spPr>
      </p:pic>
      <p:sp>
        <p:nvSpPr>
          <p:cNvPr id="13320" name="11 CuadroTexto"/>
          <p:cNvSpPr txBox="1">
            <a:spLocks noChangeArrowheads="1"/>
          </p:cNvSpPr>
          <p:nvPr/>
        </p:nvSpPr>
        <p:spPr bwMode="auto">
          <a:xfrm>
            <a:off x="1671638" y="3697288"/>
            <a:ext cx="5395912" cy="2246312"/>
          </a:xfrm>
          <a:prstGeom prst="rect">
            <a:avLst/>
          </a:prstGeom>
          <a:noFill/>
          <a:ln w="9525">
            <a:noFill/>
            <a:miter lim="800000"/>
            <a:headEnd/>
            <a:tailEnd/>
          </a:ln>
        </p:spPr>
        <p:txBody>
          <a:bodyPr>
            <a:spAutoFit/>
          </a:bodyPr>
          <a:lstStyle/>
          <a:p>
            <a:pPr>
              <a:buFont typeface="Arial" charset="0"/>
              <a:buChar char="•"/>
            </a:pPr>
            <a:r>
              <a:rPr lang="es-MX" sz="2000">
                <a:solidFill>
                  <a:srgbClr val="FF0000"/>
                </a:solidFill>
              </a:rPr>
              <a:t>Primer teléfono móvil</a:t>
            </a:r>
          </a:p>
          <a:p>
            <a:pPr>
              <a:buFont typeface="Arial" charset="0"/>
              <a:buChar char="•"/>
            </a:pPr>
            <a:r>
              <a:rPr lang="es-MX" sz="2000">
                <a:solidFill>
                  <a:srgbClr val="FF0000"/>
                </a:solidFill>
              </a:rPr>
              <a:t>Primera PC Card</a:t>
            </a:r>
          </a:p>
          <a:p>
            <a:pPr>
              <a:buFont typeface="Arial" charset="0"/>
              <a:buChar char="•"/>
            </a:pPr>
            <a:r>
              <a:rPr lang="es-MX" sz="2000">
                <a:solidFill>
                  <a:srgbClr val="FF0000"/>
                </a:solidFill>
              </a:rPr>
              <a:t>Prototipo de laptop y mouse</a:t>
            </a:r>
          </a:p>
          <a:p>
            <a:pPr>
              <a:buFont typeface="Arial" charset="0"/>
              <a:buChar char="•"/>
            </a:pPr>
            <a:r>
              <a:rPr lang="es-MX" sz="2000">
                <a:solidFill>
                  <a:srgbClr val="FF0000"/>
                </a:solidFill>
              </a:rPr>
              <a:t>Primer chip inalámbrico </a:t>
            </a:r>
          </a:p>
          <a:p>
            <a:pPr>
              <a:buFont typeface="Arial" charset="0"/>
              <a:buChar char="•"/>
            </a:pPr>
            <a:r>
              <a:rPr lang="es-MX" sz="2000">
                <a:solidFill>
                  <a:srgbClr val="FF0000"/>
                </a:solidFill>
              </a:rPr>
              <a:t>Primer Auricular </a:t>
            </a: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620713" y="1501775"/>
            <a:ext cx="952500" cy="1400175"/>
          </a:xfrm>
          <a:prstGeom prst="rect">
            <a:avLst/>
          </a:prstGeom>
          <a:noFill/>
          <a:ln w="9525" algn="ctr">
            <a:noFill/>
            <a:miter lim="800000"/>
            <a:headEnd/>
            <a:tailEnd/>
          </a:ln>
        </p:spPr>
      </p:pic>
      <p:sp>
        <p:nvSpPr>
          <p:cNvPr id="14339" name="7 CuadroTexto"/>
          <p:cNvSpPr txBox="1">
            <a:spLocks noChangeArrowheads="1"/>
          </p:cNvSpPr>
          <p:nvPr/>
        </p:nvSpPr>
        <p:spPr bwMode="auto">
          <a:xfrm>
            <a:off x="1646238" y="1541463"/>
            <a:ext cx="6086475" cy="1323975"/>
          </a:xfrm>
          <a:prstGeom prst="rect">
            <a:avLst/>
          </a:prstGeom>
          <a:noFill/>
          <a:ln w="9525">
            <a:noFill/>
            <a:miter lim="800000"/>
            <a:headEnd/>
            <a:tailEnd/>
          </a:ln>
        </p:spPr>
        <p:txBody>
          <a:bodyPr>
            <a:spAutoFit/>
          </a:bodyPr>
          <a:lstStyle/>
          <a:p>
            <a:pPr>
              <a:buFont typeface="Arial" charset="0"/>
              <a:buChar char="•"/>
            </a:pPr>
            <a:r>
              <a:rPr lang="es-MX" sz="2000">
                <a:solidFill>
                  <a:srgbClr val="FF0000"/>
                </a:solidFill>
              </a:rPr>
              <a:t>Primer impresora bluetooth.</a:t>
            </a:r>
          </a:p>
          <a:p>
            <a:pPr>
              <a:buFont typeface="Arial" charset="0"/>
              <a:buChar char="•"/>
            </a:pPr>
            <a:r>
              <a:rPr lang="es-MX" sz="2000">
                <a:solidFill>
                  <a:srgbClr val="FF0000"/>
                </a:solidFill>
              </a:rPr>
              <a:t>Primera laptop.</a:t>
            </a:r>
          </a:p>
          <a:p>
            <a:pPr>
              <a:buFont typeface="Arial" charset="0"/>
              <a:buChar char="•"/>
            </a:pPr>
            <a:r>
              <a:rPr lang="es-MX" sz="2000">
                <a:solidFill>
                  <a:srgbClr val="FF0000"/>
                </a:solidFill>
              </a:rPr>
              <a:t>Primer auricular con reconocimiento de voz</a:t>
            </a:r>
          </a:p>
        </p:txBody>
      </p:sp>
      <p:pic>
        <p:nvPicPr>
          <p:cNvPr id="14340" name="Picture 3"/>
          <p:cNvPicPr>
            <a:picLocks noChangeAspect="1" noChangeArrowheads="1"/>
          </p:cNvPicPr>
          <p:nvPr/>
        </p:nvPicPr>
        <p:blipFill>
          <a:blip r:embed="rId3" cstate="print"/>
          <a:srcRect/>
          <a:stretch>
            <a:fillRect/>
          </a:stretch>
        </p:blipFill>
        <p:spPr bwMode="auto">
          <a:xfrm>
            <a:off x="585788" y="3952875"/>
            <a:ext cx="933450" cy="1457325"/>
          </a:xfrm>
          <a:prstGeom prst="rect">
            <a:avLst/>
          </a:prstGeom>
          <a:noFill/>
          <a:ln w="9525" algn="ctr">
            <a:noFill/>
            <a:miter lim="800000"/>
            <a:headEnd/>
            <a:tailEnd/>
          </a:ln>
        </p:spPr>
      </p:pic>
      <p:sp>
        <p:nvSpPr>
          <p:cNvPr id="14341" name="9 CuadroTexto"/>
          <p:cNvSpPr txBox="1">
            <a:spLocks noChangeArrowheads="1"/>
          </p:cNvSpPr>
          <p:nvPr/>
        </p:nvSpPr>
        <p:spPr bwMode="auto">
          <a:xfrm>
            <a:off x="1625600" y="3829050"/>
            <a:ext cx="6086475" cy="2032000"/>
          </a:xfrm>
          <a:prstGeom prst="rect">
            <a:avLst/>
          </a:prstGeom>
          <a:noFill/>
          <a:ln w="9525">
            <a:noFill/>
            <a:miter lim="800000"/>
            <a:headEnd/>
            <a:tailEnd/>
          </a:ln>
        </p:spPr>
        <p:txBody>
          <a:bodyPr>
            <a:spAutoFit/>
          </a:bodyPr>
          <a:lstStyle/>
          <a:p>
            <a:r>
              <a:rPr lang="en-US" sz="1800">
                <a:solidFill>
                  <a:srgbClr val="FF0000"/>
                </a:solidFill>
              </a:rPr>
              <a:t>Primer combo teclado y raton</a:t>
            </a:r>
          </a:p>
          <a:p>
            <a:r>
              <a:rPr lang="en-US" sz="1800">
                <a:solidFill>
                  <a:srgbClr val="FF0000"/>
                </a:solidFill>
              </a:rPr>
              <a:t>Primer receptor GPS</a:t>
            </a:r>
          </a:p>
          <a:p>
            <a:r>
              <a:rPr lang="en-US" sz="1800">
                <a:solidFill>
                  <a:srgbClr val="FF0000"/>
                </a:solidFill>
              </a:rPr>
              <a:t>Aumenta a más de 500 productos certifcados</a:t>
            </a:r>
          </a:p>
          <a:p>
            <a:r>
              <a:rPr lang="en-US" sz="1800">
                <a:solidFill>
                  <a:srgbClr val="FF0000"/>
                </a:solidFill>
              </a:rPr>
              <a:t>IEEE A prueba la espesificacion 802.15.1 </a:t>
            </a:r>
          </a:p>
          <a:p>
            <a:r>
              <a:rPr lang="en-US" sz="1800">
                <a:solidFill>
                  <a:srgbClr val="FF0000"/>
                </a:solidFill>
              </a:rPr>
              <a:t>Primera camara digital</a:t>
            </a:r>
          </a:p>
        </p:txBody>
      </p:sp>
      <p:sp>
        <p:nvSpPr>
          <p:cNvPr id="14342" name="8 Título"/>
          <p:cNvSpPr>
            <a:spLocks noGrp="1"/>
          </p:cNvSpPr>
          <p:nvPr>
            <p:ph type="title"/>
          </p:nvPr>
        </p:nvSpPr>
        <p:spPr>
          <a:xfrm>
            <a:off x="344488" y="0"/>
            <a:ext cx="7705725" cy="1143000"/>
          </a:xfrm>
        </p:spPr>
        <p:txBody>
          <a:bodyPr/>
          <a:lstStyle/>
          <a:p>
            <a:r>
              <a:rPr lang="es-ES" smtClean="0">
                <a:solidFill>
                  <a:srgbClr val="0000CC"/>
                </a:solidFill>
              </a:rPr>
              <a:t>La evolución del bluetooth</a:t>
            </a:r>
            <a:endParaRPr lang="es-MX" smtClean="0">
              <a:solidFill>
                <a:srgbClr val="0000CC"/>
              </a:solidFill>
            </a:endParaRPr>
          </a:p>
        </p:txBody>
      </p:sp>
    </p:spTree>
  </p:cSld>
  <p:clrMapOvr>
    <a:masterClrMapping/>
  </p:clrMapOvr>
  <p:transition>
    <p:zoom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249238" y="1546225"/>
            <a:ext cx="995362" cy="1439863"/>
          </a:xfrm>
          <a:prstGeom prst="rect">
            <a:avLst/>
          </a:prstGeom>
          <a:noFill/>
          <a:ln w="9525" algn="ctr">
            <a:noFill/>
            <a:miter lim="800000"/>
            <a:headEnd/>
            <a:tailEnd/>
          </a:ln>
        </p:spPr>
      </p:pic>
      <p:sp>
        <p:nvSpPr>
          <p:cNvPr id="15363" name="6 CuadroTexto"/>
          <p:cNvSpPr txBox="1">
            <a:spLocks noChangeArrowheads="1"/>
          </p:cNvSpPr>
          <p:nvPr/>
        </p:nvSpPr>
        <p:spPr bwMode="auto">
          <a:xfrm>
            <a:off x="1322388" y="1536700"/>
            <a:ext cx="5545137" cy="1616075"/>
          </a:xfrm>
          <a:prstGeom prst="rect">
            <a:avLst/>
          </a:prstGeom>
          <a:noFill/>
          <a:ln w="9525">
            <a:noFill/>
            <a:miter lim="800000"/>
            <a:headEnd/>
            <a:tailEnd/>
          </a:ln>
        </p:spPr>
        <p:txBody>
          <a:bodyPr>
            <a:spAutoFit/>
          </a:bodyPr>
          <a:lstStyle/>
          <a:p>
            <a:r>
              <a:rPr lang="es-ES" sz="1800">
                <a:solidFill>
                  <a:srgbClr val="FF0000"/>
                </a:solidFill>
              </a:rPr>
              <a:t>Primer MP3 Player</a:t>
            </a:r>
          </a:p>
          <a:p>
            <a:r>
              <a:rPr lang="es-ES" sz="1800">
                <a:solidFill>
                  <a:srgbClr val="FF0000"/>
                </a:solidFill>
              </a:rPr>
              <a:t>Bluetooth core versión 1.2</a:t>
            </a:r>
          </a:p>
          <a:p>
            <a:r>
              <a:rPr lang="es-ES" sz="1800">
                <a:solidFill>
                  <a:srgbClr val="FF0000"/>
                </a:solidFill>
              </a:rPr>
              <a:t>Las ventas superan el millón por semana</a:t>
            </a:r>
          </a:p>
          <a:p>
            <a:r>
              <a:rPr lang="es-ES" sz="1800">
                <a:solidFill>
                  <a:srgbClr val="FF0000"/>
                </a:solidFill>
              </a:rPr>
              <a:t>Primer sistema médico aprobado por la FDA</a:t>
            </a:r>
          </a:p>
        </p:txBody>
      </p:sp>
      <p:pic>
        <p:nvPicPr>
          <p:cNvPr id="15364" name="Picture 3"/>
          <p:cNvPicPr>
            <a:picLocks noChangeAspect="1" noChangeArrowheads="1"/>
          </p:cNvPicPr>
          <p:nvPr/>
        </p:nvPicPr>
        <p:blipFill>
          <a:blip r:embed="rId3" cstate="print"/>
          <a:srcRect/>
          <a:stretch>
            <a:fillRect/>
          </a:stretch>
        </p:blipFill>
        <p:spPr bwMode="auto">
          <a:xfrm>
            <a:off x="379413" y="3551238"/>
            <a:ext cx="933450" cy="1049337"/>
          </a:xfrm>
          <a:prstGeom prst="rect">
            <a:avLst/>
          </a:prstGeom>
          <a:noFill/>
          <a:ln w="9525" algn="ctr">
            <a:noFill/>
            <a:miter lim="800000"/>
            <a:headEnd/>
            <a:tailEnd/>
          </a:ln>
        </p:spPr>
      </p:pic>
      <p:sp>
        <p:nvSpPr>
          <p:cNvPr id="15365" name="9 CuadroTexto"/>
          <p:cNvSpPr txBox="1">
            <a:spLocks noChangeArrowheads="1"/>
          </p:cNvSpPr>
          <p:nvPr/>
        </p:nvSpPr>
        <p:spPr bwMode="auto">
          <a:xfrm>
            <a:off x="1343025" y="3521075"/>
            <a:ext cx="6643688" cy="1200150"/>
          </a:xfrm>
          <a:prstGeom prst="rect">
            <a:avLst/>
          </a:prstGeom>
          <a:noFill/>
          <a:ln w="9525">
            <a:noFill/>
            <a:miter lim="800000"/>
            <a:headEnd/>
            <a:tailEnd/>
          </a:ln>
        </p:spPr>
        <p:txBody>
          <a:bodyPr>
            <a:spAutoFit/>
          </a:bodyPr>
          <a:lstStyle/>
          <a:p>
            <a:r>
              <a:rPr lang="en-US" sz="1800">
                <a:solidFill>
                  <a:srgbClr val="FF0000"/>
                </a:solidFill>
              </a:rPr>
              <a:t>Core Specification Version 2.0</a:t>
            </a:r>
          </a:p>
          <a:p>
            <a:r>
              <a:rPr lang="en-US" sz="1800">
                <a:solidFill>
                  <a:srgbClr val="FF0000"/>
                </a:solidFill>
              </a:rPr>
              <a:t>Registran 250 millones de dispositivos instalados</a:t>
            </a:r>
          </a:p>
          <a:p>
            <a:r>
              <a:rPr lang="en-US" sz="1800">
                <a:solidFill>
                  <a:srgbClr val="FF0000"/>
                </a:solidFill>
              </a:rPr>
              <a:t>Primer audifono estereo </a:t>
            </a:r>
            <a:endParaRPr lang="es-MX" sz="1800">
              <a:solidFill>
                <a:srgbClr val="FF0000"/>
              </a:solidFill>
            </a:endParaRPr>
          </a:p>
        </p:txBody>
      </p:sp>
      <p:pic>
        <p:nvPicPr>
          <p:cNvPr id="15366" name="Picture 4"/>
          <p:cNvPicPr>
            <a:picLocks noChangeAspect="1" noChangeArrowheads="1"/>
          </p:cNvPicPr>
          <p:nvPr/>
        </p:nvPicPr>
        <p:blipFill>
          <a:blip r:embed="rId4" cstate="print"/>
          <a:srcRect/>
          <a:stretch>
            <a:fillRect/>
          </a:stretch>
        </p:blipFill>
        <p:spPr bwMode="auto">
          <a:xfrm>
            <a:off x="293688" y="4922838"/>
            <a:ext cx="1028700" cy="1069975"/>
          </a:xfrm>
          <a:prstGeom prst="rect">
            <a:avLst/>
          </a:prstGeom>
          <a:noFill/>
          <a:ln w="9525" algn="ctr">
            <a:noFill/>
            <a:miter lim="800000"/>
            <a:headEnd/>
            <a:tailEnd/>
          </a:ln>
        </p:spPr>
      </p:pic>
      <p:sp>
        <p:nvSpPr>
          <p:cNvPr id="15367" name="11 CuadroTexto"/>
          <p:cNvSpPr txBox="1">
            <a:spLocks noChangeArrowheads="1"/>
          </p:cNvSpPr>
          <p:nvPr/>
        </p:nvSpPr>
        <p:spPr bwMode="auto">
          <a:xfrm>
            <a:off x="1555750" y="5068888"/>
            <a:ext cx="5253038" cy="784225"/>
          </a:xfrm>
          <a:prstGeom prst="rect">
            <a:avLst/>
          </a:prstGeom>
          <a:noFill/>
          <a:ln w="9525">
            <a:noFill/>
            <a:miter lim="800000"/>
            <a:headEnd/>
            <a:tailEnd/>
          </a:ln>
        </p:spPr>
        <p:txBody>
          <a:bodyPr>
            <a:spAutoFit/>
          </a:bodyPr>
          <a:lstStyle/>
          <a:p>
            <a:r>
              <a:rPr lang="es-ES" sz="1800">
                <a:solidFill>
                  <a:srgbClr val="FF0000"/>
                </a:solidFill>
              </a:rPr>
              <a:t>Incremento de ventas y afiliados</a:t>
            </a:r>
          </a:p>
          <a:p>
            <a:r>
              <a:rPr lang="es-ES" sz="1800">
                <a:solidFill>
                  <a:srgbClr val="FF0000"/>
                </a:solidFill>
              </a:rPr>
              <a:t>No hay inovacion tecnologica</a:t>
            </a:r>
            <a:endParaRPr lang="es-MX" sz="1800">
              <a:solidFill>
                <a:srgbClr val="FF0000"/>
              </a:solidFill>
            </a:endParaRPr>
          </a:p>
        </p:txBody>
      </p:sp>
      <p:sp>
        <p:nvSpPr>
          <p:cNvPr id="15368" name="1 Título"/>
          <p:cNvSpPr>
            <a:spLocks noGrp="1"/>
          </p:cNvSpPr>
          <p:nvPr>
            <p:ph type="title"/>
          </p:nvPr>
        </p:nvSpPr>
        <p:spPr>
          <a:xfrm>
            <a:off x="468313" y="260350"/>
            <a:ext cx="7705725" cy="1143000"/>
          </a:xfrm>
        </p:spPr>
        <p:txBody>
          <a:bodyPr/>
          <a:lstStyle/>
          <a:p>
            <a:r>
              <a:rPr lang="es-MX" smtClean="0">
                <a:solidFill>
                  <a:srgbClr val="0000CC"/>
                </a:solidFill>
              </a:rPr>
              <a:t>    Evolución del Bluetooth SIG</a:t>
            </a: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cstate="print"/>
          <a:srcRect/>
          <a:stretch>
            <a:fillRect/>
          </a:stretch>
        </p:blipFill>
        <p:spPr bwMode="auto">
          <a:xfrm>
            <a:off x="273050" y="1600200"/>
            <a:ext cx="952500" cy="1143000"/>
          </a:xfrm>
          <a:prstGeom prst="rect">
            <a:avLst/>
          </a:prstGeom>
          <a:noFill/>
          <a:ln w="9525" algn="ctr">
            <a:noFill/>
            <a:miter lim="800000"/>
            <a:headEnd/>
            <a:tailEnd/>
          </a:ln>
        </p:spPr>
      </p:pic>
      <p:sp>
        <p:nvSpPr>
          <p:cNvPr id="16387" name="4 CuadroTexto"/>
          <p:cNvSpPr txBox="1">
            <a:spLocks noChangeArrowheads="1"/>
          </p:cNvSpPr>
          <p:nvPr/>
        </p:nvSpPr>
        <p:spPr bwMode="auto">
          <a:xfrm>
            <a:off x="1284288" y="1633538"/>
            <a:ext cx="5632450" cy="1323975"/>
          </a:xfrm>
          <a:prstGeom prst="rect">
            <a:avLst/>
          </a:prstGeom>
          <a:noFill/>
          <a:ln w="9525">
            <a:noFill/>
            <a:miter lim="800000"/>
            <a:headEnd/>
            <a:tailEnd/>
          </a:ln>
        </p:spPr>
        <p:txBody>
          <a:bodyPr>
            <a:spAutoFit/>
          </a:bodyPr>
          <a:lstStyle/>
          <a:p>
            <a:r>
              <a:rPr lang="es-ES" sz="2000">
                <a:solidFill>
                  <a:srgbClr val="FF0000"/>
                </a:solidFill>
              </a:rPr>
              <a:t>Primera alarma radio-reloj</a:t>
            </a:r>
          </a:p>
          <a:p>
            <a:r>
              <a:rPr lang="es-ES" sz="2000">
                <a:solidFill>
                  <a:srgbClr val="FF0000"/>
                </a:solidFill>
              </a:rPr>
              <a:t>Primer televisor</a:t>
            </a:r>
          </a:p>
          <a:p>
            <a:r>
              <a:rPr lang="es-ES" sz="2000">
                <a:solidFill>
                  <a:srgbClr val="FF0000"/>
                </a:solidFill>
              </a:rPr>
              <a:t>Los afiliados aumenta a mas de 8000  </a:t>
            </a:r>
            <a:endParaRPr lang="es-MX" sz="2000">
              <a:solidFill>
                <a:srgbClr val="FF0000"/>
              </a:solidFill>
            </a:endParaRPr>
          </a:p>
        </p:txBody>
      </p:sp>
      <p:pic>
        <p:nvPicPr>
          <p:cNvPr id="16388" name="Picture 2" descr="C:\Users\juan\Pictures\bluetooth.JPG"/>
          <p:cNvPicPr>
            <a:picLocks noChangeAspect="1" noChangeArrowheads="1"/>
          </p:cNvPicPr>
          <p:nvPr/>
        </p:nvPicPr>
        <p:blipFill>
          <a:blip r:embed="rId3" cstate="print"/>
          <a:srcRect/>
          <a:stretch>
            <a:fillRect/>
          </a:stretch>
        </p:blipFill>
        <p:spPr bwMode="auto">
          <a:xfrm>
            <a:off x="4562475" y="1673225"/>
            <a:ext cx="271463" cy="355600"/>
          </a:xfrm>
          <a:prstGeom prst="rect">
            <a:avLst/>
          </a:prstGeom>
          <a:noFill/>
          <a:ln w="9525">
            <a:noFill/>
            <a:miter lim="800000"/>
            <a:headEnd/>
            <a:tailEnd/>
          </a:ln>
        </p:spPr>
      </p:pic>
      <p:pic>
        <p:nvPicPr>
          <p:cNvPr id="16389" name="Picture 2" descr="C:\Users\juan\Pictures\bluetooth.JPG"/>
          <p:cNvPicPr>
            <a:picLocks noChangeAspect="1" noChangeArrowheads="1"/>
          </p:cNvPicPr>
          <p:nvPr/>
        </p:nvPicPr>
        <p:blipFill>
          <a:blip r:embed="rId3" cstate="print"/>
          <a:srcRect/>
          <a:stretch>
            <a:fillRect/>
          </a:stretch>
        </p:blipFill>
        <p:spPr bwMode="auto">
          <a:xfrm>
            <a:off x="3336925" y="2120900"/>
            <a:ext cx="271463" cy="354013"/>
          </a:xfrm>
          <a:prstGeom prst="rect">
            <a:avLst/>
          </a:prstGeom>
          <a:noFill/>
          <a:ln w="9525">
            <a:noFill/>
            <a:miter lim="800000"/>
            <a:headEnd/>
            <a:tailEnd/>
          </a:ln>
        </p:spPr>
      </p:pic>
      <p:pic>
        <p:nvPicPr>
          <p:cNvPr id="16390" name="Picture 3"/>
          <p:cNvPicPr>
            <a:picLocks noChangeAspect="1" noChangeArrowheads="1"/>
          </p:cNvPicPr>
          <p:nvPr/>
        </p:nvPicPr>
        <p:blipFill>
          <a:blip r:embed="rId4" cstate="print"/>
          <a:srcRect/>
          <a:stretch>
            <a:fillRect/>
          </a:stretch>
        </p:blipFill>
        <p:spPr bwMode="auto">
          <a:xfrm>
            <a:off x="273050" y="3030538"/>
            <a:ext cx="971550" cy="822325"/>
          </a:xfrm>
          <a:prstGeom prst="rect">
            <a:avLst/>
          </a:prstGeom>
          <a:noFill/>
          <a:ln w="9525" algn="ctr">
            <a:noFill/>
            <a:miter lim="800000"/>
            <a:headEnd/>
            <a:tailEnd/>
          </a:ln>
        </p:spPr>
      </p:pic>
      <p:sp>
        <p:nvSpPr>
          <p:cNvPr id="16391" name="8 CuadroTexto"/>
          <p:cNvSpPr txBox="1">
            <a:spLocks noChangeArrowheads="1"/>
          </p:cNvSpPr>
          <p:nvPr/>
        </p:nvSpPr>
        <p:spPr bwMode="auto">
          <a:xfrm>
            <a:off x="1312863" y="3063875"/>
            <a:ext cx="4251325" cy="785813"/>
          </a:xfrm>
          <a:prstGeom prst="rect">
            <a:avLst/>
          </a:prstGeom>
          <a:noFill/>
          <a:ln w="9525">
            <a:noFill/>
            <a:miter lim="800000"/>
            <a:headEnd/>
            <a:tailEnd/>
          </a:ln>
        </p:spPr>
        <p:txBody>
          <a:bodyPr>
            <a:spAutoFit/>
          </a:bodyPr>
          <a:lstStyle/>
          <a:p>
            <a:r>
              <a:rPr lang="es-ES" sz="1800">
                <a:solidFill>
                  <a:srgbClr val="FF0000"/>
                </a:solidFill>
              </a:rPr>
              <a:t>Aniversario de 10 años</a:t>
            </a:r>
          </a:p>
          <a:p>
            <a:r>
              <a:rPr lang="es-ES" sz="1800">
                <a:solidFill>
                  <a:srgbClr val="FF0000"/>
                </a:solidFill>
              </a:rPr>
              <a:t>Los afiliados alcazan los 10 000</a:t>
            </a:r>
            <a:endParaRPr lang="es-MX" sz="1800">
              <a:solidFill>
                <a:srgbClr val="FF0000"/>
              </a:solidFill>
            </a:endParaRPr>
          </a:p>
        </p:txBody>
      </p:sp>
      <p:pic>
        <p:nvPicPr>
          <p:cNvPr id="16392" name="Picture 4"/>
          <p:cNvPicPr>
            <a:picLocks noChangeAspect="1" noChangeArrowheads="1"/>
          </p:cNvPicPr>
          <p:nvPr/>
        </p:nvPicPr>
        <p:blipFill>
          <a:blip r:embed="rId5" cstate="print"/>
          <a:srcRect/>
          <a:stretch>
            <a:fillRect/>
          </a:stretch>
        </p:blipFill>
        <p:spPr bwMode="auto">
          <a:xfrm>
            <a:off x="249238" y="4154488"/>
            <a:ext cx="981075" cy="825500"/>
          </a:xfrm>
          <a:prstGeom prst="rect">
            <a:avLst/>
          </a:prstGeom>
          <a:noFill/>
          <a:ln w="9525" algn="ctr">
            <a:noFill/>
            <a:miter lim="800000"/>
            <a:headEnd/>
            <a:tailEnd/>
          </a:ln>
        </p:spPr>
      </p:pic>
      <p:sp>
        <p:nvSpPr>
          <p:cNvPr id="16393" name="12 CuadroTexto"/>
          <p:cNvSpPr txBox="1">
            <a:spLocks noChangeArrowheads="1"/>
          </p:cNvSpPr>
          <p:nvPr/>
        </p:nvSpPr>
        <p:spPr bwMode="auto">
          <a:xfrm>
            <a:off x="1355725" y="4078288"/>
            <a:ext cx="6823075" cy="785812"/>
          </a:xfrm>
          <a:prstGeom prst="rect">
            <a:avLst/>
          </a:prstGeom>
          <a:noFill/>
          <a:ln w="9525">
            <a:noFill/>
            <a:miter lim="800000"/>
            <a:headEnd/>
            <a:tailEnd/>
          </a:ln>
        </p:spPr>
        <p:txBody>
          <a:bodyPr>
            <a:spAutoFit/>
          </a:bodyPr>
          <a:lstStyle/>
          <a:p>
            <a:r>
              <a:rPr lang="es-ES" sz="1800">
                <a:solidFill>
                  <a:srgbClr val="FF0000"/>
                </a:solidFill>
              </a:rPr>
              <a:t>Bluetooth SIG adopta las espesificaiones  core v 3.0</a:t>
            </a:r>
          </a:p>
          <a:p>
            <a:r>
              <a:rPr lang="es-ES" sz="1800">
                <a:solidFill>
                  <a:srgbClr val="FF0000"/>
                </a:solidFill>
              </a:rPr>
              <a:t>Los afiliados alcanzan los 12 000</a:t>
            </a:r>
          </a:p>
        </p:txBody>
      </p:sp>
      <p:pic>
        <p:nvPicPr>
          <p:cNvPr id="16394" name="Picture 6"/>
          <p:cNvPicPr>
            <a:picLocks noChangeAspect="1" noChangeArrowheads="1"/>
          </p:cNvPicPr>
          <p:nvPr/>
        </p:nvPicPr>
        <p:blipFill>
          <a:blip r:embed="rId6" cstate="print"/>
          <a:srcRect/>
          <a:stretch>
            <a:fillRect/>
          </a:stretch>
        </p:blipFill>
        <p:spPr bwMode="auto">
          <a:xfrm>
            <a:off x="265113" y="5078413"/>
            <a:ext cx="990600" cy="911225"/>
          </a:xfrm>
          <a:prstGeom prst="rect">
            <a:avLst/>
          </a:prstGeom>
          <a:noFill/>
          <a:ln w="9525" algn="ctr">
            <a:noFill/>
            <a:miter lim="800000"/>
            <a:headEnd/>
            <a:tailEnd/>
          </a:ln>
        </p:spPr>
      </p:pic>
      <p:sp>
        <p:nvSpPr>
          <p:cNvPr id="16395" name="14 CuadroTexto"/>
          <p:cNvSpPr txBox="1">
            <a:spLocks noChangeArrowheads="1"/>
          </p:cNvSpPr>
          <p:nvPr/>
        </p:nvSpPr>
        <p:spPr bwMode="auto">
          <a:xfrm>
            <a:off x="1346200" y="5106988"/>
            <a:ext cx="6965950" cy="706437"/>
          </a:xfrm>
          <a:prstGeom prst="rect">
            <a:avLst/>
          </a:prstGeom>
          <a:noFill/>
          <a:ln w="9525">
            <a:noFill/>
            <a:miter lim="800000"/>
            <a:headEnd/>
            <a:tailEnd/>
          </a:ln>
        </p:spPr>
        <p:txBody>
          <a:bodyPr>
            <a:spAutoFit/>
          </a:bodyPr>
          <a:lstStyle/>
          <a:p>
            <a:r>
              <a:rPr lang="es-ES" sz="1600">
                <a:solidFill>
                  <a:srgbClr val="FF0000"/>
                </a:solidFill>
              </a:rPr>
              <a:t>Bluetooth adopta las  espesificaciones core v4.0</a:t>
            </a:r>
          </a:p>
          <a:p>
            <a:r>
              <a:rPr lang="es-ES" sz="1600">
                <a:solidFill>
                  <a:srgbClr val="FF0000"/>
                </a:solidFill>
              </a:rPr>
              <a:t>Los afiliados superan los 13000</a:t>
            </a:r>
            <a:endParaRPr lang="es-MX" sz="1600">
              <a:solidFill>
                <a:srgbClr val="FF0000"/>
              </a:solidFill>
            </a:endParaRPr>
          </a:p>
        </p:txBody>
      </p:sp>
      <p:sp>
        <p:nvSpPr>
          <p:cNvPr id="16396" name="1 Título"/>
          <p:cNvSpPr>
            <a:spLocks noGrp="1"/>
          </p:cNvSpPr>
          <p:nvPr>
            <p:ph type="title"/>
          </p:nvPr>
        </p:nvSpPr>
        <p:spPr>
          <a:xfrm>
            <a:off x="468313" y="260350"/>
            <a:ext cx="7705725" cy="1143000"/>
          </a:xfrm>
        </p:spPr>
        <p:txBody>
          <a:bodyPr/>
          <a:lstStyle/>
          <a:p>
            <a:r>
              <a:rPr lang="es-MX" smtClean="0">
                <a:solidFill>
                  <a:srgbClr val="0000CC"/>
                </a:solidFill>
              </a:rPr>
              <a:t>    Evolución del Bluetooth SIG</a:t>
            </a:r>
          </a:p>
        </p:txBody>
      </p:sp>
    </p:spTree>
  </p:cSld>
  <p:clrMapOvr>
    <a:masterClrMapping/>
  </p:clrMapOvr>
  <p:transition>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68313" y="260350"/>
            <a:ext cx="2519362" cy="1143000"/>
          </a:xfrm>
        </p:spPr>
        <p:txBody>
          <a:bodyPr/>
          <a:lstStyle/>
          <a:p>
            <a:pPr eaLnBrk="1" hangingPunct="1"/>
            <a:r>
              <a:rPr lang="es-MX" sz="2400" smtClean="0">
                <a:solidFill>
                  <a:schemeClr val="tx1"/>
                </a:solidFill>
              </a:rPr>
              <a:t>Instructores</a:t>
            </a:r>
            <a:endParaRPr lang="es-ES" sz="2400" smtClean="0">
              <a:solidFill>
                <a:schemeClr val="tx1"/>
              </a:solidFill>
            </a:endParaRPr>
          </a:p>
        </p:txBody>
      </p:sp>
      <p:sp>
        <p:nvSpPr>
          <p:cNvPr id="3075" name="Rectangle 3"/>
          <p:cNvSpPr>
            <a:spLocks noGrp="1" noChangeArrowheads="1"/>
          </p:cNvSpPr>
          <p:nvPr>
            <p:ph type="body" idx="1"/>
          </p:nvPr>
        </p:nvSpPr>
        <p:spPr>
          <a:xfrm>
            <a:off x="1116013" y="1628775"/>
            <a:ext cx="7416800" cy="4105275"/>
          </a:xfrm>
          <a:ln w="57150">
            <a:solidFill>
              <a:srgbClr val="008000"/>
            </a:solidFill>
          </a:ln>
        </p:spPr>
        <p:txBody>
          <a:bodyPr/>
          <a:lstStyle/>
          <a:p>
            <a:pPr eaLnBrk="1" hangingPunct="1">
              <a:buFontTx/>
              <a:buNone/>
            </a:pPr>
            <a:r>
              <a:rPr lang="es-MX" sz="2000" smtClean="0"/>
              <a:t>	</a:t>
            </a:r>
          </a:p>
          <a:p>
            <a:pPr eaLnBrk="1" hangingPunct="1">
              <a:buFontTx/>
              <a:buNone/>
            </a:pPr>
            <a:endParaRPr lang="es-MX" sz="2000" smtClean="0"/>
          </a:p>
          <a:p>
            <a:pPr eaLnBrk="1" hangingPunct="1">
              <a:buFontTx/>
              <a:buNone/>
            </a:pPr>
            <a:r>
              <a:rPr lang="es-MX" sz="2000" smtClean="0"/>
              <a:t>	Ing. Gamaliel Torres Sánchez</a:t>
            </a:r>
          </a:p>
          <a:p>
            <a:pPr eaLnBrk="1" hangingPunct="1">
              <a:buFontTx/>
              <a:buNone/>
            </a:pPr>
            <a:endParaRPr lang="es-MX" sz="2000" smtClean="0"/>
          </a:p>
          <a:p>
            <a:pPr eaLnBrk="1" hangingPunct="1">
              <a:buFontTx/>
              <a:buNone/>
            </a:pPr>
            <a:r>
              <a:rPr lang="es-MX" sz="2000" smtClean="0"/>
              <a:t>	Ing. Julio Alejandro Lugo Jiménez</a:t>
            </a:r>
          </a:p>
          <a:p>
            <a:pPr eaLnBrk="1" hangingPunct="1">
              <a:buFontTx/>
              <a:buNone/>
            </a:pPr>
            <a:endParaRPr lang="es-MX" sz="2000" smtClean="0"/>
          </a:p>
          <a:p>
            <a:pPr eaLnBrk="1" hangingPunct="1">
              <a:buFontTx/>
              <a:buNone/>
            </a:pPr>
            <a:r>
              <a:rPr lang="es-MX" sz="2000" smtClean="0"/>
              <a:t>	Ing.  Gabriel de Jesús Pool Balam</a:t>
            </a:r>
          </a:p>
          <a:p>
            <a:pPr eaLnBrk="1" hangingPunct="1">
              <a:buFontTx/>
              <a:buNone/>
            </a:pPr>
            <a:endParaRPr lang="es-MX" sz="2000" smtClean="0"/>
          </a:p>
          <a:p>
            <a:pPr eaLnBrk="1" hangingPunct="1">
              <a:buFontTx/>
              <a:buNone/>
            </a:pPr>
            <a:r>
              <a:rPr lang="es-MX" sz="2000" smtClean="0"/>
              <a:t>	Ing. Juan Manuel Molina Amaro</a:t>
            </a:r>
          </a:p>
          <a:p>
            <a:pPr eaLnBrk="1" hangingPunct="1">
              <a:buFontTx/>
              <a:buNone/>
            </a:pPr>
            <a:endParaRPr lang="es-MX" sz="2000" smtClean="0"/>
          </a:p>
          <a:p>
            <a:pPr eaLnBrk="1" hangingPunct="1">
              <a:buFontTx/>
              <a:buNone/>
            </a:pPr>
            <a:r>
              <a:rPr lang="es-MX" sz="2000" smtClean="0"/>
              <a:t>	</a:t>
            </a:r>
            <a:endParaRPr lang="es-ES" sz="2000" smtClean="0"/>
          </a:p>
        </p:txBody>
      </p:sp>
      <p:pic>
        <p:nvPicPr>
          <p:cNvPr id="3076" name="Picture 4" descr="j0301252"/>
          <p:cNvPicPr>
            <a:picLocks noChangeAspect="1" noChangeArrowheads="1"/>
          </p:cNvPicPr>
          <p:nvPr/>
        </p:nvPicPr>
        <p:blipFill>
          <a:blip r:embed="rId2" cstate="print"/>
          <a:srcRect/>
          <a:stretch>
            <a:fillRect/>
          </a:stretch>
        </p:blipFill>
        <p:spPr bwMode="auto">
          <a:xfrm>
            <a:off x="6372225" y="1844675"/>
            <a:ext cx="1830388" cy="1565275"/>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a:xfrm>
            <a:off x="769938" y="260350"/>
            <a:ext cx="7404100" cy="1006475"/>
          </a:xfrm>
        </p:spPr>
        <p:txBody>
          <a:bodyPr/>
          <a:lstStyle/>
          <a:p>
            <a:r>
              <a:rPr lang="es-MX" smtClean="0"/>
              <a:t>Clasificación de los dispositivos </a:t>
            </a:r>
          </a:p>
        </p:txBody>
      </p:sp>
      <p:graphicFrame>
        <p:nvGraphicFramePr>
          <p:cNvPr id="4" name="3 Tabla"/>
          <p:cNvGraphicFramePr>
            <a:graphicFrameLocks noGrp="1"/>
          </p:cNvGraphicFramePr>
          <p:nvPr/>
        </p:nvGraphicFramePr>
        <p:xfrm>
          <a:off x="884238" y="1746250"/>
          <a:ext cx="7808259" cy="2300942"/>
        </p:xfrm>
        <a:graphic>
          <a:graphicData uri="http://schemas.openxmlformats.org/drawingml/2006/table">
            <a:tbl>
              <a:tblPr firstRow="1" bandRow="1">
                <a:tableStyleId>{5C22544A-7EE6-4342-B048-85BDC9FD1C3A}</a:tableStyleId>
              </a:tblPr>
              <a:tblGrid>
                <a:gridCol w="856130"/>
                <a:gridCol w="2124636"/>
                <a:gridCol w="2649070"/>
                <a:gridCol w="2178423"/>
              </a:tblGrid>
              <a:tr h="840344">
                <a:tc>
                  <a:txBody>
                    <a:bodyPr/>
                    <a:lstStyle/>
                    <a:p>
                      <a:r>
                        <a:rPr lang="es-MX" dirty="0" smtClean="0">
                          <a:solidFill>
                            <a:srgbClr val="FF0000"/>
                          </a:solidFill>
                        </a:rPr>
                        <a:t>Clase </a:t>
                      </a:r>
                      <a:endParaRPr lang="es-MX" dirty="0">
                        <a:solidFill>
                          <a:srgbClr val="FF0000"/>
                        </a:solidFill>
                      </a:endParaRPr>
                    </a:p>
                  </a:txBody>
                  <a:tcPr/>
                </a:tc>
                <a:tc>
                  <a:txBody>
                    <a:bodyPr/>
                    <a:lstStyle/>
                    <a:p>
                      <a:r>
                        <a:rPr lang="es-MX" dirty="0" smtClean="0">
                          <a:solidFill>
                            <a:srgbClr val="FF0000"/>
                          </a:solidFill>
                        </a:rPr>
                        <a:t>Potencia máxima permitida (</a:t>
                      </a:r>
                      <a:r>
                        <a:rPr lang="es-MX" dirty="0" err="1" smtClean="0">
                          <a:solidFill>
                            <a:srgbClr val="FF0000"/>
                          </a:solidFill>
                        </a:rPr>
                        <a:t>mW</a:t>
                      </a:r>
                      <a:r>
                        <a:rPr lang="es-MX" dirty="0" smtClean="0">
                          <a:solidFill>
                            <a:srgbClr val="FF0000"/>
                          </a:solidFill>
                        </a:rPr>
                        <a:t>) </a:t>
                      </a:r>
                      <a:endParaRPr lang="es-MX" dirty="0">
                        <a:solidFill>
                          <a:srgbClr val="FF0000"/>
                        </a:solidFill>
                      </a:endParaRPr>
                    </a:p>
                  </a:txBody>
                  <a:tcPr/>
                </a:tc>
                <a:tc>
                  <a:txBody>
                    <a:bodyPr/>
                    <a:lstStyle/>
                    <a:p>
                      <a:r>
                        <a:rPr lang="es-MX" dirty="0" smtClean="0">
                          <a:solidFill>
                            <a:srgbClr val="FF0000"/>
                          </a:solidFill>
                        </a:rPr>
                        <a:t>Potencia máxima permitida (</a:t>
                      </a:r>
                      <a:r>
                        <a:rPr lang="es-MX" dirty="0" err="1" smtClean="0">
                          <a:solidFill>
                            <a:srgbClr val="FF0000"/>
                          </a:solidFill>
                        </a:rPr>
                        <a:t>dBm</a:t>
                      </a:r>
                      <a:r>
                        <a:rPr lang="es-MX" dirty="0" smtClean="0">
                          <a:solidFill>
                            <a:srgbClr val="FF0000"/>
                          </a:solidFill>
                        </a:rPr>
                        <a:t>) </a:t>
                      </a:r>
                      <a:endParaRPr lang="es-MX" dirty="0">
                        <a:solidFill>
                          <a:srgbClr val="FF0000"/>
                        </a:solidFill>
                      </a:endParaRPr>
                    </a:p>
                  </a:txBody>
                  <a:tcPr/>
                </a:tc>
                <a:tc>
                  <a:txBody>
                    <a:bodyPr/>
                    <a:lstStyle/>
                    <a:p>
                      <a:r>
                        <a:rPr lang="es-MX" dirty="0" smtClean="0">
                          <a:solidFill>
                            <a:srgbClr val="FF0000"/>
                          </a:solidFill>
                        </a:rPr>
                        <a:t>Rango (aproximado) </a:t>
                      </a:r>
                      <a:endParaRPr lang="es-MX" dirty="0">
                        <a:solidFill>
                          <a:srgbClr val="FF0000"/>
                        </a:solidFill>
                      </a:endParaRPr>
                    </a:p>
                  </a:txBody>
                  <a:tcPr/>
                </a:tc>
              </a:tr>
              <a:tr h="486866">
                <a:tc>
                  <a:txBody>
                    <a:bodyPr/>
                    <a:lstStyle/>
                    <a:p>
                      <a:pPr algn="ctr"/>
                      <a:r>
                        <a:rPr lang="es-MX" sz="2000" dirty="0" smtClean="0"/>
                        <a:t>1 </a:t>
                      </a:r>
                      <a:endParaRPr lang="es-MX" sz="2000" dirty="0"/>
                    </a:p>
                  </a:txBody>
                  <a:tcPr/>
                </a:tc>
                <a:tc>
                  <a:txBody>
                    <a:bodyPr/>
                    <a:lstStyle/>
                    <a:p>
                      <a:r>
                        <a:rPr lang="es-MX" sz="2000" dirty="0" smtClean="0"/>
                        <a:t>100 </a:t>
                      </a:r>
                      <a:r>
                        <a:rPr lang="es-MX" sz="2000" dirty="0" err="1" smtClean="0"/>
                        <a:t>Mw</a:t>
                      </a:r>
                      <a:r>
                        <a:rPr lang="es-MX" sz="2000" dirty="0" smtClean="0"/>
                        <a:t> </a:t>
                      </a:r>
                      <a:endParaRPr lang="es-MX" sz="2000" dirty="0"/>
                    </a:p>
                  </a:txBody>
                  <a:tcPr/>
                </a:tc>
                <a:tc>
                  <a:txBody>
                    <a:bodyPr/>
                    <a:lstStyle/>
                    <a:p>
                      <a:r>
                        <a:rPr lang="es-MX" sz="2000" dirty="0" smtClean="0"/>
                        <a:t>20 </a:t>
                      </a:r>
                      <a:r>
                        <a:rPr lang="es-MX" sz="2000" dirty="0" err="1" smtClean="0"/>
                        <a:t>dBm</a:t>
                      </a:r>
                      <a:r>
                        <a:rPr lang="es-MX" sz="2000" dirty="0" smtClean="0"/>
                        <a:t> </a:t>
                      </a:r>
                      <a:endParaRPr lang="es-MX" sz="2000" dirty="0"/>
                    </a:p>
                  </a:txBody>
                  <a:tcPr/>
                </a:tc>
                <a:tc>
                  <a:txBody>
                    <a:bodyPr/>
                    <a:lstStyle/>
                    <a:p>
                      <a:r>
                        <a:rPr lang="es-MX" sz="2000" dirty="0" smtClean="0"/>
                        <a:t>~100 metros </a:t>
                      </a:r>
                      <a:endParaRPr lang="es-MX" sz="2000" dirty="0"/>
                    </a:p>
                  </a:txBody>
                  <a:tcPr/>
                </a:tc>
              </a:tr>
              <a:tr h="486866">
                <a:tc>
                  <a:txBody>
                    <a:bodyPr/>
                    <a:lstStyle/>
                    <a:p>
                      <a:pPr algn="ctr"/>
                      <a:r>
                        <a:rPr lang="es-MX" sz="2000" dirty="0" smtClean="0"/>
                        <a:t>2</a:t>
                      </a:r>
                      <a:endParaRPr lang="es-MX" sz="2000" dirty="0"/>
                    </a:p>
                  </a:txBody>
                  <a:tcPr/>
                </a:tc>
                <a:tc>
                  <a:txBody>
                    <a:bodyPr/>
                    <a:lstStyle/>
                    <a:p>
                      <a:r>
                        <a:rPr lang="es-MX" sz="2000" dirty="0" smtClean="0"/>
                        <a:t>2.5 </a:t>
                      </a:r>
                      <a:r>
                        <a:rPr lang="es-MX" sz="2000" dirty="0" err="1" smtClean="0"/>
                        <a:t>mW</a:t>
                      </a:r>
                      <a:r>
                        <a:rPr lang="es-MX" sz="2000" dirty="0" smtClean="0"/>
                        <a:t> </a:t>
                      </a:r>
                      <a:endParaRPr lang="es-MX" sz="2000" dirty="0"/>
                    </a:p>
                  </a:txBody>
                  <a:tcPr/>
                </a:tc>
                <a:tc>
                  <a:txBody>
                    <a:bodyPr/>
                    <a:lstStyle/>
                    <a:p>
                      <a:r>
                        <a:rPr lang="es-MX" sz="2000" dirty="0" smtClean="0"/>
                        <a:t>4 </a:t>
                      </a:r>
                      <a:r>
                        <a:rPr lang="es-MX" sz="2000" dirty="0" err="1" smtClean="0"/>
                        <a:t>dBm</a:t>
                      </a:r>
                      <a:r>
                        <a:rPr lang="es-MX" sz="2000" dirty="0" smtClean="0"/>
                        <a:t> </a:t>
                      </a:r>
                      <a:endParaRPr lang="es-MX" sz="2000" dirty="0"/>
                    </a:p>
                  </a:txBody>
                  <a:tcPr/>
                </a:tc>
                <a:tc>
                  <a:txBody>
                    <a:bodyPr/>
                    <a:lstStyle/>
                    <a:p>
                      <a:r>
                        <a:rPr lang="es-MX" sz="2000" dirty="0" smtClean="0"/>
                        <a:t>~20 metros </a:t>
                      </a:r>
                      <a:endParaRPr lang="es-MX" sz="2000" dirty="0"/>
                    </a:p>
                  </a:txBody>
                  <a:tcPr/>
                </a:tc>
              </a:tr>
              <a:tr h="486866">
                <a:tc>
                  <a:txBody>
                    <a:bodyPr/>
                    <a:lstStyle/>
                    <a:p>
                      <a:pPr algn="ctr"/>
                      <a:r>
                        <a:rPr lang="es-MX" sz="2000" dirty="0" smtClean="0"/>
                        <a:t>3</a:t>
                      </a:r>
                      <a:endParaRPr lang="es-MX" sz="2000" dirty="0"/>
                    </a:p>
                  </a:txBody>
                  <a:tcPr/>
                </a:tc>
                <a:tc>
                  <a:txBody>
                    <a:bodyPr/>
                    <a:lstStyle/>
                    <a:p>
                      <a:r>
                        <a:rPr lang="it-IT" sz="2000" dirty="0" smtClean="0"/>
                        <a:t>1 mW 	</a:t>
                      </a:r>
                      <a:endParaRPr lang="es-MX" sz="2000" dirty="0"/>
                    </a:p>
                  </a:txBody>
                  <a:tcPr/>
                </a:tc>
                <a:tc>
                  <a:txBody>
                    <a:bodyPr/>
                    <a:lstStyle/>
                    <a:p>
                      <a:r>
                        <a:rPr lang="it-IT" sz="2000" dirty="0" smtClean="0"/>
                        <a:t>0 dBm </a:t>
                      </a:r>
                      <a:endParaRPr lang="es-MX" sz="2000" dirty="0"/>
                    </a:p>
                  </a:txBody>
                  <a:tcPr/>
                </a:tc>
                <a:tc>
                  <a:txBody>
                    <a:bodyPr/>
                    <a:lstStyle/>
                    <a:p>
                      <a:r>
                        <a:rPr lang="it-IT" sz="2000" dirty="0" smtClean="0"/>
                        <a:t>~1 metro </a:t>
                      </a:r>
                      <a:endParaRPr lang="es-MX" sz="2000" dirty="0"/>
                    </a:p>
                  </a:txBody>
                  <a:tcPr/>
                </a:tc>
              </a:tr>
            </a:tbl>
          </a:graphicData>
        </a:graphic>
      </p:graphicFrame>
      <p:pic>
        <p:nvPicPr>
          <p:cNvPr id="17438" name="Picture 2" descr="C:\Users\juan\Pictures\bluetooth.JPG"/>
          <p:cNvPicPr>
            <a:picLocks noChangeAspect="1" noChangeArrowheads="1"/>
          </p:cNvPicPr>
          <p:nvPr/>
        </p:nvPicPr>
        <p:blipFill>
          <a:blip r:embed="rId2" cstate="print"/>
          <a:srcRect/>
          <a:stretch>
            <a:fillRect/>
          </a:stretch>
        </p:blipFill>
        <p:spPr bwMode="auto">
          <a:xfrm>
            <a:off x="7229475" y="160338"/>
            <a:ext cx="804863" cy="1054100"/>
          </a:xfrm>
          <a:prstGeom prst="rect">
            <a:avLst/>
          </a:prstGeom>
          <a:noFill/>
          <a:ln w="9525">
            <a:noFill/>
            <a:miter lim="800000"/>
            <a:headEnd/>
            <a:tailEnd/>
          </a:ln>
        </p:spPr>
      </p:pic>
      <p:graphicFrame>
        <p:nvGraphicFramePr>
          <p:cNvPr id="5" name="4 Tabla"/>
          <p:cNvGraphicFramePr>
            <a:graphicFrameLocks noGrp="1"/>
          </p:cNvGraphicFramePr>
          <p:nvPr/>
        </p:nvGraphicFramePr>
        <p:xfrm>
          <a:off x="977900" y="4160520"/>
          <a:ext cx="6096000" cy="1737360"/>
        </p:xfrm>
        <a:graphic>
          <a:graphicData uri="http://schemas.openxmlformats.org/drawingml/2006/table">
            <a:tbl>
              <a:tblPr/>
              <a:tblGrid>
                <a:gridCol w="3048000"/>
                <a:gridCol w="3048000"/>
              </a:tblGrid>
              <a:tr h="0">
                <a:tc>
                  <a:txBody>
                    <a:bodyPr/>
                    <a:lstStyle/>
                    <a:p>
                      <a:r>
                        <a:rPr lang="es-MX" dirty="0">
                          <a:solidFill>
                            <a:schemeClr val="tx1"/>
                          </a:solidFill>
                        </a:rPr>
                        <a:t>Versión</a:t>
                      </a:r>
                    </a:p>
                  </a:txBody>
                  <a:tcPr anchor="ctr">
                    <a:lnL>
                      <a:noFill/>
                    </a:lnL>
                    <a:lnR>
                      <a:noFill/>
                    </a:lnR>
                    <a:lnT>
                      <a:noFill/>
                    </a:lnT>
                    <a:lnB>
                      <a:noFill/>
                    </a:lnB>
                    <a:solidFill>
                      <a:srgbClr val="00B0F0"/>
                    </a:solidFill>
                  </a:tcPr>
                </a:tc>
                <a:tc>
                  <a:txBody>
                    <a:bodyPr/>
                    <a:lstStyle/>
                    <a:p>
                      <a:r>
                        <a:rPr lang="es-MX" dirty="0">
                          <a:solidFill>
                            <a:schemeClr val="tx1"/>
                          </a:solidFill>
                        </a:rPr>
                        <a:t>Ancho de banda</a:t>
                      </a:r>
                      <a:br>
                        <a:rPr lang="es-MX" dirty="0">
                          <a:solidFill>
                            <a:schemeClr val="tx1"/>
                          </a:solidFill>
                        </a:rPr>
                      </a:br>
                      <a:endParaRPr lang="es-MX" dirty="0">
                        <a:solidFill>
                          <a:schemeClr val="tx1"/>
                        </a:solidFill>
                      </a:endParaRPr>
                    </a:p>
                  </a:txBody>
                  <a:tcPr anchor="ctr">
                    <a:lnL>
                      <a:noFill/>
                    </a:lnL>
                    <a:lnR>
                      <a:noFill/>
                    </a:lnR>
                    <a:lnT>
                      <a:noFill/>
                    </a:lnT>
                    <a:lnB>
                      <a:noFill/>
                    </a:lnB>
                    <a:solidFill>
                      <a:srgbClr val="00B0F0"/>
                    </a:solidFill>
                  </a:tcPr>
                </a:tc>
              </a:tr>
              <a:tr h="0">
                <a:tc>
                  <a:txBody>
                    <a:bodyPr/>
                    <a:lstStyle/>
                    <a:p>
                      <a:r>
                        <a:rPr lang="es-MX">
                          <a:solidFill>
                            <a:schemeClr val="tx1"/>
                          </a:solidFill>
                        </a:rPr>
                        <a:t>Versión 1.2</a:t>
                      </a:r>
                    </a:p>
                  </a:txBody>
                  <a:tcPr anchor="ctr">
                    <a:lnL>
                      <a:noFill/>
                    </a:lnL>
                    <a:lnR>
                      <a:noFill/>
                    </a:lnR>
                    <a:lnT>
                      <a:noFill/>
                    </a:lnT>
                    <a:lnB>
                      <a:noFill/>
                    </a:lnB>
                    <a:solidFill>
                      <a:schemeClr val="accent5"/>
                    </a:solidFill>
                  </a:tcPr>
                </a:tc>
                <a:tc>
                  <a:txBody>
                    <a:bodyPr/>
                    <a:lstStyle/>
                    <a:p>
                      <a:r>
                        <a:rPr lang="es-MX" dirty="0">
                          <a:solidFill>
                            <a:schemeClr val="tx1"/>
                          </a:solidFill>
                        </a:rPr>
                        <a:t>1 </a:t>
                      </a:r>
                      <a:r>
                        <a:rPr lang="es-MX" dirty="0" err="1">
                          <a:solidFill>
                            <a:schemeClr val="tx1"/>
                          </a:solidFill>
                          <a:hlinkClick r:id="rId3" action="ppaction://hlinkfile" tooltip="Mbit/s"/>
                        </a:rPr>
                        <a:t>Mbit</a:t>
                      </a:r>
                      <a:r>
                        <a:rPr lang="es-MX" dirty="0">
                          <a:solidFill>
                            <a:schemeClr val="tx1"/>
                          </a:solidFill>
                          <a:hlinkClick r:id="rId3" action="ppaction://hlinkfile" tooltip="Mbit/s"/>
                        </a:rPr>
                        <a:t>/s</a:t>
                      </a:r>
                      <a:endParaRPr lang="es-MX" dirty="0">
                        <a:solidFill>
                          <a:schemeClr val="tx1"/>
                        </a:solidFill>
                      </a:endParaRPr>
                    </a:p>
                  </a:txBody>
                  <a:tcPr anchor="ctr">
                    <a:lnL>
                      <a:noFill/>
                    </a:lnL>
                    <a:lnR>
                      <a:noFill/>
                    </a:lnR>
                    <a:lnT>
                      <a:noFill/>
                    </a:lnT>
                    <a:lnB>
                      <a:noFill/>
                    </a:lnB>
                    <a:solidFill>
                      <a:schemeClr val="accent5"/>
                    </a:solidFill>
                  </a:tcPr>
                </a:tc>
              </a:tr>
              <a:tr h="0">
                <a:tc>
                  <a:txBody>
                    <a:bodyPr/>
                    <a:lstStyle/>
                    <a:p>
                      <a:r>
                        <a:rPr lang="es-MX">
                          <a:solidFill>
                            <a:schemeClr val="tx1"/>
                          </a:solidFill>
                        </a:rPr>
                        <a:t>Versión 2.0 + EDR</a:t>
                      </a:r>
                    </a:p>
                  </a:txBody>
                  <a:tcPr anchor="ctr">
                    <a:lnL>
                      <a:noFill/>
                    </a:lnL>
                    <a:lnR>
                      <a:noFill/>
                    </a:lnR>
                    <a:lnT>
                      <a:noFill/>
                    </a:lnT>
                    <a:lnB>
                      <a:noFill/>
                    </a:lnB>
                    <a:solidFill>
                      <a:schemeClr val="accent5"/>
                    </a:solidFill>
                  </a:tcPr>
                </a:tc>
                <a:tc>
                  <a:txBody>
                    <a:bodyPr/>
                    <a:lstStyle/>
                    <a:p>
                      <a:r>
                        <a:rPr lang="es-MX" dirty="0">
                          <a:solidFill>
                            <a:schemeClr val="tx1"/>
                          </a:solidFill>
                        </a:rPr>
                        <a:t>3 </a:t>
                      </a:r>
                      <a:r>
                        <a:rPr lang="es-MX" dirty="0" err="1">
                          <a:solidFill>
                            <a:schemeClr val="tx1"/>
                          </a:solidFill>
                          <a:hlinkClick r:id="rId3" action="ppaction://hlinkfile" tooltip="Mbit/s"/>
                        </a:rPr>
                        <a:t>Mbit</a:t>
                      </a:r>
                      <a:r>
                        <a:rPr lang="es-MX" dirty="0">
                          <a:solidFill>
                            <a:schemeClr val="tx1"/>
                          </a:solidFill>
                          <a:hlinkClick r:id="rId3" action="ppaction://hlinkfile" tooltip="Mbit/s"/>
                        </a:rPr>
                        <a:t>/s</a:t>
                      </a:r>
                      <a:endParaRPr lang="es-MX" dirty="0">
                        <a:solidFill>
                          <a:schemeClr val="tx1"/>
                        </a:solidFill>
                      </a:endParaRPr>
                    </a:p>
                  </a:txBody>
                  <a:tcPr anchor="ctr">
                    <a:lnL>
                      <a:noFill/>
                    </a:lnL>
                    <a:lnR>
                      <a:noFill/>
                    </a:lnR>
                    <a:lnT>
                      <a:noFill/>
                    </a:lnT>
                    <a:lnB>
                      <a:noFill/>
                    </a:lnB>
                    <a:solidFill>
                      <a:schemeClr val="accent5"/>
                    </a:solidFill>
                  </a:tcPr>
                </a:tc>
              </a:tr>
              <a:tr h="0">
                <a:tc>
                  <a:txBody>
                    <a:bodyPr/>
                    <a:lstStyle/>
                    <a:p>
                      <a:r>
                        <a:rPr lang="es-MX">
                          <a:solidFill>
                            <a:schemeClr val="tx1"/>
                          </a:solidFill>
                        </a:rPr>
                        <a:t>Versión 3.0 + HS</a:t>
                      </a:r>
                    </a:p>
                  </a:txBody>
                  <a:tcPr anchor="ctr">
                    <a:lnL>
                      <a:noFill/>
                    </a:lnL>
                    <a:lnR>
                      <a:noFill/>
                    </a:lnR>
                    <a:lnT>
                      <a:noFill/>
                    </a:lnT>
                    <a:lnB>
                      <a:noFill/>
                    </a:lnB>
                    <a:solidFill>
                      <a:schemeClr val="accent5"/>
                    </a:solidFill>
                  </a:tcPr>
                </a:tc>
                <a:tc>
                  <a:txBody>
                    <a:bodyPr/>
                    <a:lstStyle/>
                    <a:p>
                      <a:r>
                        <a:rPr lang="es-MX" dirty="0">
                          <a:solidFill>
                            <a:schemeClr val="tx1"/>
                          </a:solidFill>
                        </a:rPr>
                        <a:t>24 </a:t>
                      </a:r>
                      <a:r>
                        <a:rPr lang="es-MX" dirty="0" err="1">
                          <a:solidFill>
                            <a:schemeClr val="tx1"/>
                          </a:solidFill>
                          <a:hlinkClick r:id="rId3" action="ppaction://hlinkfile" tooltip="Mbit/s"/>
                        </a:rPr>
                        <a:t>Mbit</a:t>
                      </a:r>
                      <a:r>
                        <a:rPr lang="es-MX" dirty="0">
                          <a:solidFill>
                            <a:schemeClr val="tx1"/>
                          </a:solidFill>
                          <a:hlinkClick r:id="rId3" action="ppaction://hlinkfile" tooltip="Mbit/s"/>
                        </a:rPr>
                        <a:t>/s</a:t>
                      </a:r>
                      <a:endParaRPr lang="es-MX" dirty="0">
                        <a:solidFill>
                          <a:schemeClr val="tx1"/>
                        </a:solidFill>
                      </a:endParaRPr>
                    </a:p>
                  </a:txBody>
                  <a:tcPr anchor="ctr">
                    <a:lnL>
                      <a:noFill/>
                    </a:lnL>
                    <a:lnR>
                      <a:noFill/>
                    </a:lnR>
                    <a:lnT>
                      <a:noFill/>
                    </a:lnT>
                    <a:lnB>
                      <a:noFill/>
                    </a:lnB>
                    <a:solidFill>
                      <a:schemeClr val="accent5"/>
                    </a:solidFill>
                  </a:tcPr>
                </a:tc>
              </a:tr>
            </a:tbl>
          </a:graphicData>
        </a:graphic>
      </p:graphicFrame>
      <p:sp>
        <p:nvSpPr>
          <p:cNvPr id="17439" name="Rectangle 31">
            <a:hlinkClick r:id="rId3" tooltip="Mbit/s"/>
          </p:cNvPr>
          <p:cNvSpPr>
            <a:spLocks noChangeArrowheads="1"/>
          </p:cNvSpPr>
          <p:nvPr/>
        </p:nvSpPr>
        <p:spPr bwMode="auto">
          <a:xfrm>
            <a:off x="0" y="0"/>
            <a:ext cx="9144000" cy="457200"/>
          </a:xfrm>
          <a:prstGeom prst="rect">
            <a:avLst/>
          </a:prstGeom>
          <a:noFill/>
          <a:ln w="9525" cap="flat" cmpd="sng" algn="ctr">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5000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Título"/>
          <p:cNvSpPr>
            <a:spLocks noGrp="1"/>
          </p:cNvSpPr>
          <p:nvPr>
            <p:ph type="title"/>
          </p:nvPr>
        </p:nvSpPr>
        <p:spPr>
          <a:xfrm>
            <a:off x="468313" y="260350"/>
            <a:ext cx="7705725" cy="1143000"/>
          </a:xfrm>
        </p:spPr>
        <p:txBody>
          <a:bodyPr/>
          <a:lstStyle/>
          <a:p>
            <a:r>
              <a:rPr lang="es-MX" smtClean="0"/>
              <a:t>¿Que es un canal?</a:t>
            </a:r>
          </a:p>
        </p:txBody>
      </p:sp>
      <p:sp>
        <p:nvSpPr>
          <p:cNvPr id="21507" name="Rectangle 3"/>
          <p:cNvSpPr txBox="1">
            <a:spLocks noChangeArrowheads="1"/>
          </p:cNvSpPr>
          <p:nvPr/>
        </p:nvSpPr>
        <p:spPr bwMode="auto">
          <a:xfrm>
            <a:off x="561975" y="1693863"/>
            <a:ext cx="6453188" cy="2486025"/>
          </a:xfrm>
          <a:prstGeom prst="rect">
            <a:avLst/>
          </a:prstGeom>
          <a:noFill/>
          <a:ln w="9525">
            <a:noFill/>
            <a:miter lim="800000"/>
            <a:headEnd/>
            <a:tailEnd/>
          </a:ln>
        </p:spPr>
        <p:txBody>
          <a:bodyPr/>
          <a:lstStyle/>
          <a:p>
            <a:pPr algn="just"/>
            <a:r>
              <a:rPr lang="es-ES_tradnl" sz="2000"/>
              <a:t>En Bluetooth, se utiliza un esquema FH/TDD.        El canal se divide en slots consecutivos de 625 [</a:t>
            </a:r>
            <a:r>
              <a:rPr lang="es-ES_tradnl" sz="2000">
                <a:sym typeface="Symbol" pitchFamily="18" charset="2"/>
              </a:rPr>
              <a:t>s</a:t>
            </a:r>
            <a:r>
              <a:rPr lang="es-ES_tradnl" sz="2000"/>
              <a:t>] Cada slot utiliza una frecuencia de salto distinta</a:t>
            </a:r>
          </a:p>
          <a:p>
            <a:pPr algn="just"/>
            <a:r>
              <a:rPr lang="es-ES_tradnl" sz="2000"/>
              <a:t>En cada slot se transmite un paquete </a:t>
            </a:r>
          </a:p>
          <a:p>
            <a:pPr algn="just"/>
            <a:r>
              <a:rPr lang="es-ES_tradnl" sz="2000"/>
              <a:t>Slots consecutivos se utilizan para transmitir y recibir (TDD) </a:t>
            </a:r>
          </a:p>
        </p:txBody>
      </p:sp>
      <p:pic>
        <p:nvPicPr>
          <p:cNvPr id="6" name="Picture 15" descr="ANd9GcQMsb5wfVpJW4pri3g78d_galAu7-u-IX9hKbkm4_tPbLd_k40&amp;t=1&amp;usg=__WQC-N_P15uX83Zsl9H_9bAhqsHw="/>
          <p:cNvPicPr>
            <a:picLocks noChangeAspect="1" noChangeArrowheads="1"/>
          </p:cNvPicPr>
          <p:nvPr/>
        </p:nvPicPr>
        <p:blipFill>
          <a:blip r:embed="rId2" cstate="print"/>
          <a:srcRect/>
          <a:stretch>
            <a:fillRect/>
          </a:stretch>
        </p:blipFill>
        <p:spPr bwMode="auto">
          <a:xfrm>
            <a:off x="7027863" y="1482725"/>
            <a:ext cx="2116137" cy="2471738"/>
          </a:xfrm>
          <a:prstGeom prst="rect">
            <a:avLst/>
          </a:prstGeom>
          <a:noFill/>
          <a:ln w="9525">
            <a:noFill/>
            <a:miter lim="800000"/>
            <a:headEnd/>
            <a:tailEnd/>
          </a:ln>
        </p:spPr>
      </p:pic>
      <p:grpSp>
        <p:nvGrpSpPr>
          <p:cNvPr id="21509" name="7 Grupo"/>
          <p:cNvGrpSpPr>
            <a:grpSpLocks/>
          </p:cNvGrpSpPr>
          <p:nvPr/>
        </p:nvGrpSpPr>
        <p:grpSpPr bwMode="auto">
          <a:xfrm>
            <a:off x="598488" y="4375150"/>
            <a:ext cx="7796212" cy="2012950"/>
            <a:chOff x="609600" y="4921250"/>
            <a:chExt cx="7796213" cy="2012950"/>
          </a:xfrm>
        </p:grpSpPr>
        <p:grpSp>
          <p:nvGrpSpPr>
            <p:cNvPr id="21510" name="Group 7"/>
            <p:cNvGrpSpPr>
              <a:grpSpLocks/>
            </p:cNvGrpSpPr>
            <p:nvPr/>
          </p:nvGrpSpPr>
          <p:grpSpPr bwMode="auto">
            <a:xfrm>
              <a:off x="1066800" y="5334000"/>
              <a:ext cx="1447800" cy="304800"/>
              <a:chOff x="720" y="3600"/>
              <a:chExt cx="912" cy="192"/>
            </a:xfrm>
          </p:grpSpPr>
          <p:sp>
            <p:nvSpPr>
              <p:cNvPr id="21534" name="Rectangle 4"/>
              <p:cNvSpPr>
                <a:spLocks noChangeArrowheads="1"/>
              </p:cNvSpPr>
              <p:nvPr/>
            </p:nvSpPr>
            <p:spPr bwMode="auto">
              <a:xfrm>
                <a:off x="720" y="3600"/>
                <a:ext cx="96" cy="192"/>
              </a:xfrm>
              <a:prstGeom prst="rect">
                <a:avLst/>
              </a:prstGeom>
              <a:solidFill>
                <a:srgbClr val="0000FF"/>
              </a:solidFill>
              <a:ln w="9525">
                <a:solidFill>
                  <a:schemeClr val="tx1"/>
                </a:solidFill>
                <a:miter lim="800000"/>
                <a:headEnd/>
                <a:tailEnd/>
              </a:ln>
            </p:spPr>
            <p:txBody>
              <a:bodyPr wrap="none" anchor="ctr"/>
              <a:lstStyle/>
              <a:p>
                <a:endParaRPr lang="es-MX"/>
              </a:p>
            </p:txBody>
          </p:sp>
          <p:sp>
            <p:nvSpPr>
              <p:cNvPr id="21535" name="Rectangle 5"/>
              <p:cNvSpPr>
                <a:spLocks noChangeArrowheads="1"/>
              </p:cNvSpPr>
              <p:nvPr/>
            </p:nvSpPr>
            <p:spPr bwMode="auto">
              <a:xfrm>
                <a:off x="816" y="3600"/>
                <a:ext cx="96" cy="192"/>
              </a:xfrm>
              <a:prstGeom prst="rect">
                <a:avLst/>
              </a:prstGeom>
              <a:solidFill>
                <a:srgbClr val="CCFFFF"/>
              </a:solidFill>
              <a:ln w="9525">
                <a:solidFill>
                  <a:schemeClr val="tx1"/>
                </a:solidFill>
                <a:miter lim="800000"/>
                <a:headEnd/>
                <a:tailEnd/>
              </a:ln>
            </p:spPr>
            <p:txBody>
              <a:bodyPr wrap="none" anchor="ctr"/>
              <a:lstStyle/>
              <a:p>
                <a:endParaRPr lang="es-MX"/>
              </a:p>
            </p:txBody>
          </p:sp>
          <p:sp>
            <p:nvSpPr>
              <p:cNvPr id="21536" name="Rectangle 6"/>
              <p:cNvSpPr>
                <a:spLocks noChangeArrowheads="1"/>
              </p:cNvSpPr>
              <p:nvPr/>
            </p:nvSpPr>
            <p:spPr bwMode="auto">
              <a:xfrm>
                <a:off x="912" y="3600"/>
                <a:ext cx="720" cy="192"/>
              </a:xfrm>
              <a:prstGeom prst="rect">
                <a:avLst/>
              </a:prstGeom>
              <a:solidFill>
                <a:srgbClr val="FFFFFF"/>
              </a:solidFill>
              <a:ln w="9525">
                <a:solidFill>
                  <a:schemeClr val="tx1"/>
                </a:solidFill>
                <a:miter lim="800000"/>
                <a:headEnd/>
                <a:tailEnd/>
              </a:ln>
            </p:spPr>
            <p:txBody>
              <a:bodyPr wrap="none" anchor="ctr"/>
              <a:lstStyle/>
              <a:p>
                <a:endParaRPr lang="es-MX"/>
              </a:p>
            </p:txBody>
          </p:sp>
        </p:grpSp>
        <p:grpSp>
          <p:nvGrpSpPr>
            <p:cNvPr id="21511" name="Group 8"/>
            <p:cNvGrpSpPr>
              <a:grpSpLocks/>
            </p:cNvGrpSpPr>
            <p:nvPr/>
          </p:nvGrpSpPr>
          <p:grpSpPr bwMode="auto">
            <a:xfrm>
              <a:off x="3352800" y="6172200"/>
              <a:ext cx="1447800" cy="304800"/>
              <a:chOff x="720" y="3600"/>
              <a:chExt cx="912" cy="192"/>
            </a:xfrm>
          </p:grpSpPr>
          <p:sp>
            <p:nvSpPr>
              <p:cNvPr id="21531" name="Rectangle 9"/>
              <p:cNvSpPr>
                <a:spLocks noChangeArrowheads="1"/>
              </p:cNvSpPr>
              <p:nvPr/>
            </p:nvSpPr>
            <p:spPr bwMode="auto">
              <a:xfrm>
                <a:off x="720" y="3600"/>
                <a:ext cx="96" cy="192"/>
              </a:xfrm>
              <a:prstGeom prst="rect">
                <a:avLst/>
              </a:prstGeom>
              <a:solidFill>
                <a:srgbClr val="0000FF"/>
              </a:solidFill>
              <a:ln w="9525">
                <a:solidFill>
                  <a:schemeClr val="tx1"/>
                </a:solidFill>
                <a:miter lim="800000"/>
                <a:headEnd/>
                <a:tailEnd/>
              </a:ln>
            </p:spPr>
            <p:txBody>
              <a:bodyPr wrap="none" anchor="ctr"/>
              <a:lstStyle/>
              <a:p>
                <a:endParaRPr lang="es-MX"/>
              </a:p>
            </p:txBody>
          </p:sp>
          <p:sp>
            <p:nvSpPr>
              <p:cNvPr id="21532" name="Rectangle 10"/>
              <p:cNvSpPr>
                <a:spLocks noChangeArrowheads="1"/>
              </p:cNvSpPr>
              <p:nvPr/>
            </p:nvSpPr>
            <p:spPr bwMode="auto">
              <a:xfrm>
                <a:off x="816" y="3600"/>
                <a:ext cx="96" cy="192"/>
              </a:xfrm>
              <a:prstGeom prst="rect">
                <a:avLst/>
              </a:prstGeom>
              <a:solidFill>
                <a:srgbClr val="CCFFFF"/>
              </a:solidFill>
              <a:ln w="9525">
                <a:solidFill>
                  <a:schemeClr val="tx1"/>
                </a:solidFill>
                <a:miter lim="800000"/>
                <a:headEnd/>
                <a:tailEnd/>
              </a:ln>
            </p:spPr>
            <p:txBody>
              <a:bodyPr wrap="none" anchor="ctr"/>
              <a:lstStyle/>
              <a:p>
                <a:endParaRPr lang="es-MX"/>
              </a:p>
            </p:txBody>
          </p:sp>
          <p:sp>
            <p:nvSpPr>
              <p:cNvPr id="21533" name="Rectangle 11"/>
              <p:cNvSpPr>
                <a:spLocks noChangeArrowheads="1"/>
              </p:cNvSpPr>
              <p:nvPr/>
            </p:nvSpPr>
            <p:spPr bwMode="auto">
              <a:xfrm>
                <a:off x="912" y="3600"/>
                <a:ext cx="720" cy="192"/>
              </a:xfrm>
              <a:prstGeom prst="rect">
                <a:avLst/>
              </a:prstGeom>
              <a:solidFill>
                <a:srgbClr val="FFFFFF"/>
              </a:solidFill>
              <a:ln w="9525">
                <a:solidFill>
                  <a:schemeClr val="tx1"/>
                </a:solidFill>
                <a:miter lim="800000"/>
                <a:headEnd/>
                <a:tailEnd/>
              </a:ln>
            </p:spPr>
            <p:txBody>
              <a:bodyPr wrap="none" anchor="ctr"/>
              <a:lstStyle/>
              <a:p>
                <a:endParaRPr lang="es-MX"/>
              </a:p>
            </p:txBody>
          </p:sp>
        </p:grpSp>
        <p:grpSp>
          <p:nvGrpSpPr>
            <p:cNvPr id="21512" name="Group 12"/>
            <p:cNvGrpSpPr>
              <a:grpSpLocks/>
            </p:cNvGrpSpPr>
            <p:nvPr/>
          </p:nvGrpSpPr>
          <p:grpSpPr bwMode="auto">
            <a:xfrm>
              <a:off x="5562600" y="5334000"/>
              <a:ext cx="1447800" cy="304800"/>
              <a:chOff x="720" y="3600"/>
              <a:chExt cx="912" cy="192"/>
            </a:xfrm>
          </p:grpSpPr>
          <p:sp>
            <p:nvSpPr>
              <p:cNvPr id="21528" name="Rectangle 13"/>
              <p:cNvSpPr>
                <a:spLocks noChangeArrowheads="1"/>
              </p:cNvSpPr>
              <p:nvPr/>
            </p:nvSpPr>
            <p:spPr bwMode="auto">
              <a:xfrm>
                <a:off x="720" y="3600"/>
                <a:ext cx="96" cy="192"/>
              </a:xfrm>
              <a:prstGeom prst="rect">
                <a:avLst/>
              </a:prstGeom>
              <a:solidFill>
                <a:srgbClr val="0000FF"/>
              </a:solidFill>
              <a:ln w="9525">
                <a:solidFill>
                  <a:schemeClr val="tx1"/>
                </a:solidFill>
                <a:miter lim="800000"/>
                <a:headEnd/>
                <a:tailEnd/>
              </a:ln>
            </p:spPr>
            <p:txBody>
              <a:bodyPr wrap="none" anchor="ctr"/>
              <a:lstStyle/>
              <a:p>
                <a:endParaRPr lang="es-MX"/>
              </a:p>
            </p:txBody>
          </p:sp>
          <p:sp>
            <p:nvSpPr>
              <p:cNvPr id="21529" name="Rectangle 14"/>
              <p:cNvSpPr>
                <a:spLocks noChangeArrowheads="1"/>
              </p:cNvSpPr>
              <p:nvPr/>
            </p:nvSpPr>
            <p:spPr bwMode="auto">
              <a:xfrm>
                <a:off x="816" y="3600"/>
                <a:ext cx="96" cy="192"/>
              </a:xfrm>
              <a:prstGeom prst="rect">
                <a:avLst/>
              </a:prstGeom>
              <a:solidFill>
                <a:srgbClr val="CCFFFF"/>
              </a:solidFill>
              <a:ln w="9525">
                <a:solidFill>
                  <a:schemeClr val="tx1"/>
                </a:solidFill>
                <a:miter lim="800000"/>
                <a:headEnd/>
                <a:tailEnd/>
              </a:ln>
            </p:spPr>
            <p:txBody>
              <a:bodyPr wrap="none" anchor="ctr"/>
              <a:lstStyle/>
              <a:p>
                <a:endParaRPr lang="es-MX"/>
              </a:p>
            </p:txBody>
          </p:sp>
          <p:sp>
            <p:nvSpPr>
              <p:cNvPr id="21530" name="Rectangle 15"/>
              <p:cNvSpPr>
                <a:spLocks noChangeArrowheads="1"/>
              </p:cNvSpPr>
              <p:nvPr/>
            </p:nvSpPr>
            <p:spPr bwMode="auto">
              <a:xfrm>
                <a:off x="912" y="3600"/>
                <a:ext cx="720" cy="192"/>
              </a:xfrm>
              <a:prstGeom prst="rect">
                <a:avLst/>
              </a:prstGeom>
              <a:solidFill>
                <a:srgbClr val="FFFFFF"/>
              </a:solidFill>
              <a:ln w="9525">
                <a:solidFill>
                  <a:schemeClr val="tx1"/>
                </a:solidFill>
                <a:miter lim="800000"/>
                <a:headEnd/>
                <a:tailEnd/>
              </a:ln>
            </p:spPr>
            <p:txBody>
              <a:bodyPr wrap="none" anchor="ctr"/>
              <a:lstStyle/>
              <a:p>
                <a:endParaRPr lang="es-MX"/>
              </a:p>
            </p:txBody>
          </p:sp>
        </p:grpSp>
        <p:sp>
          <p:nvSpPr>
            <p:cNvPr id="21513" name="Line 16"/>
            <p:cNvSpPr>
              <a:spLocks noChangeShapeType="1"/>
            </p:cNvSpPr>
            <p:nvPr/>
          </p:nvSpPr>
          <p:spPr bwMode="auto">
            <a:xfrm>
              <a:off x="609600" y="5638800"/>
              <a:ext cx="7467600" cy="0"/>
            </a:xfrm>
            <a:prstGeom prst="line">
              <a:avLst/>
            </a:prstGeom>
            <a:noFill/>
            <a:ln w="9525">
              <a:solidFill>
                <a:schemeClr val="tx1"/>
              </a:solidFill>
              <a:round/>
              <a:headEnd/>
              <a:tailEnd type="arrow" w="lg" len="lg"/>
            </a:ln>
          </p:spPr>
          <p:txBody>
            <a:bodyPr wrap="none" anchor="ctr"/>
            <a:lstStyle/>
            <a:p>
              <a:endParaRPr lang="es-MX"/>
            </a:p>
          </p:txBody>
        </p:sp>
        <p:sp>
          <p:nvSpPr>
            <p:cNvPr id="21514" name="Line 17"/>
            <p:cNvSpPr>
              <a:spLocks noChangeShapeType="1"/>
            </p:cNvSpPr>
            <p:nvPr/>
          </p:nvSpPr>
          <p:spPr bwMode="auto">
            <a:xfrm>
              <a:off x="609600" y="6477000"/>
              <a:ext cx="7467600" cy="0"/>
            </a:xfrm>
            <a:prstGeom prst="line">
              <a:avLst/>
            </a:prstGeom>
            <a:noFill/>
            <a:ln w="9525">
              <a:solidFill>
                <a:schemeClr val="tx1"/>
              </a:solidFill>
              <a:round/>
              <a:headEnd/>
              <a:tailEnd type="arrow" w="lg" len="lg"/>
            </a:ln>
          </p:spPr>
          <p:txBody>
            <a:bodyPr wrap="none" anchor="ctr"/>
            <a:lstStyle/>
            <a:p>
              <a:endParaRPr lang="es-MX"/>
            </a:p>
          </p:txBody>
        </p:sp>
        <p:sp>
          <p:nvSpPr>
            <p:cNvPr id="21515" name="Line 18"/>
            <p:cNvSpPr>
              <a:spLocks noChangeShapeType="1"/>
            </p:cNvSpPr>
            <p:nvPr/>
          </p:nvSpPr>
          <p:spPr bwMode="auto">
            <a:xfrm>
              <a:off x="3352800" y="5257800"/>
              <a:ext cx="0" cy="1219200"/>
            </a:xfrm>
            <a:prstGeom prst="line">
              <a:avLst/>
            </a:prstGeom>
            <a:noFill/>
            <a:ln w="9525">
              <a:solidFill>
                <a:schemeClr val="tx1"/>
              </a:solidFill>
              <a:round/>
              <a:headEnd/>
              <a:tailEnd/>
            </a:ln>
          </p:spPr>
          <p:txBody>
            <a:bodyPr wrap="none" anchor="ctr"/>
            <a:lstStyle/>
            <a:p>
              <a:endParaRPr lang="es-MX"/>
            </a:p>
          </p:txBody>
        </p:sp>
        <p:sp>
          <p:nvSpPr>
            <p:cNvPr id="21516" name="Line 19"/>
            <p:cNvSpPr>
              <a:spLocks noChangeShapeType="1"/>
            </p:cNvSpPr>
            <p:nvPr/>
          </p:nvSpPr>
          <p:spPr bwMode="auto">
            <a:xfrm>
              <a:off x="5562600" y="5257800"/>
              <a:ext cx="0" cy="1219200"/>
            </a:xfrm>
            <a:prstGeom prst="line">
              <a:avLst/>
            </a:prstGeom>
            <a:noFill/>
            <a:ln w="9525">
              <a:solidFill>
                <a:schemeClr val="tx1"/>
              </a:solidFill>
              <a:round/>
              <a:headEnd/>
              <a:tailEnd/>
            </a:ln>
          </p:spPr>
          <p:txBody>
            <a:bodyPr wrap="none" anchor="ctr"/>
            <a:lstStyle/>
            <a:p>
              <a:endParaRPr lang="es-MX"/>
            </a:p>
          </p:txBody>
        </p:sp>
        <p:sp>
          <p:nvSpPr>
            <p:cNvPr id="21517" name="Line 20"/>
            <p:cNvSpPr>
              <a:spLocks noChangeShapeType="1"/>
            </p:cNvSpPr>
            <p:nvPr/>
          </p:nvSpPr>
          <p:spPr bwMode="auto">
            <a:xfrm>
              <a:off x="1066800" y="5257800"/>
              <a:ext cx="0" cy="1219200"/>
            </a:xfrm>
            <a:prstGeom prst="line">
              <a:avLst/>
            </a:prstGeom>
            <a:noFill/>
            <a:ln w="9525">
              <a:solidFill>
                <a:schemeClr val="tx1"/>
              </a:solidFill>
              <a:round/>
              <a:headEnd/>
              <a:tailEnd/>
            </a:ln>
          </p:spPr>
          <p:txBody>
            <a:bodyPr wrap="none" anchor="ctr"/>
            <a:lstStyle/>
            <a:p>
              <a:endParaRPr lang="es-MX"/>
            </a:p>
          </p:txBody>
        </p:sp>
        <p:sp>
          <p:nvSpPr>
            <p:cNvPr id="21518" name="Line 21"/>
            <p:cNvSpPr>
              <a:spLocks noChangeShapeType="1"/>
            </p:cNvSpPr>
            <p:nvPr/>
          </p:nvSpPr>
          <p:spPr bwMode="auto">
            <a:xfrm>
              <a:off x="1905000" y="5791200"/>
              <a:ext cx="0" cy="381000"/>
            </a:xfrm>
            <a:prstGeom prst="line">
              <a:avLst/>
            </a:prstGeom>
            <a:noFill/>
            <a:ln w="9525">
              <a:solidFill>
                <a:schemeClr val="tx1"/>
              </a:solidFill>
              <a:round/>
              <a:headEnd/>
              <a:tailEnd type="triangle" w="med" len="med"/>
            </a:ln>
          </p:spPr>
          <p:txBody>
            <a:bodyPr wrap="none" anchor="ctr"/>
            <a:lstStyle/>
            <a:p>
              <a:endParaRPr lang="es-MX"/>
            </a:p>
          </p:txBody>
        </p:sp>
        <p:sp>
          <p:nvSpPr>
            <p:cNvPr id="21519" name="Line 22"/>
            <p:cNvSpPr>
              <a:spLocks noChangeShapeType="1"/>
            </p:cNvSpPr>
            <p:nvPr/>
          </p:nvSpPr>
          <p:spPr bwMode="auto">
            <a:xfrm flipV="1">
              <a:off x="4191000" y="5715000"/>
              <a:ext cx="0" cy="381000"/>
            </a:xfrm>
            <a:prstGeom prst="line">
              <a:avLst/>
            </a:prstGeom>
            <a:noFill/>
            <a:ln w="9525">
              <a:solidFill>
                <a:schemeClr val="tx1"/>
              </a:solidFill>
              <a:round/>
              <a:headEnd/>
              <a:tailEnd type="triangle" w="med" len="med"/>
            </a:ln>
          </p:spPr>
          <p:txBody>
            <a:bodyPr wrap="none" anchor="ctr"/>
            <a:lstStyle/>
            <a:p>
              <a:endParaRPr lang="es-MX"/>
            </a:p>
          </p:txBody>
        </p:sp>
        <p:sp>
          <p:nvSpPr>
            <p:cNvPr id="21520" name="Line 23"/>
            <p:cNvSpPr>
              <a:spLocks noChangeShapeType="1"/>
            </p:cNvSpPr>
            <p:nvPr/>
          </p:nvSpPr>
          <p:spPr bwMode="auto">
            <a:xfrm>
              <a:off x="6324600" y="5715000"/>
              <a:ext cx="0" cy="381000"/>
            </a:xfrm>
            <a:prstGeom prst="line">
              <a:avLst/>
            </a:prstGeom>
            <a:noFill/>
            <a:ln w="9525">
              <a:solidFill>
                <a:schemeClr val="tx1"/>
              </a:solidFill>
              <a:round/>
              <a:headEnd/>
              <a:tailEnd type="triangle" w="med" len="med"/>
            </a:ln>
          </p:spPr>
          <p:txBody>
            <a:bodyPr wrap="none" anchor="ctr"/>
            <a:lstStyle/>
            <a:p>
              <a:endParaRPr lang="es-MX"/>
            </a:p>
          </p:txBody>
        </p:sp>
        <p:sp>
          <p:nvSpPr>
            <p:cNvPr id="21521" name="Line 24"/>
            <p:cNvSpPr>
              <a:spLocks noChangeShapeType="1"/>
            </p:cNvSpPr>
            <p:nvPr/>
          </p:nvSpPr>
          <p:spPr bwMode="auto">
            <a:xfrm>
              <a:off x="1066800" y="6629400"/>
              <a:ext cx="2286000" cy="0"/>
            </a:xfrm>
            <a:prstGeom prst="line">
              <a:avLst/>
            </a:prstGeom>
            <a:noFill/>
            <a:ln w="9525">
              <a:solidFill>
                <a:schemeClr val="tx1"/>
              </a:solidFill>
              <a:round/>
              <a:headEnd type="triangle" w="lg" len="med"/>
              <a:tailEnd type="triangle" w="lg" len="med"/>
            </a:ln>
          </p:spPr>
          <p:txBody>
            <a:bodyPr wrap="none" anchor="ctr"/>
            <a:lstStyle/>
            <a:p>
              <a:endParaRPr lang="es-MX"/>
            </a:p>
          </p:txBody>
        </p:sp>
        <p:sp>
          <p:nvSpPr>
            <p:cNvPr id="21522" name="Text Box 27"/>
            <p:cNvSpPr txBox="1">
              <a:spLocks noChangeArrowheads="1"/>
            </p:cNvSpPr>
            <p:nvPr/>
          </p:nvSpPr>
          <p:spPr bwMode="auto">
            <a:xfrm>
              <a:off x="1752600" y="6597650"/>
              <a:ext cx="944563" cy="336550"/>
            </a:xfrm>
            <a:prstGeom prst="rect">
              <a:avLst/>
            </a:prstGeom>
            <a:noFill/>
            <a:ln w="9525">
              <a:noFill/>
              <a:miter lim="800000"/>
              <a:headEnd/>
              <a:tailEnd/>
            </a:ln>
          </p:spPr>
          <p:txBody>
            <a:bodyPr wrap="none">
              <a:spAutoFit/>
            </a:bodyPr>
            <a:lstStyle/>
            <a:p>
              <a:r>
                <a:rPr lang="es-ES_tradnl" sz="1600">
                  <a:latin typeface="Tahoma" pitchFamily="34" charset="0"/>
                </a:rPr>
                <a:t>625 [</a:t>
              </a:r>
              <a:r>
                <a:rPr lang="es-ES_tradnl" sz="1600">
                  <a:latin typeface="Tahoma" pitchFamily="34" charset="0"/>
                  <a:sym typeface="Symbol" pitchFamily="18" charset="2"/>
                </a:rPr>
                <a:t>s</a:t>
              </a:r>
              <a:r>
                <a:rPr lang="es-ES_tradnl" sz="1600">
                  <a:latin typeface="Tahoma" pitchFamily="34" charset="0"/>
                </a:rPr>
                <a:t>]</a:t>
              </a:r>
            </a:p>
          </p:txBody>
        </p:sp>
        <p:sp>
          <p:nvSpPr>
            <p:cNvPr id="21523" name="Text Box 28"/>
            <p:cNvSpPr txBox="1">
              <a:spLocks noChangeArrowheads="1"/>
            </p:cNvSpPr>
            <p:nvPr/>
          </p:nvSpPr>
          <p:spPr bwMode="auto">
            <a:xfrm>
              <a:off x="4343400" y="4921250"/>
              <a:ext cx="496888" cy="336550"/>
            </a:xfrm>
            <a:prstGeom prst="rect">
              <a:avLst/>
            </a:prstGeom>
            <a:noFill/>
            <a:ln w="9525">
              <a:noFill/>
              <a:miter lim="800000"/>
              <a:headEnd/>
              <a:tailEnd/>
            </a:ln>
          </p:spPr>
          <p:txBody>
            <a:bodyPr wrap="none">
              <a:spAutoFit/>
            </a:bodyPr>
            <a:lstStyle/>
            <a:p>
              <a:r>
                <a:rPr lang="es-ES_tradnl" sz="1600">
                  <a:latin typeface="Tahoma" pitchFamily="34" charset="0"/>
                </a:rPr>
                <a:t>f</a:t>
              </a:r>
              <a:r>
                <a:rPr lang="es-ES_tradnl" sz="1600" baseline="-25000">
                  <a:latin typeface="Tahoma" pitchFamily="34" charset="0"/>
                </a:rPr>
                <a:t>k+1</a:t>
              </a:r>
              <a:endParaRPr lang="es-ES_tradnl" sz="1600">
                <a:latin typeface="Tahoma" pitchFamily="34" charset="0"/>
              </a:endParaRPr>
            </a:p>
          </p:txBody>
        </p:sp>
        <p:sp>
          <p:nvSpPr>
            <p:cNvPr id="21524" name="Text Box 29"/>
            <p:cNvSpPr txBox="1">
              <a:spLocks noChangeArrowheads="1"/>
            </p:cNvSpPr>
            <p:nvPr/>
          </p:nvSpPr>
          <p:spPr bwMode="auto">
            <a:xfrm>
              <a:off x="1905000" y="4953000"/>
              <a:ext cx="319088" cy="336550"/>
            </a:xfrm>
            <a:prstGeom prst="rect">
              <a:avLst/>
            </a:prstGeom>
            <a:noFill/>
            <a:ln w="9525">
              <a:noFill/>
              <a:miter lim="800000"/>
              <a:headEnd/>
              <a:tailEnd/>
            </a:ln>
          </p:spPr>
          <p:txBody>
            <a:bodyPr wrap="none">
              <a:spAutoFit/>
            </a:bodyPr>
            <a:lstStyle/>
            <a:p>
              <a:r>
                <a:rPr lang="es-ES_tradnl" sz="1600">
                  <a:latin typeface="Tahoma" pitchFamily="34" charset="0"/>
                </a:rPr>
                <a:t>f</a:t>
              </a:r>
              <a:r>
                <a:rPr lang="es-ES_tradnl" sz="1600" baseline="-25000">
                  <a:latin typeface="Tahoma" pitchFamily="34" charset="0"/>
                </a:rPr>
                <a:t>k</a:t>
              </a:r>
              <a:endParaRPr lang="es-ES_tradnl" sz="1600">
                <a:latin typeface="Tahoma" pitchFamily="34" charset="0"/>
              </a:endParaRPr>
            </a:p>
          </p:txBody>
        </p:sp>
        <p:sp>
          <p:nvSpPr>
            <p:cNvPr id="21525" name="Text Box 30"/>
            <p:cNvSpPr txBox="1">
              <a:spLocks noChangeArrowheads="1"/>
            </p:cNvSpPr>
            <p:nvPr/>
          </p:nvSpPr>
          <p:spPr bwMode="auto">
            <a:xfrm>
              <a:off x="6324600" y="4921250"/>
              <a:ext cx="496888" cy="336550"/>
            </a:xfrm>
            <a:prstGeom prst="rect">
              <a:avLst/>
            </a:prstGeom>
            <a:noFill/>
            <a:ln w="9525">
              <a:noFill/>
              <a:miter lim="800000"/>
              <a:headEnd/>
              <a:tailEnd/>
            </a:ln>
          </p:spPr>
          <p:txBody>
            <a:bodyPr wrap="none">
              <a:spAutoFit/>
            </a:bodyPr>
            <a:lstStyle/>
            <a:p>
              <a:r>
                <a:rPr lang="es-ES_tradnl" sz="1600">
                  <a:latin typeface="Tahoma" pitchFamily="34" charset="0"/>
                </a:rPr>
                <a:t>f</a:t>
              </a:r>
              <a:r>
                <a:rPr lang="es-ES_tradnl" sz="1600" baseline="-25000">
                  <a:latin typeface="Tahoma" pitchFamily="34" charset="0"/>
                </a:rPr>
                <a:t>k+2</a:t>
              </a:r>
              <a:endParaRPr lang="es-ES_tradnl" sz="1600">
                <a:latin typeface="Tahoma" pitchFamily="34" charset="0"/>
              </a:endParaRPr>
            </a:p>
          </p:txBody>
        </p:sp>
        <p:sp>
          <p:nvSpPr>
            <p:cNvPr id="21526" name="Text Box 31"/>
            <p:cNvSpPr txBox="1">
              <a:spLocks noChangeArrowheads="1"/>
            </p:cNvSpPr>
            <p:nvPr/>
          </p:nvSpPr>
          <p:spPr bwMode="auto">
            <a:xfrm>
              <a:off x="8153400" y="5486400"/>
              <a:ext cx="252413" cy="336550"/>
            </a:xfrm>
            <a:prstGeom prst="rect">
              <a:avLst/>
            </a:prstGeom>
            <a:noFill/>
            <a:ln w="9525">
              <a:noFill/>
              <a:miter lim="800000"/>
              <a:headEnd/>
              <a:tailEnd/>
            </a:ln>
          </p:spPr>
          <p:txBody>
            <a:bodyPr wrap="none">
              <a:spAutoFit/>
            </a:bodyPr>
            <a:lstStyle/>
            <a:p>
              <a:r>
                <a:rPr lang="es-ES_tradnl" sz="1600">
                  <a:latin typeface="Tahoma" pitchFamily="34" charset="0"/>
                </a:rPr>
                <a:t>t</a:t>
              </a:r>
            </a:p>
          </p:txBody>
        </p:sp>
        <p:sp>
          <p:nvSpPr>
            <p:cNvPr id="21527" name="Text Box 32"/>
            <p:cNvSpPr txBox="1">
              <a:spLocks noChangeArrowheads="1"/>
            </p:cNvSpPr>
            <p:nvPr/>
          </p:nvSpPr>
          <p:spPr bwMode="auto">
            <a:xfrm>
              <a:off x="8153400" y="6324600"/>
              <a:ext cx="252413" cy="336550"/>
            </a:xfrm>
            <a:prstGeom prst="rect">
              <a:avLst/>
            </a:prstGeom>
            <a:noFill/>
            <a:ln w="9525">
              <a:noFill/>
              <a:miter lim="800000"/>
              <a:headEnd/>
              <a:tailEnd/>
            </a:ln>
          </p:spPr>
          <p:txBody>
            <a:bodyPr wrap="none">
              <a:spAutoFit/>
            </a:bodyPr>
            <a:lstStyle/>
            <a:p>
              <a:r>
                <a:rPr lang="es-ES_tradnl" sz="1600">
                  <a:latin typeface="Tahoma" pitchFamily="34" charset="0"/>
                </a:rPr>
                <a:t>t</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a:spLocks noGrp="1"/>
          </p:cNvSpPr>
          <p:nvPr>
            <p:ph type="title"/>
          </p:nvPr>
        </p:nvSpPr>
        <p:spPr>
          <a:xfrm>
            <a:off x="468313" y="260350"/>
            <a:ext cx="7705725" cy="1143000"/>
          </a:xfrm>
        </p:spPr>
        <p:txBody>
          <a:bodyPr/>
          <a:lstStyle/>
          <a:p>
            <a:r>
              <a:rPr lang="es-ES" smtClean="0">
                <a:solidFill>
                  <a:srgbClr val="0000CC"/>
                </a:solidFill>
              </a:rPr>
              <a:t>REDES BLUETOOTH</a:t>
            </a:r>
            <a:endParaRPr lang="es-MX" smtClean="0">
              <a:solidFill>
                <a:srgbClr val="0000CC"/>
              </a:solidFill>
            </a:endParaRPr>
          </a:p>
        </p:txBody>
      </p:sp>
      <p:sp>
        <p:nvSpPr>
          <p:cNvPr id="24579" name="2 Marcador de contenido"/>
          <p:cNvSpPr>
            <a:spLocks noGrp="1"/>
          </p:cNvSpPr>
          <p:nvPr>
            <p:ph idx="1"/>
          </p:nvPr>
        </p:nvSpPr>
        <p:spPr/>
        <p:txBody>
          <a:bodyPr/>
          <a:lstStyle/>
          <a:p>
            <a:pPr algn="just"/>
            <a:r>
              <a:rPr lang="es-ES_tradnl" dirty="0" smtClean="0">
                <a:solidFill>
                  <a:srgbClr val="FF0000"/>
                </a:solidFill>
              </a:rPr>
              <a:t>Aparte de definir la </a:t>
            </a:r>
            <a:r>
              <a:rPr lang="es-ES_tradnl" i="1" dirty="0" err="1" smtClean="0">
                <a:solidFill>
                  <a:srgbClr val="FF0000"/>
                </a:solidFill>
              </a:rPr>
              <a:t>Picored</a:t>
            </a:r>
            <a:r>
              <a:rPr lang="es-ES_tradnl" dirty="0" smtClean="0">
                <a:solidFill>
                  <a:srgbClr val="FF0000"/>
                </a:solidFill>
              </a:rPr>
              <a:t>, el maestro controla el tráfico y el acceso a la red</a:t>
            </a:r>
          </a:p>
          <a:p>
            <a:pPr algn="just"/>
            <a:r>
              <a:rPr lang="es-ES_tradnl" dirty="0" smtClean="0">
                <a:solidFill>
                  <a:srgbClr val="FF0000"/>
                </a:solidFill>
              </a:rPr>
              <a:t>El maestro establece un control centralizado; solo es posible la comunicación entre maestro y esclavo</a:t>
            </a:r>
          </a:p>
          <a:p>
            <a:pPr algn="just"/>
            <a:r>
              <a:rPr lang="es-ES_tradnl" dirty="0" smtClean="0">
                <a:solidFill>
                  <a:srgbClr val="FF0000"/>
                </a:solidFill>
              </a:rPr>
              <a:t>Para que no se produzcan colisiones el maestro utiliza </a:t>
            </a:r>
            <a:r>
              <a:rPr lang="es-ES_tradnl" i="1" dirty="0" err="1" smtClean="0">
                <a:solidFill>
                  <a:srgbClr val="FF0000"/>
                </a:solidFill>
              </a:rPr>
              <a:t>polling</a:t>
            </a:r>
            <a:r>
              <a:rPr lang="es-ES_tradnl" dirty="0" smtClean="0">
                <a:solidFill>
                  <a:srgbClr val="FF0000"/>
                </a:solidFill>
              </a:rPr>
              <a:t>. En cada slot el maestro decide quien transmite</a:t>
            </a:r>
          </a:p>
          <a:p>
            <a:pPr algn="just"/>
            <a:r>
              <a:rPr lang="es-ES_tradnl" dirty="0" smtClean="0">
                <a:solidFill>
                  <a:srgbClr val="FF0000"/>
                </a:solidFill>
              </a:rPr>
              <a:t>Este esquema se realiza mediante una conexión </a:t>
            </a:r>
            <a:r>
              <a:rPr lang="es-ES_tradnl" i="1" dirty="0" smtClean="0">
                <a:solidFill>
                  <a:srgbClr val="FF0000"/>
                </a:solidFill>
              </a:rPr>
              <a:t>de a pares</a:t>
            </a:r>
            <a:r>
              <a:rPr lang="es-ES_tradnl" dirty="0" smtClean="0">
                <a:solidFill>
                  <a:srgbClr val="FF0000"/>
                </a:solidFill>
              </a:rPr>
              <a:t>. El maestro transmite un paquete a un esclavo el cuál debe responder en el slot siguiente y no otro</a:t>
            </a:r>
          </a:p>
          <a:p>
            <a:pPr algn="just"/>
            <a:endParaRPr lang="es-MX" dirty="0" smtClean="0">
              <a:solidFill>
                <a:srgbClr val="FF0000"/>
              </a:solidFill>
            </a:endParaRPr>
          </a:p>
        </p:txBody>
      </p:sp>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Título"/>
          <p:cNvSpPr>
            <a:spLocks noGrp="1"/>
          </p:cNvSpPr>
          <p:nvPr>
            <p:ph type="title"/>
          </p:nvPr>
        </p:nvSpPr>
        <p:spPr>
          <a:xfrm>
            <a:off x="468313" y="260350"/>
            <a:ext cx="7705725" cy="1143000"/>
          </a:xfrm>
        </p:spPr>
        <p:txBody>
          <a:bodyPr/>
          <a:lstStyle/>
          <a:p>
            <a:r>
              <a:rPr lang="es-ES" smtClean="0">
                <a:solidFill>
                  <a:srgbClr val="0000CC"/>
                </a:solidFill>
              </a:rPr>
              <a:t>REDES BLUETOOH</a:t>
            </a:r>
            <a:endParaRPr lang="es-MX" smtClean="0">
              <a:solidFill>
                <a:srgbClr val="0000CC"/>
              </a:solidFill>
            </a:endParaRPr>
          </a:p>
        </p:txBody>
      </p:sp>
      <p:grpSp>
        <p:nvGrpSpPr>
          <p:cNvPr id="25603" name="7 Grupo"/>
          <p:cNvGrpSpPr>
            <a:grpSpLocks noGrp="1"/>
          </p:cNvGrpSpPr>
          <p:nvPr>
            <p:ph idx="1"/>
          </p:nvPr>
        </p:nvGrpSpPr>
        <p:grpSpPr bwMode="auto">
          <a:xfrm>
            <a:off x="1417638" y="2106613"/>
            <a:ext cx="7078662" cy="3124200"/>
            <a:chOff x="609600" y="4921250"/>
            <a:chExt cx="7796213" cy="2012950"/>
          </a:xfrm>
        </p:grpSpPr>
        <p:grpSp>
          <p:nvGrpSpPr>
            <p:cNvPr id="25608" name="Group 7"/>
            <p:cNvGrpSpPr>
              <a:grpSpLocks/>
            </p:cNvGrpSpPr>
            <p:nvPr/>
          </p:nvGrpSpPr>
          <p:grpSpPr bwMode="auto">
            <a:xfrm>
              <a:off x="1066800" y="5334000"/>
              <a:ext cx="1447800" cy="304800"/>
              <a:chOff x="720" y="3600"/>
              <a:chExt cx="912" cy="192"/>
            </a:xfrm>
          </p:grpSpPr>
          <p:sp>
            <p:nvSpPr>
              <p:cNvPr id="25632" name="Rectangle 4"/>
              <p:cNvSpPr>
                <a:spLocks noChangeArrowheads="1"/>
              </p:cNvSpPr>
              <p:nvPr/>
            </p:nvSpPr>
            <p:spPr bwMode="auto">
              <a:xfrm>
                <a:off x="720" y="3600"/>
                <a:ext cx="96" cy="192"/>
              </a:xfrm>
              <a:prstGeom prst="rect">
                <a:avLst/>
              </a:prstGeom>
              <a:solidFill>
                <a:srgbClr val="0000FF"/>
              </a:solidFill>
              <a:ln w="9525">
                <a:solidFill>
                  <a:schemeClr val="tx1"/>
                </a:solidFill>
                <a:miter lim="800000"/>
                <a:headEnd/>
                <a:tailEnd/>
              </a:ln>
            </p:spPr>
            <p:txBody>
              <a:bodyPr wrap="none" anchor="ctr"/>
              <a:lstStyle/>
              <a:p>
                <a:endParaRPr lang="es-MX"/>
              </a:p>
            </p:txBody>
          </p:sp>
          <p:sp>
            <p:nvSpPr>
              <p:cNvPr id="25633" name="Rectangle 5"/>
              <p:cNvSpPr>
                <a:spLocks noChangeArrowheads="1"/>
              </p:cNvSpPr>
              <p:nvPr/>
            </p:nvSpPr>
            <p:spPr bwMode="auto">
              <a:xfrm>
                <a:off x="816" y="3600"/>
                <a:ext cx="96" cy="192"/>
              </a:xfrm>
              <a:prstGeom prst="rect">
                <a:avLst/>
              </a:prstGeom>
              <a:solidFill>
                <a:srgbClr val="CCFFFF"/>
              </a:solidFill>
              <a:ln w="9525">
                <a:solidFill>
                  <a:schemeClr val="tx1"/>
                </a:solidFill>
                <a:miter lim="800000"/>
                <a:headEnd/>
                <a:tailEnd/>
              </a:ln>
            </p:spPr>
            <p:txBody>
              <a:bodyPr wrap="none" anchor="ctr"/>
              <a:lstStyle/>
              <a:p>
                <a:endParaRPr lang="es-MX"/>
              </a:p>
            </p:txBody>
          </p:sp>
          <p:sp>
            <p:nvSpPr>
              <p:cNvPr id="25634" name="Rectangle 6"/>
              <p:cNvSpPr>
                <a:spLocks noChangeArrowheads="1"/>
              </p:cNvSpPr>
              <p:nvPr/>
            </p:nvSpPr>
            <p:spPr bwMode="auto">
              <a:xfrm>
                <a:off x="912" y="3600"/>
                <a:ext cx="720" cy="192"/>
              </a:xfrm>
              <a:prstGeom prst="rect">
                <a:avLst/>
              </a:prstGeom>
              <a:solidFill>
                <a:srgbClr val="FFFFFF"/>
              </a:solidFill>
              <a:ln w="9525">
                <a:solidFill>
                  <a:schemeClr val="tx1"/>
                </a:solidFill>
                <a:miter lim="800000"/>
                <a:headEnd/>
                <a:tailEnd/>
              </a:ln>
            </p:spPr>
            <p:txBody>
              <a:bodyPr wrap="none" anchor="ctr"/>
              <a:lstStyle/>
              <a:p>
                <a:endParaRPr lang="es-MX"/>
              </a:p>
            </p:txBody>
          </p:sp>
        </p:grpSp>
        <p:grpSp>
          <p:nvGrpSpPr>
            <p:cNvPr id="25609" name="Group 8"/>
            <p:cNvGrpSpPr>
              <a:grpSpLocks/>
            </p:cNvGrpSpPr>
            <p:nvPr/>
          </p:nvGrpSpPr>
          <p:grpSpPr bwMode="auto">
            <a:xfrm>
              <a:off x="3352800" y="6172200"/>
              <a:ext cx="1447800" cy="304800"/>
              <a:chOff x="720" y="3600"/>
              <a:chExt cx="912" cy="192"/>
            </a:xfrm>
          </p:grpSpPr>
          <p:sp>
            <p:nvSpPr>
              <p:cNvPr id="25629" name="Rectangle 9"/>
              <p:cNvSpPr>
                <a:spLocks noChangeArrowheads="1"/>
              </p:cNvSpPr>
              <p:nvPr/>
            </p:nvSpPr>
            <p:spPr bwMode="auto">
              <a:xfrm>
                <a:off x="720" y="3600"/>
                <a:ext cx="96" cy="192"/>
              </a:xfrm>
              <a:prstGeom prst="rect">
                <a:avLst/>
              </a:prstGeom>
              <a:solidFill>
                <a:srgbClr val="0000FF"/>
              </a:solidFill>
              <a:ln w="9525">
                <a:solidFill>
                  <a:schemeClr val="tx1"/>
                </a:solidFill>
                <a:miter lim="800000"/>
                <a:headEnd/>
                <a:tailEnd/>
              </a:ln>
            </p:spPr>
            <p:txBody>
              <a:bodyPr wrap="none" anchor="ctr"/>
              <a:lstStyle/>
              <a:p>
                <a:endParaRPr lang="es-MX"/>
              </a:p>
            </p:txBody>
          </p:sp>
          <p:sp>
            <p:nvSpPr>
              <p:cNvPr id="25630" name="Rectangle 10"/>
              <p:cNvSpPr>
                <a:spLocks noChangeArrowheads="1"/>
              </p:cNvSpPr>
              <p:nvPr/>
            </p:nvSpPr>
            <p:spPr bwMode="auto">
              <a:xfrm>
                <a:off x="816" y="3600"/>
                <a:ext cx="96" cy="192"/>
              </a:xfrm>
              <a:prstGeom prst="rect">
                <a:avLst/>
              </a:prstGeom>
              <a:solidFill>
                <a:srgbClr val="CCFFFF"/>
              </a:solidFill>
              <a:ln w="9525">
                <a:solidFill>
                  <a:schemeClr val="tx1"/>
                </a:solidFill>
                <a:miter lim="800000"/>
                <a:headEnd/>
                <a:tailEnd/>
              </a:ln>
            </p:spPr>
            <p:txBody>
              <a:bodyPr wrap="none" anchor="ctr"/>
              <a:lstStyle/>
              <a:p>
                <a:endParaRPr lang="es-MX"/>
              </a:p>
            </p:txBody>
          </p:sp>
          <p:sp>
            <p:nvSpPr>
              <p:cNvPr id="25631" name="Rectangle 11"/>
              <p:cNvSpPr>
                <a:spLocks noChangeArrowheads="1"/>
              </p:cNvSpPr>
              <p:nvPr/>
            </p:nvSpPr>
            <p:spPr bwMode="auto">
              <a:xfrm>
                <a:off x="912" y="3600"/>
                <a:ext cx="720" cy="192"/>
              </a:xfrm>
              <a:prstGeom prst="rect">
                <a:avLst/>
              </a:prstGeom>
              <a:solidFill>
                <a:srgbClr val="FFFFFF"/>
              </a:solidFill>
              <a:ln w="9525">
                <a:solidFill>
                  <a:schemeClr val="tx1"/>
                </a:solidFill>
                <a:miter lim="800000"/>
                <a:headEnd/>
                <a:tailEnd/>
              </a:ln>
            </p:spPr>
            <p:txBody>
              <a:bodyPr wrap="none" anchor="ctr"/>
              <a:lstStyle/>
              <a:p>
                <a:endParaRPr lang="es-MX"/>
              </a:p>
            </p:txBody>
          </p:sp>
        </p:grpSp>
        <p:grpSp>
          <p:nvGrpSpPr>
            <p:cNvPr id="25610" name="Group 12"/>
            <p:cNvGrpSpPr>
              <a:grpSpLocks/>
            </p:cNvGrpSpPr>
            <p:nvPr/>
          </p:nvGrpSpPr>
          <p:grpSpPr bwMode="auto">
            <a:xfrm>
              <a:off x="5562600" y="5334000"/>
              <a:ext cx="1447800" cy="304800"/>
              <a:chOff x="720" y="3600"/>
              <a:chExt cx="912" cy="192"/>
            </a:xfrm>
          </p:grpSpPr>
          <p:sp>
            <p:nvSpPr>
              <p:cNvPr id="25626" name="Rectangle 13"/>
              <p:cNvSpPr>
                <a:spLocks noChangeArrowheads="1"/>
              </p:cNvSpPr>
              <p:nvPr/>
            </p:nvSpPr>
            <p:spPr bwMode="auto">
              <a:xfrm>
                <a:off x="720" y="3600"/>
                <a:ext cx="96" cy="192"/>
              </a:xfrm>
              <a:prstGeom prst="rect">
                <a:avLst/>
              </a:prstGeom>
              <a:solidFill>
                <a:srgbClr val="0000FF"/>
              </a:solidFill>
              <a:ln w="9525">
                <a:solidFill>
                  <a:schemeClr val="tx1"/>
                </a:solidFill>
                <a:miter lim="800000"/>
                <a:headEnd/>
                <a:tailEnd/>
              </a:ln>
            </p:spPr>
            <p:txBody>
              <a:bodyPr wrap="none" anchor="ctr"/>
              <a:lstStyle/>
              <a:p>
                <a:endParaRPr lang="es-MX"/>
              </a:p>
            </p:txBody>
          </p:sp>
          <p:sp>
            <p:nvSpPr>
              <p:cNvPr id="25627" name="Rectangle 14"/>
              <p:cNvSpPr>
                <a:spLocks noChangeArrowheads="1"/>
              </p:cNvSpPr>
              <p:nvPr/>
            </p:nvSpPr>
            <p:spPr bwMode="auto">
              <a:xfrm>
                <a:off x="816" y="3600"/>
                <a:ext cx="96" cy="192"/>
              </a:xfrm>
              <a:prstGeom prst="rect">
                <a:avLst/>
              </a:prstGeom>
              <a:solidFill>
                <a:srgbClr val="CCFFFF"/>
              </a:solidFill>
              <a:ln w="9525">
                <a:solidFill>
                  <a:schemeClr val="tx1"/>
                </a:solidFill>
                <a:miter lim="800000"/>
                <a:headEnd/>
                <a:tailEnd/>
              </a:ln>
            </p:spPr>
            <p:txBody>
              <a:bodyPr wrap="none" anchor="ctr"/>
              <a:lstStyle/>
              <a:p>
                <a:endParaRPr lang="es-MX"/>
              </a:p>
            </p:txBody>
          </p:sp>
          <p:sp>
            <p:nvSpPr>
              <p:cNvPr id="25628" name="Rectangle 15"/>
              <p:cNvSpPr>
                <a:spLocks noChangeArrowheads="1"/>
              </p:cNvSpPr>
              <p:nvPr/>
            </p:nvSpPr>
            <p:spPr bwMode="auto">
              <a:xfrm>
                <a:off x="912" y="3600"/>
                <a:ext cx="720" cy="192"/>
              </a:xfrm>
              <a:prstGeom prst="rect">
                <a:avLst/>
              </a:prstGeom>
              <a:solidFill>
                <a:srgbClr val="FFFFFF"/>
              </a:solidFill>
              <a:ln w="9525">
                <a:solidFill>
                  <a:schemeClr val="tx1"/>
                </a:solidFill>
                <a:miter lim="800000"/>
                <a:headEnd/>
                <a:tailEnd/>
              </a:ln>
            </p:spPr>
            <p:txBody>
              <a:bodyPr wrap="none" anchor="ctr"/>
              <a:lstStyle/>
              <a:p>
                <a:endParaRPr lang="es-MX"/>
              </a:p>
            </p:txBody>
          </p:sp>
        </p:grpSp>
        <p:sp>
          <p:nvSpPr>
            <p:cNvPr id="25611" name="Line 16"/>
            <p:cNvSpPr>
              <a:spLocks noChangeShapeType="1"/>
            </p:cNvSpPr>
            <p:nvPr/>
          </p:nvSpPr>
          <p:spPr bwMode="auto">
            <a:xfrm>
              <a:off x="609600" y="5638800"/>
              <a:ext cx="7467600" cy="0"/>
            </a:xfrm>
            <a:prstGeom prst="line">
              <a:avLst/>
            </a:prstGeom>
            <a:noFill/>
            <a:ln w="9525">
              <a:solidFill>
                <a:schemeClr val="tx1"/>
              </a:solidFill>
              <a:round/>
              <a:headEnd/>
              <a:tailEnd type="arrow" w="lg" len="lg"/>
            </a:ln>
          </p:spPr>
          <p:txBody>
            <a:bodyPr wrap="none" anchor="ctr"/>
            <a:lstStyle/>
            <a:p>
              <a:endParaRPr lang="es-MX"/>
            </a:p>
          </p:txBody>
        </p:sp>
        <p:sp>
          <p:nvSpPr>
            <p:cNvPr id="25612" name="Line 17"/>
            <p:cNvSpPr>
              <a:spLocks noChangeShapeType="1"/>
            </p:cNvSpPr>
            <p:nvPr/>
          </p:nvSpPr>
          <p:spPr bwMode="auto">
            <a:xfrm>
              <a:off x="609600" y="6477000"/>
              <a:ext cx="7467600" cy="0"/>
            </a:xfrm>
            <a:prstGeom prst="line">
              <a:avLst/>
            </a:prstGeom>
            <a:noFill/>
            <a:ln w="9525">
              <a:solidFill>
                <a:schemeClr val="tx1"/>
              </a:solidFill>
              <a:round/>
              <a:headEnd/>
              <a:tailEnd type="arrow" w="lg" len="lg"/>
            </a:ln>
          </p:spPr>
          <p:txBody>
            <a:bodyPr wrap="none" anchor="ctr"/>
            <a:lstStyle/>
            <a:p>
              <a:endParaRPr lang="es-MX"/>
            </a:p>
          </p:txBody>
        </p:sp>
        <p:sp>
          <p:nvSpPr>
            <p:cNvPr id="25613" name="Line 18"/>
            <p:cNvSpPr>
              <a:spLocks noChangeShapeType="1"/>
            </p:cNvSpPr>
            <p:nvPr/>
          </p:nvSpPr>
          <p:spPr bwMode="auto">
            <a:xfrm>
              <a:off x="3352800" y="5257800"/>
              <a:ext cx="0" cy="1219200"/>
            </a:xfrm>
            <a:prstGeom prst="line">
              <a:avLst/>
            </a:prstGeom>
            <a:noFill/>
            <a:ln w="9525">
              <a:solidFill>
                <a:schemeClr val="tx1"/>
              </a:solidFill>
              <a:round/>
              <a:headEnd/>
              <a:tailEnd/>
            </a:ln>
          </p:spPr>
          <p:txBody>
            <a:bodyPr wrap="none" anchor="ctr"/>
            <a:lstStyle/>
            <a:p>
              <a:endParaRPr lang="es-MX"/>
            </a:p>
          </p:txBody>
        </p:sp>
        <p:sp>
          <p:nvSpPr>
            <p:cNvPr id="25614" name="Line 19"/>
            <p:cNvSpPr>
              <a:spLocks noChangeShapeType="1"/>
            </p:cNvSpPr>
            <p:nvPr/>
          </p:nvSpPr>
          <p:spPr bwMode="auto">
            <a:xfrm>
              <a:off x="5562600" y="5257800"/>
              <a:ext cx="0" cy="1219200"/>
            </a:xfrm>
            <a:prstGeom prst="line">
              <a:avLst/>
            </a:prstGeom>
            <a:noFill/>
            <a:ln w="9525">
              <a:solidFill>
                <a:schemeClr val="tx1"/>
              </a:solidFill>
              <a:round/>
              <a:headEnd/>
              <a:tailEnd/>
            </a:ln>
          </p:spPr>
          <p:txBody>
            <a:bodyPr wrap="none" anchor="ctr"/>
            <a:lstStyle/>
            <a:p>
              <a:endParaRPr lang="es-MX"/>
            </a:p>
          </p:txBody>
        </p:sp>
        <p:sp>
          <p:nvSpPr>
            <p:cNvPr id="25615" name="Line 20"/>
            <p:cNvSpPr>
              <a:spLocks noChangeShapeType="1"/>
            </p:cNvSpPr>
            <p:nvPr/>
          </p:nvSpPr>
          <p:spPr bwMode="auto">
            <a:xfrm>
              <a:off x="1066800" y="5257800"/>
              <a:ext cx="0" cy="1219200"/>
            </a:xfrm>
            <a:prstGeom prst="line">
              <a:avLst/>
            </a:prstGeom>
            <a:noFill/>
            <a:ln w="9525">
              <a:solidFill>
                <a:schemeClr val="tx1"/>
              </a:solidFill>
              <a:round/>
              <a:headEnd/>
              <a:tailEnd/>
            </a:ln>
          </p:spPr>
          <p:txBody>
            <a:bodyPr wrap="none" anchor="ctr"/>
            <a:lstStyle/>
            <a:p>
              <a:endParaRPr lang="es-MX"/>
            </a:p>
          </p:txBody>
        </p:sp>
        <p:sp>
          <p:nvSpPr>
            <p:cNvPr id="25616" name="Line 21"/>
            <p:cNvSpPr>
              <a:spLocks noChangeShapeType="1"/>
            </p:cNvSpPr>
            <p:nvPr/>
          </p:nvSpPr>
          <p:spPr bwMode="auto">
            <a:xfrm>
              <a:off x="1905000" y="5791200"/>
              <a:ext cx="0" cy="381000"/>
            </a:xfrm>
            <a:prstGeom prst="line">
              <a:avLst/>
            </a:prstGeom>
            <a:noFill/>
            <a:ln w="9525">
              <a:solidFill>
                <a:schemeClr val="tx1"/>
              </a:solidFill>
              <a:round/>
              <a:headEnd/>
              <a:tailEnd type="triangle" w="med" len="med"/>
            </a:ln>
          </p:spPr>
          <p:txBody>
            <a:bodyPr wrap="none" anchor="ctr"/>
            <a:lstStyle/>
            <a:p>
              <a:endParaRPr lang="es-MX"/>
            </a:p>
          </p:txBody>
        </p:sp>
        <p:sp>
          <p:nvSpPr>
            <p:cNvPr id="25617" name="Line 22"/>
            <p:cNvSpPr>
              <a:spLocks noChangeShapeType="1"/>
            </p:cNvSpPr>
            <p:nvPr/>
          </p:nvSpPr>
          <p:spPr bwMode="auto">
            <a:xfrm flipV="1">
              <a:off x="4191000" y="5715000"/>
              <a:ext cx="0" cy="381000"/>
            </a:xfrm>
            <a:prstGeom prst="line">
              <a:avLst/>
            </a:prstGeom>
            <a:noFill/>
            <a:ln w="9525">
              <a:solidFill>
                <a:schemeClr val="tx1"/>
              </a:solidFill>
              <a:round/>
              <a:headEnd/>
              <a:tailEnd type="triangle" w="med" len="med"/>
            </a:ln>
          </p:spPr>
          <p:txBody>
            <a:bodyPr wrap="none" anchor="ctr"/>
            <a:lstStyle/>
            <a:p>
              <a:endParaRPr lang="es-MX"/>
            </a:p>
          </p:txBody>
        </p:sp>
        <p:sp>
          <p:nvSpPr>
            <p:cNvPr id="25618" name="Line 23"/>
            <p:cNvSpPr>
              <a:spLocks noChangeShapeType="1"/>
            </p:cNvSpPr>
            <p:nvPr/>
          </p:nvSpPr>
          <p:spPr bwMode="auto">
            <a:xfrm>
              <a:off x="6324600" y="5715000"/>
              <a:ext cx="0" cy="381000"/>
            </a:xfrm>
            <a:prstGeom prst="line">
              <a:avLst/>
            </a:prstGeom>
            <a:noFill/>
            <a:ln w="9525">
              <a:solidFill>
                <a:schemeClr val="tx1"/>
              </a:solidFill>
              <a:round/>
              <a:headEnd/>
              <a:tailEnd type="triangle" w="med" len="med"/>
            </a:ln>
          </p:spPr>
          <p:txBody>
            <a:bodyPr wrap="none" anchor="ctr"/>
            <a:lstStyle/>
            <a:p>
              <a:endParaRPr lang="es-MX"/>
            </a:p>
          </p:txBody>
        </p:sp>
        <p:sp>
          <p:nvSpPr>
            <p:cNvPr id="25619" name="Line 24"/>
            <p:cNvSpPr>
              <a:spLocks noChangeShapeType="1"/>
            </p:cNvSpPr>
            <p:nvPr/>
          </p:nvSpPr>
          <p:spPr bwMode="auto">
            <a:xfrm>
              <a:off x="1066800" y="6629400"/>
              <a:ext cx="2286000" cy="0"/>
            </a:xfrm>
            <a:prstGeom prst="line">
              <a:avLst/>
            </a:prstGeom>
            <a:noFill/>
            <a:ln w="9525">
              <a:solidFill>
                <a:schemeClr val="tx1"/>
              </a:solidFill>
              <a:round/>
              <a:headEnd type="triangle" w="lg" len="med"/>
              <a:tailEnd type="triangle" w="lg" len="med"/>
            </a:ln>
          </p:spPr>
          <p:txBody>
            <a:bodyPr wrap="none" anchor="ctr"/>
            <a:lstStyle/>
            <a:p>
              <a:endParaRPr lang="es-MX"/>
            </a:p>
          </p:txBody>
        </p:sp>
        <p:sp>
          <p:nvSpPr>
            <p:cNvPr id="25620" name="Text Box 27"/>
            <p:cNvSpPr txBox="1">
              <a:spLocks noChangeArrowheads="1"/>
            </p:cNvSpPr>
            <p:nvPr/>
          </p:nvSpPr>
          <p:spPr bwMode="auto">
            <a:xfrm>
              <a:off x="1752600" y="6597650"/>
              <a:ext cx="944563" cy="336550"/>
            </a:xfrm>
            <a:prstGeom prst="rect">
              <a:avLst/>
            </a:prstGeom>
            <a:noFill/>
            <a:ln w="9525">
              <a:noFill/>
              <a:miter lim="800000"/>
              <a:headEnd/>
              <a:tailEnd/>
            </a:ln>
          </p:spPr>
          <p:txBody>
            <a:bodyPr wrap="none">
              <a:spAutoFit/>
            </a:bodyPr>
            <a:lstStyle/>
            <a:p>
              <a:r>
                <a:rPr lang="es-ES_tradnl" sz="1600">
                  <a:latin typeface="Tahoma" pitchFamily="34" charset="0"/>
                </a:rPr>
                <a:t>625 [</a:t>
              </a:r>
              <a:r>
                <a:rPr lang="es-ES_tradnl" sz="1600">
                  <a:latin typeface="Tahoma" pitchFamily="34" charset="0"/>
                  <a:sym typeface="Symbol" pitchFamily="18" charset="2"/>
                </a:rPr>
                <a:t>s</a:t>
              </a:r>
              <a:r>
                <a:rPr lang="es-ES_tradnl" sz="1600">
                  <a:latin typeface="Tahoma" pitchFamily="34" charset="0"/>
                </a:rPr>
                <a:t>]</a:t>
              </a:r>
            </a:p>
          </p:txBody>
        </p:sp>
        <p:sp>
          <p:nvSpPr>
            <p:cNvPr id="25621" name="Text Box 28"/>
            <p:cNvSpPr txBox="1">
              <a:spLocks noChangeArrowheads="1"/>
            </p:cNvSpPr>
            <p:nvPr/>
          </p:nvSpPr>
          <p:spPr bwMode="auto">
            <a:xfrm>
              <a:off x="4343400" y="4921250"/>
              <a:ext cx="496888" cy="336550"/>
            </a:xfrm>
            <a:prstGeom prst="rect">
              <a:avLst/>
            </a:prstGeom>
            <a:noFill/>
            <a:ln w="9525">
              <a:noFill/>
              <a:miter lim="800000"/>
              <a:headEnd/>
              <a:tailEnd/>
            </a:ln>
          </p:spPr>
          <p:txBody>
            <a:bodyPr wrap="none">
              <a:spAutoFit/>
            </a:bodyPr>
            <a:lstStyle/>
            <a:p>
              <a:r>
                <a:rPr lang="es-ES_tradnl" sz="1600">
                  <a:latin typeface="Tahoma" pitchFamily="34" charset="0"/>
                </a:rPr>
                <a:t>f</a:t>
              </a:r>
              <a:r>
                <a:rPr lang="es-ES_tradnl" sz="1600" baseline="-25000">
                  <a:latin typeface="Tahoma" pitchFamily="34" charset="0"/>
                </a:rPr>
                <a:t>k+1</a:t>
              </a:r>
              <a:endParaRPr lang="es-ES_tradnl" sz="1600">
                <a:latin typeface="Tahoma" pitchFamily="34" charset="0"/>
              </a:endParaRPr>
            </a:p>
          </p:txBody>
        </p:sp>
        <p:sp>
          <p:nvSpPr>
            <p:cNvPr id="25622" name="Text Box 29"/>
            <p:cNvSpPr txBox="1">
              <a:spLocks noChangeArrowheads="1"/>
            </p:cNvSpPr>
            <p:nvPr/>
          </p:nvSpPr>
          <p:spPr bwMode="auto">
            <a:xfrm>
              <a:off x="1905000" y="4953000"/>
              <a:ext cx="319088" cy="336550"/>
            </a:xfrm>
            <a:prstGeom prst="rect">
              <a:avLst/>
            </a:prstGeom>
            <a:noFill/>
            <a:ln w="9525">
              <a:noFill/>
              <a:miter lim="800000"/>
              <a:headEnd/>
              <a:tailEnd/>
            </a:ln>
          </p:spPr>
          <p:txBody>
            <a:bodyPr wrap="none">
              <a:spAutoFit/>
            </a:bodyPr>
            <a:lstStyle/>
            <a:p>
              <a:r>
                <a:rPr lang="es-ES_tradnl" sz="1600">
                  <a:latin typeface="Tahoma" pitchFamily="34" charset="0"/>
                </a:rPr>
                <a:t>f</a:t>
              </a:r>
              <a:r>
                <a:rPr lang="es-ES_tradnl" sz="1600" baseline="-25000">
                  <a:latin typeface="Tahoma" pitchFamily="34" charset="0"/>
                </a:rPr>
                <a:t>k</a:t>
              </a:r>
              <a:endParaRPr lang="es-ES_tradnl" sz="1600">
                <a:latin typeface="Tahoma" pitchFamily="34" charset="0"/>
              </a:endParaRPr>
            </a:p>
          </p:txBody>
        </p:sp>
        <p:sp>
          <p:nvSpPr>
            <p:cNvPr id="25623" name="Text Box 30"/>
            <p:cNvSpPr txBox="1">
              <a:spLocks noChangeArrowheads="1"/>
            </p:cNvSpPr>
            <p:nvPr/>
          </p:nvSpPr>
          <p:spPr bwMode="auto">
            <a:xfrm>
              <a:off x="6324600" y="4921250"/>
              <a:ext cx="496888" cy="336550"/>
            </a:xfrm>
            <a:prstGeom prst="rect">
              <a:avLst/>
            </a:prstGeom>
            <a:noFill/>
            <a:ln w="9525">
              <a:noFill/>
              <a:miter lim="800000"/>
              <a:headEnd/>
              <a:tailEnd/>
            </a:ln>
          </p:spPr>
          <p:txBody>
            <a:bodyPr wrap="none">
              <a:spAutoFit/>
            </a:bodyPr>
            <a:lstStyle/>
            <a:p>
              <a:r>
                <a:rPr lang="es-ES_tradnl" sz="1600">
                  <a:latin typeface="Tahoma" pitchFamily="34" charset="0"/>
                </a:rPr>
                <a:t>f</a:t>
              </a:r>
              <a:r>
                <a:rPr lang="es-ES_tradnl" sz="1600" baseline="-25000">
                  <a:latin typeface="Tahoma" pitchFamily="34" charset="0"/>
                </a:rPr>
                <a:t>k+2</a:t>
              </a:r>
              <a:endParaRPr lang="es-ES_tradnl" sz="1600">
                <a:latin typeface="Tahoma" pitchFamily="34" charset="0"/>
              </a:endParaRPr>
            </a:p>
          </p:txBody>
        </p:sp>
        <p:sp>
          <p:nvSpPr>
            <p:cNvPr id="25624" name="Text Box 31"/>
            <p:cNvSpPr txBox="1">
              <a:spLocks noChangeArrowheads="1"/>
            </p:cNvSpPr>
            <p:nvPr/>
          </p:nvSpPr>
          <p:spPr bwMode="auto">
            <a:xfrm>
              <a:off x="8153400" y="5486400"/>
              <a:ext cx="252413" cy="336550"/>
            </a:xfrm>
            <a:prstGeom prst="rect">
              <a:avLst/>
            </a:prstGeom>
            <a:noFill/>
            <a:ln w="9525">
              <a:noFill/>
              <a:miter lim="800000"/>
              <a:headEnd/>
              <a:tailEnd/>
            </a:ln>
          </p:spPr>
          <p:txBody>
            <a:bodyPr wrap="none">
              <a:spAutoFit/>
            </a:bodyPr>
            <a:lstStyle/>
            <a:p>
              <a:r>
                <a:rPr lang="es-ES_tradnl" sz="1600">
                  <a:latin typeface="Tahoma" pitchFamily="34" charset="0"/>
                </a:rPr>
                <a:t>t</a:t>
              </a:r>
            </a:p>
          </p:txBody>
        </p:sp>
        <p:sp>
          <p:nvSpPr>
            <p:cNvPr id="25625" name="Text Box 32"/>
            <p:cNvSpPr txBox="1">
              <a:spLocks noChangeArrowheads="1"/>
            </p:cNvSpPr>
            <p:nvPr/>
          </p:nvSpPr>
          <p:spPr bwMode="auto">
            <a:xfrm>
              <a:off x="8153400" y="6324600"/>
              <a:ext cx="252413" cy="336550"/>
            </a:xfrm>
            <a:prstGeom prst="rect">
              <a:avLst/>
            </a:prstGeom>
            <a:noFill/>
            <a:ln w="9525">
              <a:noFill/>
              <a:miter lim="800000"/>
              <a:headEnd/>
              <a:tailEnd/>
            </a:ln>
          </p:spPr>
          <p:txBody>
            <a:bodyPr wrap="none">
              <a:spAutoFit/>
            </a:bodyPr>
            <a:lstStyle/>
            <a:p>
              <a:r>
                <a:rPr lang="es-ES_tradnl" sz="1600">
                  <a:latin typeface="Tahoma" pitchFamily="34" charset="0"/>
                </a:rPr>
                <a:t>t</a:t>
              </a:r>
            </a:p>
          </p:txBody>
        </p:sp>
      </p:grpSp>
      <p:sp>
        <p:nvSpPr>
          <p:cNvPr id="25604" name="31 CuadroTexto"/>
          <p:cNvSpPr txBox="1">
            <a:spLocks noChangeArrowheads="1"/>
          </p:cNvSpPr>
          <p:nvPr/>
        </p:nvSpPr>
        <p:spPr bwMode="auto">
          <a:xfrm>
            <a:off x="153988" y="2733675"/>
            <a:ext cx="1428750" cy="368300"/>
          </a:xfrm>
          <a:prstGeom prst="rect">
            <a:avLst/>
          </a:prstGeom>
          <a:noFill/>
          <a:ln w="9525">
            <a:noFill/>
            <a:miter lim="800000"/>
            <a:headEnd/>
            <a:tailEnd/>
          </a:ln>
        </p:spPr>
        <p:txBody>
          <a:bodyPr>
            <a:spAutoFit/>
          </a:bodyPr>
          <a:lstStyle/>
          <a:p>
            <a:r>
              <a:rPr lang="es-ES" sz="1800"/>
              <a:t>MAESTRO</a:t>
            </a:r>
            <a:endParaRPr lang="es-MX" sz="1800"/>
          </a:p>
        </p:txBody>
      </p:sp>
      <p:sp>
        <p:nvSpPr>
          <p:cNvPr id="25605" name="32 CuadroTexto"/>
          <p:cNvSpPr txBox="1">
            <a:spLocks noChangeArrowheads="1"/>
          </p:cNvSpPr>
          <p:nvPr/>
        </p:nvSpPr>
        <p:spPr bwMode="auto">
          <a:xfrm>
            <a:off x="0" y="4314825"/>
            <a:ext cx="1428750" cy="369888"/>
          </a:xfrm>
          <a:prstGeom prst="rect">
            <a:avLst/>
          </a:prstGeom>
          <a:noFill/>
          <a:ln w="9525">
            <a:noFill/>
            <a:miter lim="800000"/>
            <a:headEnd/>
            <a:tailEnd/>
          </a:ln>
        </p:spPr>
        <p:txBody>
          <a:bodyPr>
            <a:spAutoFit/>
          </a:bodyPr>
          <a:lstStyle/>
          <a:p>
            <a:r>
              <a:rPr lang="es-ES" sz="1800"/>
              <a:t>ESCLAVO</a:t>
            </a:r>
            <a:endParaRPr lang="es-MX" sz="1800"/>
          </a:p>
        </p:txBody>
      </p:sp>
      <p:sp>
        <p:nvSpPr>
          <p:cNvPr id="25606" name="33 CuadroTexto"/>
          <p:cNvSpPr txBox="1">
            <a:spLocks noChangeArrowheads="1"/>
          </p:cNvSpPr>
          <p:nvPr/>
        </p:nvSpPr>
        <p:spPr bwMode="auto">
          <a:xfrm>
            <a:off x="1973263" y="3524250"/>
            <a:ext cx="831850" cy="461963"/>
          </a:xfrm>
          <a:prstGeom prst="rect">
            <a:avLst/>
          </a:prstGeom>
          <a:noFill/>
          <a:ln w="9525">
            <a:noFill/>
            <a:miter lim="800000"/>
            <a:headEnd/>
            <a:tailEnd/>
          </a:ln>
        </p:spPr>
        <p:txBody>
          <a:bodyPr>
            <a:spAutoFit/>
          </a:bodyPr>
          <a:lstStyle/>
          <a:p>
            <a:r>
              <a:rPr lang="es-ES"/>
              <a:t>TX</a:t>
            </a:r>
            <a:endParaRPr lang="es-MX"/>
          </a:p>
        </p:txBody>
      </p:sp>
      <p:sp>
        <p:nvSpPr>
          <p:cNvPr id="25607" name="34 CuadroTexto"/>
          <p:cNvSpPr txBox="1">
            <a:spLocks noChangeArrowheads="1"/>
          </p:cNvSpPr>
          <p:nvPr/>
        </p:nvSpPr>
        <p:spPr bwMode="auto">
          <a:xfrm>
            <a:off x="4787900" y="3390900"/>
            <a:ext cx="831850" cy="461963"/>
          </a:xfrm>
          <a:prstGeom prst="rect">
            <a:avLst/>
          </a:prstGeom>
          <a:noFill/>
          <a:ln w="9525">
            <a:noFill/>
            <a:miter lim="800000"/>
            <a:headEnd/>
            <a:tailEnd/>
          </a:ln>
        </p:spPr>
        <p:txBody>
          <a:bodyPr>
            <a:spAutoFit/>
          </a:bodyPr>
          <a:lstStyle/>
          <a:p>
            <a:r>
              <a:rPr lang="es-ES"/>
              <a:t>RX</a:t>
            </a:r>
            <a:endParaRPr lang="es-MX"/>
          </a:p>
        </p:txBody>
      </p:sp>
    </p:spTree>
  </p:cSld>
  <p:clrMapOvr>
    <a:masterClrMapping/>
  </p:clrMapOvr>
  <p:transition>
    <p:zoom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a:xfrm>
            <a:off x="468313" y="260350"/>
            <a:ext cx="7705725" cy="1143000"/>
          </a:xfrm>
        </p:spPr>
        <p:txBody>
          <a:bodyPr/>
          <a:lstStyle/>
          <a:p>
            <a:r>
              <a:rPr lang="es-ES" smtClean="0">
                <a:solidFill>
                  <a:srgbClr val="0000CC"/>
                </a:solidFill>
              </a:rPr>
              <a:t>FORMACION DEL PAQUETE</a:t>
            </a:r>
            <a:endParaRPr lang="es-MX" smtClean="0">
              <a:solidFill>
                <a:srgbClr val="0000CC"/>
              </a:solidFill>
            </a:endParaRPr>
          </a:p>
        </p:txBody>
      </p:sp>
      <p:grpSp>
        <p:nvGrpSpPr>
          <p:cNvPr id="28675" name="3 Grupo"/>
          <p:cNvGrpSpPr>
            <a:grpSpLocks/>
          </p:cNvGrpSpPr>
          <p:nvPr/>
        </p:nvGrpSpPr>
        <p:grpSpPr bwMode="auto">
          <a:xfrm>
            <a:off x="692150" y="1617663"/>
            <a:ext cx="7315200" cy="1604962"/>
            <a:chOff x="990600" y="1442378"/>
            <a:chExt cx="7315200" cy="1605622"/>
          </a:xfrm>
        </p:grpSpPr>
        <p:sp>
          <p:nvSpPr>
            <p:cNvPr id="28677" name="Rectangle 8"/>
            <p:cNvSpPr>
              <a:spLocks noChangeArrowheads="1"/>
            </p:cNvSpPr>
            <p:nvPr/>
          </p:nvSpPr>
          <p:spPr bwMode="auto">
            <a:xfrm>
              <a:off x="990600" y="2057400"/>
              <a:ext cx="1528763" cy="609600"/>
            </a:xfrm>
            <a:prstGeom prst="rect">
              <a:avLst/>
            </a:prstGeom>
            <a:solidFill>
              <a:srgbClr val="0000FF"/>
            </a:solidFill>
            <a:ln w="9525">
              <a:solidFill>
                <a:schemeClr val="tx1"/>
              </a:solidFill>
              <a:miter lim="800000"/>
              <a:headEnd/>
              <a:tailEnd/>
            </a:ln>
          </p:spPr>
          <p:txBody>
            <a:bodyPr wrap="none" anchor="ctr"/>
            <a:lstStyle/>
            <a:p>
              <a:endParaRPr lang="es-MX"/>
            </a:p>
          </p:txBody>
        </p:sp>
        <p:sp>
          <p:nvSpPr>
            <p:cNvPr id="28678" name="Rectangle 9"/>
            <p:cNvSpPr>
              <a:spLocks noChangeArrowheads="1"/>
            </p:cNvSpPr>
            <p:nvPr/>
          </p:nvSpPr>
          <p:spPr bwMode="auto">
            <a:xfrm>
              <a:off x="1889125" y="2057400"/>
              <a:ext cx="782638" cy="609600"/>
            </a:xfrm>
            <a:prstGeom prst="rect">
              <a:avLst/>
            </a:prstGeom>
            <a:solidFill>
              <a:srgbClr val="CCFFFF"/>
            </a:solidFill>
            <a:ln w="9525">
              <a:solidFill>
                <a:schemeClr val="tx1"/>
              </a:solidFill>
              <a:miter lim="800000"/>
              <a:headEnd/>
              <a:tailEnd/>
            </a:ln>
          </p:spPr>
          <p:txBody>
            <a:bodyPr wrap="none" anchor="ctr"/>
            <a:lstStyle/>
            <a:p>
              <a:endParaRPr lang="es-MX"/>
            </a:p>
          </p:txBody>
        </p:sp>
        <p:sp>
          <p:nvSpPr>
            <p:cNvPr id="28679" name="Rectangle 10"/>
            <p:cNvSpPr>
              <a:spLocks noChangeArrowheads="1"/>
            </p:cNvSpPr>
            <p:nvPr/>
          </p:nvSpPr>
          <p:spPr bwMode="auto">
            <a:xfrm>
              <a:off x="2590800" y="2057400"/>
              <a:ext cx="5715000" cy="609600"/>
            </a:xfrm>
            <a:prstGeom prst="rect">
              <a:avLst/>
            </a:prstGeom>
            <a:solidFill>
              <a:srgbClr val="FFFFFF"/>
            </a:solidFill>
            <a:ln w="9525">
              <a:solidFill>
                <a:schemeClr val="tx1"/>
              </a:solidFill>
              <a:miter lim="800000"/>
              <a:headEnd/>
              <a:tailEnd/>
            </a:ln>
          </p:spPr>
          <p:txBody>
            <a:bodyPr wrap="none" anchor="ctr"/>
            <a:lstStyle/>
            <a:p>
              <a:endParaRPr lang="es-MX"/>
            </a:p>
          </p:txBody>
        </p:sp>
        <p:sp>
          <p:nvSpPr>
            <p:cNvPr id="28680" name="Text Box 11"/>
            <p:cNvSpPr txBox="1">
              <a:spLocks noChangeArrowheads="1"/>
            </p:cNvSpPr>
            <p:nvPr/>
          </p:nvSpPr>
          <p:spPr bwMode="auto">
            <a:xfrm>
              <a:off x="1080071" y="1442378"/>
              <a:ext cx="962123" cy="692497"/>
            </a:xfrm>
            <a:prstGeom prst="rect">
              <a:avLst/>
            </a:prstGeom>
            <a:noFill/>
            <a:ln w="9525">
              <a:noFill/>
              <a:miter lim="800000"/>
              <a:headEnd/>
              <a:tailEnd/>
            </a:ln>
          </p:spPr>
          <p:txBody>
            <a:bodyPr wrap="none">
              <a:spAutoFit/>
            </a:bodyPr>
            <a:lstStyle/>
            <a:p>
              <a:pPr algn="ctr"/>
              <a:r>
                <a:rPr lang="es-ES_tradnl" sz="1800">
                  <a:latin typeface="Tahoma" pitchFamily="34" charset="0"/>
                </a:rPr>
                <a:t>Access</a:t>
              </a:r>
            </a:p>
            <a:p>
              <a:pPr algn="ctr"/>
              <a:r>
                <a:rPr lang="es-ES_tradnl" sz="1400">
                  <a:latin typeface="Tahoma" pitchFamily="34" charset="0"/>
                </a:rPr>
                <a:t>Code</a:t>
              </a:r>
              <a:endParaRPr lang="es-ES_tradnl" sz="1800">
                <a:latin typeface="Tahoma" pitchFamily="34" charset="0"/>
              </a:endParaRPr>
            </a:p>
          </p:txBody>
        </p:sp>
        <p:sp>
          <p:nvSpPr>
            <p:cNvPr id="28681" name="Text Box 12"/>
            <p:cNvSpPr txBox="1">
              <a:spLocks noChangeArrowheads="1"/>
            </p:cNvSpPr>
            <p:nvPr/>
          </p:nvSpPr>
          <p:spPr bwMode="auto">
            <a:xfrm>
              <a:off x="1833563" y="1676400"/>
              <a:ext cx="909637" cy="366713"/>
            </a:xfrm>
            <a:prstGeom prst="rect">
              <a:avLst/>
            </a:prstGeom>
            <a:noFill/>
            <a:ln w="9525">
              <a:noFill/>
              <a:miter lim="800000"/>
              <a:headEnd/>
              <a:tailEnd/>
            </a:ln>
          </p:spPr>
          <p:txBody>
            <a:bodyPr wrap="none">
              <a:spAutoFit/>
            </a:bodyPr>
            <a:lstStyle/>
            <a:p>
              <a:pPr algn="ctr"/>
              <a:r>
                <a:rPr lang="es-ES_tradnl" sz="1800">
                  <a:latin typeface="Tahoma" pitchFamily="34" charset="0"/>
                </a:rPr>
                <a:t>Header</a:t>
              </a:r>
            </a:p>
          </p:txBody>
        </p:sp>
        <p:sp>
          <p:nvSpPr>
            <p:cNvPr id="28682" name="Text Box 13"/>
            <p:cNvSpPr txBox="1">
              <a:spLocks noChangeArrowheads="1"/>
            </p:cNvSpPr>
            <p:nvPr/>
          </p:nvSpPr>
          <p:spPr bwMode="auto">
            <a:xfrm>
              <a:off x="4745038" y="1676400"/>
              <a:ext cx="968375" cy="366713"/>
            </a:xfrm>
            <a:prstGeom prst="rect">
              <a:avLst/>
            </a:prstGeom>
            <a:noFill/>
            <a:ln w="9525">
              <a:noFill/>
              <a:miter lim="800000"/>
              <a:headEnd/>
              <a:tailEnd/>
            </a:ln>
          </p:spPr>
          <p:txBody>
            <a:bodyPr wrap="none">
              <a:spAutoFit/>
            </a:bodyPr>
            <a:lstStyle/>
            <a:p>
              <a:pPr algn="ctr"/>
              <a:r>
                <a:rPr lang="es-ES_tradnl" sz="1800">
                  <a:latin typeface="Tahoma" pitchFamily="34" charset="0"/>
                </a:rPr>
                <a:t>Payload</a:t>
              </a:r>
            </a:p>
          </p:txBody>
        </p:sp>
        <p:sp>
          <p:nvSpPr>
            <p:cNvPr id="28683" name="Text Box 14"/>
            <p:cNvSpPr txBox="1">
              <a:spLocks noChangeArrowheads="1"/>
            </p:cNvSpPr>
            <p:nvPr/>
          </p:nvSpPr>
          <p:spPr bwMode="auto">
            <a:xfrm>
              <a:off x="1304925" y="2681288"/>
              <a:ext cx="434975" cy="366712"/>
            </a:xfrm>
            <a:prstGeom prst="rect">
              <a:avLst/>
            </a:prstGeom>
            <a:noFill/>
            <a:ln w="9525">
              <a:noFill/>
              <a:miter lim="800000"/>
              <a:headEnd/>
              <a:tailEnd/>
            </a:ln>
          </p:spPr>
          <p:txBody>
            <a:bodyPr wrap="none">
              <a:spAutoFit/>
            </a:bodyPr>
            <a:lstStyle/>
            <a:p>
              <a:pPr algn="ctr"/>
              <a:r>
                <a:rPr lang="es-ES_tradnl" sz="1800">
                  <a:latin typeface="Tahoma" pitchFamily="34" charset="0"/>
                </a:rPr>
                <a:t>72</a:t>
              </a:r>
            </a:p>
          </p:txBody>
        </p:sp>
        <p:sp>
          <p:nvSpPr>
            <p:cNvPr id="28684" name="Text Box 15"/>
            <p:cNvSpPr txBox="1">
              <a:spLocks noChangeArrowheads="1"/>
            </p:cNvSpPr>
            <p:nvPr/>
          </p:nvSpPr>
          <p:spPr bwMode="auto">
            <a:xfrm>
              <a:off x="2003425" y="2681288"/>
              <a:ext cx="434975" cy="366712"/>
            </a:xfrm>
            <a:prstGeom prst="rect">
              <a:avLst/>
            </a:prstGeom>
            <a:noFill/>
            <a:ln w="9525">
              <a:noFill/>
              <a:miter lim="800000"/>
              <a:headEnd/>
              <a:tailEnd/>
            </a:ln>
          </p:spPr>
          <p:txBody>
            <a:bodyPr wrap="none">
              <a:spAutoFit/>
            </a:bodyPr>
            <a:lstStyle/>
            <a:p>
              <a:pPr algn="ctr"/>
              <a:r>
                <a:rPr lang="es-ES_tradnl" sz="1800">
                  <a:latin typeface="Tahoma" pitchFamily="34" charset="0"/>
                </a:rPr>
                <a:t>54</a:t>
              </a:r>
            </a:p>
          </p:txBody>
        </p:sp>
        <p:sp>
          <p:nvSpPr>
            <p:cNvPr id="28685" name="Text Box 16"/>
            <p:cNvSpPr txBox="1">
              <a:spLocks noChangeArrowheads="1"/>
            </p:cNvSpPr>
            <p:nvPr/>
          </p:nvSpPr>
          <p:spPr bwMode="auto">
            <a:xfrm>
              <a:off x="4748213" y="2667000"/>
              <a:ext cx="893762" cy="366713"/>
            </a:xfrm>
            <a:prstGeom prst="rect">
              <a:avLst/>
            </a:prstGeom>
            <a:noFill/>
            <a:ln w="9525">
              <a:noFill/>
              <a:miter lim="800000"/>
              <a:headEnd/>
              <a:tailEnd/>
            </a:ln>
          </p:spPr>
          <p:txBody>
            <a:bodyPr wrap="none">
              <a:spAutoFit/>
            </a:bodyPr>
            <a:lstStyle/>
            <a:p>
              <a:pPr algn="ctr"/>
              <a:r>
                <a:rPr lang="es-ES_tradnl" sz="1800">
                  <a:latin typeface="Tahoma" pitchFamily="34" charset="0"/>
                </a:rPr>
                <a:t>0-2745</a:t>
              </a:r>
            </a:p>
          </p:txBody>
        </p:sp>
      </p:grpSp>
      <p:sp>
        <p:nvSpPr>
          <p:cNvPr id="28676" name="13 Rectángulo"/>
          <p:cNvSpPr>
            <a:spLocks noChangeArrowheads="1"/>
          </p:cNvSpPr>
          <p:nvPr/>
        </p:nvSpPr>
        <p:spPr bwMode="auto">
          <a:xfrm>
            <a:off x="760413" y="3375025"/>
            <a:ext cx="7653337" cy="2493963"/>
          </a:xfrm>
          <a:prstGeom prst="rect">
            <a:avLst/>
          </a:prstGeom>
          <a:noFill/>
          <a:ln w="9525">
            <a:noFill/>
            <a:miter lim="800000"/>
            <a:headEnd/>
            <a:tailEnd/>
          </a:ln>
        </p:spPr>
        <p:txBody>
          <a:bodyPr>
            <a:spAutoFit/>
          </a:bodyPr>
          <a:lstStyle/>
          <a:p>
            <a:pPr algn="just"/>
            <a:r>
              <a:rPr lang="es-ES_tradnl">
                <a:solidFill>
                  <a:srgbClr val="FF0000"/>
                </a:solidFill>
              </a:rPr>
              <a:t>En cada slot se intercambia un paquete entre el maestro y alguna de las unidades esclavo</a:t>
            </a:r>
          </a:p>
          <a:p>
            <a:pPr algn="just"/>
            <a:r>
              <a:rPr lang="es-ES_tradnl">
                <a:solidFill>
                  <a:srgbClr val="FF0000"/>
                </a:solidFill>
              </a:rPr>
              <a:t>Los paquetes tienen formato fijo. Cada paquete comienza con un código de acceso de 72 bits que se deriva de la identidad del maestro y es único para ese canal</a:t>
            </a:r>
          </a:p>
        </p:txBody>
      </p:sp>
    </p:spTree>
  </p:cSld>
  <p:clrMapOvr>
    <a:masterClrMapping/>
  </p:clrMapOvr>
  <p:transition>
    <p:zoom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Título"/>
          <p:cNvSpPr>
            <a:spLocks noGrp="1"/>
          </p:cNvSpPr>
          <p:nvPr>
            <p:ph type="title"/>
          </p:nvPr>
        </p:nvSpPr>
        <p:spPr>
          <a:xfrm>
            <a:off x="539750" y="269875"/>
            <a:ext cx="7705725" cy="1143000"/>
          </a:xfrm>
        </p:spPr>
        <p:txBody>
          <a:bodyPr/>
          <a:lstStyle/>
          <a:p>
            <a:r>
              <a:rPr lang="es-ES" smtClean="0">
                <a:solidFill>
                  <a:srgbClr val="0000CC"/>
                </a:solidFill>
              </a:rPr>
              <a:t>Identificación de paquetes</a:t>
            </a:r>
            <a:endParaRPr lang="es-MX" smtClean="0">
              <a:solidFill>
                <a:srgbClr val="0000CC"/>
              </a:solidFill>
            </a:endParaRPr>
          </a:p>
        </p:txBody>
      </p:sp>
      <p:grpSp>
        <p:nvGrpSpPr>
          <p:cNvPr id="29699" name="3 Grupo"/>
          <p:cNvGrpSpPr>
            <a:grpSpLocks/>
          </p:cNvGrpSpPr>
          <p:nvPr/>
        </p:nvGrpSpPr>
        <p:grpSpPr bwMode="auto">
          <a:xfrm>
            <a:off x="884238" y="1473200"/>
            <a:ext cx="7421562" cy="1574800"/>
            <a:chOff x="883578" y="1473200"/>
            <a:chExt cx="7422222" cy="1574800"/>
          </a:xfrm>
        </p:grpSpPr>
        <p:sp>
          <p:nvSpPr>
            <p:cNvPr id="29701" name="Rectangle 4"/>
            <p:cNvSpPr>
              <a:spLocks noChangeArrowheads="1"/>
            </p:cNvSpPr>
            <p:nvPr/>
          </p:nvSpPr>
          <p:spPr bwMode="auto">
            <a:xfrm>
              <a:off x="990600" y="2057400"/>
              <a:ext cx="1528763" cy="609600"/>
            </a:xfrm>
            <a:prstGeom prst="rect">
              <a:avLst/>
            </a:prstGeom>
            <a:solidFill>
              <a:srgbClr val="0000FF"/>
            </a:solidFill>
            <a:ln w="9525">
              <a:solidFill>
                <a:schemeClr val="tx1"/>
              </a:solidFill>
              <a:miter lim="800000"/>
              <a:headEnd/>
              <a:tailEnd/>
            </a:ln>
          </p:spPr>
          <p:txBody>
            <a:bodyPr wrap="none" anchor="ctr"/>
            <a:lstStyle/>
            <a:p>
              <a:endParaRPr lang="es-MX"/>
            </a:p>
          </p:txBody>
        </p:sp>
        <p:sp>
          <p:nvSpPr>
            <p:cNvPr id="29702" name="Rectangle 5"/>
            <p:cNvSpPr>
              <a:spLocks noChangeArrowheads="1"/>
            </p:cNvSpPr>
            <p:nvPr/>
          </p:nvSpPr>
          <p:spPr bwMode="auto">
            <a:xfrm>
              <a:off x="1889125" y="2057400"/>
              <a:ext cx="782638" cy="609600"/>
            </a:xfrm>
            <a:prstGeom prst="rect">
              <a:avLst/>
            </a:prstGeom>
            <a:solidFill>
              <a:srgbClr val="CCFFFF"/>
            </a:solidFill>
            <a:ln w="9525">
              <a:solidFill>
                <a:schemeClr val="tx1"/>
              </a:solidFill>
              <a:miter lim="800000"/>
              <a:headEnd/>
              <a:tailEnd/>
            </a:ln>
          </p:spPr>
          <p:txBody>
            <a:bodyPr wrap="none" anchor="ctr"/>
            <a:lstStyle/>
            <a:p>
              <a:endParaRPr lang="es-MX"/>
            </a:p>
          </p:txBody>
        </p:sp>
        <p:sp>
          <p:nvSpPr>
            <p:cNvPr id="29703" name="Rectangle 6"/>
            <p:cNvSpPr>
              <a:spLocks noChangeArrowheads="1"/>
            </p:cNvSpPr>
            <p:nvPr/>
          </p:nvSpPr>
          <p:spPr bwMode="auto">
            <a:xfrm>
              <a:off x="2590800" y="2057400"/>
              <a:ext cx="5715000" cy="609600"/>
            </a:xfrm>
            <a:prstGeom prst="rect">
              <a:avLst/>
            </a:prstGeom>
            <a:solidFill>
              <a:srgbClr val="FFFFFF"/>
            </a:solidFill>
            <a:ln w="9525">
              <a:solidFill>
                <a:schemeClr val="tx1"/>
              </a:solidFill>
              <a:miter lim="800000"/>
              <a:headEnd/>
              <a:tailEnd/>
            </a:ln>
          </p:spPr>
          <p:txBody>
            <a:bodyPr wrap="none" anchor="ctr"/>
            <a:lstStyle/>
            <a:p>
              <a:endParaRPr lang="es-MX"/>
            </a:p>
          </p:txBody>
        </p:sp>
        <p:sp>
          <p:nvSpPr>
            <p:cNvPr id="29704" name="Text Box 7"/>
            <p:cNvSpPr txBox="1">
              <a:spLocks noChangeArrowheads="1"/>
            </p:cNvSpPr>
            <p:nvPr/>
          </p:nvSpPr>
          <p:spPr bwMode="auto">
            <a:xfrm>
              <a:off x="883578" y="1473200"/>
              <a:ext cx="1022286" cy="630942"/>
            </a:xfrm>
            <a:prstGeom prst="rect">
              <a:avLst/>
            </a:prstGeom>
            <a:noFill/>
            <a:ln w="9525">
              <a:noFill/>
              <a:miter lim="800000"/>
              <a:headEnd/>
              <a:tailEnd/>
            </a:ln>
          </p:spPr>
          <p:txBody>
            <a:bodyPr>
              <a:spAutoFit/>
            </a:bodyPr>
            <a:lstStyle/>
            <a:p>
              <a:pPr algn="ctr"/>
              <a:r>
                <a:rPr lang="es-ES_tradnl" sz="1400">
                  <a:latin typeface="Tahoma" pitchFamily="34" charset="0"/>
                </a:rPr>
                <a:t>Access</a:t>
              </a:r>
            </a:p>
            <a:p>
              <a:pPr algn="ctr"/>
              <a:r>
                <a:rPr lang="es-ES_tradnl" sz="1400">
                  <a:latin typeface="Tahoma" pitchFamily="34" charset="0"/>
                </a:rPr>
                <a:t>Code</a:t>
              </a:r>
            </a:p>
          </p:txBody>
        </p:sp>
        <p:sp>
          <p:nvSpPr>
            <p:cNvPr id="29705" name="Text Box 8"/>
            <p:cNvSpPr txBox="1">
              <a:spLocks noChangeArrowheads="1"/>
            </p:cNvSpPr>
            <p:nvPr/>
          </p:nvSpPr>
          <p:spPr bwMode="auto">
            <a:xfrm>
              <a:off x="1833563" y="1676400"/>
              <a:ext cx="909637" cy="366713"/>
            </a:xfrm>
            <a:prstGeom prst="rect">
              <a:avLst/>
            </a:prstGeom>
            <a:noFill/>
            <a:ln w="9525">
              <a:noFill/>
              <a:miter lim="800000"/>
              <a:headEnd/>
              <a:tailEnd/>
            </a:ln>
          </p:spPr>
          <p:txBody>
            <a:bodyPr wrap="none">
              <a:spAutoFit/>
            </a:bodyPr>
            <a:lstStyle/>
            <a:p>
              <a:pPr algn="ctr"/>
              <a:r>
                <a:rPr lang="es-ES_tradnl" sz="1800">
                  <a:latin typeface="Tahoma" pitchFamily="34" charset="0"/>
                </a:rPr>
                <a:t>Header</a:t>
              </a:r>
            </a:p>
          </p:txBody>
        </p:sp>
        <p:sp>
          <p:nvSpPr>
            <p:cNvPr id="29706" name="Text Box 9"/>
            <p:cNvSpPr txBox="1">
              <a:spLocks noChangeArrowheads="1"/>
            </p:cNvSpPr>
            <p:nvPr/>
          </p:nvSpPr>
          <p:spPr bwMode="auto">
            <a:xfrm>
              <a:off x="4745038" y="1676400"/>
              <a:ext cx="968375" cy="366713"/>
            </a:xfrm>
            <a:prstGeom prst="rect">
              <a:avLst/>
            </a:prstGeom>
            <a:noFill/>
            <a:ln w="9525">
              <a:noFill/>
              <a:miter lim="800000"/>
              <a:headEnd/>
              <a:tailEnd/>
            </a:ln>
          </p:spPr>
          <p:txBody>
            <a:bodyPr wrap="none">
              <a:spAutoFit/>
            </a:bodyPr>
            <a:lstStyle/>
            <a:p>
              <a:pPr algn="ctr"/>
              <a:r>
                <a:rPr lang="es-ES_tradnl" sz="1800">
                  <a:latin typeface="Tahoma" pitchFamily="34" charset="0"/>
                </a:rPr>
                <a:t>Payload</a:t>
              </a:r>
            </a:p>
          </p:txBody>
        </p:sp>
        <p:sp>
          <p:nvSpPr>
            <p:cNvPr id="29707" name="Text Box 10"/>
            <p:cNvSpPr txBox="1">
              <a:spLocks noChangeArrowheads="1"/>
            </p:cNvSpPr>
            <p:nvPr/>
          </p:nvSpPr>
          <p:spPr bwMode="auto">
            <a:xfrm>
              <a:off x="1304925" y="2681288"/>
              <a:ext cx="434975" cy="366712"/>
            </a:xfrm>
            <a:prstGeom prst="rect">
              <a:avLst/>
            </a:prstGeom>
            <a:noFill/>
            <a:ln w="9525">
              <a:noFill/>
              <a:miter lim="800000"/>
              <a:headEnd/>
              <a:tailEnd/>
            </a:ln>
          </p:spPr>
          <p:txBody>
            <a:bodyPr wrap="none">
              <a:spAutoFit/>
            </a:bodyPr>
            <a:lstStyle/>
            <a:p>
              <a:pPr algn="ctr"/>
              <a:r>
                <a:rPr lang="es-ES_tradnl" sz="1800">
                  <a:latin typeface="Tahoma" pitchFamily="34" charset="0"/>
                </a:rPr>
                <a:t>72</a:t>
              </a:r>
            </a:p>
          </p:txBody>
        </p:sp>
        <p:sp>
          <p:nvSpPr>
            <p:cNvPr id="29708" name="Text Box 11"/>
            <p:cNvSpPr txBox="1">
              <a:spLocks noChangeArrowheads="1"/>
            </p:cNvSpPr>
            <p:nvPr/>
          </p:nvSpPr>
          <p:spPr bwMode="auto">
            <a:xfrm>
              <a:off x="2003425" y="2681288"/>
              <a:ext cx="434975" cy="366712"/>
            </a:xfrm>
            <a:prstGeom prst="rect">
              <a:avLst/>
            </a:prstGeom>
            <a:noFill/>
            <a:ln w="9525">
              <a:noFill/>
              <a:miter lim="800000"/>
              <a:headEnd/>
              <a:tailEnd/>
            </a:ln>
          </p:spPr>
          <p:txBody>
            <a:bodyPr wrap="none">
              <a:spAutoFit/>
            </a:bodyPr>
            <a:lstStyle/>
            <a:p>
              <a:pPr algn="ctr"/>
              <a:r>
                <a:rPr lang="es-ES_tradnl" sz="1800">
                  <a:latin typeface="Tahoma" pitchFamily="34" charset="0"/>
                </a:rPr>
                <a:t>54</a:t>
              </a:r>
            </a:p>
          </p:txBody>
        </p:sp>
        <p:sp>
          <p:nvSpPr>
            <p:cNvPr id="29709" name="Text Box 12"/>
            <p:cNvSpPr txBox="1">
              <a:spLocks noChangeArrowheads="1"/>
            </p:cNvSpPr>
            <p:nvPr/>
          </p:nvSpPr>
          <p:spPr bwMode="auto">
            <a:xfrm>
              <a:off x="4748213" y="2667000"/>
              <a:ext cx="893762" cy="366713"/>
            </a:xfrm>
            <a:prstGeom prst="rect">
              <a:avLst/>
            </a:prstGeom>
            <a:noFill/>
            <a:ln w="9525">
              <a:noFill/>
              <a:miter lim="800000"/>
              <a:headEnd/>
              <a:tailEnd/>
            </a:ln>
          </p:spPr>
          <p:txBody>
            <a:bodyPr wrap="none">
              <a:spAutoFit/>
            </a:bodyPr>
            <a:lstStyle/>
            <a:p>
              <a:pPr algn="ctr"/>
              <a:r>
                <a:rPr lang="es-ES_tradnl" sz="1800">
                  <a:latin typeface="Tahoma" pitchFamily="34" charset="0"/>
                </a:rPr>
                <a:t>0-2745</a:t>
              </a:r>
            </a:p>
          </p:txBody>
        </p:sp>
      </p:grpSp>
      <p:sp>
        <p:nvSpPr>
          <p:cNvPr id="29700" name="13 Rectángulo"/>
          <p:cNvSpPr>
            <a:spLocks noChangeArrowheads="1"/>
          </p:cNvSpPr>
          <p:nvPr/>
        </p:nvSpPr>
        <p:spPr bwMode="auto">
          <a:xfrm>
            <a:off x="873125" y="3292475"/>
            <a:ext cx="7747000" cy="2124075"/>
          </a:xfrm>
          <a:prstGeom prst="rect">
            <a:avLst/>
          </a:prstGeom>
          <a:noFill/>
          <a:ln w="9525">
            <a:noFill/>
            <a:miter lim="800000"/>
            <a:headEnd/>
            <a:tailEnd/>
          </a:ln>
        </p:spPr>
        <p:txBody>
          <a:bodyPr>
            <a:spAutoFit/>
          </a:bodyPr>
          <a:lstStyle/>
          <a:p>
            <a:pPr algn="just"/>
            <a:r>
              <a:rPr lang="es-ES_tradnl">
                <a:solidFill>
                  <a:srgbClr val="FF0000"/>
                </a:solidFill>
              </a:rPr>
              <a:t>Los receptores en la </a:t>
            </a:r>
            <a:r>
              <a:rPr lang="es-ES_tradnl" i="1">
                <a:solidFill>
                  <a:srgbClr val="FF0000"/>
                </a:solidFill>
              </a:rPr>
              <a:t>Picored </a:t>
            </a:r>
            <a:r>
              <a:rPr lang="es-ES_tradnl">
                <a:solidFill>
                  <a:srgbClr val="FF0000"/>
                </a:solidFill>
              </a:rPr>
              <a:t>comparan el paquete entrante con el código de acceso. Si estos no coinciden, el paquete es descartado</a:t>
            </a:r>
          </a:p>
          <a:p>
            <a:pPr algn="just"/>
            <a:r>
              <a:rPr lang="es-ES_tradnl">
                <a:solidFill>
                  <a:srgbClr val="FF0000"/>
                </a:solidFill>
              </a:rPr>
              <a:t> El código de acceso se usa también para sincronización</a:t>
            </a:r>
          </a:p>
        </p:txBody>
      </p:sp>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Título"/>
          <p:cNvSpPr>
            <a:spLocks noGrp="1"/>
          </p:cNvSpPr>
          <p:nvPr>
            <p:ph type="title"/>
          </p:nvPr>
        </p:nvSpPr>
        <p:spPr>
          <a:xfrm>
            <a:off x="468313" y="260350"/>
            <a:ext cx="7705725" cy="1143000"/>
          </a:xfrm>
        </p:spPr>
        <p:txBody>
          <a:bodyPr/>
          <a:lstStyle/>
          <a:p>
            <a:r>
              <a:rPr lang="es-ES" smtClean="0">
                <a:solidFill>
                  <a:srgbClr val="0000CC"/>
                </a:solidFill>
              </a:rPr>
              <a:t>Definición de paquetes</a:t>
            </a:r>
            <a:endParaRPr lang="es-MX" smtClean="0">
              <a:solidFill>
                <a:srgbClr val="0000CC"/>
              </a:solidFill>
            </a:endParaRPr>
          </a:p>
        </p:txBody>
      </p:sp>
      <p:sp>
        <p:nvSpPr>
          <p:cNvPr id="4" name="Rectangle 3"/>
          <p:cNvSpPr txBox="1">
            <a:spLocks noChangeArrowheads="1"/>
          </p:cNvSpPr>
          <p:nvPr/>
        </p:nvSpPr>
        <p:spPr bwMode="auto">
          <a:xfrm>
            <a:off x="487363" y="3182938"/>
            <a:ext cx="8153400" cy="2806700"/>
          </a:xfrm>
          <a:prstGeom prst="rect">
            <a:avLst/>
          </a:prstGeom>
          <a:noFill/>
          <a:ln w="9525">
            <a:noFill/>
            <a:miter lim="800000"/>
            <a:headEnd/>
            <a:tailEnd/>
          </a:ln>
        </p:spPr>
        <p:txBody>
          <a:bodyPr/>
          <a:lstStyle/>
          <a:p>
            <a:pPr marL="342900" indent="-342900" algn="just" eaLnBrk="0" hangingPunct="0">
              <a:spcBef>
                <a:spcPct val="20000"/>
              </a:spcBef>
              <a:buFontTx/>
              <a:buChar char="•"/>
              <a:defRPr/>
            </a:pPr>
            <a:r>
              <a:rPr lang="es-ES_tradnl" sz="2000" kern="0" dirty="0">
                <a:solidFill>
                  <a:srgbClr val="FF0000"/>
                </a:solidFill>
                <a:latin typeface="+mn-lt"/>
              </a:rPr>
              <a:t>Basados en la información del bit </a:t>
            </a:r>
            <a:r>
              <a:rPr lang="es-ES_tradnl" sz="2000" kern="0" dirty="0">
                <a:latin typeface="+mn-lt"/>
              </a:rPr>
              <a:t>ARQN</a:t>
            </a:r>
            <a:r>
              <a:rPr lang="es-ES_tradnl" sz="2000" kern="0" dirty="0">
                <a:solidFill>
                  <a:srgbClr val="FF0000"/>
                </a:solidFill>
                <a:latin typeface="+mn-lt"/>
              </a:rPr>
              <a:t>, el transmisor decide si envía un nuevo paquete o retransmite el anterior</a:t>
            </a:r>
          </a:p>
          <a:p>
            <a:pPr marL="342900" indent="-342900" algn="just" eaLnBrk="0" hangingPunct="0">
              <a:spcBef>
                <a:spcPct val="20000"/>
              </a:spcBef>
              <a:defRPr/>
            </a:pPr>
            <a:endParaRPr lang="es-ES_tradnl" sz="1200" kern="0" dirty="0">
              <a:solidFill>
                <a:srgbClr val="FF0000"/>
              </a:solidFill>
              <a:latin typeface="+mn-lt"/>
            </a:endParaRPr>
          </a:p>
          <a:p>
            <a:pPr marL="342900" indent="-342900" algn="just" eaLnBrk="0" hangingPunct="0">
              <a:spcBef>
                <a:spcPct val="20000"/>
              </a:spcBef>
              <a:buFontTx/>
              <a:buChar char="•"/>
              <a:defRPr/>
            </a:pPr>
            <a:r>
              <a:rPr lang="es-ES_tradnl" sz="2000" kern="0" dirty="0">
                <a:solidFill>
                  <a:srgbClr val="FF0000"/>
                </a:solidFill>
                <a:latin typeface="+mn-lt"/>
              </a:rPr>
              <a:t>El receptor tiene 220 [</a:t>
            </a:r>
            <a:r>
              <a:rPr lang="es-ES_tradnl" sz="2000" kern="0" dirty="0">
                <a:solidFill>
                  <a:srgbClr val="FF0000"/>
                </a:solidFill>
                <a:latin typeface="+mn-lt"/>
                <a:sym typeface="Symbol" pitchFamily="18" charset="2"/>
              </a:rPr>
              <a:t>s] entre la transmisión del último bit y el envío de la respuesta. En ese tiempo debe verificar la validez del paquete</a:t>
            </a:r>
          </a:p>
          <a:p>
            <a:pPr marL="342900" indent="-342900" algn="just" eaLnBrk="0" hangingPunct="0">
              <a:spcBef>
                <a:spcPct val="20000"/>
              </a:spcBef>
              <a:buFontTx/>
              <a:buChar char="•"/>
              <a:defRPr/>
            </a:pPr>
            <a:endParaRPr lang="es-ES_tradnl" sz="1050" kern="0" dirty="0">
              <a:solidFill>
                <a:srgbClr val="FF0000"/>
              </a:solidFill>
              <a:latin typeface="+mn-lt"/>
              <a:sym typeface="Symbol" pitchFamily="18" charset="2"/>
            </a:endParaRPr>
          </a:p>
          <a:p>
            <a:pPr marL="342900" indent="-342900" algn="just" eaLnBrk="0" hangingPunct="0">
              <a:spcBef>
                <a:spcPct val="20000"/>
              </a:spcBef>
              <a:buFontTx/>
              <a:buChar char="•"/>
              <a:defRPr/>
            </a:pPr>
            <a:r>
              <a:rPr lang="es-ES_tradnl" sz="2000" kern="0" dirty="0">
                <a:solidFill>
                  <a:srgbClr val="FF0000"/>
                </a:solidFill>
                <a:latin typeface="+mn-lt"/>
                <a:sym typeface="Symbol" pitchFamily="18" charset="2"/>
              </a:rPr>
              <a:t>El campo </a:t>
            </a:r>
            <a:r>
              <a:rPr lang="es-ES_tradnl" sz="2000" kern="0" dirty="0">
                <a:latin typeface="+mn-lt"/>
                <a:sym typeface="Symbol" pitchFamily="18" charset="2"/>
              </a:rPr>
              <a:t>SEQN</a:t>
            </a:r>
            <a:r>
              <a:rPr lang="es-ES_tradnl" sz="2000" kern="0" dirty="0">
                <a:solidFill>
                  <a:srgbClr val="FF0000"/>
                </a:solidFill>
                <a:latin typeface="+mn-lt"/>
                <a:sym typeface="Symbol" pitchFamily="18" charset="2"/>
              </a:rPr>
              <a:t> permite distinguir si el paquete es nuevo o es una retransmisión</a:t>
            </a:r>
            <a:endParaRPr lang="es-ES_tradnl" sz="2000" kern="0" dirty="0">
              <a:solidFill>
                <a:srgbClr val="FF0000"/>
              </a:solidFill>
              <a:latin typeface="+mn-lt"/>
            </a:endParaRPr>
          </a:p>
        </p:txBody>
      </p:sp>
      <p:grpSp>
        <p:nvGrpSpPr>
          <p:cNvPr id="30724" name="Group 4"/>
          <p:cNvGrpSpPr>
            <a:grpSpLocks/>
          </p:cNvGrpSpPr>
          <p:nvPr/>
        </p:nvGrpSpPr>
        <p:grpSpPr bwMode="auto">
          <a:xfrm>
            <a:off x="498475" y="1581151"/>
            <a:ext cx="8188325" cy="1125538"/>
            <a:chOff x="314" y="1051"/>
            <a:chExt cx="5158" cy="709"/>
          </a:xfrm>
        </p:grpSpPr>
        <p:sp>
          <p:nvSpPr>
            <p:cNvPr id="30725" name="Text Box 5"/>
            <p:cNvSpPr txBox="1">
              <a:spLocks noChangeArrowheads="1"/>
            </p:cNvSpPr>
            <p:nvPr/>
          </p:nvSpPr>
          <p:spPr bwMode="auto">
            <a:xfrm>
              <a:off x="314" y="1527"/>
              <a:ext cx="934" cy="233"/>
            </a:xfrm>
            <a:prstGeom prst="rect">
              <a:avLst/>
            </a:prstGeom>
            <a:noFill/>
            <a:ln w="9525">
              <a:solidFill>
                <a:schemeClr val="tx1"/>
              </a:solidFill>
              <a:miter lim="800000"/>
              <a:headEnd/>
              <a:tailEnd/>
            </a:ln>
          </p:spPr>
          <p:txBody>
            <a:bodyPr>
              <a:spAutoFit/>
            </a:bodyPr>
            <a:lstStyle/>
            <a:p>
              <a:pPr algn="ctr"/>
              <a:r>
                <a:rPr lang="es-ES_tradnl" sz="1800">
                  <a:solidFill>
                    <a:srgbClr val="993366"/>
                  </a:solidFill>
                  <a:latin typeface="Tahoma" pitchFamily="34" charset="0"/>
                </a:rPr>
                <a:t>M_ADDR</a:t>
              </a:r>
            </a:p>
          </p:txBody>
        </p:sp>
        <p:sp>
          <p:nvSpPr>
            <p:cNvPr id="30726" name="Text Box 6"/>
            <p:cNvSpPr txBox="1">
              <a:spLocks noChangeArrowheads="1"/>
            </p:cNvSpPr>
            <p:nvPr/>
          </p:nvSpPr>
          <p:spPr bwMode="auto">
            <a:xfrm>
              <a:off x="1296" y="1527"/>
              <a:ext cx="624" cy="233"/>
            </a:xfrm>
            <a:prstGeom prst="rect">
              <a:avLst/>
            </a:prstGeom>
            <a:noFill/>
            <a:ln w="9525">
              <a:solidFill>
                <a:schemeClr val="tx1"/>
              </a:solidFill>
              <a:miter lim="800000"/>
              <a:headEnd/>
              <a:tailEnd/>
            </a:ln>
          </p:spPr>
          <p:txBody>
            <a:bodyPr>
              <a:spAutoFit/>
            </a:bodyPr>
            <a:lstStyle/>
            <a:p>
              <a:pPr algn="ctr"/>
              <a:r>
                <a:rPr lang="es-ES_tradnl" sz="1800">
                  <a:solidFill>
                    <a:srgbClr val="993366"/>
                  </a:solidFill>
                  <a:latin typeface="Tahoma" pitchFamily="34" charset="0"/>
                </a:rPr>
                <a:t>TYPE</a:t>
              </a:r>
              <a:endParaRPr lang="es-ES_tradnl" sz="2000">
                <a:solidFill>
                  <a:srgbClr val="993366"/>
                </a:solidFill>
                <a:latin typeface="Tahoma" pitchFamily="34" charset="0"/>
              </a:endParaRPr>
            </a:p>
          </p:txBody>
        </p:sp>
        <p:sp>
          <p:nvSpPr>
            <p:cNvPr id="30727" name="Text Box 7"/>
            <p:cNvSpPr txBox="1">
              <a:spLocks noChangeArrowheads="1"/>
            </p:cNvSpPr>
            <p:nvPr/>
          </p:nvSpPr>
          <p:spPr bwMode="auto">
            <a:xfrm>
              <a:off x="1968" y="1527"/>
              <a:ext cx="672" cy="233"/>
            </a:xfrm>
            <a:prstGeom prst="rect">
              <a:avLst/>
            </a:prstGeom>
            <a:noFill/>
            <a:ln w="9525">
              <a:solidFill>
                <a:schemeClr val="tx1"/>
              </a:solidFill>
              <a:miter lim="800000"/>
              <a:headEnd/>
              <a:tailEnd/>
            </a:ln>
          </p:spPr>
          <p:txBody>
            <a:bodyPr>
              <a:spAutoFit/>
            </a:bodyPr>
            <a:lstStyle/>
            <a:p>
              <a:pPr algn="ctr"/>
              <a:r>
                <a:rPr lang="es-ES_tradnl" sz="1800">
                  <a:solidFill>
                    <a:srgbClr val="993366"/>
                  </a:solidFill>
                  <a:latin typeface="Tahoma" pitchFamily="34" charset="0"/>
                </a:rPr>
                <a:t>FLOW</a:t>
              </a:r>
              <a:endParaRPr lang="es-ES_tradnl" sz="2000">
                <a:solidFill>
                  <a:srgbClr val="993366"/>
                </a:solidFill>
                <a:latin typeface="Tahoma" pitchFamily="34" charset="0"/>
              </a:endParaRPr>
            </a:p>
          </p:txBody>
        </p:sp>
        <p:sp>
          <p:nvSpPr>
            <p:cNvPr id="30728" name="Text Box 8"/>
            <p:cNvSpPr txBox="1">
              <a:spLocks noChangeArrowheads="1"/>
            </p:cNvSpPr>
            <p:nvPr/>
          </p:nvSpPr>
          <p:spPr bwMode="auto">
            <a:xfrm>
              <a:off x="2688" y="1527"/>
              <a:ext cx="672" cy="233"/>
            </a:xfrm>
            <a:prstGeom prst="rect">
              <a:avLst/>
            </a:prstGeom>
            <a:noFill/>
            <a:ln w="9525">
              <a:solidFill>
                <a:schemeClr val="tx1"/>
              </a:solidFill>
              <a:miter lim="800000"/>
              <a:headEnd/>
              <a:tailEnd/>
            </a:ln>
          </p:spPr>
          <p:txBody>
            <a:bodyPr>
              <a:spAutoFit/>
            </a:bodyPr>
            <a:lstStyle/>
            <a:p>
              <a:pPr algn="ctr"/>
              <a:r>
                <a:rPr lang="es-ES_tradnl" sz="1800">
                  <a:solidFill>
                    <a:srgbClr val="993366"/>
                  </a:solidFill>
                  <a:latin typeface="Tahoma" pitchFamily="34" charset="0"/>
                </a:rPr>
                <a:t>ARQN</a:t>
              </a:r>
            </a:p>
          </p:txBody>
        </p:sp>
        <p:sp>
          <p:nvSpPr>
            <p:cNvPr id="30729" name="Text Box 9"/>
            <p:cNvSpPr txBox="1">
              <a:spLocks noChangeArrowheads="1"/>
            </p:cNvSpPr>
            <p:nvPr/>
          </p:nvSpPr>
          <p:spPr bwMode="auto">
            <a:xfrm>
              <a:off x="3408" y="1527"/>
              <a:ext cx="672" cy="233"/>
            </a:xfrm>
            <a:prstGeom prst="rect">
              <a:avLst/>
            </a:prstGeom>
            <a:noFill/>
            <a:ln w="9525">
              <a:solidFill>
                <a:schemeClr val="tx1"/>
              </a:solidFill>
              <a:miter lim="800000"/>
              <a:headEnd/>
              <a:tailEnd/>
            </a:ln>
          </p:spPr>
          <p:txBody>
            <a:bodyPr>
              <a:spAutoFit/>
            </a:bodyPr>
            <a:lstStyle/>
            <a:p>
              <a:pPr algn="ctr"/>
              <a:r>
                <a:rPr lang="es-ES_tradnl" sz="1800" dirty="0">
                  <a:solidFill>
                    <a:srgbClr val="993366"/>
                  </a:solidFill>
                  <a:latin typeface="Tahoma" pitchFamily="34" charset="0"/>
                </a:rPr>
                <a:t>SEQN</a:t>
              </a:r>
              <a:endParaRPr lang="es-ES_tradnl" sz="2000" dirty="0">
                <a:solidFill>
                  <a:srgbClr val="993366"/>
                </a:solidFill>
                <a:latin typeface="Tahoma" pitchFamily="34" charset="0"/>
              </a:endParaRPr>
            </a:p>
          </p:txBody>
        </p:sp>
        <p:sp>
          <p:nvSpPr>
            <p:cNvPr id="30730" name="Text Box 10"/>
            <p:cNvSpPr txBox="1">
              <a:spLocks noChangeArrowheads="1"/>
            </p:cNvSpPr>
            <p:nvPr/>
          </p:nvSpPr>
          <p:spPr bwMode="auto">
            <a:xfrm>
              <a:off x="4128" y="1527"/>
              <a:ext cx="1344" cy="233"/>
            </a:xfrm>
            <a:prstGeom prst="rect">
              <a:avLst/>
            </a:prstGeom>
            <a:noFill/>
            <a:ln w="9525">
              <a:solidFill>
                <a:schemeClr val="tx1"/>
              </a:solidFill>
              <a:miter lim="800000"/>
              <a:headEnd/>
              <a:tailEnd/>
            </a:ln>
          </p:spPr>
          <p:txBody>
            <a:bodyPr wrap="square">
              <a:spAutoFit/>
            </a:bodyPr>
            <a:lstStyle/>
            <a:p>
              <a:pPr algn="ctr"/>
              <a:r>
                <a:rPr lang="es-ES_tradnl" sz="1800" dirty="0">
                  <a:solidFill>
                    <a:srgbClr val="993366"/>
                  </a:solidFill>
                  <a:latin typeface="Tahoma" pitchFamily="34" charset="0"/>
                </a:rPr>
                <a:t>HEC</a:t>
              </a:r>
            </a:p>
          </p:txBody>
        </p:sp>
        <p:sp>
          <p:nvSpPr>
            <p:cNvPr id="30731" name="Text Box 11"/>
            <p:cNvSpPr txBox="1">
              <a:spLocks noChangeArrowheads="1"/>
            </p:cNvSpPr>
            <p:nvPr/>
          </p:nvSpPr>
          <p:spPr bwMode="auto">
            <a:xfrm>
              <a:off x="755" y="1328"/>
              <a:ext cx="221" cy="250"/>
            </a:xfrm>
            <a:prstGeom prst="rect">
              <a:avLst/>
            </a:prstGeom>
            <a:noFill/>
            <a:ln w="9525">
              <a:noFill/>
              <a:miter lim="800000"/>
              <a:headEnd/>
              <a:tailEnd/>
            </a:ln>
          </p:spPr>
          <p:txBody>
            <a:bodyPr wrap="square">
              <a:spAutoFit/>
            </a:bodyPr>
            <a:lstStyle/>
            <a:p>
              <a:pPr algn="ctr"/>
              <a:r>
                <a:rPr lang="es-ES_tradnl" sz="2000" dirty="0">
                  <a:latin typeface="Tahoma" pitchFamily="34" charset="0"/>
                </a:rPr>
                <a:t>3</a:t>
              </a:r>
            </a:p>
          </p:txBody>
        </p:sp>
        <p:sp>
          <p:nvSpPr>
            <p:cNvPr id="30732" name="Text Box 12"/>
            <p:cNvSpPr txBox="1">
              <a:spLocks noChangeArrowheads="1"/>
            </p:cNvSpPr>
            <p:nvPr/>
          </p:nvSpPr>
          <p:spPr bwMode="auto">
            <a:xfrm>
              <a:off x="1537" y="1328"/>
              <a:ext cx="203" cy="250"/>
            </a:xfrm>
            <a:prstGeom prst="rect">
              <a:avLst/>
            </a:prstGeom>
            <a:noFill/>
            <a:ln w="9525">
              <a:noFill/>
              <a:miter lim="800000"/>
              <a:headEnd/>
              <a:tailEnd/>
            </a:ln>
          </p:spPr>
          <p:txBody>
            <a:bodyPr wrap="none">
              <a:spAutoFit/>
            </a:bodyPr>
            <a:lstStyle/>
            <a:p>
              <a:pPr algn="ctr"/>
              <a:r>
                <a:rPr lang="es-ES_tradnl" sz="2000">
                  <a:latin typeface="Tahoma" pitchFamily="34" charset="0"/>
                </a:rPr>
                <a:t>4</a:t>
              </a:r>
            </a:p>
          </p:txBody>
        </p:sp>
        <p:sp>
          <p:nvSpPr>
            <p:cNvPr id="30733" name="Text Box 13"/>
            <p:cNvSpPr txBox="1">
              <a:spLocks noChangeArrowheads="1"/>
            </p:cNvSpPr>
            <p:nvPr/>
          </p:nvSpPr>
          <p:spPr bwMode="auto">
            <a:xfrm>
              <a:off x="2209" y="1328"/>
              <a:ext cx="203" cy="250"/>
            </a:xfrm>
            <a:prstGeom prst="rect">
              <a:avLst/>
            </a:prstGeom>
            <a:noFill/>
            <a:ln w="9525">
              <a:noFill/>
              <a:miter lim="800000"/>
              <a:headEnd/>
              <a:tailEnd/>
            </a:ln>
          </p:spPr>
          <p:txBody>
            <a:bodyPr wrap="none">
              <a:spAutoFit/>
            </a:bodyPr>
            <a:lstStyle/>
            <a:p>
              <a:pPr algn="ctr"/>
              <a:r>
                <a:rPr lang="es-ES_tradnl" sz="2000">
                  <a:latin typeface="Tahoma" pitchFamily="34" charset="0"/>
                </a:rPr>
                <a:t>1</a:t>
              </a:r>
            </a:p>
          </p:txBody>
        </p:sp>
        <p:sp>
          <p:nvSpPr>
            <p:cNvPr id="30734" name="Text Box 14"/>
            <p:cNvSpPr txBox="1">
              <a:spLocks noChangeArrowheads="1"/>
            </p:cNvSpPr>
            <p:nvPr/>
          </p:nvSpPr>
          <p:spPr bwMode="auto">
            <a:xfrm>
              <a:off x="2929" y="1328"/>
              <a:ext cx="203" cy="250"/>
            </a:xfrm>
            <a:prstGeom prst="rect">
              <a:avLst/>
            </a:prstGeom>
            <a:noFill/>
            <a:ln w="9525">
              <a:noFill/>
              <a:miter lim="800000"/>
              <a:headEnd/>
              <a:tailEnd/>
            </a:ln>
          </p:spPr>
          <p:txBody>
            <a:bodyPr wrap="none">
              <a:spAutoFit/>
            </a:bodyPr>
            <a:lstStyle/>
            <a:p>
              <a:pPr algn="ctr"/>
              <a:r>
                <a:rPr lang="es-ES_tradnl" sz="2000">
                  <a:latin typeface="Tahoma" pitchFamily="34" charset="0"/>
                </a:rPr>
                <a:t>1</a:t>
              </a:r>
            </a:p>
          </p:txBody>
        </p:sp>
        <p:sp>
          <p:nvSpPr>
            <p:cNvPr id="30735" name="Text Box 15"/>
            <p:cNvSpPr txBox="1">
              <a:spLocks noChangeArrowheads="1"/>
            </p:cNvSpPr>
            <p:nvPr/>
          </p:nvSpPr>
          <p:spPr bwMode="auto">
            <a:xfrm>
              <a:off x="3649" y="1328"/>
              <a:ext cx="203" cy="250"/>
            </a:xfrm>
            <a:prstGeom prst="rect">
              <a:avLst/>
            </a:prstGeom>
            <a:noFill/>
            <a:ln w="9525">
              <a:noFill/>
              <a:miter lim="800000"/>
              <a:headEnd/>
              <a:tailEnd/>
            </a:ln>
          </p:spPr>
          <p:txBody>
            <a:bodyPr wrap="none">
              <a:spAutoFit/>
            </a:bodyPr>
            <a:lstStyle/>
            <a:p>
              <a:pPr algn="ctr"/>
              <a:r>
                <a:rPr lang="es-ES_tradnl" sz="2000">
                  <a:latin typeface="Tahoma" pitchFamily="34" charset="0"/>
                </a:rPr>
                <a:t>1</a:t>
              </a:r>
            </a:p>
          </p:txBody>
        </p:sp>
        <p:sp>
          <p:nvSpPr>
            <p:cNvPr id="30736" name="Text Box 16"/>
            <p:cNvSpPr txBox="1">
              <a:spLocks noChangeArrowheads="1"/>
            </p:cNvSpPr>
            <p:nvPr/>
          </p:nvSpPr>
          <p:spPr bwMode="auto">
            <a:xfrm>
              <a:off x="4657" y="1328"/>
              <a:ext cx="203" cy="250"/>
            </a:xfrm>
            <a:prstGeom prst="rect">
              <a:avLst/>
            </a:prstGeom>
            <a:noFill/>
            <a:ln w="9525">
              <a:noFill/>
              <a:miter lim="800000"/>
              <a:headEnd/>
              <a:tailEnd/>
            </a:ln>
          </p:spPr>
          <p:txBody>
            <a:bodyPr wrap="none">
              <a:spAutoFit/>
            </a:bodyPr>
            <a:lstStyle/>
            <a:p>
              <a:pPr algn="ctr"/>
              <a:r>
                <a:rPr lang="es-ES_tradnl" sz="2000">
                  <a:latin typeface="Tahoma" pitchFamily="34" charset="0"/>
                </a:rPr>
                <a:t>8</a:t>
              </a:r>
            </a:p>
          </p:txBody>
        </p:sp>
        <p:sp>
          <p:nvSpPr>
            <p:cNvPr id="30737" name="Text Box 17"/>
            <p:cNvSpPr txBox="1">
              <a:spLocks noChangeArrowheads="1"/>
            </p:cNvSpPr>
            <p:nvPr/>
          </p:nvSpPr>
          <p:spPr bwMode="auto">
            <a:xfrm>
              <a:off x="2448" y="1051"/>
              <a:ext cx="914" cy="288"/>
            </a:xfrm>
            <a:prstGeom prst="rect">
              <a:avLst/>
            </a:prstGeom>
            <a:noFill/>
            <a:ln w="9525">
              <a:noFill/>
              <a:miter lim="800000"/>
              <a:headEnd/>
              <a:tailEnd/>
            </a:ln>
          </p:spPr>
          <p:txBody>
            <a:bodyPr wrap="none">
              <a:spAutoFit/>
            </a:bodyPr>
            <a:lstStyle/>
            <a:p>
              <a:r>
                <a:rPr lang="es-ES_tradnl" i="1">
                  <a:latin typeface="Tahoma" pitchFamily="34" charset="0"/>
                </a:rPr>
                <a:t>HEADER</a:t>
              </a:r>
            </a:p>
          </p:txBody>
        </p:sp>
        <p:sp>
          <p:nvSpPr>
            <p:cNvPr id="30738" name="Line 18"/>
            <p:cNvSpPr>
              <a:spLocks noChangeShapeType="1"/>
            </p:cNvSpPr>
            <p:nvPr/>
          </p:nvSpPr>
          <p:spPr bwMode="auto">
            <a:xfrm flipH="1">
              <a:off x="336" y="1200"/>
              <a:ext cx="2064" cy="0"/>
            </a:xfrm>
            <a:prstGeom prst="line">
              <a:avLst/>
            </a:prstGeom>
            <a:noFill/>
            <a:ln w="9525">
              <a:solidFill>
                <a:schemeClr val="tx1"/>
              </a:solidFill>
              <a:round/>
              <a:headEnd/>
              <a:tailEnd type="triangle" w="lg" len="lg"/>
            </a:ln>
          </p:spPr>
          <p:txBody>
            <a:bodyPr wrap="none" anchor="ctr"/>
            <a:lstStyle/>
            <a:p>
              <a:endParaRPr lang="es-MX"/>
            </a:p>
          </p:txBody>
        </p:sp>
        <p:sp>
          <p:nvSpPr>
            <p:cNvPr id="30739" name="Line 19"/>
            <p:cNvSpPr>
              <a:spLocks noChangeShapeType="1"/>
            </p:cNvSpPr>
            <p:nvPr/>
          </p:nvSpPr>
          <p:spPr bwMode="auto">
            <a:xfrm>
              <a:off x="3456" y="1200"/>
              <a:ext cx="2016" cy="0"/>
            </a:xfrm>
            <a:prstGeom prst="line">
              <a:avLst/>
            </a:prstGeom>
            <a:noFill/>
            <a:ln w="9525">
              <a:solidFill>
                <a:schemeClr val="tx1"/>
              </a:solidFill>
              <a:round/>
              <a:headEnd/>
              <a:tailEnd type="triangle" w="lg" len="lg"/>
            </a:ln>
          </p:spPr>
          <p:txBody>
            <a:bodyPr wrap="none" anchor="ctr"/>
            <a:lstStyle/>
            <a:p>
              <a:endParaRPr lang="es-MX"/>
            </a:p>
          </p:txBody>
        </p:sp>
      </p:grpSp>
    </p:spTree>
  </p:cSld>
  <p:clrMapOvr>
    <a:masterClrMapping/>
  </p:clrMapOvr>
  <p:transition>
    <p:zoom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Título"/>
          <p:cNvSpPr>
            <a:spLocks noGrp="1"/>
          </p:cNvSpPr>
          <p:nvPr>
            <p:ph type="title"/>
          </p:nvPr>
        </p:nvSpPr>
        <p:spPr>
          <a:xfrm>
            <a:off x="468313" y="260350"/>
            <a:ext cx="7705725" cy="1143000"/>
          </a:xfrm>
        </p:spPr>
        <p:txBody>
          <a:bodyPr/>
          <a:lstStyle/>
          <a:p>
            <a:r>
              <a:rPr lang="es-ES" smtClean="0">
                <a:solidFill>
                  <a:srgbClr val="0000CC"/>
                </a:solidFill>
              </a:rPr>
              <a:t>Tamaños del payload</a:t>
            </a:r>
            <a:endParaRPr lang="es-MX" smtClean="0">
              <a:solidFill>
                <a:srgbClr val="0000CC"/>
              </a:solidFill>
            </a:endParaRPr>
          </a:p>
        </p:txBody>
      </p:sp>
      <p:sp>
        <p:nvSpPr>
          <p:cNvPr id="31747" name="3 Rectángulo"/>
          <p:cNvSpPr>
            <a:spLocks noChangeArrowheads="1"/>
          </p:cNvSpPr>
          <p:nvPr/>
        </p:nvSpPr>
        <p:spPr bwMode="auto">
          <a:xfrm>
            <a:off x="595313" y="1681163"/>
            <a:ext cx="7696200" cy="4216400"/>
          </a:xfrm>
          <a:prstGeom prst="rect">
            <a:avLst/>
          </a:prstGeom>
          <a:noFill/>
          <a:ln w="9525">
            <a:noFill/>
            <a:miter lim="800000"/>
            <a:headEnd/>
            <a:tailEnd/>
          </a:ln>
        </p:spPr>
        <p:txBody>
          <a:bodyPr>
            <a:spAutoFit/>
          </a:bodyPr>
          <a:lstStyle/>
          <a:p>
            <a:pPr algn="just"/>
            <a:r>
              <a:rPr lang="es-ES_tradnl" sz="2000">
                <a:solidFill>
                  <a:srgbClr val="FF0000"/>
                </a:solidFill>
              </a:rPr>
              <a:t>Los paquetes </a:t>
            </a:r>
            <a:r>
              <a:rPr lang="es-ES_tradnl" sz="2000" i="1">
                <a:solidFill>
                  <a:srgbClr val="FF0000"/>
                </a:solidFill>
              </a:rPr>
              <a:t>pueden o no contener payload.</a:t>
            </a:r>
            <a:r>
              <a:rPr lang="es-ES_tradnl" sz="2000">
                <a:solidFill>
                  <a:srgbClr val="FF0000"/>
                </a:solidFill>
              </a:rPr>
              <a:t> El tamaño de este puede variar entre 0 y 2745 bits</a:t>
            </a:r>
          </a:p>
          <a:p>
            <a:pPr algn="just"/>
            <a:endParaRPr lang="es-ES_tradnl" sz="1800">
              <a:solidFill>
                <a:srgbClr val="FF0000"/>
              </a:solidFill>
            </a:endParaRPr>
          </a:p>
          <a:p>
            <a:pPr algn="just"/>
            <a:r>
              <a:rPr lang="es-ES_tradnl" sz="2000">
                <a:solidFill>
                  <a:srgbClr val="FF0000"/>
                </a:solidFill>
              </a:rPr>
              <a:t>Para alcanzar payloads mayores a 280 bits, se utiliza formato multislot</a:t>
            </a:r>
          </a:p>
          <a:p>
            <a:pPr algn="just"/>
            <a:endParaRPr lang="es-ES_tradnl" sz="1400">
              <a:solidFill>
                <a:srgbClr val="FF0000"/>
              </a:solidFill>
            </a:endParaRPr>
          </a:p>
          <a:p>
            <a:pPr algn="just"/>
            <a:r>
              <a:rPr lang="es-ES_tradnl" sz="2000">
                <a:solidFill>
                  <a:srgbClr val="FF0000"/>
                </a:solidFill>
              </a:rPr>
              <a:t>Un paquete puede ocupar 1, 3 o 5 slots, dependiendo del tamaño del payload</a:t>
            </a:r>
          </a:p>
          <a:p>
            <a:pPr algn="just"/>
            <a:endParaRPr lang="es-ES_tradnl" sz="1400">
              <a:solidFill>
                <a:srgbClr val="FF0000"/>
              </a:solidFill>
            </a:endParaRPr>
          </a:p>
          <a:p>
            <a:pPr algn="just"/>
            <a:r>
              <a:rPr lang="es-ES_tradnl" sz="2000">
                <a:solidFill>
                  <a:srgbClr val="FF0000"/>
                </a:solidFill>
              </a:rPr>
              <a:t>Durante la transmisión de un paquete se mantiene la misma frecuencia</a:t>
            </a:r>
          </a:p>
        </p:txBody>
      </p:sp>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Título"/>
          <p:cNvSpPr>
            <a:spLocks noGrp="1"/>
          </p:cNvSpPr>
          <p:nvPr>
            <p:ph type="title"/>
          </p:nvPr>
        </p:nvSpPr>
        <p:spPr>
          <a:xfrm>
            <a:off x="468313" y="260350"/>
            <a:ext cx="7705725" cy="1143000"/>
          </a:xfrm>
        </p:spPr>
        <p:txBody>
          <a:bodyPr/>
          <a:lstStyle/>
          <a:p>
            <a:r>
              <a:rPr lang="es-ES" smtClean="0">
                <a:solidFill>
                  <a:srgbClr val="0000CC"/>
                </a:solidFill>
              </a:rPr>
              <a:t>Tamaño del payload</a:t>
            </a:r>
            <a:endParaRPr lang="es-MX" smtClean="0">
              <a:solidFill>
                <a:srgbClr val="0000CC"/>
              </a:solidFill>
            </a:endParaRPr>
          </a:p>
        </p:txBody>
      </p:sp>
      <p:grpSp>
        <p:nvGrpSpPr>
          <p:cNvPr id="32771" name="4 Grupo"/>
          <p:cNvGrpSpPr>
            <a:grpSpLocks/>
          </p:cNvGrpSpPr>
          <p:nvPr/>
        </p:nvGrpSpPr>
        <p:grpSpPr bwMode="auto">
          <a:xfrm>
            <a:off x="781050" y="1752600"/>
            <a:ext cx="7016750" cy="3578225"/>
            <a:chOff x="304800" y="1752600"/>
            <a:chExt cx="8401050" cy="3578225"/>
          </a:xfrm>
        </p:grpSpPr>
        <p:grpSp>
          <p:nvGrpSpPr>
            <p:cNvPr id="32775" name="Group 6"/>
            <p:cNvGrpSpPr>
              <a:grpSpLocks/>
            </p:cNvGrpSpPr>
            <p:nvPr/>
          </p:nvGrpSpPr>
          <p:grpSpPr bwMode="auto">
            <a:xfrm>
              <a:off x="304799" y="2371725"/>
              <a:ext cx="906462" cy="304800"/>
              <a:chOff x="720" y="3600"/>
              <a:chExt cx="912" cy="192"/>
            </a:xfrm>
          </p:grpSpPr>
          <p:sp>
            <p:nvSpPr>
              <p:cNvPr id="32823" name="Rectangle 7"/>
              <p:cNvSpPr>
                <a:spLocks noChangeArrowheads="1"/>
              </p:cNvSpPr>
              <p:nvPr/>
            </p:nvSpPr>
            <p:spPr bwMode="auto">
              <a:xfrm>
                <a:off x="720" y="3600"/>
                <a:ext cx="96" cy="192"/>
              </a:xfrm>
              <a:prstGeom prst="rect">
                <a:avLst/>
              </a:prstGeom>
              <a:solidFill>
                <a:srgbClr val="0000FF"/>
              </a:solidFill>
              <a:ln w="9525">
                <a:solidFill>
                  <a:schemeClr val="tx1"/>
                </a:solidFill>
                <a:miter lim="800000"/>
                <a:headEnd/>
                <a:tailEnd/>
              </a:ln>
            </p:spPr>
            <p:txBody>
              <a:bodyPr wrap="none" anchor="ctr"/>
              <a:lstStyle/>
              <a:p>
                <a:endParaRPr lang="es-MX"/>
              </a:p>
            </p:txBody>
          </p:sp>
          <p:sp>
            <p:nvSpPr>
              <p:cNvPr id="32824" name="Rectangle 8"/>
              <p:cNvSpPr>
                <a:spLocks noChangeArrowheads="1"/>
              </p:cNvSpPr>
              <p:nvPr/>
            </p:nvSpPr>
            <p:spPr bwMode="auto">
              <a:xfrm>
                <a:off x="816" y="3600"/>
                <a:ext cx="96" cy="192"/>
              </a:xfrm>
              <a:prstGeom prst="rect">
                <a:avLst/>
              </a:prstGeom>
              <a:solidFill>
                <a:srgbClr val="CCFFFF"/>
              </a:solidFill>
              <a:ln w="9525">
                <a:solidFill>
                  <a:schemeClr val="tx1"/>
                </a:solidFill>
                <a:miter lim="800000"/>
                <a:headEnd/>
                <a:tailEnd/>
              </a:ln>
            </p:spPr>
            <p:txBody>
              <a:bodyPr wrap="none" anchor="ctr"/>
              <a:lstStyle/>
              <a:p>
                <a:endParaRPr lang="es-MX"/>
              </a:p>
            </p:txBody>
          </p:sp>
          <p:sp>
            <p:nvSpPr>
              <p:cNvPr id="32825" name="Rectangle 9"/>
              <p:cNvSpPr>
                <a:spLocks noChangeArrowheads="1"/>
              </p:cNvSpPr>
              <p:nvPr/>
            </p:nvSpPr>
            <p:spPr bwMode="auto">
              <a:xfrm>
                <a:off x="912" y="3600"/>
                <a:ext cx="720" cy="192"/>
              </a:xfrm>
              <a:prstGeom prst="rect">
                <a:avLst/>
              </a:prstGeom>
              <a:solidFill>
                <a:srgbClr val="FFFFFF"/>
              </a:solidFill>
              <a:ln w="9525">
                <a:solidFill>
                  <a:schemeClr val="tx1"/>
                </a:solidFill>
                <a:miter lim="800000"/>
                <a:headEnd/>
                <a:tailEnd/>
              </a:ln>
            </p:spPr>
            <p:txBody>
              <a:bodyPr wrap="none" anchor="ctr"/>
              <a:lstStyle/>
              <a:p>
                <a:endParaRPr lang="es-MX"/>
              </a:p>
            </p:txBody>
          </p:sp>
        </p:grpSp>
        <p:grpSp>
          <p:nvGrpSpPr>
            <p:cNvPr id="32776" name="Group 14"/>
            <p:cNvGrpSpPr>
              <a:grpSpLocks/>
            </p:cNvGrpSpPr>
            <p:nvPr/>
          </p:nvGrpSpPr>
          <p:grpSpPr bwMode="auto">
            <a:xfrm>
              <a:off x="3116263" y="2371725"/>
              <a:ext cx="906462" cy="304800"/>
              <a:chOff x="720" y="3600"/>
              <a:chExt cx="912" cy="192"/>
            </a:xfrm>
          </p:grpSpPr>
          <p:sp>
            <p:nvSpPr>
              <p:cNvPr id="32820" name="Rectangle 15"/>
              <p:cNvSpPr>
                <a:spLocks noChangeArrowheads="1"/>
              </p:cNvSpPr>
              <p:nvPr/>
            </p:nvSpPr>
            <p:spPr bwMode="auto">
              <a:xfrm>
                <a:off x="720" y="3600"/>
                <a:ext cx="96" cy="192"/>
              </a:xfrm>
              <a:prstGeom prst="rect">
                <a:avLst/>
              </a:prstGeom>
              <a:solidFill>
                <a:srgbClr val="0000FF"/>
              </a:solidFill>
              <a:ln w="9525">
                <a:solidFill>
                  <a:schemeClr val="tx1"/>
                </a:solidFill>
                <a:miter lim="800000"/>
                <a:headEnd/>
                <a:tailEnd/>
              </a:ln>
            </p:spPr>
            <p:txBody>
              <a:bodyPr wrap="none" anchor="ctr"/>
              <a:lstStyle/>
              <a:p>
                <a:endParaRPr lang="es-MX"/>
              </a:p>
            </p:txBody>
          </p:sp>
          <p:sp>
            <p:nvSpPr>
              <p:cNvPr id="32821" name="Rectangle 16"/>
              <p:cNvSpPr>
                <a:spLocks noChangeArrowheads="1"/>
              </p:cNvSpPr>
              <p:nvPr/>
            </p:nvSpPr>
            <p:spPr bwMode="auto">
              <a:xfrm>
                <a:off x="816" y="3600"/>
                <a:ext cx="96" cy="192"/>
              </a:xfrm>
              <a:prstGeom prst="rect">
                <a:avLst/>
              </a:prstGeom>
              <a:solidFill>
                <a:srgbClr val="CCFFFF"/>
              </a:solidFill>
              <a:ln w="9525">
                <a:solidFill>
                  <a:schemeClr val="tx1"/>
                </a:solidFill>
                <a:miter lim="800000"/>
                <a:headEnd/>
                <a:tailEnd/>
              </a:ln>
            </p:spPr>
            <p:txBody>
              <a:bodyPr wrap="none" anchor="ctr"/>
              <a:lstStyle/>
              <a:p>
                <a:endParaRPr lang="es-MX"/>
              </a:p>
            </p:txBody>
          </p:sp>
          <p:sp>
            <p:nvSpPr>
              <p:cNvPr id="32822" name="Rectangle 17"/>
              <p:cNvSpPr>
                <a:spLocks noChangeArrowheads="1"/>
              </p:cNvSpPr>
              <p:nvPr/>
            </p:nvSpPr>
            <p:spPr bwMode="auto">
              <a:xfrm>
                <a:off x="912" y="3600"/>
                <a:ext cx="720" cy="192"/>
              </a:xfrm>
              <a:prstGeom prst="rect">
                <a:avLst/>
              </a:prstGeom>
              <a:solidFill>
                <a:srgbClr val="FFFFFF"/>
              </a:solidFill>
              <a:ln w="9525">
                <a:solidFill>
                  <a:schemeClr val="tx1"/>
                </a:solidFill>
                <a:miter lim="800000"/>
                <a:headEnd/>
                <a:tailEnd/>
              </a:ln>
            </p:spPr>
            <p:txBody>
              <a:bodyPr wrap="none" anchor="ctr"/>
              <a:lstStyle/>
              <a:p>
                <a:endParaRPr lang="es-MX"/>
              </a:p>
            </p:txBody>
          </p:sp>
        </p:grpSp>
        <p:sp>
          <p:nvSpPr>
            <p:cNvPr id="32777" name="Line 20"/>
            <p:cNvSpPr>
              <a:spLocks noChangeShapeType="1"/>
            </p:cNvSpPr>
            <p:nvPr/>
          </p:nvSpPr>
          <p:spPr bwMode="auto">
            <a:xfrm>
              <a:off x="1735138" y="2286000"/>
              <a:ext cx="0" cy="392113"/>
            </a:xfrm>
            <a:prstGeom prst="line">
              <a:avLst/>
            </a:prstGeom>
            <a:noFill/>
            <a:ln w="9525">
              <a:solidFill>
                <a:schemeClr val="tx1"/>
              </a:solidFill>
              <a:round/>
              <a:headEnd/>
              <a:tailEnd/>
            </a:ln>
          </p:spPr>
          <p:txBody>
            <a:bodyPr wrap="none" anchor="ctr"/>
            <a:lstStyle/>
            <a:p>
              <a:endParaRPr lang="es-MX"/>
            </a:p>
          </p:txBody>
        </p:sp>
        <p:sp>
          <p:nvSpPr>
            <p:cNvPr id="32778" name="Line 26"/>
            <p:cNvSpPr>
              <a:spLocks noChangeShapeType="1"/>
            </p:cNvSpPr>
            <p:nvPr/>
          </p:nvSpPr>
          <p:spPr bwMode="auto">
            <a:xfrm>
              <a:off x="304800" y="1784350"/>
              <a:ext cx="1430338" cy="0"/>
            </a:xfrm>
            <a:prstGeom prst="line">
              <a:avLst/>
            </a:prstGeom>
            <a:noFill/>
            <a:ln w="9525">
              <a:solidFill>
                <a:schemeClr val="tx1"/>
              </a:solidFill>
              <a:round/>
              <a:headEnd type="triangle" w="lg" len="med"/>
              <a:tailEnd type="triangle" w="lg" len="med"/>
            </a:ln>
          </p:spPr>
          <p:txBody>
            <a:bodyPr wrap="none" anchor="ctr"/>
            <a:lstStyle/>
            <a:p>
              <a:endParaRPr lang="es-MX"/>
            </a:p>
          </p:txBody>
        </p:sp>
        <p:sp>
          <p:nvSpPr>
            <p:cNvPr id="32779" name="Text Box 27"/>
            <p:cNvSpPr txBox="1">
              <a:spLocks noChangeArrowheads="1"/>
            </p:cNvSpPr>
            <p:nvPr/>
          </p:nvSpPr>
          <p:spPr bwMode="auto">
            <a:xfrm>
              <a:off x="733425" y="1752600"/>
              <a:ext cx="944563" cy="336550"/>
            </a:xfrm>
            <a:prstGeom prst="rect">
              <a:avLst/>
            </a:prstGeom>
            <a:noFill/>
            <a:ln w="9525">
              <a:noFill/>
              <a:miter lim="800000"/>
              <a:headEnd/>
              <a:tailEnd/>
            </a:ln>
          </p:spPr>
          <p:txBody>
            <a:bodyPr wrap="none">
              <a:spAutoFit/>
            </a:bodyPr>
            <a:lstStyle/>
            <a:p>
              <a:r>
                <a:rPr lang="es-ES_tradnl" sz="1600">
                  <a:latin typeface="Tahoma" pitchFamily="34" charset="0"/>
                </a:rPr>
                <a:t>625 [</a:t>
              </a:r>
              <a:r>
                <a:rPr lang="es-ES_tradnl" sz="1600">
                  <a:latin typeface="Tahoma" pitchFamily="34" charset="0"/>
                  <a:sym typeface="Symbol" pitchFamily="18" charset="2"/>
                </a:rPr>
                <a:t>s</a:t>
              </a:r>
              <a:r>
                <a:rPr lang="es-ES_tradnl" sz="1600">
                  <a:latin typeface="Tahoma" pitchFamily="34" charset="0"/>
                </a:rPr>
                <a:t>]</a:t>
              </a:r>
            </a:p>
          </p:txBody>
        </p:sp>
        <p:sp>
          <p:nvSpPr>
            <p:cNvPr id="32780" name="Text Box 28"/>
            <p:cNvSpPr txBox="1">
              <a:spLocks noChangeArrowheads="1"/>
            </p:cNvSpPr>
            <p:nvPr/>
          </p:nvSpPr>
          <p:spPr bwMode="auto">
            <a:xfrm>
              <a:off x="2354263" y="1949450"/>
              <a:ext cx="496887" cy="336550"/>
            </a:xfrm>
            <a:prstGeom prst="rect">
              <a:avLst/>
            </a:prstGeom>
            <a:noFill/>
            <a:ln w="9525">
              <a:noFill/>
              <a:miter lim="800000"/>
              <a:headEnd/>
              <a:tailEnd/>
            </a:ln>
          </p:spPr>
          <p:txBody>
            <a:bodyPr wrap="none">
              <a:spAutoFit/>
            </a:bodyPr>
            <a:lstStyle/>
            <a:p>
              <a:r>
                <a:rPr lang="es-ES_tradnl" sz="1600">
                  <a:latin typeface="Tahoma" pitchFamily="34" charset="0"/>
                </a:rPr>
                <a:t>f</a:t>
              </a:r>
              <a:r>
                <a:rPr lang="es-ES_tradnl" sz="1600" baseline="-25000">
                  <a:latin typeface="Tahoma" pitchFamily="34" charset="0"/>
                </a:rPr>
                <a:t>k+1</a:t>
              </a:r>
              <a:endParaRPr lang="es-ES_tradnl" sz="1600">
                <a:latin typeface="Tahoma" pitchFamily="34" charset="0"/>
              </a:endParaRPr>
            </a:p>
          </p:txBody>
        </p:sp>
        <p:sp>
          <p:nvSpPr>
            <p:cNvPr id="32781" name="Text Box 29"/>
            <p:cNvSpPr txBox="1">
              <a:spLocks noChangeArrowheads="1"/>
            </p:cNvSpPr>
            <p:nvPr/>
          </p:nvSpPr>
          <p:spPr bwMode="auto">
            <a:xfrm>
              <a:off x="828675" y="1981200"/>
              <a:ext cx="319088" cy="336550"/>
            </a:xfrm>
            <a:prstGeom prst="rect">
              <a:avLst/>
            </a:prstGeom>
            <a:noFill/>
            <a:ln w="9525">
              <a:noFill/>
              <a:miter lim="800000"/>
              <a:headEnd/>
              <a:tailEnd/>
            </a:ln>
          </p:spPr>
          <p:txBody>
            <a:bodyPr wrap="none">
              <a:spAutoFit/>
            </a:bodyPr>
            <a:lstStyle/>
            <a:p>
              <a:r>
                <a:rPr lang="es-ES_tradnl" sz="1600">
                  <a:latin typeface="Tahoma" pitchFamily="34" charset="0"/>
                </a:rPr>
                <a:t>f</a:t>
              </a:r>
              <a:r>
                <a:rPr lang="es-ES_tradnl" sz="1600" baseline="-25000">
                  <a:latin typeface="Tahoma" pitchFamily="34" charset="0"/>
                </a:rPr>
                <a:t>k</a:t>
              </a:r>
              <a:endParaRPr lang="es-ES_tradnl" sz="1600">
                <a:latin typeface="Tahoma" pitchFamily="34" charset="0"/>
              </a:endParaRPr>
            </a:p>
          </p:txBody>
        </p:sp>
        <p:sp>
          <p:nvSpPr>
            <p:cNvPr id="32782" name="Text Box 30"/>
            <p:cNvSpPr txBox="1">
              <a:spLocks noChangeArrowheads="1"/>
            </p:cNvSpPr>
            <p:nvPr/>
          </p:nvSpPr>
          <p:spPr bwMode="auto">
            <a:xfrm>
              <a:off x="3594100" y="1949450"/>
              <a:ext cx="496888" cy="336550"/>
            </a:xfrm>
            <a:prstGeom prst="rect">
              <a:avLst/>
            </a:prstGeom>
            <a:noFill/>
            <a:ln w="9525">
              <a:noFill/>
              <a:miter lim="800000"/>
              <a:headEnd/>
              <a:tailEnd/>
            </a:ln>
          </p:spPr>
          <p:txBody>
            <a:bodyPr wrap="none">
              <a:spAutoFit/>
            </a:bodyPr>
            <a:lstStyle/>
            <a:p>
              <a:r>
                <a:rPr lang="es-ES_tradnl" sz="1600">
                  <a:latin typeface="Tahoma" pitchFamily="34" charset="0"/>
                </a:rPr>
                <a:t>f</a:t>
              </a:r>
              <a:r>
                <a:rPr lang="es-ES_tradnl" sz="1600" baseline="-25000">
                  <a:latin typeface="Tahoma" pitchFamily="34" charset="0"/>
                </a:rPr>
                <a:t>k+2</a:t>
              </a:r>
              <a:endParaRPr lang="es-ES_tradnl" sz="1600">
                <a:latin typeface="Tahoma" pitchFamily="34" charset="0"/>
              </a:endParaRPr>
            </a:p>
          </p:txBody>
        </p:sp>
        <p:grpSp>
          <p:nvGrpSpPr>
            <p:cNvPr id="32783" name="Group 44"/>
            <p:cNvGrpSpPr>
              <a:grpSpLocks/>
            </p:cNvGrpSpPr>
            <p:nvPr/>
          </p:nvGrpSpPr>
          <p:grpSpPr bwMode="auto">
            <a:xfrm>
              <a:off x="5886449" y="2371725"/>
              <a:ext cx="906462" cy="304800"/>
              <a:chOff x="720" y="3600"/>
              <a:chExt cx="912" cy="192"/>
            </a:xfrm>
          </p:grpSpPr>
          <p:sp>
            <p:nvSpPr>
              <p:cNvPr id="32817" name="Rectangle 45"/>
              <p:cNvSpPr>
                <a:spLocks noChangeArrowheads="1"/>
              </p:cNvSpPr>
              <p:nvPr/>
            </p:nvSpPr>
            <p:spPr bwMode="auto">
              <a:xfrm>
                <a:off x="720" y="3600"/>
                <a:ext cx="96" cy="192"/>
              </a:xfrm>
              <a:prstGeom prst="rect">
                <a:avLst/>
              </a:prstGeom>
              <a:solidFill>
                <a:srgbClr val="0000FF"/>
              </a:solidFill>
              <a:ln w="9525">
                <a:solidFill>
                  <a:schemeClr val="tx1"/>
                </a:solidFill>
                <a:miter lim="800000"/>
                <a:headEnd/>
                <a:tailEnd/>
              </a:ln>
            </p:spPr>
            <p:txBody>
              <a:bodyPr wrap="none" anchor="ctr"/>
              <a:lstStyle/>
              <a:p>
                <a:endParaRPr lang="es-MX"/>
              </a:p>
            </p:txBody>
          </p:sp>
          <p:sp>
            <p:nvSpPr>
              <p:cNvPr id="32818" name="Rectangle 46"/>
              <p:cNvSpPr>
                <a:spLocks noChangeArrowheads="1"/>
              </p:cNvSpPr>
              <p:nvPr/>
            </p:nvSpPr>
            <p:spPr bwMode="auto">
              <a:xfrm>
                <a:off x="816" y="3600"/>
                <a:ext cx="96" cy="192"/>
              </a:xfrm>
              <a:prstGeom prst="rect">
                <a:avLst/>
              </a:prstGeom>
              <a:solidFill>
                <a:srgbClr val="CCFFFF"/>
              </a:solidFill>
              <a:ln w="9525">
                <a:solidFill>
                  <a:schemeClr val="tx1"/>
                </a:solidFill>
                <a:miter lim="800000"/>
                <a:headEnd/>
                <a:tailEnd/>
              </a:ln>
            </p:spPr>
            <p:txBody>
              <a:bodyPr wrap="none" anchor="ctr"/>
              <a:lstStyle/>
              <a:p>
                <a:endParaRPr lang="es-MX"/>
              </a:p>
            </p:txBody>
          </p:sp>
          <p:sp>
            <p:nvSpPr>
              <p:cNvPr id="32819" name="Rectangle 47"/>
              <p:cNvSpPr>
                <a:spLocks noChangeArrowheads="1"/>
              </p:cNvSpPr>
              <p:nvPr/>
            </p:nvSpPr>
            <p:spPr bwMode="auto">
              <a:xfrm>
                <a:off x="912" y="3600"/>
                <a:ext cx="720" cy="192"/>
              </a:xfrm>
              <a:prstGeom prst="rect">
                <a:avLst/>
              </a:prstGeom>
              <a:solidFill>
                <a:srgbClr val="FFFFFF"/>
              </a:solidFill>
              <a:ln w="9525">
                <a:solidFill>
                  <a:schemeClr val="tx1"/>
                </a:solidFill>
                <a:miter lim="800000"/>
                <a:headEnd/>
                <a:tailEnd/>
              </a:ln>
            </p:spPr>
            <p:txBody>
              <a:bodyPr wrap="none" anchor="ctr"/>
              <a:lstStyle/>
              <a:p>
                <a:endParaRPr lang="es-MX"/>
              </a:p>
            </p:txBody>
          </p:sp>
        </p:grpSp>
        <p:sp>
          <p:nvSpPr>
            <p:cNvPr id="32784" name="Line 55"/>
            <p:cNvSpPr>
              <a:spLocks noChangeShapeType="1"/>
            </p:cNvSpPr>
            <p:nvPr/>
          </p:nvSpPr>
          <p:spPr bwMode="auto">
            <a:xfrm>
              <a:off x="323850" y="2670175"/>
              <a:ext cx="8382000" cy="1588"/>
            </a:xfrm>
            <a:prstGeom prst="line">
              <a:avLst/>
            </a:prstGeom>
            <a:noFill/>
            <a:ln w="9525">
              <a:solidFill>
                <a:schemeClr val="tx1"/>
              </a:solidFill>
              <a:round/>
              <a:headEnd/>
              <a:tailEnd type="triangle" w="med" len="med"/>
            </a:ln>
          </p:spPr>
          <p:txBody>
            <a:bodyPr wrap="none" anchor="ctr"/>
            <a:lstStyle/>
            <a:p>
              <a:endParaRPr lang="es-MX"/>
            </a:p>
          </p:txBody>
        </p:sp>
        <p:sp>
          <p:nvSpPr>
            <p:cNvPr id="32785" name="Line 56"/>
            <p:cNvSpPr>
              <a:spLocks noChangeShapeType="1"/>
            </p:cNvSpPr>
            <p:nvPr/>
          </p:nvSpPr>
          <p:spPr bwMode="auto">
            <a:xfrm>
              <a:off x="304800" y="2271713"/>
              <a:ext cx="0" cy="392112"/>
            </a:xfrm>
            <a:prstGeom prst="line">
              <a:avLst/>
            </a:prstGeom>
            <a:noFill/>
            <a:ln w="9525">
              <a:solidFill>
                <a:schemeClr val="tx1"/>
              </a:solidFill>
              <a:round/>
              <a:headEnd/>
              <a:tailEnd/>
            </a:ln>
          </p:spPr>
          <p:txBody>
            <a:bodyPr wrap="none" anchor="ctr"/>
            <a:lstStyle/>
            <a:p>
              <a:endParaRPr lang="es-MX"/>
            </a:p>
          </p:txBody>
        </p:sp>
        <p:sp>
          <p:nvSpPr>
            <p:cNvPr id="32786" name="Line 57"/>
            <p:cNvSpPr>
              <a:spLocks noChangeShapeType="1"/>
            </p:cNvSpPr>
            <p:nvPr/>
          </p:nvSpPr>
          <p:spPr bwMode="auto">
            <a:xfrm>
              <a:off x="3114675" y="2281238"/>
              <a:ext cx="0" cy="392112"/>
            </a:xfrm>
            <a:prstGeom prst="line">
              <a:avLst/>
            </a:prstGeom>
            <a:noFill/>
            <a:ln w="9525">
              <a:solidFill>
                <a:schemeClr val="tx1"/>
              </a:solidFill>
              <a:round/>
              <a:headEnd/>
              <a:tailEnd/>
            </a:ln>
          </p:spPr>
          <p:txBody>
            <a:bodyPr wrap="none" anchor="ctr"/>
            <a:lstStyle/>
            <a:p>
              <a:endParaRPr lang="es-MX"/>
            </a:p>
          </p:txBody>
        </p:sp>
        <p:sp>
          <p:nvSpPr>
            <p:cNvPr id="32787" name="Line 58"/>
            <p:cNvSpPr>
              <a:spLocks noChangeShapeType="1"/>
            </p:cNvSpPr>
            <p:nvPr/>
          </p:nvSpPr>
          <p:spPr bwMode="auto">
            <a:xfrm>
              <a:off x="4460875" y="2281238"/>
              <a:ext cx="0" cy="392112"/>
            </a:xfrm>
            <a:prstGeom prst="line">
              <a:avLst/>
            </a:prstGeom>
            <a:noFill/>
            <a:ln w="9525">
              <a:solidFill>
                <a:schemeClr val="tx1"/>
              </a:solidFill>
              <a:round/>
              <a:headEnd/>
              <a:tailEnd/>
            </a:ln>
          </p:spPr>
          <p:txBody>
            <a:bodyPr wrap="none" anchor="ctr"/>
            <a:lstStyle/>
            <a:p>
              <a:endParaRPr lang="es-MX"/>
            </a:p>
          </p:txBody>
        </p:sp>
        <p:sp>
          <p:nvSpPr>
            <p:cNvPr id="32788" name="Line 59"/>
            <p:cNvSpPr>
              <a:spLocks noChangeShapeType="1"/>
            </p:cNvSpPr>
            <p:nvPr/>
          </p:nvSpPr>
          <p:spPr bwMode="auto">
            <a:xfrm>
              <a:off x="5886450" y="2282825"/>
              <a:ext cx="0" cy="392113"/>
            </a:xfrm>
            <a:prstGeom prst="line">
              <a:avLst/>
            </a:prstGeom>
            <a:noFill/>
            <a:ln w="9525">
              <a:solidFill>
                <a:schemeClr val="tx1"/>
              </a:solidFill>
              <a:round/>
              <a:headEnd/>
              <a:tailEnd/>
            </a:ln>
          </p:spPr>
          <p:txBody>
            <a:bodyPr wrap="none" anchor="ctr"/>
            <a:lstStyle/>
            <a:p>
              <a:endParaRPr lang="es-MX"/>
            </a:p>
          </p:txBody>
        </p:sp>
        <p:sp>
          <p:nvSpPr>
            <p:cNvPr id="32789" name="Line 60"/>
            <p:cNvSpPr>
              <a:spLocks noChangeShapeType="1"/>
            </p:cNvSpPr>
            <p:nvPr/>
          </p:nvSpPr>
          <p:spPr bwMode="auto">
            <a:xfrm>
              <a:off x="7267575" y="2282825"/>
              <a:ext cx="0" cy="392113"/>
            </a:xfrm>
            <a:prstGeom prst="line">
              <a:avLst/>
            </a:prstGeom>
            <a:noFill/>
            <a:ln w="9525">
              <a:solidFill>
                <a:schemeClr val="tx1"/>
              </a:solidFill>
              <a:round/>
              <a:headEnd/>
              <a:tailEnd/>
            </a:ln>
          </p:spPr>
          <p:txBody>
            <a:bodyPr wrap="none" anchor="ctr"/>
            <a:lstStyle/>
            <a:p>
              <a:endParaRPr lang="es-MX"/>
            </a:p>
          </p:txBody>
        </p:sp>
        <p:sp>
          <p:nvSpPr>
            <p:cNvPr id="32790" name="Text Box 61"/>
            <p:cNvSpPr txBox="1">
              <a:spLocks noChangeArrowheads="1"/>
            </p:cNvSpPr>
            <p:nvPr/>
          </p:nvSpPr>
          <p:spPr bwMode="auto">
            <a:xfrm>
              <a:off x="6569075" y="1949450"/>
              <a:ext cx="496888" cy="336550"/>
            </a:xfrm>
            <a:prstGeom prst="rect">
              <a:avLst/>
            </a:prstGeom>
            <a:noFill/>
            <a:ln w="9525">
              <a:noFill/>
              <a:miter lim="800000"/>
              <a:headEnd/>
              <a:tailEnd/>
            </a:ln>
          </p:spPr>
          <p:txBody>
            <a:bodyPr wrap="none">
              <a:spAutoFit/>
            </a:bodyPr>
            <a:lstStyle/>
            <a:p>
              <a:r>
                <a:rPr lang="es-ES_tradnl" sz="1600">
                  <a:latin typeface="Tahoma" pitchFamily="34" charset="0"/>
                </a:rPr>
                <a:t>f</a:t>
              </a:r>
              <a:r>
                <a:rPr lang="es-ES_tradnl" sz="1600" baseline="-25000">
                  <a:latin typeface="Tahoma" pitchFamily="34" charset="0"/>
                </a:rPr>
                <a:t>k+4</a:t>
              </a:r>
              <a:endParaRPr lang="es-ES_tradnl" sz="1600">
                <a:latin typeface="Tahoma" pitchFamily="34" charset="0"/>
              </a:endParaRPr>
            </a:p>
          </p:txBody>
        </p:sp>
        <p:sp>
          <p:nvSpPr>
            <p:cNvPr id="32791" name="Text Box 62"/>
            <p:cNvSpPr txBox="1">
              <a:spLocks noChangeArrowheads="1"/>
            </p:cNvSpPr>
            <p:nvPr/>
          </p:nvSpPr>
          <p:spPr bwMode="auto">
            <a:xfrm>
              <a:off x="5043488" y="1981200"/>
              <a:ext cx="496887" cy="336550"/>
            </a:xfrm>
            <a:prstGeom prst="rect">
              <a:avLst/>
            </a:prstGeom>
            <a:noFill/>
            <a:ln w="9525">
              <a:noFill/>
              <a:miter lim="800000"/>
              <a:headEnd/>
              <a:tailEnd/>
            </a:ln>
          </p:spPr>
          <p:txBody>
            <a:bodyPr wrap="none">
              <a:spAutoFit/>
            </a:bodyPr>
            <a:lstStyle/>
            <a:p>
              <a:r>
                <a:rPr lang="es-ES_tradnl" sz="1600">
                  <a:latin typeface="Tahoma" pitchFamily="34" charset="0"/>
                </a:rPr>
                <a:t>f</a:t>
              </a:r>
              <a:r>
                <a:rPr lang="es-ES_tradnl" sz="1600" baseline="-25000">
                  <a:latin typeface="Tahoma" pitchFamily="34" charset="0"/>
                </a:rPr>
                <a:t>k+3</a:t>
              </a:r>
              <a:endParaRPr lang="es-ES_tradnl" sz="1600">
                <a:latin typeface="Tahoma" pitchFamily="34" charset="0"/>
              </a:endParaRPr>
            </a:p>
          </p:txBody>
        </p:sp>
        <p:sp>
          <p:nvSpPr>
            <p:cNvPr id="32792" name="Text Box 63"/>
            <p:cNvSpPr txBox="1">
              <a:spLocks noChangeArrowheads="1"/>
            </p:cNvSpPr>
            <p:nvPr/>
          </p:nvSpPr>
          <p:spPr bwMode="auto">
            <a:xfrm>
              <a:off x="7808913" y="1949450"/>
              <a:ext cx="496887" cy="336550"/>
            </a:xfrm>
            <a:prstGeom prst="rect">
              <a:avLst/>
            </a:prstGeom>
            <a:noFill/>
            <a:ln w="9525">
              <a:noFill/>
              <a:miter lim="800000"/>
              <a:headEnd/>
              <a:tailEnd/>
            </a:ln>
          </p:spPr>
          <p:txBody>
            <a:bodyPr wrap="none">
              <a:spAutoFit/>
            </a:bodyPr>
            <a:lstStyle/>
            <a:p>
              <a:r>
                <a:rPr lang="es-ES_tradnl" sz="1600">
                  <a:latin typeface="Tahoma" pitchFamily="34" charset="0"/>
                </a:rPr>
                <a:t>f</a:t>
              </a:r>
              <a:r>
                <a:rPr lang="es-ES_tradnl" sz="1600" baseline="-25000">
                  <a:latin typeface="Tahoma" pitchFamily="34" charset="0"/>
                </a:rPr>
                <a:t>k+5</a:t>
              </a:r>
              <a:endParaRPr lang="es-ES_tradnl" sz="1600">
                <a:latin typeface="Tahoma" pitchFamily="34" charset="0"/>
              </a:endParaRPr>
            </a:p>
          </p:txBody>
        </p:sp>
        <p:sp>
          <p:nvSpPr>
            <p:cNvPr id="32793" name="Rectangle 65"/>
            <p:cNvSpPr>
              <a:spLocks noChangeArrowheads="1"/>
            </p:cNvSpPr>
            <p:nvPr/>
          </p:nvSpPr>
          <p:spPr bwMode="auto">
            <a:xfrm>
              <a:off x="304800" y="3657600"/>
              <a:ext cx="95250" cy="304800"/>
            </a:xfrm>
            <a:prstGeom prst="rect">
              <a:avLst/>
            </a:prstGeom>
            <a:solidFill>
              <a:srgbClr val="0000FF"/>
            </a:solidFill>
            <a:ln w="9525">
              <a:solidFill>
                <a:schemeClr val="tx1"/>
              </a:solidFill>
              <a:miter lim="800000"/>
              <a:headEnd/>
              <a:tailEnd/>
            </a:ln>
          </p:spPr>
          <p:txBody>
            <a:bodyPr wrap="none" anchor="ctr"/>
            <a:lstStyle/>
            <a:p>
              <a:endParaRPr lang="es-MX"/>
            </a:p>
          </p:txBody>
        </p:sp>
        <p:sp>
          <p:nvSpPr>
            <p:cNvPr id="32794" name="Rectangle 66"/>
            <p:cNvSpPr>
              <a:spLocks noChangeArrowheads="1"/>
            </p:cNvSpPr>
            <p:nvPr/>
          </p:nvSpPr>
          <p:spPr bwMode="auto">
            <a:xfrm>
              <a:off x="400050" y="3657600"/>
              <a:ext cx="95250" cy="304800"/>
            </a:xfrm>
            <a:prstGeom prst="rect">
              <a:avLst/>
            </a:prstGeom>
            <a:solidFill>
              <a:srgbClr val="CCFFFF"/>
            </a:solidFill>
            <a:ln w="9525">
              <a:solidFill>
                <a:schemeClr val="tx1"/>
              </a:solidFill>
              <a:miter lim="800000"/>
              <a:headEnd/>
              <a:tailEnd/>
            </a:ln>
          </p:spPr>
          <p:txBody>
            <a:bodyPr wrap="none" anchor="ctr"/>
            <a:lstStyle/>
            <a:p>
              <a:endParaRPr lang="es-MX"/>
            </a:p>
          </p:txBody>
        </p:sp>
        <p:sp>
          <p:nvSpPr>
            <p:cNvPr id="32795" name="Rectangle 67"/>
            <p:cNvSpPr>
              <a:spLocks noChangeArrowheads="1"/>
            </p:cNvSpPr>
            <p:nvPr/>
          </p:nvSpPr>
          <p:spPr bwMode="auto">
            <a:xfrm>
              <a:off x="495300" y="3670300"/>
              <a:ext cx="3543300" cy="295275"/>
            </a:xfrm>
            <a:prstGeom prst="rect">
              <a:avLst/>
            </a:prstGeom>
            <a:solidFill>
              <a:srgbClr val="FFFFFF"/>
            </a:solidFill>
            <a:ln w="9525">
              <a:solidFill>
                <a:schemeClr val="tx1"/>
              </a:solidFill>
              <a:miter lim="800000"/>
              <a:headEnd/>
              <a:tailEnd/>
            </a:ln>
          </p:spPr>
          <p:txBody>
            <a:bodyPr wrap="none" anchor="ctr"/>
            <a:lstStyle/>
            <a:p>
              <a:endParaRPr lang="es-MX"/>
            </a:p>
          </p:txBody>
        </p:sp>
        <p:sp>
          <p:nvSpPr>
            <p:cNvPr id="32796" name="Text Box 74"/>
            <p:cNvSpPr txBox="1">
              <a:spLocks noChangeArrowheads="1"/>
            </p:cNvSpPr>
            <p:nvPr/>
          </p:nvSpPr>
          <p:spPr bwMode="auto">
            <a:xfrm>
              <a:off x="2271713" y="3276600"/>
              <a:ext cx="319087" cy="336550"/>
            </a:xfrm>
            <a:prstGeom prst="rect">
              <a:avLst/>
            </a:prstGeom>
            <a:noFill/>
            <a:ln w="9525">
              <a:noFill/>
              <a:miter lim="800000"/>
              <a:headEnd/>
              <a:tailEnd/>
            </a:ln>
          </p:spPr>
          <p:txBody>
            <a:bodyPr wrap="none">
              <a:spAutoFit/>
            </a:bodyPr>
            <a:lstStyle/>
            <a:p>
              <a:r>
                <a:rPr lang="es-ES_tradnl" sz="1600">
                  <a:latin typeface="Tahoma" pitchFamily="34" charset="0"/>
                </a:rPr>
                <a:t>f</a:t>
              </a:r>
              <a:r>
                <a:rPr lang="es-ES_tradnl" sz="1600" baseline="-25000">
                  <a:latin typeface="Tahoma" pitchFamily="34" charset="0"/>
                </a:rPr>
                <a:t>k</a:t>
              </a:r>
              <a:endParaRPr lang="es-ES_tradnl" sz="1600">
                <a:latin typeface="Tahoma" pitchFamily="34" charset="0"/>
              </a:endParaRPr>
            </a:p>
          </p:txBody>
        </p:sp>
        <p:grpSp>
          <p:nvGrpSpPr>
            <p:cNvPr id="32797" name="Group 77"/>
            <p:cNvGrpSpPr>
              <a:grpSpLocks/>
            </p:cNvGrpSpPr>
            <p:nvPr/>
          </p:nvGrpSpPr>
          <p:grpSpPr bwMode="auto">
            <a:xfrm>
              <a:off x="5886449" y="3657600"/>
              <a:ext cx="906462" cy="304800"/>
              <a:chOff x="720" y="3600"/>
              <a:chExt cx="912" cy="192"/>
            </a:xfrm>
          </p:grpSpPr>
          <p:sp>
            <p:nvSpPr>
              <p:cNvPr id="32814" name="Rectangle 78"/>
              <p:cNvSpPr>
                <a:spLocks noChangeArrowheads="1"/>
              </p:cNvSpPr>
              <p:nvPr/>
            </p:nvSpPr>
            <p:spPr bwMode="auto">
              <a:xfrm>
                <a:off x="720" y="3600"/>
                <a:ext cx="96" cy="192"/>
              </a:xfrm>
              <a:prstGeom prst="rect">
                <a:avLst/>
              </a:prstGeom>
              <a:solidFill>
                <a:srgbClr val="0000FF"/>
              </a:solidFill>
              <a:ln w="9525">
                <a:solidFill>
                  <a:schemeClr val="tx1"/>
                </a:solidFill>
                <a:miter lim="800000"/>
                <a:headEnd/>
                <a:tailEnd/>
              </a:ln>
            </p:spPr>
            <p:txBody>
              <a:bodyPr wrap="none" anchor="ctr"/>
              <a:lstStyle/>
              <a:p>
                <a:endParaRPr lang="es-MX"/>
              </a:p>
            </p:txBody>
          </p:sp>
          <p:sp>
            <p:nvSpPr>
              <p:cNvPr id="32815" name="Rectangle 79"/>
              <p:cNvSpPr>
                <a:spLocks noChangeArrowheads="1"/>
              </p:cNvSpPr>
              <p:nvPr/>
            </p:nvSpPr>
            <p:spPr bwMode="auto">
              <a:xfrm>
                <a:off x="816" y="3600"/>
                <a:ext cx="96" cy="192"/>
              </a:xfrm>
              <a:prstGeom prst="rect">
                <a:avLst/>
              </a:prstGeom>
              <a:solidFill>
                <a:srgbClr val="CCFFFF"/>
              </a:solidFill>
              <a:ln w="9525">
                <a:solidFill>
                  <a:schemeClr val="tx1"/>
                </a:solidFill>
                <a:miter lim="800000"/>
                <a:headEnd/>
                <a:tailEnd/>
              </a:ln>
            </p:spPr>
            <p:txBody>
              <a:bodyPr wrap="none" anchor="ctr"/>
              <a:lstStyle/>
              <a:p>
                <a:endParaRPr lang="es-MX"/>
              </a:p>
            </p:txBody>
          </p:sp>
          <p:sp>
            <p:nvSpPr>
              <p:cNvPr id="32816" name="Rectangle 80"/>
              <p:cNvSpPr>
                <a:spLocks noChangeArrowheads="1"/>
              </p:cNvSpPr>
              <p:nvPr/>
            </p:nvSpPr>
            <p:spPr bwMode="auto">
              <a:xfrm>
                <a:off x="912" y="3600"/>
                <a:ext cx="720" cy="192"/>
              </a:xfrm>
              <a:prstGeom prst="rect">
                <a:avLst/>
              </a:prstGeom>
              <a:solidFill>
                <a:srgbClr val="FFFFFF"/>
              </a:solidFill>
              <a:ln w="9525">
                <a:solidFill>
                  <a:schemeClr val="tx1"/>
                </a:solidFill>
                <a:miter lim="800000"/>
                <a:headEnd/>
                <a:tailEnd/>
              </a:ln>
            </p:spPr>
            <p:txBody>
              <a:bodyPr wrap="none" anchor="ctr"/>
              <a:lstStyle/>
              <a:p>
                <a:endParaRPr lang="es-MX"/>
              </a:p>
            </p:txBody>
          </p:sp>
        </p:grpSp>
        <p:sp>
          <p:nvSpPr>
            <p:cNvPr id="32798" name="Line 81"/>
            <p:cNvSpPr>
              <a:spLocks noChangeShapeType="1"/>
            </p:cNvSpPr>
            <p:nvPr/>
          </p:nvSpPr>
          <p:spPr bwMode="auto">
            <a:xfrm>
              <a:off x="323850" y="3965575"/>
              <a:ext cx="8382000" cy="1588"/>
            </a:xfrm>
            <a:prstGeom prst="line">
              <a:avLst/>
            </a:prstGeom>
            <a:noFill/>
            <a:ln w="9525">
              <a:solidFill>
                <a:schemeClr val="tx1"/>
              </a:solidFill>
              <a:round/>
              <a:headEnd/>
              <a:tailEnd type="triangle" w="med" len="med"/>
            </a:ln>
          </p:spPr>
          <p:txBody>
            <a:bodyPr wrap="none" anchor="ctr"/>
            <a:lstStyle/>
            <a:p>
              <a:endParaRPr lang="es-MX"/>
            </a:p>
          </p:txBody>
        </p:sp>
        <p:sp>
          <p:nvSpPr>
            <p:cNvPr id="32799" name="Line 82"/>
            <p:cNvSpPr>
              <a:spLocks noChangeShapeType="1"/>
            </p:cNvSpPr>
            <p:nvPr/>
          </p:nvSpPr>
          <p:spPr bwMode="auto">
            <a:xfrm>
              <a:off x="304800" y="3567113"/>
              <a:ext cx="0" cy="392112"/>
            </a:xfrm>
            <a:prstGeom prst="line">
              <a:avLst/>
            </a:prstGeom>
            <a:noFill/>
            <a:ln w="9525">
              <a:solidFill>
                <a:schemeClr val="tx1"/>
              </a:solidFill>
              <a:round/>
              <a:headEnd/>
              <a:tailEnd/>
            </a:ln>
          </p:spPr>
          <p:txBody>
            <a:bodyPr wrap="none" anchor="ctr"/>
            <a:lstStyle/>
            <a:p>
              <a:endParaRPr lang="es-MX"/>
            </a:p>
          </p:txBody>
        </p:sp>
        <p:sp>
          <p:nvSpPr>
            <p:cNvPr id="32800" name="Line 84"/>
            <p:cNvSpPr>
              <a:spLocks noChangeShapeType="1"/>
            </p:cNvSpPr>
            <p:nvPr/>
          </p:nvSpPr>
          <p:spPr bwMode="auto">
            <a:xfrm>
              <a:off x="4460875" y="3576638"/>
              <a:ext cx="0" cy="392112"/>
            </a:xfrm>
            <a:prstGeom prst="line">
              <a:avLst/>
            </a:prstGeom>
            <a:noFill/>
            <a:ln w="9525">
              <a:solidFill>
                <a:schemeClr val="tx1"/>
              </a:solidFill>
              <a:round/>
              <a:headEnd/>
              <a:tailEnd/>
            </a:ln>
          </p:spPr>
          <p:txBody>
            <a:bodyPr wrap="none" anchor="ctr"/>
            <a:lstStyle/>
            <a:p>
              <a:endParaRPr lang="es-MX"/>
            </a:p>
          </p:txBody>
        </p:sp>
        <p:sp>
          <p:nvSpPr>
            <p:cNvPr id="32801" name="Line 85"/>
            <p:cNvSpPr>
              <a:spLocks noChangeShapeType="1"/>
            </p:cNvSpPr>
            <p:nvPr/>
          </p:nvSpPr>
          <p:spPr bwMode="auto">
            <a:xfrm>
              <a:off x="5886450" y="3578225"/>
              <a:ext cx="0" cy="392113"/>
            </a:xfrm>
            <a:prstGeom prst="line">
              <a:avLst/>
            </a:prstGeom>
            <a:noFill/>
            <a:ln w="9525">
              <a:solidFill>
                <a:schemeClr val="tx1"/>
              </a:solidFill>
              <a:round/>
              <a:headEnd/>
              <a:tailEnd/>
            </a:ln>
          </p:spPr>
          <p:txBody>
            <a:bodyPr wrap="none" anchor="ctr"/>
            <a:lstStyle/>
            <a:p>
              <a:endParaRPr lang="es-MX"/>
            </a:p>
          </p:txBody>
        </p:sp>
        <p:sp>
          <p:nvSpPr>
            <p:cNvPr id="32802" name="Line 86"/>
            <p:cNvSpPr>
              <a:spLocks noChangeShapeType="1"/>
            </p:cNvSpPr>
            <p:nvPr/>
          </p:nvSpPr>
          <p:spPr bwMode="auto">
            <a:xfrm>
              <a:off x="7267575" y="3578225"/>
              <a:ext cx="0" cy="392113"/>
            </a:xfrm>
            <a:prstGeom prst="line">
              <a:avLst/>
            </a:prstGeom>
            <a:noFill/>
            <a:ln w="9525">
              <a:solidFill>
                <a:schemeClr val="tx1"/>
              </a:solidFill>
              <a:round/>
              <a:headEnd/>
              <a:tailEnd/>
            </a:ln>
          </p:spPr>
          <p:txBody>
            <a:bodyPr wrap="none" anchor="ctr"/>
            <a:lstStyle/>
            <a:p>
              <a:endParaRPr lang="es-MX"/>
            </a:p>
          </p:txBody>
        </p:sp>
        <p:sp>
          <p:nvSpPr>
            <p:cNvPr id="32803" name="Text Box 87"/>
            <p:cNvSpPr txBox="1">
              <a:spLocks noChangeArrowheads="1"/>
            </p:cNvSpPr>
            <p:nvPr/>
          </p:nvSpPr>
          <p:spPr bwMode="auto">
            <a:xfrm>
              <a:off x="6569075" y="3244850"/>
              <a:ext cx="496888" cy="336550"/>
            </a:xfrm>
            <a:prstGeom prst="rect">
              <a:avLst/>
            </a:prstGeom>
            <a:noFill/>
            <a:ln w="9525">
              <a:noFill/>
              <a:miter lim="800000"/>
              <a:headEnd/>
              <a:tailEnd/>
            </a:ln>
          </p:spPr>
          <p:txBody>
            <a:bodyPr wrap="none">
              <a:spAutoFit/>
            </a:bodyPr>
            <a:lstStyle/>
            <a:p>
              <a:r>
                <a:rPr lang="es-ES_tradnl" sz="1600">
                  <a:latin typeface="Tahoma" pitchFamily="34" charset="0"/>
                </a:rPr>
                <a:t>f</a:t>
              </a:r>
              <a:r>
                <a:rPr lang="es-ES_tradnl" sz="1600" baseline="-25000">
                  <a:latin typeface="Tahoma" pitchFamily="34" charset="0"/>
                </a:rPr>
                <a:t>k+4</a:t>
              </a:r>
              <a:endParaRPr lang="es-ES_tradnl" sz="1600">
                <a:latin typeface="Tahoma" pitchFamily="34" charset="0"/>
              </a:endParaRPr>
            </a:p>
          </p:txBody>
        </p:sp>
        <p:sp>
          <p:nvSpPr>
            <p:cNvPr id="32804" name="Text Box 88"/>
            <p:cNvSpPr txBox="1">
              <a:spLocks noChangeArrowheads="1"/>
            </p:cNvSpPr>
            <p:nvPr/>
          </p:nvSpPr>
          <p:spPr bwMode="auto">
            <a:xfrm>
              <a:off x="5043488" y="3276600"/>
              <a:ext cx="496887" cy="336550"/>
            </a:xfrm>
            <a:prstGeom prst="rect">
              <a:avLst/>
            </a:prstGeom>
            <a:noFill/>
            <a:ln w="9525">
              <a:noFill/>
              <a:miter lim="800000"/>
              <a:headEnd/>
              <a:tailEnd/>
            </a:ln>
          </p:spPr>
          <p:txBody>
            <a:bodyPr wrap="none">
              <a:spAutoFit/>
            </a:bodyPr>
            <a:lstStyle/>
            <a:p>
              <a:r>
                <a:rPr lang="es-ES_tradnl" sz="1600">
                  <a:latin typeface="Tahoma" pitchFamily="34" charset="0"/>
                </a:rPr>
                <a:t>f</a:t>
              </a:r>
              <a:r>
                <a:rPr lang="es-ES_tradnl" sz="1600" baseline="-25000">
                  <a:latin typeface="Tahoma" pitchFamily="34" charset="0"/>
                </a:rPr>
                <a:t>k+3</a:t>
              </a:r>
              <a:endParaRPr lang="es-ES_tradnl" sz="1600">
                <a:latin typeface="Tahoma" pitchFamily="34" charset="0"/>
              </a:endParaRPr>
            </a:p>
          </p:txBody>
        </p:sp>
        <p:sp>
          <p:nvSpPr>
            <p:cNvPr id="32805" name="Text Box 89"/>
            <p:cNvSpPr txBox="1">
              <a:spLocks noChangeArrowheads="1"/>
            </p:cNvSpPr>
            <p:nvPr/>
          </p:nvSpPr>
          <p:spPr bwMode="auto">
            <a:xfrm>
              <a:off x="7808913" y="3244850"/>
              <a:ext cx="496887" cy="336550"/>
            </a:xfrm>
            <a:prstGeom prst="rect">
              <a:avLst/>
            </a:prstGeom>
            <a:noFill/>
            <a:ln w="9525">
              <a:noFill/>
              <a:miter lim="800000"/>
              <a:headEnd/>
              <a:tailEnd/>
            </a:ln>
          </p:spPr>
          <p:txBody>
            <a:bodyPr wrap="none">
              <a:spAutoFit/>
            </a:bodyPr>
            <a:lstStyle/>
            <a:p>
              <a:r>
                <a:rPr lang="es-ES_tradnl" sz="1600">
                  <a:latin typeface="Tahoma" pitchFamily="34" charset="0"/>
                </a:rPr>
                <a:t>f</a:t>
              </a:r>
              <a:r>
                <a:rPr lang="es-ES_tradnl" sz="1600" baseline="-25000">
                  <a:latin typeface="Tahoma" pitchFamily="34" charset="0"/>
                </a:rPr>
                <a:t>k+5</a:t>
              </a:r>
              <a:endParaRPr lang="es-ES_tradnl" sz="1600">
                <a:latin typeface="Tahoma" pitchFamily="34" charset="0"/>
              </a:endParaRPr>
            </a:p>
          </p:txBody>
        </p:sp>
        <p:sp>
          <p:nvSpPr>
            <p:cNvPr id="32806" name="Rectangle 90"/>
            <p:cNvSpPr>
              <a:spLocks noChangeArrowheads="1"/>
            </p:cNvSpPr>
            <p:nvPr/>
          </p:nvSpPr>
          <p:spPr bwMode="auto">
            <a:xfrm>
              <a:off x="304800" y="5026025"/>
              <a:ext cx="95250" cy="304800"/>
            </a:xfrm>
            <a:prstGeom prst="rect">
              <a:avLst/>
            </a:prstGeom>
            <a:solidFill>
              <a:srgbClr val="0000FF"/>
            </a:solidFill>
            <a:ln w="9525">
              <a:solidFill>
                <a:schemeClr val="tx1"/>
              </a:solidFill>
              <a:miter lim="800000"/>
              <a:headEnd/>
              <a:tailEnd/>
            </a:ln>
          </p:spPr>
          <p:txBody>
            <a:bodyPr wrap="none" anchor="ctr"/>
            <a:lstStyle/>
            <a:p>
              <a:endParaRPr lang="es-MX"/>
            </a:p>
          </p:txBody>
        </p:sp>
        <p:sp>
          <p:nvSpPr>
            <p:cNvPr id="32807" name="Rectangle 91"/>
            <p:cNvSpPr>
              <a:spLocks noChangeArrowheads="1"/>
            </p:cNvSpPr>
            <p:nvPr/>
          </p:nvSpPr>
          <p:spPr bwMode="auto">
            <a:xfrm>
              <a:off x="400050" y="5026025"/>
              <a:ext cx="95250" cy="304800"/>
            </a:xfrm>
            <a:prstGeom prst="rect">
              <a:avLst/>
            </a:prstGeom>
            <a:solidFill>
              <a:srgbClr val="CCFFFF"/>
            </a:solidFill>
            <a:ln w="9525">
              <a:solidFill>
                <a:schemeClr val="tx1"/>
              </a:solidFill>
              <a:miter lim="800000"/>
              <a:headEnd/>
              <a:tailEnd/>
            </a:ln>
          </p:spPr>
          <p:txBody>
            <a:bodyPr wrap="none" anchor="ctr"/>
            <a:lstStyle/>
            <a:p>
              <a:endParaRPr lang="es-MX"/>
            </a:p>
          </p:txBody>
        </p:sp>
        <p:sp>
          <p:nvSpPr>
            <p:cNvPr id="32808" name="Rectangle 92"/>
            <p:cNvSpPr>
              <a:spLocks noChangeArrowheads="1"/>
            </p:cNvSpPr>
            <p:nvPr/>
          </p:nvSpPr>
          <p:spPr bwMode="auto">
            <a:xfrm>
              <a:off x="495300" y="5029200"/>
              <a:ext cx="6302375" cy="295275"/>
            </a:xfrm>
            <a:prstGeom prst="rect">
              <a:avLst/>
            </a:prstGeom>
            <a:solidFill>
              <a:srgbClr val="FFFFFF"/>
            </a:solidFill>
            <a:ln w="9525">
              <a:solidFill>
                <a:schemeClr val="tx1"/>
              </a:solidFill>
              <a:miter lim="800000"/>
              <a:headEnd/>
              <a:tailEnd/>
            </a:ln>
          </p:spPr>
          <p:txBody>
            <a:bodyPr wrap="none" anchor="ctr"/>
            <a:lstStyle/>
            <a:p>
              <a:endParaRPr lang="es-MX"/>
            </a:p>
          </p:txBody>
        </p:sp>
        <p:sp>
          <p:nvSpPr>
            <p:cNvPr id="32809" name="Text Box 93"/>
            <p:cNvSpPr txBox="1">
              <a:spLocks noChangeArrowheads="1"/>
            </p:cNvSpPr>
            <p:nvPr/>
          </p:nvSpPr>
          <p:spPr bwMode="auto">
            <a:xfrm>
              <a:off x="2271713" y="4635500"/>
              <a:ext cx="319087" cy="336550"/>
            </a:xfrm>
            <a:prstGeom prst="rect">
              <a:avLst/>
            </a:prstGeom>
            <a:noFill/>
            <a:ln w="9525">
              <a:noFill/>
              <a:miter lim="800000"/>
              <a:headEnd/>
              <a:tailEnd/>
            </a:ln>
          </p:spPr>
          <p:txBody>
            <a:bodyPr wrap="none">
              <a:spAutoFit/>
            </a:bodyPr>
            <a:lstStyle/>
            <a:p>
              <a:r>
                <a:rPr lang="es-ES_tradnl" sz="1600">
                  <a:latin typeface="Tahoma" pitchFamily="34" charset="0"/>
                </a:rPr>
                <a:t>f</a:t>
              </a:r>
              <a:r>
                <a:rPr lang="es-ES_tradnl" sz="1600" baseline="-25000">
                  <a:latin typeface="Tahoma" pitchFamily="34" charset="0"/>
                </a:rPr>
                <a:t>k</a:t>
              </a:r>
              <a:endParaRPr lang="es-ES_tradnl" sz="1600">
                <a:latin typeface="Tahoma" pitchFamily="34" charset="0"/>
              </a:endParaRPr>
            </a:p>
          </p:txBody>
        </p:sp>
        <p:sp>
          <p:nvSpPr>
            <p:cNvPr id="32810" name="Line 99"/>
            <p:cNvSpPr>
              <a:spLocks noChangeShapeType="1"/>
            </p:cNvSpPr>
            <p:nvPr/>
          </p:nvSpPr>
          <p:spPr bwMode="auto">
            <a:xfrm>
              <a:off x="323850" y="5324475"/>
              <a:ext cx="8212138" cy="1588"/>
            </a:xfrm>
            <a:prstGeom prst="line">
              <a:avLst/>
            </a:prstGeom>
            <a:noFill/>
            <a:ln w="9525">
              <a:solidFill>
                <a:schemeClr val="tx1"/>
              </a:solidFill>
              <a:round/>
              <a:headEnd/>
              <a:tailEnd type="triangle" w="med" len="med"/>
            </a:ln>
          </p:spPr>
          <p:txBody>
            <a:bodyPr wrap="none" anchor="ctr"/>
            <a:lstStyle/>
            <a:p>
              <a:endParaRPr lang="es-MX"/>
            </a:p>
          </p:txBody>
        </p:sp>
        <p:sp>
          <p:nvSpPr>
            <p:cNvPr id="32811" name="Line 100"/>
            <p:cNvSpPr>
              <a:spLocks noChangeShapeType="1"/>
            </p:cNvSpPr>
            <p:nvPr/>
          </p:nvSpPr>
          <p:spPr bwMode="auto">
            <a:xfrm>
              <a:off x="304800" y="4926013"/>
              <a:ext cx="0" cy="392112"/>
            </a:xfrm>
            <a:prstGeom prst="line">
              <a:avLst/>
            </a:prstGeom>
            <a:noFill/>
            <a:ln w="9525">
              <a:solidFill>
                <a:schemeClr val="tx1"/>
              </a:solidFill>
              <a:round/>
              <a:headEnd/>
              <a:tailEnd/>
            </a:ln>
          </p:spPr>
          <p:txBody>
            <a:bodyPr wrap="none" anchor="ctr"/>
            <a:lstStyle/>
            <a:p>
              <a:endParaRPr lang="es-MX"/>
            </a:p>
          </p:txBody>
        </p:sp>
        <p:sp>
          <p:nvSpPr>
            <p:cNvPr id="32812" name="Line 103"/>
            <p:cNvSpPr>
              <a:spLocks noChangeShapeType="1"/>
            </p:cNvSpPr>
            <p:nvPr/>
          </p:nvSpPr>
          <p:spPr bwMode="auto">
            <a:xfrm>
              <a:off x="7267575" y="4937125"/>
              <a:ext cx="0" cy="392113"/>
            </a:xfrm>
            <a:prstGeom prst="line">
              <a:avLst/>
            </a:prstGeom>
            <a:noFill/>
            <a:ln w="9525">
              <a:solidFill>
                <a:schemeClr val="tx1"/>
              </a:solidFill>
              <a:round/>
              <a:headEnd/>
              <a:tailEnd/>
            </a:ln>
          </p:spPr>
          <p:txBody>
            <a:bodyPr wrap="none" anchor="ctr"/>
            <a:lstStyle/>
            <a:p>
              <a:endParaRPr lang="es-MX"/>
            </a:p>
          </p:txBody>
        </p:sp>
        <p:sp>
          <p:nvSpPr>
            <p:cNvPr id="32813" name="Text Box 106"/>
            <p:cNvSpPr txBox="1">
              <a:spLocks noChangeArrowheads="1"/>
            </p:cNvSpPr>
            <p:nvPr/>
          </p:nvSpPr>
          <p:spPr bwMode="auto">
            <a:xfrm>
              <a:off x="7808913" y="4603750"/>
              <a:ext cx="496887" cy="336550"/>
            </a:xfrm>
            <a:prstGeom prst="rect">
              <a:avLst/>
            </a:prstGeom>
            <a:noFill/>
            <a:ln w="9525">
              <a:noFill/>
              <a:miter lim="800000"/>
              <a:headEnd/>
              <a:tailEnd/>
            </a:ln>
          </p:spPr>
          <p:txBody>
            <a:bodyPr wrap="none">
              <a:spAutoFit/>
            </a:bodyPr>
            <a:lstStyle/>
            <a:p>
              <a:r>
                <a:rPr lang="es-ES_tradnl" sz="1600">
                  <a:latin typeface="Tahoma" pitchFamily="34" charset="0"/>
                </a:rPr>
                <a:t>f</a:t>
              </a:r>
              <a:r>
                <a:rPr lang="es-ES_tradnl" sz="1600" baseline="-25000">
                  <a:latin typeface="Tahoma" pitchFamily="34" charset="0"/>
                </a:rPr>
                <a:t>k+5</a:t>
              </a:r>
              <a:endParaRPr lang="es-ES_tradnl" sz="1600">
                <a:latin typeface="Tahoma" pitchFamily="34" charset="0"/>
              </a:endParaRPr>
            </a:p>
          </p:txBody>
        </p:sp>
      </p:grpSp>
      <p:sp>
        <p:nvSpPr>
          <p:cNvPr id="32772" name="56 CuadroTexto"/>
          <p:cNvSpPr txBox="1">
            <a:spLocks noChangeArrowheads="1"/>
          </p:cNvSpPr>
          <p:nvPr/>
        </p:nvSpPr>
        <p:spPr bwMode="auto">
          <a:xfrm>
            <a:off x="7818438" y="3586163"/>
            <a:ext cx="1017587" cy="461962"/>
          </a:xfrm>
          <a:prstGeom prst="rect">
            <a:avLst/>
          </a:prstGeom>
          <a:noFill/>
          <a:ln w="9525">
            <a:noFill/>
            <a:miter lim="800000"/>
            <a:headEnd/>
            <a:tailEnd/>
          </a:ln>
        </p:spPr>
        <p:txBody>
          <a:bodyPr>
            <a:spAutoFit/>
          </a:bodyPr>
          <a:lstStyle/>
          <a:p>
            <a:r>
              <a:rPr lang="es-ES"/>
              <a:t>3 slot</a:t>
            </a:r>
            <a:endParaRPr lang="es-MX"/>
          </a:p>
        </p:txBody>
      </p:sp>
      <p:sp>
        <p:nvSpPr>
          <p:cNvPr id="32773" name="57 CuadroTexto"/>
          <p:cNvSpPr txBox="1">
            <a:spLocks noChangeArrowheads="1"/>
          </p:cNvSpPr>
          <p:nvPr/>
        </p:nvSpPr>
        <p:spPr bwMode="auto">
          <a:xfrm>
            <a:off x="7900988" y="2012950"/>
            <a:ext cx="1006475" cy="461963"/>
          </a:xfrm>
          <a:prstGeom prst="rect">
            <a:avLst/>
          </a:prstGeom>
          <a:noFill/>
          <a:ln w="9525">
            <a:noFill/>
            <a:miter lim="800000"/>
            <a:headEnd/>
            <a:tailEnd/>
          </a:ln>
        </p:spPr>
        <p:txBody>
          <a:bodyPr>
            <a:spAutoFit/>
          </a:bodyPr>
          <a:lstStyle/>
          <a:p>
            <a:r>
              <a:rPr lang="es-ES"/>
              <a:t>1 slot</a:t>
            </a:r>
            <a:endParaRPr lang="es-MX"/>
          </a:p>
        </p:txBody>
      </p:sp>
      <p:sp>
        <p:nvSpPr>
          <p:cNvPr id="32774" name="58 CuadroTexto"/>
          <p:cNvSpPr txBox="1">
            <a:spLocks noChangeArrowheads="1"/>
          </p:cNvSpPr>
          <p:nvPr/>
        </p:nvSpPr>
        <p:spPr bwMode="auto">
          <a:xfrm>
            <a:off x="7726363" y="4838700"/>
            <a:ext cx="1077912" cy="461963"/>
          </a:xfrm>
          <a:prstGeom prst="rect">
            <a:avLst/>
          </a:prstGeom>
          <a:noFill/>
          <a:ln w="9525">
            <a:noFill/>
            <a:miter lim="800000"/>
            <a:headEnd/>
            <a:tailEnd/>
          </a:ln>
        </p:spPr>
        <p:txBody>
          <a:bodyPr>
            <a:spAutoFit/>
          </a:bodyPr>
          <a:lstStyle/>
          <a:p>
            <a:r>
              <a:rPr lang="es-ES"/>
              <a:t>5 slot</a:t>
            </a:r>
            <a:endParaRPr lang="es-MX"/>
          </a:p>
        </p:txBody>
      </p:sp>
    </p:spTree>
  </p:cSld>
  <p:clrMapOvr>
    <a:masterClrMapping/>
  </p:clrMapOvr>
  <p:transition>
    <p:zoom dir="in"/>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468313" y="260350"/>
            <a:ext cx="7705725" cy="1143000"/>
          </a:xfrm>
        </p:spPr>
        <p:txBody>
          <a:bodyPr/>
          <a:lstStyle/>
          <a:p>
            <a:r>
              <a:rPr lang="es-ES" smtClean="0"/>
              <a:t>Clasificación de paquetes</a:t>
            </a:r>
            <a:endParaRPr lang="es-MX" smtClean="0"/>
          </a:p>
        </p:txBody>
      </p:sp>
      <p:sp>
        <p:nvSpPr>
          <p:cNvPr id="33795" name="2 Marcador de contenido"/>
          <p:cNvSpPr>
            <a:spLocks noGrp="1"/>
          </p:cNvSpPr>
          <p:nvPr>
            <p:ph idx="1"/>
          </p:nvPr>
        </p:nvSpPr>
        <p:spPr/>
        <p:txBody>
          <a:bodyPr/>
          <a:lstStyle/>
          <a:p>
            <a:pPr algn="just"/>
            <a:r>
              <a:rPr lang="es-ES_tradnl" sz="2000" smtClean="0">
                <a:solidFill>
                  <a:srgbClr val="FF0000"/>
                </a:solidFill>
              </a:rPr>
              <a:t>Los tipos de paquetes se dividen entre paquetes de control y paquetes de información</a:t>
            </a:r>
          </a:p>
          <a:p>
            <a:pPr algn="just"/>
            <a:r>
              <a:rPr lang="es-ES_tradnl" sz="2000" smtClean="0">
                <a:solidFill>
                  <a:srgbClr val="FF0000"/>
                </a:solidFill>
              </a:rPr>
              <a:t>Los paquetes de control son de 4 tipos:</a:t>
            </a:r>
          </a:p>
          <a:p>
            <a:pPr algn="just"/>
            <a:endParaRPr lang="es-ES_tradnl" sz="2000" smtClean="0">
              <a:solidFill>
                <a:srgbClr val="FF0000"/>
              </a:solidFill>
            </a:endParaRPr>
          </a:p>
          <a:p>
            <a:pPr lvl="1" algn="just">
              <a:buFont typeface="Marlett" pitchFamily="2" charset="2"/>
              <a:buChar char="h"/>
            </a:pPr>
            <a:r>
              <a:rPr lang="es-ES_tradnl" sz="1800" i="1" smtClean="0">
                <a:solidFill>
                  <a:srgbClr val="FF0000"/>
                </a:solidFill>
              </a:rPr>
              <a:t>ID: Paquete de identificación. Consiste solo en el código de acceso</a:t>
            </a:r>
          </a:p>
          <a:p>
            <a:pPr lvl="1" algn="just">
              <a:buFont typeface="Marlett" pitchFamily="2" charset="2"/>
              <a:buChar char="h"/>
            </a:pPr>
            <a:r>
              <a:rPr lang="es-ES_tradnl" sz="1800" i="1" smtClean="0">
                <a:solidFill>
                  <a:srgbClr val="FF0000"/>
                </a:solidFill>
              </a:rPr>
              <a:t>NULL: Consiste solo en el código de acceso y el header. Sirve para enviar información de control</a:t>
            </a:r>
          </a:p>
          <a:p>
            <a:pPr lvl="1" algn="just">
              <a:buFont typeface="Marlett" pitchFamily="2" charset="2"/>
              <a:buChar char="h"/>
            </a:pPr>
            <a:r>
              <a:rPr lang="es-ES_tradnl" sz="1800" i="1" smtClean="0">
                <a:solidFill>
                  <a:srgbClr val="FF0000"/>
                </a:solidFill>
              </a:rPr>
              <a:t>POLL: Similar al anterior; usado por el maestro para forzar al esclavo a responder</a:t>
            </a:r>
          </a:p>
          <a:p>
            <a:pPr lvl="1" algn="just">
              <a:buFont typeface="Marlett" pitchFamily="2" charset="2"/>
              <a:buChar char="h"/>
            </a:pPr>
            <a:r>
              <a:rPr lang="es-ES_tradnl" sz="1800" i="1" smtClean="0">
                <a:solidFill>
                  <a:srgbClr val="FF0000"/>
                </a:solidFill>
              </a:rPr>
              <a:t>FHS: Paquete de sincronización. Sirve para intercambiar información de identidad e información de reloj</a:t>
            </a:r>
          </a:p>
          <a:p>
            <a:endParaRPr lang="es-MX" sz="2000" smtClean="0"/>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8313" y="260350"/>
            <a:ext cx="7705725" cy="1143000"/>
          </a:xfrm>
        </p:spPr>
        <p:txBody>
          <a:bodyPr/>
          <a:lstStyle/>
          <a:p>
            <a:pPr eaLnBrk="1" hangingPunct="1"/>
            <a:r>
              <a:rPr lang="es-MX" smtClean="0"/>
              <a:t>TEMAS</a:t>
            </a:r>
            <a:endParaRPr lang="es-ES" smtClean="0"/>
          </a:p>
        </p:txBody>
      </p:sp>
      <p:sp>
        <p:nvSpPr>
          <p:cNvPr id="4099" name="Rectangle 3"/>
          <p:cNvSpPr>
            <a:spLocks noGrp="1" noChangeArrowheads="1"/>
          </p:cNvSpPr>
          <p:nvPr>
            <p:ph type="body" idx="1"/>
          </p:nvPr>
        </p:nvSpPr>
        <p:spPr>
          <a:xfrm>
            <a:off x="3005138" y="2239963"/>
            <a:ext cx="5472112" cy="2052637"/>
          </a:xfrm>
          <a:noFill/>
        </p:spPr>
        <p:txBody>
          <a:bodyPr/>
          <a:lstStyle/>
          <a:p>
            <a:pPr algn="ctr" eaLnBrk="1" hangingPunct="1">
              <a:buFontTx/>
              <a:buNone/>
            </a:pPr>
            <a:r>
              <a:rPr lang="es-MX" sz="5400" smtClean="0">
                <a:solidFill>
                  <a:srgbClr val="008000"/>
                </a:solidFill>
              </a:rPr>
              <a:t>Introducción al Bluetooth.</a:t>
            </a:r>
          </a:p>
        </p:txBody>
      </p:sp>
      <p:grpSp>
        <p:nvGrpSpPr>
          <p:cNvPr id="4100" name="Group 11"/>
          <p:cNvGrpSpPr>
            <a:grpSpLocks/>
          </p:cNvGrpSpPr>
          <p:nvPr/>
        </p:nvGrpSpPr>
        <p:grpSpPr bwMode="auto">
          <a:xfrm>
            <a:off x="395288" y="3500438"/>
            <a:ext cx="2466975" cy="2311400"/>
            <a:chOff x="1632" y="1248"/>
            <a:chExt cx="2682" cy="2286"/>
          </a:xfrm>
        </p:grpSpPr>
        <p:sp>
          <p:nvSpPr>
            <p:cNvPr id="4101"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00CCFF"/>
            </a:solidFill>
            <a:ln w="9525">
              <a:round/>
              <a:headEnd/>
              <a:tailEnd/>
            </a:ln>
            <a:scene3d>
              <a:camera prst="legacyPerspectiveFront">
                <a:rot lat="20099976" lon="1500000" rev="0"/>
              </a:camera>
              <a:lightRig rig="legacyFlat4" dir="b"/>
            </a:scene3d>
            <a:sp3d extrusionH="430200" prstMaterial="legacyMatte">
              <a:bevelT w="13500" h="13500" prst="angle"/>
              <a:bevelB w="13500" h="13500" prst="angle"/>
              <a:extrusionClr>
                <a:srgbClr val="00CCFF"/>
              </a:extrusionClr>
            </a:sp3d>
          </p:spPr>
          <p:txBody>
            <a:bodyPr>
              <a:flatTx/>
            </a:bodyPr>
            <a:lstStyle/>
            <a:p>
              <a:endParaRPr lang="es-MX"/>
            </a:p>
          </p:txBody>
        </p:sp>
        <p:sp>
          <p:nvSpPr>
            <p:cNvPr id="4102" name="AutoShape 13"/>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00CCFF"/>
            </a:solidFill>
            <a:ln w="9525">
              <a:round/>
              <a:headEnd/>
              <a:tailEnd/>
            </a:ln>
            <a:scene3d>
              <a:camera prst="legacyPerspectiveFront">
                <a:rot lat="20099976" lon="1500000" rev="0"/>
              </a:camera>
              <a:lightRig rig="legacyFlat4" dir="b"/>
            </a:scene3d>
            <a:sp3d extrusionH="430200" prstMaterial="legacyMatte">
              <a:bevelT w="13500" h="13500" prst="angle"/>
              <a:bevelB w="13500" h="13500" prst="angle"/>
              <a:extrusionClr>
                <a:srgbClr val="00CCFF"/>
              </a:extrusionClr>
            </a:sp3d>
          </p:spPr>
          <p:txBody>
            <a:bodyPr>
              <a:flatTx/>
            </a:bodyPr>
            <a:lstStyle/>
            <a:p>
              <a:endParaRPr lang="es-MX"/>
            </a:p>
          </p:txBody>
        </p:sp>
        <p:sp>
          <p:nvSpPr>
            <p:cNvPr id="4103" name="AutoShape 14"/>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00CCFF"/>
            </a:solidFill>
            <a:ln w="9525">
              <a:round/>
              <a:headEnd/>
              <a:tailEnd/>
            </a:ln>
            <a:scene3d>
              <a:camera prst="legacyPerspectiveFront">
                <a:rot lat="20099976" lon="1500000" rev="0"/>
              </a:camera>
              <a:lightRig rig="legacyFlat4" dir="b"/>
            </a:scene3d>
            <a:sp3d extrusionH="430200" prstMaterial="legacyMatte">
              <a:bevelT w="13500" h="13500" prst="angle"/>
              <a:bevelB w="13500" h="13500" prst="angle"/>
              <a:extrusionClr>
                <a:srgbClr val="00CCFF"/>
              </a:extrusionClr>
            </a:sp3d>
          </p:spPr>
          <p:txBody>
            <a:bodyPr>
              <a:flatTx/>
            </a:bodyPr>
            <a:lstStyle/>
            <a:p>
              <a:endParaRPr lang="es-MX"/>
            </a:p>
          </p:txBody>
        </p:sp>
      </p:grpSp>
    </p:spTree>
  </p:cSld>
  <p:clrMapOvr>
    <a:masterClrMapping/>
  </p:clrMapOvr>
  <p:transition>
    <p:zoom dir="in"/>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p:cNvSpPr>
            <a:spLocks noGrp="1"/>
          </p:cNvSpPr>
          <p:nvPr>
            <p:ph type="title"/>
          </p:nvPr>
        </p:nvSpPr>
        <p:spPr>
          <a:xfrm>
            <a:off x="468313" y="260350"/>
            <a:ext cx="7705725" cy="1143000"/>
          </a:xfrm>
        </p:spPr>
        <p:txBody>
          <a:bodyPr/>
          <a:lstStyle/>
          <a:p>
            <a:r>
              <a:rPr lang="es-ES" smtClean="0"/>
              <a:t>Tipos de enlaces</a:t>
            </a:r>
            <a:endParaRPr lang="es-MX" smtClean="0"/>
          </a:p>
        </p:txBody>
      </p:sp>
      <p:sp>
        <p:nvSpPr>
          <p:cNvPr id="34819" name="2 Marcador de contenido"/>
          <p:cNvSpPr>
            <a:spLocks noGrp="1"/>
          </p:cNvSpPr>
          <p:nvPr>
            <p:ph idx="1"/>
          </p:nvPr>
        </p:nvSpPr>
        <p:spPr/>
        <p:txBody>
          <a:bodyPr/>
          <a:lstStyle/>
          <a:p>
            <a:pPr algn="just"/>
            <a:r>
              <a:rPr lang="es-ES_tradnl" sz="2800" smtClean="0"/>
              <a:t>Se definen 3 estados que permiten el establecimiento de conexiones:</a:t>
            </a:r>
          </a:p>
          <a:p>
            <a:pPr algn="just">
              <a:buFontTx/>
              <a:buNone/>
            </a:pPr>
            <a:endParaRPr lang="es-ES_tradnl" sz="2800" smtClean="0"/>
          </a:p>
          <a:p>
            <a:pPr lvl="1" algn="just">
              <a:buFont typeface="Marlett" pitchFamily="2" charset="2"/>
              <a:buChar char="h"/>
            </a:pPr>
            <a:r>
              <a:rPr lang="es-ES_tradnl" smtClean="0"/>
              <a:t>Modo </a:t>
            </a:r>
            <a:r>
              <a:rPr lang="es-ES_tradnl" i="1" smtClean="0"/>
              <a:t>SCAN</a:t>
            </a:r>
            <a:endParaRPr lang="es-ES_tradnl" smtClean="0"/>
          </a:p>
          <a:p>
            <a:pPr lvl="1" algn="just">
              <a:buFont typeface="Marlett" pitchFamily="2" charset="2"/>
              <a:buChar char="h"/>
            </a:pPr>
            <a:r>
              <a:rPr lang="es-ES_tradnl" smtClean="0"/>
              <a:t>Modo </a:t>
            </a:r>
            <a:r>
              <a:rPr lang="es-ES_tradnl" i="1" smtClean="0"/>
              <a:t>PAGE</a:t>
            </a:r>
            <a:endParaRPr lang="es-ES_tradnl" smtClean="0"/>
          </a:p>
          <a:p>
            <a:pPr lvl="1" algn="just">
              <a:buFont typeface="Marlett" pitchFamily="2" charset="2"/>
              <a:buChar char="h"/>
            </a:pPr>
            <a:r>
              <a:rPr lang="es-ES_tradnl" smtClean="0"/>
              <a:t>Modo </a:t>
            </a:r>
            <a:r>
              <a:rPr lang="es-ES_tradnl" i="1" smtClean="0"/>
              <a:t>INQUIRY</a:t>
            </a:r>
            <a:endParaRPr lang="es-ES_tradnl" smtClean="0"/>
          </a:p>
          <a:p>
            <a:endParaRPr lang="es-MX" smtClean="0"/>
          </a:p>
        </p:txBody>
      </p:sp>
    </p:spTree>
  </p:cSld>
  <p:clrMapOvr>
    <a:masterClrMapping/>
  </p:clrMapOvr>
  <p:transition>
    <p:zoom dir="in"/>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Título"/>
          <p:cNvSpPr>
            <a:spLocks noGrp="1"/>
          </p:cNvSpPr>
          <p:nvPr>
            <p:ph type="title"/>
          </p:nvPr>
        </p:nvSpPr>
        <p:spPr>
          <a:xfrm>
            <a:off x="468313" y="260350"/>
            <a:ext cx="7705725" cy="1143000"/>
          </a:xfrm>
        </p:spPr>
        <p:txBody>
          <a:bodyPr/>
          <a:lstStyle/>
          <a:p>
            <a:r>
              <a:rPr lang="es-ES" smtClean="0">
                <a:solidFill>
                  <a:srgbClr val="0000CC"/>
                </a:solidFill>
              </a:rPr>
              <a:t>MODO SCAN</a:t>
            </a:r>
            <a:endParaRPr lang="es-MX" smtClean="0">
              <a:solidFill>
                <a:srgbClr val="0000CC"/>
              </a:solidFill>
            </a:endParaRPr>
          </a:p>
        </p:txBody>
      </p:sp>
      <p:sp>
        <p:nvSpPr>
          <p:cNvPr id="35843" name="Rectangle 3"/>
          <p:cNvSpPr>
            <a:spLocks noGrp="1" noChangeArrowheads="1"/>
          </p:cNvSpPr>
          <p:nvPr>
            <p:ph idx="1"/>
          </p:nvPr>
        </p:nvSpPr>
        <p:spPr/>
        <p:txBody>
          <a:bodyPr/>
          <a:lstStyle/>
          <a:p>
            <a:pPr lvl="1" algn="just">
              <a:buFont typeface="Marlett" pitchFamily="2" charset="2"/>
              <a:buChar char="h"/>
            </a:pPr>
            <a:r>
              <a:rPr lang="es-ES_tradnl" sz="2000" smtClean="0"/>
              <a:t>Cuando la unidad esta en modo </a:t>
            </a:r>
            <a:r>
              <a:rPr lang="es-ES_tradnl" sz="2000" i="1" smtClean="0"/>
              <a:t>STANDBY</a:t>
            </a:r>
            <a:r>
              <a:rPr lang="es-ES_tradnl" sz="2000" smtClean="0"/>
              <a:t> (dormida), periódicamente escucha el canal tratando de captar el código de acceso asociado a su identidad</a:t>
            </a:r>
          </a:p>
          <a:p>
            <a:pPr lvl="1" algn="just">
              <a:buFont typeface="Marlett" pitchFamily="2" charset="2"/>
              <a:buChar char="h"/>
            </a:pPr>
            <a:endParaRPr lang="es-ES_tradnl" sz="2000" smtClean="0"/>
          </a:p>
          <a:p>
            <a:pPr lvl="1" algn="just">
              <a:buFont typeface="Marlett" pitchFamily="2" charset="2"/>
              <a:buChar char="h"/>
            </a:pPr>
            <a:r>
              <a:rPr lang="es-ES_tradnl" sz="2000" smtClean="0"/>
              <a:t>Al despertar para escuchar abre un correlador de desplazamiento el cuál esta  adaptado a este código durante 10 [ms], en intervalos máximos de 3,84 [s]</a:t>
            </a:r>
          </a:p>
          <a:p>
            <a:pPr lvl="1" algn="just">
              <a:buFont typeface="Marlett" pitchFamily="2" charset="2"/>
              <a:buChar char="h"/>
            </a:pPr>
            <a:endParaRPr lang="es-ES_tradnl" sz="2000" smtClean="0"/>
          </a:p>
          <a:p>
            <a:pPr lvl="1" algn="just">
              <a:buFont typeface="Marlett" pitchFamily="2" charset="2"/>
              <a:buChar char="h"/>
            </a:pPr>
            <a:r>
              <a:rPr lang="es-ES_tradnl" sz="2000" smtClean="0"/>
              <a:t>Cada vez que la unidad despierta para escuchar,  lo hace en una frecuencia de salto distinta. Se define entonces una secuencia de “despertar” propia del receptor, la cuál consta de 32 saltos que cubren al menos 64 [MHz]</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Título"/>
          <p:cNvSpPr>
            <a:spLocks noGrp="1"/>
          </p:cNvSpPr>
          <p:nvPr>
            <p:ph type="title"/>
          </p:nvPr>
        </p:nvSpPr>
        <p:spPr>
          <a:xfrm>
            <a:off x="468313" y="260350"/>
            <a:ext cx="7705725" cy="1143000"/>
          </a:xfrm>
        </p:spPr>
        <p:txBody>
          <a:bodyPr/>
          <a:lstStyle/>
          <a:p>
            <a:r>
              <a:rPr lang="es-ES" smtClean="0">
                <a:solidFill>
                  <a:srgbClr val="0000CC"/>
                </a:solidFill>
              </a:rPr>
              <a:t>MODO PAGIN</a:t>
            </a:r>
            <a:endParaRPr lang="es-MX" smtClean="0">
              <a:solidFill>
                <a:srgbClr val="0000CC"/>
              </a:solidFill>
            </a:endParaRPr>
          </a:p>
        </p:txBody>
      </p:sp>
      <p:sp>
        <p:nvSpPr>
          <p:cNvPr id="36867" name="Rectangle 3"/>
          <p:cNvSpPr>
            <a:spLocks noGrp="1" noChangeArrowheads="1"/>
          </p:cNvSpPr>
          <p:nvPr>
            <p:ph idx="1"/>
          </p:nvPr>
        </p:nvSpPr>
        <p:spPr/>
        <p:txBody>
          <a:bodyPr/>
          <a:lstStyle/>
          <a:p>
            <a:pPr marL="419100" algn="just">
              <a:buFont typeface="Marlett" pitchFamily="2" charset="2"/>
              <a:buChar char="h"/>
            </a:pPr>
            <a:r>
              <a:rPr lang="es-ES_tradnl" sz="2000" smtClean="0">
                <a:solidFill>
                  <a:srgbClr val="FF0000"/>
                </a:solidFill>
              </a:rPr>
              <a:t>Cuando hay una unidad que desea realizar una conexión (paging unit) con una unidad que esta “dormida”, esta debe conocer primero la identidad del receptor</a:t>
            </a:r>
          </a:p>
          <a:p>
            <a:pPr marL="419100" algn="just">
              <a:buFont typeface="Marlett" pitchFamily="2" charset="2"/>
              <a:buChar char="h"/>
            </a:pPr>
            <a:endParaRPr lang="es-ES_tradnl" sz="2000" smtClean="0">
              <a:solidFill>
                <a:srgbClr val="FF0000"/>
              </a:solidFill>
            </a:endParaRPr>
          </a:p>
          <a:p>
            <a:pPr marL="819150" lvl="1" algn="just">
              <a:buFont typeface="Marlett" pitchFamily="2" charset="2"/>
              <a:buChar char="h"/>
            </a:pPr>
            <a:r>
              <a:rPr lang="es-ES_tradnl" sz="2000" smtClean="0">
                <a:solidFill>
                  <a:srgbClr val="FF0000"/>
                </a:solidFill>
              </a:rPr>
              <a:t>La paging unit conoce entonces la “secuencia de despertar” del receptor, y comienza un proceso en donde por cada período de 3,84 [s] envía el código de acceso del receptor en la mitad de la “secuencia de despertar” (16 saltos) por cada 10 [ms]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Título"/>
          <p:cNvSpPr>
            <a:spLocks noGrp="1"/>
          </p:cNvSpPr>
          <p:nvPr>
            <p:ph type="title"/>
          </p:nvPr>
        </p:nvSpPr>
        <p:spPr>
          <a:xfrm>
            <a:off x="468313" y="260350"/>
            <a:ext cx="7705725" cy="1143000"/>
          </a:xfrm>
        </p:spPr>
        <p:txBody>
          <a:bodyPr/>
          <a:lstStyle/>
          <a:p>
            <a:r>
              <a:rPr lang="es-ES" smtClean="0"/>
              <a:t>MODO INQUIRY</a:t>
            </a:r>
            <a:endParaRPr lang="es-MX" smtClean="0"/>
          </a:p>
        </p:txBody>
      </p:sp>
      <p:sp>
        <p:nvSpPr>
          <p:cNvPr id="37891" name="2 Marcador de contenido"/>
          <p:cNvSpPr>
            <a:spLocks noGrp="1"/>
          </p:cNvSpPr>
          <p:nvPr>
            <p:ph idx="1"/>
          </p:nvPr>
        </p:nvSpPr>
        <p:spPr/>
        <p:txBody>
          <a:bodyPr/>
          <a:lstStyle/>
          <a:p>
            <a:pPr marL="819150" lvl="1" algn="just">
              <a:buFont typeface="Marlett" pitchFamily="2" charset="2"/>
              <a:buChar char="h"/>
            </a:pPr>
            <a:r>
              <a:rPr lang="es-ES_tradnl" sz="2000" smtClean="0">
                <a:solidFill>
                  <a:srgbClr val="FF0000"/>
                </a:solidFill>
              </a:rPr>
              <a:t>Como se ha mencionado, para establecer la conexión la paging unit debe conocer la identidad del receptor</a:t>
            </a:r>
          </a:p>
          <a:p>
            <a:pPr marL="819150" lvl="1" algn="just">
              <a:buFont typeface="Marlett" pitchFamily="2" charset="2"/>
              <a:buChar char="h"/>
            </a:pPr>
            <a:r>
              <a:rPr lang="es-ES_tradnl" sz="2000" smtClean="0">
                <a:solidFill>
                  <a:srgbClr val="FF0000"/>
                </a:solidFill>
              </a:rPr>
              <a:t>Cuando esta no es conocida de antemano la paging unit pasa al modo </a:t>
            </a:r>
            <a:r>
              <a:rPr lang="es-ES_tradnl" sz="2000" i="1" smtClean="0">
                <a:solidFill>
                  <a:srgbClr val="FF0000"/>
                </a:solidFill>
              </a:rPr>
              <a:t>INQUIRY</a:t>
            </a:r>
          </a:p>
          <a:p>
            <a:pPr marL="819150" lvl="1" algn="just">
              <a:buFontTx/>
              <a:buNone/>
            </a:pPr>
            <a:endParaRPr lang="es-ES_tradnl" sz="1400" smtClean="0">
              <a:solidFill>
                <a:srgbClr val="FF0000"/>
              </a:solidFill>
            </a:endParaRPr>
          </a:p>
          <a:p>
            <a:pPr marL="819150" lvl="1" algn="just">
              <a:buFont typeface="Marlett" pitchFamily="2" charset="2"/>
              <a:buChar char="h"/>
            </a:pPr>
            <a:r>
              <a:rPr lang="es-ES_tradnl" sz="2000" smtClean="0">
                <a:solidFill>
                  <a:srgbClr val="FF0000"/>
                </a:solidFill>
              </a:rPr>
              <a:t>En este modo la unidad que desea conocer las identidades de sus vecinos (inquiry unit) envía un código de acceso reservado en el estándar para el </a:t>
            </a:r>
            <a:r>
              <a:rPr lang="es-ES_tradnl" sz="2000" i="1" smtClean="0">
                <a:solidFill>
                  <a:srgbClr val="FF0000"/>
                </a:solidFill>
              </a:rPr>
              <a:t>Inquiry</a:t>
            </a:r>
            <a:r>
              <a:rPr lang="es-ES_tradnl" sz="2000" smtClean="0">
                <a:solidFill>
                  <a:srgbClr val="FF0000"/>
                </a:solidFill>
              </a:rPr>
              <a:t>, en una secuencia de 32 saltos también reservada en el estándar</a:t>
            </a:r>
          </a:p>
          <a:p>
            <a:pPr marL="819150" lvl="1" algn="just">
              <a:buFont typeface="Marlett" pitchFamily="2" charset="2"/>
              <a:buChar char="h"/>
            </a:pPr>
            <a:endParaRPr lang="es-ES_tradnl" sz="2000" smtClean="0">
              <a:solidFill>
                <a:srgbClr val="FF0000"/>
              </a:solidFill>
            </a:endParaRPr>
          </a:p>
          <a:p>
            <a:pPr marL="819150" lvl="1" algn="just">
              <a:buFont typeface="Marlett" pitchFamily="2" charset="2"/>
              <a:buChar char="h"/>
            </a:pPr>
            <a:r>
              <a:rPr lang="es-ES_tradnl" sz="2000" smtClean="0">
                <a:solidFill>
                  <a:srgbClr val="FF0000"/>
                </a:solidFill>
              </a:rPr>
              <a:t>Este proceso se efectúa de la misma manera que la combinación </a:t>
            </a:r>
            <a:r>
              <a:rPr lang="es-ES_tradnl" sz="2000" i="1" smtClean="0">
                <a:solidFill>
                  <a:srgbClr val="FF0000"/>
                </a:solidFill>
              </a:rPr>
              <a:t>SCAN-PAGE</a:t>
            </a:r>
            <a:r>
              <a:rPr lang="es-ES_tradnl" sz="2000" smtClean="0">
                <a:solidFill>
                  <a:srgbClr val="FF0000"/>
                </a:solidFill>
              </a:rPr>
              <a:t>, pero de período 2,56 [s]</a:t>
            </a:r>
          </a:p>
          <a:p>
            <a:endParaRPr lang="es-MX" sz="2000" smtClean="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Título"/>
          <p:cNvSpPr>
            <a:spLocks noGrp="1"/>
          </p:cNvSpPr>
          <p:nvPr>
            <p:ph type="title"/>
          </p:nvPr>
        </p:nvSpPr>
        <p:spPr>
          <a:xfrm>
            <a:off x="468313" y="260350"/>
            <a:ext cx="7705725" cy="1143000"/>
          </a:xfrm>
        </p:spPr>
        <p:txBody>
          <a:bodyPr/>
          <a:lstStyle/>
          <a:p>
            <a:r>
              <a:rPr lang="es-ES" smtClean="0">
                <a:solidFill>
                  <a:srgbClr val="0000CC"/>
                </a:solidFill>
              </a:rPr>
              <a:t>SCATTERNET</a:t>
            </a:r>
            <a:endParaRPr lang="es-MX" smtClean="0">
              <a:solidFill>
                <a:srgbClr val="0000CC"/>
              </a:solidFill>
            </a:endParaRPr>
          </a:p>
        </p:txBody>
      </p:sp>
      <p:sp>
        <p:nvSpPr>
          <p:cNvPr id="38915" name="Rectangle 3"/>
          <p:cNvSpPr>
            <a:spLocks noGrp="1" noChangeArrowheads="1"/>
          </p:cNvSpPr>
          <p:nvPr>
            <p:ph idx="1"/>
          </p:nvPr>
        </p:nvSpPr>
        <p:spPr/>
        <p:txBody>
          <a:bodyPr/>
          <a:lstStyle/>
          <a:p>
            <a:pPr algn="just"/>
            <a:r>
              <a:rPr lang="es-ES_tradnl" smtClean="0">
                <a:solidFill>
                  <a:srgbClr val="FF0000"/>
                </a:solidFill>
              </a:rPr>
              <a:t>Dos o más </a:t>
            </a:r>
            <a:r>
              <a:rPr lang="es-ES_tradnl" i="1" smtClean="0">
                <a:solidFill>
                  <a:srgbClr val="FF0000"/>
                </a:solidFill>
              </a:rPr>
              <a:t>Picoredes </a:t>
            </a:r>
            <a:r>
              <a:rPr lang="es-ES_tradnl" smtClean="0">
                <a:solidFill>
                  <a:srgbClr val="FF0000"/>
                </a:solidFill>
              </a:rPr>
              <a:t>que comparten una parte de su espacio físico de transmisión forman una </a:t>
            </a:r>
            <a:r>
              <a:rPr lang="es-ES_tradnl" i="1" smtClean="0">
                <a:solidFill>
                  <a:srgbClr val="FF0000"/>
                </a:solidFill>
              </a:rPr>
              <a:t>Scatternet.</a:t>
            </a:r>
          </a:p>
          <a:p>
            <a:pPr algn="just"/>
            <a:endParaRPr lang="es-ES_tradnl" sz="1600" i="1" smtClean="0">
              <a:solidFill>
                <a:srgbClr val="FF0000"/>
              </a:solidFill>
            </a:endParaRPr>
          </a:p>
          <a:p>
            <a:pPr algn="just"/>
            <a:r>
              <a:rPr lang="es-ES_tradnl" smtClean="0">
                <a:solidFill>
                  <a:srgbClr val="FF0000"/>
                </a:solidFill>
              </a:rPr>
              <a:t>Las </a:t>
            </a:r>
            <a:r>
              <a:rPr lang="es-ES_tradnl" i="1" smtClean="0">
                <a:solidFill>
                  <a:srgbClr val="FF0000"/>
                </a:solidFill>
              </a:rPr>
              <a:t>Scatternet </a:t>
            </a:r>
            <a:r>
              <a:rPr lang="es-ES_tradnl" smtClean="0">
                <a:solidFill>
                  <a:srgbClr val="FF0000"/>
                </a:solidFill>
              </a:rPr>
              <a:t>permiten aprovechar mejor el ancho de banda, y el throughput individual de los usuarios es mucho mayor que si todos ellos estuviesen conectados a una misma </a:t>
            </a:r>
            <a:r>
              <a:rPr lang="es-ES_tradnl" i="1" smtClean="0">
                <a:solidFill>
                  <a:srgbClr val="FF0000"/>
                </a:solidFill>
              </a:rPr>
              <a:t>Picored.</a:t>
            </a:r>
          </a:p>
          <a:p>
            <a:pPr algn="just"/>
            <a:endParaRPr lang="es-ES_tradnl" sz="1400" i="1" smtClean="0">
              <a:solidFill>
                <a:srgbClr val="FF0000"/>
              </a:solidFill>
            </a:endParaRPr>
          </a:p>
          <a:p>
            <a:pPr algn="just"/>
            <a:r>
              <a:rPr lang="es-ES_tradnl" smtClean="0">
                <a:solidFill>
                  <a:srgbClr val="FF0000"/>
                </a:solidFill>
              </a:rPr>
              <a:t>Puesto que las secuencias de salto no son ortogonales, a medida que aumenta el número de </a:t>
            </a:r>
            <a:r>
              <a:rPr lang="es-ES_tradnl" i="1" smtClean="0">
                <a:solidFill>
                  <a:srgbClr val="FF0000"/>
                </a:solidFill>
              </a:rPr>
              <a:t>Picoredes </a:t>
            </a:r>
            <a:r>
              <a:rPr lang="es-ES_tradnl" smtClean="0">
                <a:solidFill>
                  <a:srgbClr val="FF0000"/>
                </a:solidFill>
              </a:rPr>
              <a:t>el desempeño se degrada</a:t>
            </a:r>
          </a:p>
        </p:txBody>
      </p:sp>
    </p:spTree>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1 Título"/>
          <p:cNvSpPr>
            <a:spLocks noGrp="1"/>
          </p:cNvSpPr>
          <p:nvPr>
            <p:ph type="title"/>
          </p:nvPr>
        </p:nvSpPr>
        <p:spPr>
          <a:xfrm>
            <a:off x="468313" y="260350"/>
            <a:ext cx="7705725" cy="1143000"/>
          </a:xfrm>
        </p:spPr>
        <p:txBody>
          <a:bodyPr/>
          <a:lstStyle/>
          <a:p>
            <a:r>
              <a:rPr lang="es-MX" smtClean="0">
                <a:solidFill>
                  <a:srgbClr val="0070C0"/>
                </a:solidFill>
              </a:rPr>
              <a:t>Arquitectura  bluetooth</a:t>
            </a:r>
          </a:p>
        </p:txBody>
      </p:sp>
      <p:pic>
        <p:nvPicPr>
          <p:cNvPr id="39939" name="Picture 2" descr="Architecture Blocks"/>
          <p:cNvPicPr>
            <a:picLocks noChangeAspect="1" noChangeArrowheads="1"/>
          </p:cNvPicPr>
          <p:nvPr/>
        </p:nvPicPr>
        <p:blipFill>
          <a:blip r:embed="rId2" cstate="print"/>
          <a:srcRect/>
          <a:stretch>
            <a:fillRect/>
          </a:stretch>
        </p:blipFill>
        <p:spPr bwMode="auto">
          <a:xfrm>
            <a:off x="1912938" y="1617663"/>
            <a:ext cx="5257800" cy="4291012"/>
          </a:xfrm>
          <a:prstGeom prst="rect">
            <a:avLst/>
          </a:prstGeom>
          <a:noFill/>
          <a:ln w="9525">
            <a:noFill/>
            <a:miter lim="800000"/>
            <a:headEnd/>
            <a:tailEnd/>
          </a:ln>
        </p:spPr>
      </p:pic>
    </p:spTree>
  </p:cSld>
  <p:clrMapOvr>
    <a:masterClrMapping/>
  </p:clrMapOvr>
  <p:transition>
    <p:circl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82566" y="2813222"/>
            <a:ext cx="3377849" cy="923330"/>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s-ES" sz="54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GRACIAS</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15573 -0.12649 C -0.16302 -0.13621 -0.1691 -0.14523 -0.17847 -0.1517 C -0.19184 -0.16095 -0.20833 -0.16165 -0.22292 -0.1635 C -0.25434 -0.16142 -0.26528 -0.1598 -0.28993 -0.15517 C -0.29705 -0.1487 -0.29236 -0.1524 -0.30504 -0.14661 C -0.3158 -0.14176 -0.32882 -0.12534 -0.33681 -0.1147 C -0.33976 -0.10221 -0.33854 -0.10799 -0.34063 -0.09782 C -0.33976 -0.04578 -0.34219 0.04996 -0.32292 0.10292 C -0.32014 0.12304 -0.32413 0.105 -0.31771 0.11796 C -0.31354 0.12651 -0.31389 0.13091 -0.30764 0.13669 C -0.29879 0.15958 -0.28559 0.17045 -0.27344 0.18895 C -0.26649 0.19936 -0.26129 0.21208 -0.25452 0.22249 C -0.25347 0.22411 -0.25174 0.22457 -0.2507 0.22596 C -0.24479 0.23382 -0.23906 0.24145 -0.23299 0.24955 C -0.22795 0.25625 -0.21962 0.2618 -0.21406 0.26805 C -0.20538 0.27776 -0.19809 0.28771 -0.18733 0.29349 C -0.17465 0.3143 -0.1908 0.29094 -0.17465 0.30528 C -0.14931 0.32795 -0.1691 0.318 -0.15191 0.3254 C -0.14028 0.33882 -0.12865 0.34945 -0.11406 0.3557 C -0.10886 0.36264 -0.09601 0.37443 -0.08993 0.37929 C -0.0849 0.38322 -0.07743 0.38438 -0.07222 0.38784 C -0.06788 0.39085 -0.06441 0.3964 -0.05955 0.39802 C -0.04427 0.40288 -0.02934 0.41166 -0.01406 0.4149 C -0.01146 0.41606 -0.00903 0.41768 -0.00642 0.41814 C -0.00104 0.4193 0.00469 0.41814 0.01007 0.41976 C 0.01423 0.42092 0.01753 0.42531 0.02153 0.4267 C 0.02639 0.42832 0.0316 0.42785 0.03663 0.42832 C 0.05573 0.43525 0.07656 0.43664 0.09601 0.43849 C 0.11476 0.4445 0.13385 0.44867 0.15295 0.45029 C 0.19531 0.44959 0.2375 0.44959 0.27969 0.44844 C 0.28663 0.44821 0.29236 0.44312 0.29861 0.44011 C 0.30278 0.43803 0.31128 0.43502 0.31128 0.43502 C 0.3125 0.4334 0.31354 0.43086 0.3151 0.42993 C 0.31823 0.42808 0.32535 0.4267 0.32535 0.4267 C 0.32969 0.42369 0.33333 0.42022 0.33785 0.41814 C 0.35208 0.40496 0.34583 0.40935 0.35555 0.40311 C 0.35764 0.40033 0.35955 0.39709 0.36198 0.39455 C 0.36684 0.38969 0.37708 0.38114 0.37708 0.38114 C 0.38542 0.3624 0.37517 0.38414 0.38837 0.36079 C 0.39774 0.34483 0.40573 0.32656 0.41267 0.30852 C 0.41667 0.28655 0.41024 0.31685 0.41753 0.29672 C 0.41892 0.29302 0.41892 0.28863 0.42014 0.28493 C 0.42239 0.27707 0.42691 0.26851 0.43038 0.26134 C 0.43333 0.24492 0.43663 0.22526 0.44305 0.21069 C 0.44739 0.14871 0.45625 0.07933 0.43542 0.02198 C 0.43351 0.00903 0.43281 -0.00392 0.42778 -0.01525 C 0.42344 -0.03884 0.43003 -0.00415 0.42378 -0.02867 C 0.41805 -0.05156 0.42413 -0.04185 0.41614 -0.05226 C 0.41337 -0.0666 0.40764 -0.07238 0.40226 -0.08602 C 0.39809 -0.09735 0.40712 -0.0844 0.39601 -0.10291 C 0.39358 -0.1073 0.38976 -0.11031 0.38733 -0.1147 C 0.38559 -0.11771 0.38489 -0.12164 0.38351 -0.12488 C 0.3743 -0.14291 0.36094 -0.1598 0.3493 -0.17529 C 0.34201 -0.185 0.33611 -0.19634 0.32899 -0.20582 C 0.32691 -0.20859 0.32378 -0.20998 0.32153 -0.21253 C 0.30937 -0.2264 0.30087 -0.24467 0.28594 -0.253 C 0.27708 -0.26479 0.26719 -0.27127 0.25694 -0.27982 C 0.23906 -0.29463 0.25417 -0.28653 0.23906 -0.29347 C 0.23403 -0.29879 0.22864 -0.3048 0.22274 -0.3085 C 0.21788 -0.31151 0.20746 -0.31544 0.20746 -0.31544 C 0.19462 -0.3277 0.21198 -0.31266 0.19358 -0.32215 C 0.1908 -0.32353 0.18871 -0.32723 0.18594 -0.32885 C 0.18177 -0.33117 0.1717 -0.33302 0.16684 -0.33394 C 0.15208 -0.34527 0.16476 -0.33764 0.1467 -0.34227 C 0.13489 -0.34527 0.12778 -0.35221 0.1151 -0.35406 C 0.09149 -0.36817 0.05851 -0.3684 0.03281 -0.37256 C -0.00625 -0.38598 -0.04879 -0.38459 -0.08872 -0.38621 C -0.17014 -0.38459 -0.15104 -0.38991 -0.19115 -0.3795 C -0.19983 -0.37256 -0.2092 -0.36771 -0.21771 -0.36077 C -0.22899 -0.35175 -0.23802 -0.33533 -0.24566 -0.32215 C -0.2474 -0.31937 -0.24896 -0.31636 -0.2507 -0.31359 C -0.25469 -0.30665 -0.25955 -0.29 -0.25955 -0.29 C -0.26233 -0.27474 -0.25851 -0.29347 -0.26458 -0.27312 C -0.26719 -0.26433 -0.26771 -0.25739 -0.27222 -0.24953 C -0.27986 -0.21738 -0.26788 -0.26502 -0.27986 -0.22756 C -0.28247 -0.21923 -0.2816 -0.21068 -0.2849 -0.20235 C -0.28646 -0.18917 -0.28802 -0.17899 -0.29254 -0.16697 C -0.29879 -0.12349 -0.30208 -0.07377 -0.29115 -0.03214 C -0.28889 -0.01433 -0.28629 -0.0104 -0.28229 0.0051 C -0.28108 0.0155 -0.27778 0.02406 -0.27465 0.03377 C -0.2724 0.04071 -0.26719 0.05389 -0.26719 0.05389 C -0.26476 0.0717 -0.25261 0.0902 -0.24306 0.10292 C -0.23854 0.11541 -0.23142 0.12189 -0.22413 0.1316 C -0.21684 0.14131 -0.2099 0.15033 -0.20261 0.16028 C -0.2 0.16375 -0.19184 0.16698 -0.18993 0.1686 C -0.18663 0.17138 -0.1842 0.17577 -0.18108 0.17878 C -0.17309 0.18664 -0.16181 0.19312 -0.1533 0.1989 C -0.13924 0.20861 -0.12622 0.21833 -0.11146 0.22596 C -0.1 0.23197 -0.08958 0.23891 -0.07726 0.24122 C -0.06441 0.25579 -0.06181 0.25232 -0.04566 0.25463 C -0.0224 0.27221 -0.05174 0.2514 -0.02656 0.26481 C -0.02344 0.26643 -0.02083 0.26967 -0.01771 0.27152 C -0.00261 0.2803 0.01423 0.28516 0.03038 0.28655 C 0.04479 0.28909 0.05903 0.29233 0.07344 0.29511 C 0.08316 0.29696 0.10226 0.30019 0.10226 0.30019 C 0.12986 0.2995 0.15712 0.29996 0.18472 0.29834 C 0.1875 0.29811 0.1993 0.29117 0.20121 0.29002 C 0.23542 0.26735 0.24323 0.23636 0.25937 0.19381 C 0.26302 0.17277 0.26163 0.18387 0.26319 0.16028 C 0.26198 0.1316 0.26163 0.10292 0.25937 0.07425 C 0.25833 0.06176 0.25052 0.04534 0.24531 0.03539 C 0.24184 0.02822 0.23941 0.01874 0.23542 0.0118 C 0.22552 -0.00508 0.21198 -0.01803 0.20121 -0.03376 C 0.19878 -0.03723 0.19739 -0.04208 0.19496 -0.04555 C 0.18767 -0.05619 0.17656 -0.06475 0.16684 -0.07076 C 0.15781 -0.08302 0.14705 -0.08972 0.13663 -0.09944 C 0.13003 -0.10545 0.12552 -0.11308 0.11753 -0.11632 C 0.11267 -0.12303 0.10816 -0.12673 0.10121 -0.12973 C 0.08837 -0.14268 0.06302 -0.1517 0.0467 -0.15679 C 0.0375 -0.15633 0.02812 -0.15725 0.01892 -0.15517 C 0.01215 -0.15355 0.00868 -0.14291 0.00243 -0.13991 C -0.00139 -0.1295 -0.00677 -0.12071 -0.01146 -0.11123 C -0.01337 -0.10036 -0.01424 -0.09389 -0.01771 -0.0844 C -0.01736 -0.0659 -0.01719 -0.04717 -0.01649 -0.02867 C -0.01632 -0.02497 -0.01285 -0.0067 -0.01024 -0.0067 L 0.0493 -0.03029 L -1.11111E-6 5.62442E-6 " pathEditMode="relative" ptsTypes="ffffffffffffffffffffffffffffffffffffffffffffffffffffffffffffffffffffffffffffffffffffffffffffffffffffffffffffffffffAAA">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4 CuadroTexto"/>
          <p:cNvSpPr txBox="1">
            <a:spLocks noChangeArrowheads="1"/>
          </p:cNvSpPr>
          <p:nvPr/>
        </p:nvSpPr>
        <p:spPr bwMode="auto">
          <a:xfrm>
            <a:off x="1046163" y="1773238"/>
            <a:ext cx="5994400" cy="1938337"/>
          </a:xfrm>
          <a:prstGeom prst="rect">
            <a:avLst/>
          </a:prstGeom>
          <a:noFill/>
          <a:ln w="9525">
            <a:noFill/>
            <a:miter lim="800000"/>
            <a:headEnd/>
            <a:tailEnd/>
          </a:ln>
        </p:spPr>
        <p:txBody>
          <a:bodyPr>
            <a:spAutoFit/>
          </a:bodyPr>
          <a:lstStyle/>
          <a:p>
            <a:pPr algn="just"/>
            <a:r>
              <a:rPr lang="es-ES" sz="2000" dirty="0">
                <a:solidFill>
                  <a:srgbClr val="FF0000"/>
                </a:solidFill>
              </a:rPr>
              <a:t>El nombre de </a:t>
            </a:r>
            <a:r>
              <a:rPr lang="es-ES" sz="2000" dirty="0" err="1">
                <a:solidFill>
                  <a:srgbClr val="FF0000"/>
                </a:solidFill>
              </a:rPr>
              <a:t>bluetooth</a:t>
            </a:r>
            <a:r>
              <a:rPr lang="es-ES" sz="2000" dirty="0">
                <a:solidFill>
                  <a:srgbClr val="FF0000"/>
                </a:solidFill>
              </a:rPr>
              <a:t> es en honor al rey </a:t>
            </a:r>
            <a:r>
              <a:rPr lang="es-ES" sz="2000" dirty="0" err="1">
                <a:solidFill>
                  <a:srgbClr val="FF0000"/>
                </a:solidFill>
              </a:rPr>
              <a:t>Harald</a:t>
            </a:r>
            <a:r>
              <a:rPr lang="es-ES" sz="2000" dirty="0">
                <a:solidFill>
                  <a:srgbClr val="FF0000"/>
                </a:solidFill>
              </a:rPr>
              <a:t> “</a:t>
            </a:r>
            <a:r>
              <a:rPr lang="es-MX" sz="2000" dirty="0" err="1">
                <a:solidFill>
                  <a:srgbClr val="FF0000"/>
                </a:solidFill>
              </a:rPr>
              <a:t>Blaatand</a:t>
            </a:r>
            <a:r>
              <a:rPr lang="es-MX" sz="2000" dirty="0">
                <a:solidFill>
                  <a:srgbClr val="FF0000"/>
                </a:solidFill>
              </a:rPr>
              <a:t>” (traducido al ingles es </a:t>
            </a:r>
            <a:r>
              <a:rPr lang="es-MX" sz="2000" dirty="0" err="1">
                <a:solidFill>
                  <a:srgbClr val="FF0000"/>
                </a:solidFill>
              </a:rPr>
              <a:t>bluetooth</a:t>
            </a:r>
            <a:r>
              <a:rPr lang="es-MX" sz="2000" dirty="0">
                <a:solidFill>
                  <a:srgbClr val="FF0000"/>
                </a:solidFill>
              </a:rPr>
              <a:t>) de Dinamarca en siglo X. famoso por unificar varias colonias de Dinamarca y Noruega con </a:t>
            </a:r>
            <a:r>
              <a:rPr lang="es-MX" sz="2000" dirty="0" err="1">
                <a:solidFill>
                  <a:srgbClr val="FF0000"/>
                </a:solidFill>
              </a:rPr>
              <a:t>idiologias</a:t>
            </a:r>
            <a:r>
              <a:rPr lang="es-MX" sz="2000" dirty="0">
                <a:solidFill>
                  <a:srgbClr val="FF0000"/>
                </a:solidFill>
              </a:rPr>
              <a:t> totalmente diferentes.  </a:t>
            </a:r>
            <a:r>
              <a:rPr lang="es-MX" sz="2000" dirty="0" err="1">
                <a:solidFill>
                  <a:srgbClr val="FF0000"/>
                </a:solidFill>
              </a:rPr>
              <a:t>Analogo</a:t>
            </a:r>
            <a:r>
              <a:rPr lang="es-MX" sz="2000" dirty="0">
                <a:solidFill>
                  <a:srgbClr val="FF0000"/>
                </a:solidFill>
              </a:rPr>
              <a:t> a lo que hace la tecnología Bluetooth</a:t>
            </a:r>
          </a:p>
        </p:txBody>
      </p:sp>
      <p:pic>
        <p:nvPicPr>
          <p:cNvPr id="9219" name="Picture 15" descr="ANd9GcQMsb5wfVpJW4pri3g78d_galAu7-u-IX9hKbkm4_tPbLd_k40&amp;t=1&amp;usg=__WQC-N_P15uX83Zsl9H_9bAhqsHw="/>
          <p:cNvPicPr>
            <a:picLocks noChangeAspect="1" noChangeArrowheads="1"/>
          </p:cNvPicPr>
          <p:nvPr/>
        </p:nvPicPr>
        <p:blipFill>
          <a:blip r:embed="rId2" cstate="print"/>
          <a:srcRect/>
          <a:stretch>
            <a:fillRect/>
          </a:stretch>
        </p:blipFill>
        <p:spPr bwMode="auto">
          <a:xfrm>
            <a:off x="7170738" y="2132013"/>
            <a:ext cx="1785937" cy="2471737"/>
          </a:xfrm>
          <a:prstGeom prst="rect">
            <a:avLst/>
          </a:prstGeom>
          <a:noFill/>
          <a:ln w="9525">
            <a:noFill/>
            <a:miter lim="800000"/>
            <a:headEnd/>
            <a:tailEnd/>
          </a:ln>
        </p:spPr>
      </p:pic>
      <p:sp>
        <p:nvSpPr>
          <p:cNvPr id="9220" name="7 CuadroTexto"/>
          <p:cNvSpPr txBox="1">
            <a:spLocks noChangeArrowheads="1"/>
          </p:cNvSpPr>
          <p:nvPr/>
        </p:nvSpPr>
        <p:spPr bwMode="auto">
          <a:xfrm>
            <a:off x="793750" y="649288"/>
            <a:ext cx="6577013" cy="584200"/>
          </a:xfrm>
          <a:prstGeom prst="rect">
            <a:avLst/>
          </a:prstGeom>
          <a:noFill/>
          <a:ln w="9525">
            <a:noFill/>
            <a:miter lim="800000"/>
            <a:headEnd/>
            <a:tailEnd/>
          </a:ln>
        </p:spPr>
        <p:txBody>
          <a:bodyPr>
            <a:spAutoFit/>
          </a:bodyPr>
          <a:lstStyle/>
          <a:p>
            <a:r>
              <a:rPr lang="es-ES" sz="3200">
                <a:solidFill>
                  <a:srgbClr val="0000CC"/>
                </a:solidFill>
              </a:rPr>
              <a:t>Origen del nombre de bluetooth</a:t>
            </a:r>
            <a:endParaRPr lang="es-MX" sz="3200">
              <a:solidFill>
                <a:srgbClr val="0000CC"/>
              </a:solidFill>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8313" y="260350"/>
            <a:ext cx="7705725" cy="1143000"/>
          </a:xfrm>
        </p:spPr>
        <p:txBody>
          <a:bodyPr/>
          <a:lstStyle/>
          <a:p>
            <a:r>
              <a:rPr lang="es-MX" sz="3600" smtClean="0">
                <a:solidFill>
                  <a:srgbClr val="0070C0"/>
                </a:solidFill>
              </a:rPr>
              <a:t>¿Que es Bluetooth?</a:t>
            </a:r>
          </a:p>
        </p:txBody>
      </p:sp>
      <p:sp>
        <p:nvSpPr>
          <p:cNvPr id="4" name="Rectangle 3"/>
          <p:cNvSpPr txBox="1">
            <a:spLocks noChangeArrowheads="1"/>
          </p:cNvSpPr>
          <p:nvPr/>
        </p:nvSpPr>
        <p:spPr bwMode="auto">
          <a:xfrm>
            <a:off x="384175" y="1527175"/>
            <a:ext cx="6453188" cy="4321175"/>
          </a:xfrm>
          <a:prstGeom prst="rect">
            <a:avLst/>
          </a:prstGeom>
          <a:noFill/>
          <a:ln w="9525">
            <a:noFill/>
            <a:miter lim="800000"/>
            <a:headEnd/>
            <a:tailEnd/>
          </a:ln>
        </p:spPr>
        <p:txBody>
          <a:bodyPr/>
          <a:lstStyle/>
          <a:p>
            <a:pPr marL="400050" indent="-342900" algn="just">
              <a:spcBef>
                <a:spcPct val="20000"/>
              </a:spcBef>
              <a:defRPr/>
            </a:pPr>
            <a:r>
              <a:rPr lang="es-MX" sz="2000" kern="0" dirty="0">
                <a:solidFill>
                  <a:srgbClr val="FF0000"/>
                </a:solidFill>
                <a:latin typeface="+mn-lt"/>
              </a:rPr>
              <a:t> </a:t>
            </a:r>
            <a:r>
              <a:rPr lang="es-ES" sz="2000" dirty="0">
                <a:solidFill>
                  <a:srgbClr val="FF0000"/>
                </a:solidFill>
              </a:rPr>
              <a:t>Bluetooth es un estándar empleado en enlaces de </a:t>
            </a:r>
            <a:r>
              <a:rPr lang="es-ES" sz="2000" dirty="0"/>
              <a:t>radio de corto alcance, destinado a reemplazar el cableado</a:t>
            </a:r>
            <a:r>
              <a:rPr lang="es-ES" sz="2000" dirty="0">
                <a:solidFill>
                  <a:srgbClr val="FF0000"/>
                </a:solidFill>
              </a:rPr>
              <a:t> existente entre dispositivos electrónicos como teléfonos celulares, PDA computadoras (y muchos otros dispositivos) ya sea en el hogar o en la oficina.</a:t>
            </a:r>
            <a:r>
              <a:rPr lang="es-ES" sz="2000" dirty="0"/>
              <a:t> </a:t>
            </a:r>
          </a:p>
          <a:p>
            <a:pPr marL="400050" indent="-342900" algn="just">
              <a:spcBef>
                <a:spcPct val="20000"/>
              </a:spcBef>
              <a:defRPr/>
            </a:pPr>
            <a:endParaRPr lang="es-ES" sz="2000" dirty="0"/>
          </a:p>
          <a:p>
            <a:pPr marL="400050" indent="-342900" algn="just">
              <a:spcBef>
                <a:spcPct val="20000"/>
              </a:spcBef>
              <a:defRPr/>
            </a:pPr>
            <a:r>
              <a:rPr lang="es-ES" sz="2000" dirty="0">
                <a:solidFill>
                  <a:srgbClr val="FF0000"/>
                </a:solidFill>
              </a:rPr>
              <a:t>La tecnología empleada permite a los usuarios conexiones instantáneas de </a:t>
            </a:r>
            <a:r>
              <a:rPr lang="es-ES" sz="2000" dirty="0"/>
              <a:t>voz y datos </a:t>
            </a:r>
            <a:r>
              <a:rPr lang="es-ES" sz="2000" dirty="0">
                <a:solidFill>
                  <a:srgbClr val="FF0000"/>
                </a:solidFill>
              </a:rPr>
              <a:t>entre varios dispositivos </a:t>
            </a:r>
            <a:r>
              <a:rPr lang="es-ES" sz="2000" dirty="0"/>
              <a:t>en tiempo real</a:t>
            </a:r>
            <a:r>
              <a:rPr lang="es-ES" sz="2000" dirty="0">
                <a:solidFill>
                  <a:srgbClr val="FF0000"/>
                </a:solidFill>
              </a:rPr>
              <a:t>. El modo de transmisión empleado, asegura protección contra interferencias y seguridad en el envío de datos</a:t>
            </a:r>
          </a:p>
          <a:p>
            <a:pPr marL="400050" indent="-342900" algn="just">
              <a:spcBef>
                <a:spcPct val="20000"/>
              </a:spcBef>
              <a:defRPr/>
            </a:pPr>
            <a:endParaRPr lang="es-ES" sz="2000" dirty="0">
              <a:solidFill>
                <a:srgbClr val="FF0000"/>
              </a:solidFill>
            </a:endParaRPr>
          </a:p>
          <a:p>
            <a:pPr marL="400050" indent="-342900" algn="just">
              <a:spcBef>
                <a:spcPct val="20000"/>
              </a:spcBef>
              <a:defRPr/>
            </a:pPr>
            <a:endParaRPr lang="es-ES" sz="2000" dirty="0">
              <a:solidFill>
                <a:srgbClr val="FF0000"/>
              </a:solidFill>
            </a:endParaRPr>
          </a:p>
          <a:p>
            <a:pPr marL="400050" indent="-342900" algn="just">
              <a:spcBef>
                <a:spcPct val="20000"/>
              </a:spcBef>
              <a:defRPr/>
            </a:pPr>
            <a:endParaRPr lang="en-US" sz="2000" kern="0" dirty="0">
              <a:solidFill>
                <a:srgbClr val="FF0000"/>
              </a:solidFill>
              <a:latin typeface="+mn-lt"/>
            </a:endParaRPr>
          </a:p>
        </p:txBody>
      </p:sp>
      <p:pic>
        <p:nvPicPr>
          <p:cNvPr id="10244" name="Picture 15" descr="ANd9GcQMsb5wfVpJW4pri3g78d_galAu7-u-IX9hKbkm4_tPbLd_k40&amp;t=1&amp;usg=__WQC-N_P15uX83Zsl9H_9bAhqsHw="/>
          <p:cNvPicPr>
            <a:picLocks noChangeAspect="1" noChangeArrowheads="1"/>
          </p:cNvPicPr>
          <p:nvPr/>
        </p:nvPicPr>
        <p:blipFill>
          <a:blip r:embed="rId2" cstate="print"/>
          <a:srcRect/>
          <a:stretch>
            <a:fillRect/>
          </a:stretch>
        </p:blipFill>
        <p:spPr bwMode="auto">
          <a:xfrm>
            <a:off x="7067550" y="1939925"/>
            <a:ext cx="2076450" cy="2471738"/>
          </a:xfrm>
          <a:prstGeom prst="rect">
            <a:avLst/>
          </a:prstGeom>
          <a:noFill/>
          <a:ln w="9525">
            <a:noFill/>
            <a:miter lim="800000"/>
            <a:headEnd/>
            <a:tailEnd/>
          </a:ln>
        </p:spPr>
      </p:pic>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68313" y="260350"/>
            <a:ext cx="7705725" cy="1143000"/>
          </a:xfrm>
        </p:spPr>
        <p:txBody>
          <a:bodyPr/>
          <a:lstStyle/>
          <a:p>
            <a:pPr eaLnBrk="1" hangingPunct="1"/>
            <a:r>
              <a:rPr lang="en-US" smtClean="0">
                <a:solidFill>
                  <a:srgbClr val="0070C0"/>
                </a:solidFill>
              </a:rPr>
              <a:t>Los </a:t>
            </a:r>
            <a:r>
              <a:rPr lang="es-MX" smtClean="0">
                <a:solidFill>
                  <a:srgbClr val="0070C0"/>
                </a:solidFill>
              </a:rPr>
              <a:t>desarrolladores</a:t>
            </a:r>
            <a:r>
              <a:rPr lang="en-US" smtClean="0">
                <a:solidFill>
                  <a:srgbClr val="0070C0"/>
                </a:solidFill>
              </a:rPr>
              <a:t> del Bluetooth</a:t>
            </a:r>
          </a:p>
        </p:txBody>
      </p:sp>
      <p:sp>
        <p:nvSpPr>
          <p:cNvPr id="93187" name="Rectangle 3"/>
          <p:cNvSpPr>
            <a:spLocks noGrp="1" noChangeArrowheads="1"/>
          </p:cNvSpPr>
          <p:nvPr>
            <p:ph type="body" idx="1"/>
          </p:nvPr>
        </p:nvSpPr>
        <p:spPr>
          <a:xfrm>
            <a:off x="719138" y="1628775"/>
            <a:ext cx="6256337" cy="4321175"/>
          </a:xfrm>
        </p:spPr>
        <p:txBody>
          <a:bodyPr/>
          <a:lstStyle/>
          <a:p>
            <a:pPr marL="400050" eaLnBrk="1" hangingPunct="1">
              <a:buFontTx/>
              <a:buNone/>
              <a:defRPr/>
            </a:pPr>
            <a:r>
              <a:rPr lang="es-MX" sz="2000" dirty="0" smtClean="0">
                <a:solidFill>
                  <a:srgbClr val="FF0000"/>
                </a:solidFill>
              </a:rPr>
              <a:t> DESAROLLADORES:</a:t>
            </a:r>
          </a:p>
          <a:p>
            <a:pPr marL="400050" eaLnBrk="1" hangingPunct="1">
              <a:buFontTx/>
              <a:buNone/>
              <a:defRPr/>
            </a:pPr>
            <a:endParaRPr lang="es-MX" sz="1400" dirty="0" smtClean="0">
              <a:solidFill>
                <a:srgbClr val="FF0000"/>
              </a:solidFill>
            </a:endParaRPr>
          </a:p>
          <a:p>
            <a:pPr marL="400050" algn="just" eaLnBrk="1" hangingPunct="1">
              <a:buFontTx/>
              <a:buNone/>
              <a:defRPr/>
            </a:pPr>
            <a:r>
              <a:rPr lang="es-MX" sz="2000" dirty="0" smtClean="0">
                <a:solidFill>
                  <a:srgbClr val="FF0000"/>
                </a:solidFill>
              </a:rPr>
              <a:t>En 1994 Ericsson inicia una investigación de una interface vía Radio de bajo consumo y costo, </a:t>
            </a:r>
            <a:r>
              <a:rPr lang="es-MX" sz="2000" dirty="0" smtClean="0">
                <a:solidFill>
                  <a:srgbClr val="FF0000"/>
                </a:solidFill>
              </a:rPr>
              <a:t>para de </a:t>
            </a:r>
            <a:r>
              <a:rPr lang="es-MX" sz="2000" dirty="0" smtClean="0">
                <a:solidFill>
                  <a:srgbClr val="FF0000"/>
                </a:solidFill>
              </a:rPr>
              <a:t>eliminar los cables de los teléfonos móviles y sus accesorios.</a:t>
            </a:r>
          </a:p>
          <a:p>
            <a:pPr marL="400050" algn="just" eaLnBrk="1" hangingPunct="1">
              <a:buFontTx/>
              <a:buNone/>
              <a:defRPr/>
            </a:pPr>
            <a:endParaRPr lang="es-MX" sz="2000" dirty="0" smtClean="0">
              <a:solidFill>
                <a:srgbClr val="FF0000"/>
              </a:solidFill>
            </a:endParaRPr>
          </a:p>
          <a:p>
            <a:pPr marL="400050" algn="just" eaLnBrk="1" hangingPunct="1">
              <a:buFontTx/>
              <a:buNone/>
              <a:defRPr/>
            </a:pPr>
            <a:r>
              <a:rPr lang="es-MX" sz="2000" dirty="0" smtClean="0">
                <a:solidFill>
                  <a:srgbClr val="FF0000"/>
                </a:solidFill>
              </a:rPr>
              <a:t>Para inicios de 1997 Ericsson acerca a otras </a:t>
            </a:r>
            <a:r>
              <a:rPr lang="es-MX" sz="2000" dirty="0" smtClean="0">
                <a:solidFill>
                  <a:srgbClr val="FF0000"/>
                </a:solidFill>
              </a:rPr>
              <a:t>compañías </a:t>
            </a:r>
            <a:r>
              <a:rPr lang="es-MX" sz="2000" dirty="0" smtClean="0">
                <a:solidFill>
                  <a:srgbClr val="FF0000"/>
                </a:solidFill>
              </a:rPr>
              <a:t>para que la tecnología que estaba desarrollando </a:t>
            </a:r>
            <a:r>
              <a:rPr lang="es-MX" sz="2000" dirty="0" smtClean="0">
                <a:solidFill>
                  <a:srgbClr val="FF0000"/>
                </a:solidFill>
              </a:rPr>
              <a:t>tuviera éxito</a:t>
            </a:r>
          </a:p>
        </p:txBody>
      </p:sp>
      <p:pic>
        <p:nvPicPr>
          <p:cNvPr id="5124" name="Picture 4" descr="DESARROLLO%20TECNOLOGICO"/>
          <p:cNvPicPr>
            <a:picLocks noChangeAspect="1" noChangeArrowheads="1"/>
          </p:cNvPicPr>
          <p:nvPr/>
        </p:nvPicPr>
        <p:blipFill>
          <a:blip r:embed="rId2" cstate="print"/>
          <a:srcRect/>
          <a:stretch>
            <a:fillRect/>
          </a:stretch>
        </p:blipFill>
        <p:spPr bwMode="auto">
          <a:xfrm>
            <a:off x="6975475" y="1498600"/>
            <a:ext cx="1963738" cy="2171700"/>
          </a:xfrm>
          <a:prstGeom prst="rect">
            <a:avLst/>
          </a:prstGeom>
          <a:noFill/>
          <a:ln w="9525">
            <a:noFill/>
            <a:miter lim="800000"/>
            <a:headEnd/>
            <a:tailEnd/>
          </a:ln>
        </p:spPr>
      </p:pic>
      <p:pic>
        <p:nvPicPr>
          <p:cNvPr id="5125" name="Picture 15" descr="ANd9GcQMsb5wfVpJW4pri3g78d_galAu7-u-IX9hKbkm4_tPbLd_k40&amp;t=1&amp;usg=__WQC-N_P15uX83Zsl9H_9bAhqsHw="/>
          <p:cNvPicPr>
            <a:picLocks noChangeAspect="1" noChangeArrowheads="1"/>
          </p:cNvPicPr>
          <p:nvPr/>
        </p:nvPicPr>
        <p:blipFill>
          <a:blip r:embed="rId3" cstate="print"/>
          <a:srcRect/>
          <a:stretch>
            <a:fillRect/>
          </a:stretch>
        </p:blipFill>
        <p:spPr bwMode="auto">
          <a:xfrm>
            <a:off x="6915150" y="1482725"/>
            <a:ext cx="2228850" cy="2471738"/>
          </a:xfrm>
          <a:prstGeom prst="rect">
            <a:avLst/>
          </a:prstGeom>
          <a:noFill/>
          <a:ln w="9525">
            <a:noFill/>
            <a:miter lim="800000"/>
            <a:headEnd/>
            <a:tailEnd/>
          </a:ln>
        </p:spPr>
      </p:pic>
    </p:spTree>
  </p:cSld>
  <p:clrMapOvr>
    <a:masterClrMapping/>
  </p:clrMapOvr>
  <p:transition>
    <p:diamon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38213" y="1838325"/>
            <a:ext cx="6769100" cy="4321175"/>
          </a:xfrm>
        </p:spPr>
        <p:txBody>
          <a:bodyPr/>
          <a:lstStyle/>
          <a:p>
            <a:pPr marL="400050" algn="just" eaLnBrk="1" hangingPunct="1">
              <a:buFontTx/>
              <a:buNone/>
              <a:defRPr/>
            </a:pPr>
            <a:r>
              <a:rPr lang="en-US" dirty="0" smtClean="0">
                <a:solidFill>
                  <a:srgbClr val="FF0000"/>
                </a:solidFill>
              </a:rPr>
              <a:t>En </a:t>
            </a:r>
            <a:r>
              <a:rPr lang="es-MX" dirty="0" smtClean="0">
                <a:solidFill>
                  <a:srgbClr val="FF0000"/>
                </a:solidFill>
              </a:rPr>
              <a:t>Febrero</a:t>
            </a:r>
            <a:r>
              <a:rPr lang="en-US" dirty="0" smtClean="0">
                <a:solidFill>
                  <a:srgbClr val="FF0000"/>
                </a:solidFill>
              </a:rPr>
              <a:t> de 1998,  </a:t>
            </a:r>
            <a:r>
              <a:rPr lang="en-US" dirty="0" smtClean="0">
                <a:solidFill>
                  <a:srgbClr val="FF0000"/>
                </a:solidFill>
              </a:rPr>
              <a:t>5 </a:t>
            </a:r>
            <a:r>
              <a:rPr lang="es-MX" dirty="0" smtClean="0">
                <a:solidFill>
                  <a:srgbClr val="FF0000"/>
                </a:solidFill>
              </a:rPr>
              <a:t>compañías</a:t>
            </a:r>
            <a:r>
              <a:rPr lang="en-US" dirty="0" smtClean="0">
                <a:solidFill>
                  <a:srgbClr val="FF0000"/>
                </a:solidFill>
              </a:rPr>
              <a:t> </a:t>
            </a:r>
            <a:r>
              <a:rPr lang="en-US" dirty="0" err="1" smtClean="0">
                <a:solidFill>
                  <a:srgbClr val="FF0000"/>
                </a:solidFill>
              </a:rPr>
              <a:t>líderes</a:t>
            </a:r>
            <a:r>
              <a:rPr lang="en-US" dirty="0" smtClean="0">
                <a:solidFill>
                  <a:srgbClr val="FF0000"/>
                </a:solidFill>
              </a:rPr>
              <a:t>,</a:t>
            </a:r>
            <a:endParaRPr lang="en-US" dirty="0" smtClean="0">
              <a:solidFill>
                <a:srgbClr val="FF0000"/>
              </a:solidFill>
            </a:endParaRPr>
          </a:p>
          <a:p>
            <a:pPr marL="400050" algn="just" eaLnBrk="1" hangingPunct="1">
              <a:buFontTx/>
              <a:buNone/>
              <a:defRPr/>
            </a:pPr>
            <a:r>
              <a:rPr lang="en-US" dirty="0" smtClean="0">
                <a:solidFill>
                  <a:srgbClr val="FF0000"/>
                </a:solidFill>
              </a:rPr>
              <a:t>	</a:t>
            </a:r>
            <a:r>
              <a:rPr lang="en-US" dirty="0" smtClean="0">
                <a:solidFill>
                  <a:schemeClr val="accent1">
                    <a:lumMod val="25000"/>
                  </a:schemeClr>
                </a:solidFill>
              </a:rPr>
              <a:t>Ericsson</a:t>
            </a:r>
            <a:r>
              <a:rPr lang="en-US" dirty="0" smtClean="0">
                <a:solidFill>
                  <a:schemeClr val="accent1">
                    <a:lumMod val="25000"/>
                  </a:schemeClr>
                </a:solidFill>
              </a:rPr>
              <a:t>, Nokia, IBM, Toshiba, e </a:t>
            </a:r>
            <a:r>
              <a:rPr lang="en-US" dirty="0" smtClean="0">
                <a:solidFill>
                  <a:schemeClr val="accent1">
                    <a:lumMod val="25000"/>
                  </a:schemeClr>
                </a:solidFill>
              </a:rPr>
              <a:t>Intel</a:t>
            </a:r>
            <a:r>
              <a:rPr lang="en-US" dirty="0" smtClean="0">
                <a:solidFill>
                  <a:srgbClr val="FF0000"/>
                </a:solidFill>
              </a:rPr>
              <a:t>, </a:t>
            </a:r>
            <a:r>
              <a:rPr lang="en-US" dirty="0" err="1" smtClean="0">
                <a:solidFill>
                  <a:srgbClr val="FF0000"/>
                </a:solidFill>
              </a:rPr>
              <a:t>forman</a:t>
            </a:r>
            <a:r>
              <a:rPr lang="en-US" dirty="0" smtClean="0">
                <a:solidFill>
                  <a:srgbClr val="FF0000"/>
                </a:solidFill>
              </a:rPr>
              <a:t> </a:t>
            </a:r>
            <a:r>
              <a:rPr lang="en-US" dirty="0" smtClean="0">
                <a:solidFill>
                  <a:srgbClr val="FF0000"/>
                </a:solidFill>
              </a:rPr>
              <a:t>el </a:t>
            </a:r>
            <a:r>
              <a:rPr lang="en-US" dirty="0" err="1" smtClean="0">
                <a:solidFill>
                  <a:srgbClr val="FF0000"/>
                </a:solidFill>
              </a:rPr>
              <a:t>consorcio</a:t>
            </a:r>
            <a:r>
              <a:rPr lang="en-US" dirty="0" smtClean="0">
                <a:solidFill>
                  <a:srgbClr val="FF0000"/>
                </a:solidFill>
              </a:rPr>
              <a:t> S.I.G</a:t>
            </a:r>
            <a:r>
              <a:rPr lang="en-US" dirty="0" smtClean="0">
                <a:solidFill>
                  <a:srgbClr val="FF0000"/>
                </a:solidFill>
              </a:rPr>
              <a:t>. (Special Interest </a:t>
            </a:r>
            <a:r>
              <a:rPr lang="en-US" dirty="0" smtClean="0">
                <a:solidFill>
                  <a:srgbClr val="FF0000"/>
                </a:solidFill>
              </a:rPr>
              <a:t>Group</a:t>
            </a:r>
            <a:r>
              <a:rPr lang="en-US" dirty="0" smtClean="0">
                <a:solidFill>
                  <a:srgbClr val="FF0000"/>
                </a:solidFill>
              </a:rPr>
              <a:t>),</a:t>
            </a:r>
            <a:endParaRPr lang="en-US" dirty="0" smtClean="0">
              <a:solidFill>
                <a:srgbClr val="FF0000"/>
              </a:solidFill>
            </a:endParaRPr>
          </a:p>
          <a:p>
            <a:pPr eaLnBrk="1" hangingPunct="1">
              <a:buFontTx/>
              <a:buNone/>
              <a:defRPr/>
            </a:pPr>
            <a:r>
              <a:rPr lang="en-US" dirty="0" smtClean="0">
                <a:solidFill>
                  <a:srgbClr val="FF0000"/>
                </a:solidFill>
              </a:rPr>
              <a:t>  </a:t>
            </a:r>
          </a:p>
          <a:p>
            <a:pPr algn="just" eaLnBrk="1" hangingPunct="1">
              <a:buFontTx/>
              <a:buNone/>
              <a:defRPr/>
            </a:pPr>
            <a:r>
              <a:rPr lang="en-US" dirty="0" smtClean="0">
                <a:solidFill>
                  <a:srgbClr val="FF0000"/>
                </a:solidFill>
              </a:rPr>
              <a:t>El </a:t>
            </a:r>
            <a:r>
              <a:rPr lang="en-US" dirty="0" err="1" smtClean="0">
                <a:solidFill>
                  <a:srgbClr val="FF0000"/>
                </a:solidFill>
              </a:rPr>
              <a:t>propósito</a:t>
            </a:r>
            <a:r>
              <a:rPr lang="en-US" dirty="0" smtClean="0">
                <a:solidFill>
                  <a:srgbClr val="FF0000"/>
                </a:solidFill>
              </a:rPr>
              <a:t> </a:t>
            </a:r>
            <a:r>
              <a:rPr lang="en-US" dirty="0" smtClean="0">
                <a:solidFill>
                  <a:srgbClr val="FF0000"/>
                </a:solidFill>
              </a:rPr>
              <a:t>era </a:t>
            </a:r>
            <a:r>
              <a:rPr lang="en-US" dirty="0" err="1" smtClean="0">
                <a:solidFill>
                  <a:srgbClr val="FF0000"/>
                </a:solidFill>
              </a:rPr>
              <a:t>crear</a:t>
            </a:r>
            <a:r>
              <a:rPr lang="en-US" dirty="0" smtClean="0">
                <a:solidFill>
                  <a:srgbClr val="FF0000"/>
                </a:solidFill>
              </a:rPr>
              <a:t> </a:t>
            </a:r>
            <a:r>
              <a:rPr lang="en-US" dirty="0" err="1" smtClean="0">
                <a:solidFill>
                  <a:srgbClr val="FF0000"/>
                </a:solidFill>
              </a:rPr>
              <a:t>las</a:t>
            </a:r>
            <a:r>
              <a:rPr lang="en-US" dirty="0" smtClean="0">
                <a:solidFill>
                  <a:srgbClr val="FF0000"/>
                </a:solidFill>
              </a:rPr>
              <a:t> </a:t>
            </a:r>
            <a:r>
              <a:rPr lang="en-US" dirty="0" err="1" smtClean="0">
                <a:solidFill>
                  <a:srgbClr val="FF0000"/>
                </a:solidFill>
              </a:rPr>
              <a:t>normas</a:t>
            </a:r>
            <a:r>
              <a:rPr lang="en-US" dirty="0" smtClean="0">
                <a:solidFill>
                  <a:srgbClr val="FF0000"/>
                </a:solidFill>
              </a:rPr>
              <a:t>  y el software de control  </a:t>
            </a:r>
            <a:r>
              <a:rPr lang="en-US" dirty="0" err="1" smtClean="0">
                <a:solidFill>
                  <a:srgbClr val="FF0000"/>
                </a:solidFill>
              </a:rPr>
              <a:t>para</a:t>
            </a:r>
            <a:r>
              <a:rPr lang="en-US" dirty="0" smtClean="0">
                <a:solidFill>
                  <a:srgbClr val="FF0000"/>
                </a:solidFill>
              </a:rPr>
              <a:t> un </a:t>
            </a:r>
            <a:r>
              <a:rPr lang="en-US" dirty="0" err="1" smtClean="0">
                <a:solidFill>
                  <a:srgbClr val="FF0000"/>
                </a:solidFill>
              </a:rPr>
              <a:t>dispositivo</a:t>
            </a:r>
            <a:r>
              <a:rPr lang="en-US" dirty="0" smtClean="0">
                <a:solidFill>
                  <a:srgbClr val="FF0000"/>
                </a:solidFill>
              </a:rPr>
              <a:t> </a:t>
            </a:r>
            <a:r>
              <a:rPr lang="en-US" dirty="0" err="1" smtClean="0">
                <a:solidFill>
                  <a:srgbClr val="FF0000"/>
                </a:solidFill>
              </a:rPr>
              <a:t>completamente</a:t>
            </a:r>
            <a:r>
              <a:rPr lang="en-US" dirty="0" smtClean="0">
                <a:solidFill>
                  <a:srgbClr val="FF0000"/>
                </a:solidFill>
              </a:rPr>
              <a:t> </a:t>
            </a:r>
            <a:r>
              <a:rPr lang="en-US" dirty="0" err="1" smtClean="0">
                <a:solidFill>
                  <a:srgbClr val="FF0000"/>
                </a:solidFill>
              </a:rPr>
              <a:t>estandar</a:t>
            </a:r>
            <a:r>
              <a:rPr lang="en-US" dirty="0" smtClean="0">
                <a:solidFill>
                  <a:srgbClr val="FF0000"/>
                </a:solidFill>
              </a:rPr>
              <a:t>.</a:t>
            </a:r>
            <a:endParaRPr lang="es-MX" dirty="0"/>
          </a:p>
        </p:txBody>
      </p:sp>
      <p:sp>
        <p:nvSpPr>
          <p:cNvPr id="6147" name="Rectangle 2"/>
          <p:cNvSpPr>
            <a:spLocks noGrp="1" noChangeArrowheads="1"/>
          </p:cNvSpPr>
          <p:nvPr>
            <p:ph type="title"/>
          </p:nvPr>
        </p:nvSpPr>
        <p:spPr>
          <a:xfrm>
            <a:off x="468313" y="260350"/>
            <a:ext cx="7705725" cy="1143000"/>
          </a:xfrm>
        </p:spPr>
        <p:txBody>
          <a:bodyPr/>
          <a:lstStyle/>
          <a:p>
            <a:pPr eaLnBrk="1" hangingPunct="1"/>
            <a:r>
              <a:rPr lang="en-US" dirty="0" smtClean="0">
                <a:solidFill>
                  <a:srgbClr val="0070C0"/>
                </a:solidFill>
              </a:rPr>
              <a:t>Los </a:t>
            </a:r>
            <a:r>
              <a:rPr lang="es-MX" dirty="0" smtClean="0">
                <a:solidFill>
                  <a:srgbClr val="0070C0"/>
                </a:solidFill>
              </a:rPr>
              <a:t>desarrolladores</a:t>
            </a:r>
            <a:r>
              <a:rPr lang="en-US" dirty="0" smtClean="0">
                <a:solidFill>
                  <a:srgbClr val="0070C0"/>
                </a:solidFill>
              </a:rPr>
              <a:t> del Bluetooth</a:t>
            </a:r>
          </a:p>
        </p:txBody>
      </p:sp>
    </p:spTree>
  </p:cSld>
  <p:clrMapOvr>
    <a:masterClrMapping/>
  </p:clrMapOvr>
  <p:transition>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920750" y="1935163"/>
            <a:ext cx="7112000" cy="3221037"/>
          </a:xfrm>
          <a:prstGeom prst="rect">
            <a:avLst/>
          </a:prstGeom>
          <a:noFill/>
          <a:ln w="9525">
            <a:noFill/>
            <a:miter lim="800000"/>
            <a:headEnd/>
            <a:tailEnd/>
          </a:ln>
        </p:spPr>
        <p:txBody>
          <a:bodyPr/>
          <a:lstStyle/>
          <a:p>
            <a:pPr marL="400050" indent="-342900" algn="just">
              <a:spcBef>
                <a:spcPct val="20000"/>
              </a:spcBef>
              <a:defRPr/>
            </a:pPr>
            <a:r>
              <a:rPr lang="es-MX" sz="2000" kern="0" dirty="0">
                <a:solidFill>
                  <a:srgbClr val="FF0000"/>
                </a:solidFill>
                <a:latin typeface="+mn-lt"/>
              </a:rPr>
              <a:t> </a:t>
            </a:r>
            <a:r>
              <a:rPr lang="es-MX" kern="0" dirty="0">
                <a:solidFill>
                  <a:srgbClr val="FF0000"/>
                </a:solidFill>
                <a:latin typeface="+mn-lt"/>
              </a:rPr>
              <a:t>Este proyecto </a:t>
            </a:r>
            <a:r>
              <a:rPr lang="es-MX" kern="0" dirty="0" err="1">
                <a:solidFill>
                  <a:srgbClr val="FF0000"/>
                </a:solidFill>
                <a:latin typeface="+mn-lt"/>
              </a:rPr>
              <a:t>fué</a:t>
            </a:r>
            <a:r>
              <a:rPr lang="es-MX" kern="0" dirty="0">
                <a:solidFill>
                  <a:srgbClr val="FF0000"/>
                </a:solidFill>
                <a:latin typeface="+mn-lt"/>
              </a:rPr>
              <a:t> presentado al público en </a:t>
            </a:r>
            <a:r>
              <a:rPr lang="es-MX" kern="0" dirty="0">
                <a:solidFill>
                  <a:srgbClr val="FF0000"/>
                </a:solidFill>
                <a:latin typeface="+mn-lt"/>
              </a:rPr>
              <a:t>G</a:t>
            </a:r>
            <a:r>
              <a:rPr lang="es-MX" kern="0" dirty="0" smtClean="0">
                <a:solidFill>
                  <a:srgbClr val="FF0000"/>
                </a:solidFill>
                <a:latin typeface="+mn-lt"/>
              </a:rPr>
              <a:t>ral</a:t>
            </a:r>
            <a:r>
              <a:rPr lang="es-MX" kern="0" dirty="0">
                <a:solidFill>
                  <a:srgbClr val="FF0000"/>
                </a:solidFill>
                <a:latin typeface="+mn-lt"/>
              </a:rPr>
              <a:t>. el 20 y 21 de Mayo  de 1998</a:t>
            </a:r>
            <a:r>
              <a:rPr lang="es-MX" kern="0" dirty="0" smtClean="0">
                <a:solidFill>
                  <a:srgbClr val="FF0000"/>
                </a:solidFill>
                <a:latin typeface="+mn-lt"/>
              </a:rPr>
              <a:t>.</a:t>
            </a:r>
          </a:p>
          <a:p>
            <a:pPr marL="400050" indent="-342900" algn="just">
              <a:spcBef>
                <a:spcPct val="20000"/>
              </a:spcBef>
              <a:defRPr/>
            </a:pPr>
            <a:endParaRPr lang="en-US" kern="0" dirty="0">
              <a:solidFill>
                <a:srgbClr val="FF0000"/>
              </a:solidFill>
              <a:latin typeface="+mn-lt"/>
            </a:endParaRPr>
          </a:p>
          <a:p>
            <a:pPr marL="400050" indent="-342900">
              <a:spcBef>
                <a:spcPct val="20000"/>
              </a:spcBef>
              <a:defRPr/>
            </a:pPr>
            <a:r>
              <a:rPr lang="en-US" kern="0" dirty="0" smtClean="0">
                <a:solidFill>
                  <a:srgbClr val="FF0000"/>
                </a:solidFill>
                <a:latin typeface="+mn-lt"/>
              </a:rPr>
              <a:t>De </a:t>
            </a:r>
            <a:r>
              <a:rPr lang="en-US" kern="0" dirty="0" err="1">
                <a:solidFill>
                  <a:srgbClr val="FF0000"/>
                </a:solidFill>
                <a:latin typeface="+mn-lt"/>
              </a:rPr>
              <a:t>tal</a:t>
            </a:r>
            <a:r>
              <a:rPr lang="en-US" kern="0" dirty="0">
                <a:solidFill>
                  <a:srgbClr val="FF0000"/>
                </a:solidFill>
                <a:latin typeface="+mn-lt"/>
              </a:rPr>
              <a:t> forma </a:t>
            </a:r>
            <a:r>
              <a:rPr lang="en-US" kern="0" dirty="0" err="1">
                <a:solidFill>
                  <a:srgbClr val="FF0000"/>
                </a:solidFill>
                <a:latin typeface="+mn-lt"/>
              </a:rPr>
              <a:t>que</a:t>
            </a:r>
            <a:r>
              <a:rPr lang="en-US" kern="0" dirty="0">
                <a:solidFill>
                  <a:srgbClr val="FF0000"/>
                </a:solidFill>
                <a:latin typeface="+mn-lt"/>
              </a:rPr>
              <a:t> a fines del 2000, S.I.G </a:t>
            </a:r>
            <a:r>
              <a:rPr lang="en-US" kern="0" dirty="0" err="1">
                <a:solidFill>
                  <a:srgbClr val="FF0000"/>
                </a:solidFill>
                <a:latin typeface="+mn-lt"/>
              </a:rPr>
              <a:t>ya</a:t>
            </a:r>
            <a:r>
              <a:rPr lang="en-US" kern="0" dirty="0">
                <a:solidFill>
                  <a:srgbClr val="FF0000"/>
                </a:solidFill>
                <a:latin typeface="+mn-lt"/>
              </a:rPr>
              <a:t> </a:t>
            </a:r>
            <a:r>
              <a:rPr lang="en-US" kern="0" dirty="0" err="1">
                <a:solidFill>
                  <a:srgbClr val="FF0000"/>
                </a:solidFill>
                <a:latin typeface="+mn-lt"/>
              </a:rPr>
              <a:t>contaba</a:t>
            </a:r>
            <a:r>
              <a:rPr lang="en-US" kern="0" dirty="0">
                <a:solidFill>
                  <a:srgbClr val="FF0000"/>
                </a:solidFill>
                <a:latin typeface="+mn-lt"/>
              </a:rPr>
              <a:t> con </a:t>
            </a:r>
            <a:r>
              <a:rPr lang="en-US" kern="0" dirty="0" err="1">
                <a:solidFill>
                  <a:srgbClr val="FF0000"/>
                </a:solidFill>
                <a:latin typeface="+mn-lt"/>
              </a:rPr>
              <a:t>más</a:t>
            </a:r>
            <a:r>
              <a:rPr lang="en-US" kern="0" dirty="0">
                <a:solidFill>
                  <a:srgbClr val="FF0000"/>
                </a:solidFill>
                <a:latin typeface="+mn-lt"/>
              </a:rPr>
              <a:t> de 1600 </a:t>
            </a:r>
            <a:r>
              <a:rPr lang="en-US" kern="0" dirty="0" err="1" smtClean="0">
                <a:solidFill>
                  <a:srgbClr val="FF0000"/>
                </a:solidFill>
                <a:latin typeface="+mn-lt"/>
              </a:rPr>
              <a:t>compañías</a:t>
            </a:r>
            <a:r>
              <a:rPr lang="en-US" kern="0" dirty="0" smtClean="0">
                <a:solidFill>
                  <a:srgbClr val="FF0000"/>
                </a:solidFill>
                <a:latin typeface="+mn-lt"/>
              </a:rPr>
              <a:t> </a:t>
            </a:r>
            <a:r>
              <a:rPr lang="en-US" kern="0" dirty="0" err="1">
                <a:solidFill>
                  <a:srgbClr val="FF0000"/>
                </a:solidFill>
                <a:latin typeface="+mn-lt"/>
              </a:rPr>
              <a:t>afiliadas</a:t>
            </a:r>
            <a:r>
              <a:rPr lang="en-US" kern="0" dirty="0">
                <a:solidFill>
                  <a:srgbClr val="FF0000"/>
                </a:solidFill>
                <a:latin typeface="+mn-lt"/>
              </a:rPr>
              <a:t> en el </a:t>
            </a:r>
            <a:r>
              <a:rPr lang="en-US" kern="0" dirty="0" err="1">
                <a:solidFill>
                  <a:srgbClr val="FF0000"/>
                </a:solidFill>
                <a:latin typeface="+mn-lt"/>
              </a:rPr>
              <a:t>mundo</a:t>
            </a:r>
            <a:r>
              <a:rPr lang="en-US" kern="0" dirty="0">
                <a:solidFill>
                  <a:srgbClr val="FF0000"/>
                </a:solidFill>
                <a:latin typeface="+mn-lt"/>
              </a:rPr>
              <a:t>.</a:t>
            </a:r>
          </a:p>
        </p:txBody>
      </p:sp>
      <p:sp>
        <p:nvSpPr>
          <p:cNvPr id="7171" name="Rectangle 2"/>
          <p:cNvSpPr>
            <a:spLocks noGrp="1" noChangeArrowheads="1"/>
          </p:cNvSpPr>
          <p:nvPr>
            <p:ph type="title"/>
          </p:nvPr>
        </p:nvSpPr>
        <p:spPr>
          <a:xfrm>
            <a:off x="468313" y="260350"/>
            <a:ext cx="7705725" cy="1143000"/>
          </a:xfrm>
        </p:spPr>
        <p:txBody>
          <a:bodyPr/>
          <a:lstStyle/>
          <a:p>
            <a:pPr eaLnBrk="1" hangingPunct="1"/>
            <a:r>
              <a:rPr lang="en-US" smtClean="0">
                <a:solidFill>
                  <a:srgbClr val="0070C0"/>
                </a:solidFill>
              </a:rPr>
              <a:t>Los </a:t>
            </a:r>
            <a:r>
              <a:rPr lang="es-MX" smtClean="0">
                <a:solidFill>
                  <a:srgbClr val="0070C0"/>
                </a:solidFill>
              </a:rPr>
              <a:t>desarrolladores</a:t>
            </a:r>
            <a:r>
              <a:rPr lang="en-US" smtClean="0">
                <a:solidFill>
                  <a:srgbClr val="0070C0"/>
                </a:solidFill>
              </a:rPr>
              <a:t> del Bluetooth</a:t>
            </a: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Título"/>
          <p:cNvSpPr>
            <a:spLocks noGrp="1"/>
          </p:cNvSpPr>
          <p:nvPr>
            <p:ph type="title"/>
          </p:nvPr>
        </p:nvSpPr>
        <p:spPr>
          <a:xfrm>
            <a:off x="520701" y="260350"/>
            <a:ext cx="7653338" cy="1143000"/>
          </a:xfrm>
        </p:spPr>
        <p:txBody>
          <a:bodyPr/>
          <a:lstStyle/>
          <a:p>
            <a:r>
              <a:rPr lang="es-MX" dirty="0" smtClean="0">
                <a:solidFill>
                  <a:srgbClr val="0000CC"/>
                </a:solidFill>
              </a:rPr>
              <a:t>Normas</a:t>
            </a:r>
          </a:p>
        </p:txBody>
      </p:sp>
      <p:sp>
        <p:nvSpPr>
          <p:cNvPr id="8195" name="2 Marcador de contenido"/>
          <p:cNvSpPr>
            <a:spLocks noGrp="1"/>
          </p:cNvSpPr>
          <p:nvPr>
            <p:ph idx="1"/>
          </p:nvPr>
        </p:nvSpPr>
        <p:spPr/>
        <p:txBody>
          <a:bodyPr/>
          <a:lstStyle/>
          <a:p>
            <a:r>
              <a:rPr lang="es-MX" smtClean="0">
                <a:solidFill>
                  <a:srgbClr val="FF0000"/>
                </a:solidFill>
              </a:rPr>
              <a:t>IEEE bajo especificación del SIG comienza a trabajar sobre BlueTooth como PAN (Personal Area Network, Grupo de Trabajo 802.15) </a:t>
            </a:r>
          </a:p>
          <a:p>
            <a:endParaRPr lang="es-MX" smtClean="0">
              <a:solidFill>
                <a:srgbClr val="FF0000"/>
              </a:solidFill>
            </a:endParaRPr>
          </a:p>
          <a:p>
            <a:r>
              <a:rPr lang="es-MX" smtClean="0">
                <a:solidFill>
                  <a:srgbClr val="FF0000"/>
                </a:solidFill>
              </a:rPr>
              <a:t>Su alcance se expandió rápidamente al de las LANs inalámbricas (802.11) </a:t>
            </a:r>
          </a:p>
          <a:p>
            <a:endParaRPr lang="es-MX" smtClean="0">
              <a:solidFill>
                <a:srgbClr val="FF0000"/>
              </a:solidFill>
            </a:endParaRPr>
          </a:p>
          <a:p>
            <a:r>
              <a:rPr lang="es-MX" smtClean="0">
                <a:solidFill>
                  <a:srgbClr val="FF0000"/>
                </a:solidFill>
              </a:rPr>
              <a:t>Empezó a competir rápidamente con ellas. Ya que se encuentran en el mismo espectro de frecuencias </a:t>
            </a:r>
          </a:p>
          <a:p>
            <a:pPr lvl="1">
              <a:buNone/>
            </a:pPr>
            <a:r>
              <a:rPr lang="es-MX" smtClean="0"/>
              <a:t>2.402ghz y 2.480ghz</a:t>
            </a:r>
          </a:p>
          <a:p>
            <a:pPr lvl="1">
              <a:buNone/>
            </a:pPr>
            <a:endParaRPr lang="es-MX" dirty="0" smtClean="0"/>
          </a:p>
        </p:txBody>
      </p:sp>
    </p:spTree>
  </p:cSld>
  <p:clrMapOvr>
    <a:masterClrMapping/>
  </p:clrMapOvr>
  <p:transition>
    <p:zoom dir="in"/>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5126</TotalTime>
  <Words>1645</Words>
  <Application>Microsoft Office PowerPoint</Application>
  <PresentationFormat>Presentación en pantalla (4:3)</PresentationFormat>
  <Paragraphs>271</Paragraphs>
  <Slides>36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36</vt:i4>
      </vt:variant>
    </vt:vector>
  </HeadingPairs>
  <TitlesOfParts>
    <vt:vector size="43" baseType="lpstr">
      <vt:lpstr>Arial</vt:lpstr>
      <vt:lpstr>Calibri</vt:lpstr>
      <vt:lpstr>Times New Roman</vt:lpstr>
      <vt:lpstr>Symbol</vt:lpstr>
      <vt:lpstr>Tahoma</vt:lpstr>
      <vt:lpstr>Marlett</vt:lpstr>
      <vt:lpstr>Diseño predeterminado</vt:lpstr>
      <vt:lpstr>BIENVENID@S</vt:lpstr>
      <vt:lpstr>Instructores</vt:lpstr>
      <vt:lpstr>TEMAS</vt:lpstr>
      <vt:lpstr>Diapositiva 4</vt:lpstr>
      <vt:lpstr>¿Que es Bluetooth?</vt:lpstr>
      <vt:lpstr>Los desarrolladores del Bluetooth</vt:lpstr>
      <vt:lpstr>Los desarrolladores del Bluetooth</vt:lpstr>
      <vt:lpstr>Los desarrolladores del Bluetooth</vt:lpstr>
      <vt:lpstr>Normas</vt:lpstr>
      <vt:lpstr>Detalles</vt:lpstr>
      <vt:lpstr>Normas</vt:lpstr>
      <vt:lpstr>Estandar Bluetooth y DECT</vt:lpstr>
      <vt:lpstr>Detalles</vt:lpstr>
      <vt:lpstr>Características del Bluetooth</vt:lpstr>
      <vt:lpstr>¿Donde se usa la conexión Bluetooth?</vt:lpstr>
      <vt:lpstr>    Evolución del Bluetooth SIG</vt:lpstr>
      <vt:lpstr>La evolución del bluetooth</vt:lpstr>
      <vt:lpstr>    Evolución del Bluetooth SIG</vt:lpstr>
      <vt:lpstr>    Evolución del Bluetooth SIG</vt:lpstr>
      <vt:lpstr>Clasificación de los dispositivos </vt:lpstr>
      <vt:lpstr>¿Que es un canal?</vt:lpstr>
      <vt:lpstr>REDES BLUETOOTH</vt:lpstr>
      <vt:lpstr>REDES BLUETOOH</vt:lpstr>
      <vt:lpstr>FORMACION DEL PAQUETE</vt:lpstr>
      <vt:lpstr>Identificación de paquetes</vt:lpstr>
      <vt:lpstr>Definición de paquetes</vt:lpstr>
      <vt:lpstr>Tamaños del payload</vt:lpstr>
      <vt:lpstr>Tamaño del payload</vt:lpstr>
      <vt:lpstr>Clasificación de paquetes</vt:lpstr>
      <vt:lpstr>Tipos de enlaces</vt:lpstr>
      <vt:lpstr>MODO SCAN</vt:lpstr>
      <vt:lpstr>MODO PAGIN</vt:lpstr>
      <vt:lpstr>MODO INQUIRY</vt:lpstr>
      <vt:lpstr>SCATTERNET</vt:lpstr>
      <vt:lpstr>Arquitectura  bluetooth</vt:lpstr>
      <vt:lpstr>Diapositiva 36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Alex</dc:creator>
  <cp:lastModifiedBy>Alex</cp:lastModifiedBy>
  <cp:revision>819</cp:revision>
  <dcterms:created xsi:type="dcterms:W3CDTF">2010-02-17T18:59:22Z</dcterms:created>
  <dcterms:modified xsi:type="dcterms:W3CDTF">2011-02-18T07:30:40Z</dcterms:modified>
</cp:coreProperties>
</file>