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XP3e6ye8uiBR4kZ8WWeEcP678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1F99D6-B627-48F7-9B0F-7A76035EAECE}">
  <a:tblStyle styleId="{F71F99D6-B627-48F7-9B0F-7A76035EAEC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flygonial/pocketbeagle-air-quality-data-module-ad8ce1" TargetMode="External"/><Relationship Id="rId4" Type="http://schemas.openxmlformats.org/officeDocument/2006/relationships/hyperlink" Target="https://www.hackster.io/romannovosad11/indoor-air-quality-monitoring-system-66d386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&lt;ThermoBuddy&gt;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&lt;02/19/2024&gt;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&lt;Marc De Guzman&gt;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is being proposed?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low-cost device that displays temperature and humidity, specifically meant for NICUs in low-income settings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alerts nurses/clinicians when the NICU is at unsafe conditions by playing an alarm and flashing the screen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threshold thermometer and humidity can be customized by the user 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Alerts when battery is low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https://www.hackster.io/flygonial/pocketbeagle-air-quality-data-module-ad8ce1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https://www.hackster.io/romannovosad11/indoor-air-quality-monitoring-system-66d386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improvements / additions over existing project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Runs on battery-power (Specified by clients)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Has a big screen that can be read from about 10 m away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User-friendly interface </a:t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7900" y="4165149"/>
            <a:ext cx="3211601" cy="1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Create a System Block Diagram</a:t>
            </a:r>
            <a:endParaRPr sz="1400"/>
          </a:p>
          <a:p>
            <a:pPr indent="-1447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▪"/>
            </a:pPr>
            <a:r>
              <a:rPr lang="en-US" sz="1200"/>
              <a:t>Label interfaces / pins</a:t>
            </a:r>
            <a:endParaRPr sz="1200"/>
          </a:p>
          <a:p>
            <a:pPr indent="-1447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▪"/>
            </a:pPr>
            <a:r>
              <a:rPr lang="en-US" sz="1200"/>
              <a:t>Components (part numbers if possible)</a:t>
            </a:r>
            <a:endParaRPr sz="1200"/>
          </a:p>
        </p:txBody>
      </p:sp>
      <p:sp>
        <p:nvSpPr>
          <p:cNvPr id="407" name="Google Shape;407;p3"/>
          <p:cNvSpPr/>
          <p:nvPr/>
        </p:nvSpPr>
        <p:spPr>
          <a:xfrm>
            <a:off x="7038050" y="1295400"/>
            <a:ext cx="2005800" cy="33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08" name="Google Shape;408;p3"/>
          <p:cNvSpPr txBox="1"/>
          <p:nvPr/>
        </p:nvSpPr>
        <p:spPr>
          <a:xfrm>
            <a:off x="8225550" y="2105800"/>
            <a:ext cx="818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(P2_11)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9593350" y="1928500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DHT22 Sensor</a:t>
            </a:r>
            <a:endParaRPr sz="1200"/>
          </a:p>
        </p:txBody>
      </p:sp>
      <p:cxnSp>
        <p:nvCxnSpPr>
          <p:cNvPr id="410" name="Google Shape;410;p3"/>
          <p:cNvCxnSpPr>
            <a:stCxn id="408" idx="3"/>
            <a:endCxn id="409" idx="1"/>
          </p:cNvCxnSpPr>
          <p:nvPr/>
        </p:nvCxnSpPr>
        <p:spPr>
          <a:xfrm>
            <a:off x="9043950" y="2303350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"/>
          <p:cNvSpPr txBox="1"/>
          <p:nvPr/>
        </p:nvSpPr>
        <p:spPr>
          <a:xfrm>
            <a:off x="9117000" y="1273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https://cdn-learn.adafruit.com/downloads/pdf/dht-humidity-sensing-on-raspberry-pi-with-gdocs-logging.pdf</a:t>
            </a:r>
            <a:endParaRPr/>
          </a:p>
        </p:txBody>
      </p:sp>
      <p:sp>
        <p:nvSpPr>
          <p:cNvPr id="412" name="Google Shape;412;p3"/>
          <p:cNvSpPr txBox="1"/>
          <p:nvPr/>
        </p:nvSpPr>
        <p:spPr>
          <a:xfrm>
            <a:off x="7038050" y="1933625"/>
            <a:ext cx="139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GND (P1_16)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3.3V (P1_14)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CLK (P1_8)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MISO (P1_10)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MOSI (P1_12)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GPIO5 (P1_6)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GPIO89 (P1_4)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GPIO87 (P1_2)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3" name="Google Shape;413;p3"/>
          <p:cNvSpPr/>
          <p:nvPr/>
        </p:nvSpPr>
        <p:spPr>
          <a:xfrm>
            <a:off x="5237550" y="248697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SPI Screen</a:t>
            </a:r>
            <a:endParaRPr sz="1200"/>
          </a:p>
        </p:txBody>
      </p:sp>
      <p:cxnSp>
        <p:nvCxnSpPr>
          <p:cNvPr id="414" name="Google Shape;414;p3"/>
          <p:cNvCxnSpPr>
            <a:stCxn id="413" idx="3"/>
            <a:endCxn id="412" idx="1"/>
          </p:cNvCxnSpPr>
          <p:nvPr/>
        </p:nvCxnSpPr>
        <p:spPr>
          <a:xfrm>
            <a:off x="6351750" y="2861825"/>
            <a:ext cx="6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"/>
          <p:cNvSpPr/>
          <p:nvPr/>
        </p:nvSpPr>
        <p:spPr>
          <a:xfrm>
            <a:off x="7483850" y="490717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Buzzer</a:t>
            </a:r>
            <a:endParaRPr sz="1200"/>
          </a:p>
        </p:txBody>
      </p:sp>
      <p:sp>
        <p:nvSpPr>
          <p:cNvPr id="416" name="Google Shape;416;p3"/>
          <p:cNvSpPr txBox="1"/>
          <p:nvPr/>
        </p:nvSpPr>
        <p:spPr>
          <a:xfrm>
            <a:off x="7364150" y="4212900"/>
            <a:ext cx="1353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(P1_16) (P2_1)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17" name="Google Shape;417;p3"/>
          <p:cNvCxnSpPr>
            <a:stCxn id="416" idx="2"/>
            <a:endCxn id="415" idx="0"/>
          </p:cNvCxnSpPr>
          <p:nvPr/>
        </p:nvCxnSpPr>
        <p:spPr>
          <a:xfrm>
            <a:off x="8040950" y="4608000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23" name="Google Shape;423;p4"/>
          <p:cNvSpPr txBox="1"/>
          <p:nvPr>
            <p:ph idx="1" type="body"/>
          </p:nvPr>
        </p:nvSpPr>
        <p:spPr>
          <a:xfrm>
            <a:off x="609600" y="1295400"/>
            <a:ext cx="41820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Create a Power Block Diagram</a:t>
            </a:r>
            <a:endParaRPr sz="1400"/>
          </a:p>
          <a:p>
            <a:pPr indent="-1574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Label voltages / currents of components</a:t>
            </a:r>
            <a:endParaRPr sz="1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24" name="Google Shape;424;p4"/>
          <p:cNvSpPr/>
          <p:nvPr/>
        </p:nvSpPr>
        <p:spPr>
          <a:xfrm>
            <a:off x="7038050" y="1295400"/>
            <a:ext cx="2005800" cy="33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25" name="Google Shape;425;p4"/>
          <p:cNvSpPr txBox="1"/>
          <p:nvPr/>
        </p:nvSpPr>
        <p:spPr>
          <a:xfrm>
            <a:off x="7739250" y="2041600"/>
            <a:ext cx="1304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5 V (P2_13)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Ground (P2_15)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9593350" y="1928500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DHT22 Sensor</a:t>
            </a:r>
            <a:endParaRPr sz="1200"/>
          </a:p>
        </p:txBody>
      </p:sp>
      <p:cxnSp>
        <p:nvCxnSpPr>
          <p:cNvPr id="427" name="Google Shape;427;p4"/>
          <p:cNvCxnSpPr>
            <a:stCxn id="425" idx="3"/>
            <a:endCxn id="426" idx="1"/>
          </p:cNvCxnSpPr>
          <p:nvPr/>
        </p:nvCxnSpPr>
        <p:spPr>
          <a:xfrm>
            <a:off x="9043950" y="2303350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"/>
          <p:cNvSpPr txBox="1"/>
          <p:nvPr/>
        </p:nvSpPr>
        <p:spPr>
          <a:xfrm>
            <a:off x="7038050" y="1933625"/>
            <a:ext cx="13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(P1_1)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5014575" y="174342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 V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(from Battery)</a:t>
            </a:r>
            <a:endParaRPr sz="1200"/>
          </a:p>
        </p:txBody>
      </p:sp>
      <p:cxnSp>
        <p:nvCxnSpPr>
          <p:cNvPr id="430" name="Google Shape;430;p4"/>
          <p:cNvCxnSpPr>
            <a:stCxn id="429" idx="3"/>
            <a:endCxn id="428" idx="1"/>
          </p:cNvCxnSpPr>
          <p:nvPr/>
        </p:nvCxnSpPr>
        <p:spPr>
          <a:xfrm>
            <a:off x="6128775" y="2118275"/>
            <a:ext cx="9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"/>
          <p:cNvSpPr/>
          <p:nvPr/>
        </p:nvSpPr>
        <p:spPr>
          <a:xfrm>
            <a:off x="7483850" y="490717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Buzzer</a:t>
            </a:r>
            <a:endParaRPr sz="1200"/>
          </a:p>
        </p:txBody>
      </p:sp>
      <p:sp>
        <p:nvSpPr>
          <p:cNvPr id="432" name="Google Shape;432;p4"/>
          <p:cNvSpPr txBox="1"/>
          <p:nvPr/>
        </p:nvSpPr>
        <p:spPr>
          <a:xfrm>
            <a:off x="7222550" y="4213400"/>
            <a:ext cx="1636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(P1_16)  Ground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33" name="Google Shape;433;p4"/>
          <p:cNvCxnSpPr>
            <a:stCxn id="432" idx="2"/>
            <a:endCxn id="431" idx="0"/>
          </p:cNvCxnSpPr>
          <p:nvPr/>
        </p:nvCxnSpPr>
        <p:spPr>
          <a:xfrm>
            <a:off x="8040950" y="4608500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4"/>
          <p:cNvSpPr txBox="1"/>
          <p:nvPr/>
        </p:nvSpPr>
        <p:spPr>
          <a:xfrm>
            <a:off x="7038050" y="3547688"/>
            <a:ext cx="1398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5 V </a:t>
            </a:r>
            <a:r>
              <a:rPr lang="en-US" sz="1200">
                <a:solidFill>
                  <a:schemeClr val="dk1"/>
                </a:solidFill>
              </a:rPr>
              <a:t>(P1_14)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Ground (P1_16)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5" name="Google Shape;435;p4"/>
          <p:cNvSpPr/>
          <p:nvPr/>
        </p:nvSpPr>
        <p:spPr>
          <a:xfrm>
            <a:off x="5014575" y="3463688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SPI Screen</a:t>
            </a:r>
            <a:endParaRPr sz="1200"/>
          </a:p>
        </p:txBody>
      </p:sp>
      <p:cxnSp>
        <p:nvCxnSpPr>
          <p:cNvPr id="436" name="Google Shape;436;p4"/>
          <p:cNvCxnSpPr/>
          <p:nvPr/>
        </p:nvCxnSpPr>
        <p:spPr>
          <a:xfrm rot="10800000">
            <a:off x="6128775" y="3838538"/>
            <a:ext cx="9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42" name="Google Shape;442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{F71F99D6-B627-48F7-9B0F-7A76035EAECE}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Screen https://www.adafruit.com/product/2354?gad_source=1&amp;gclid=CjwKCAiA8sauBhB3EiwAruTRJjduw0nYuage31ffuhRgEgCXdWIeSrdvOL85wqC47gLQ6SzxxXuK-hoCy0IQAvD_BwE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$34.95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Buzzer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https://www.adafruit.com/product/1536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DHT22</a:t>
                      </a:r>
                      <a:r>
                        <a:rPr lang="en-US" sz="1800"/>
                        <a:t> Sensor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https://www.adafruit.com/product/385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