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8DF630-3D38-1445-95B7-F81A702B47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B15F52-13E4-E04A-8997-31835C5AB3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1E7CEA0-0C79-564D-9B05-7435D6EDE6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7484F44-10C7-CC49-B013-700054BBB30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BDF3F91-DF7C-FC43-9510-ED0D1A957C0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821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617CD12-CCEB-CA4F-BBF7-9A3246DFE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BB16F59-A3A0-A649-BF9D-23E6B47F31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627A90DA-0F37-AF44-9C0E-2B9C5202ED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00EA11-B047-9340-95CA-9E8D9EBDC24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614FB1-B9E6-A147-BB0F-BB0EDFCBA19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8A67C0-D562-394A-93E0-C04F5F0E11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51F81AC8-5D2D-1B4B-86DA-D9001021F5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16C116-9F1C-D84A-A617-F4928346A1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7A1E19-3CF3-7747-954F-3DA9FC14BE88}" type="slidenum">
              <a:t>1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D3764F2-F67D-6B45-A789-30A0CC841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9F5B8CA-D440-1048-B7DD-93BACC281E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06DDFC-D6CE-994F-A782-FF6CC08EFB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9559F4-B540-0D4E-A9FF-845A79E4102E}" type="slidenum">
              <a:t>2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C8FC9FB-B6C4-4E45-83B4-7E508708D9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9385146-365F-9D41-B8AB-BB3F78BA2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06146E-82D3-7148-BB2C-B8EB6A4220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114DDD-BC52-304C-98ED-A97C02ABFAF8}" type="slidenum">
              <a:t>3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BC51BD6-CF9B-5D4B-B0FA-1C06493771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B1F0BA4-3518-6942-A352-851380C16C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AD6CA-EC58-7F49-83F5-EF798DE39F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DAE867-6B84-9B48-A148-62EB256C886D}" type="slidenum">
              <a:t>4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4020C23-1EA7-7844-8C6D-2C5477C838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DCC9734-CA4D-7742-AA71-992AB203FF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67976A-4CA6-2249-806E-C983020181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ECFF82-0B66-404E-9EE7-C3994F0467C0}" type="slidenum">
              <a:t>5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F3253EA-1D6C-7043-BC5E-8DFCA250A3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5646F66-D3E3-A94C-A604-F4E38505E0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6A687E-D589-D944-9BF0-5025A4DC47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E2CF49-4BD6-F348-861A-3B8529914225}" type="slidenum">
              <a:t>6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16778A7-74CE-564A-95B2-9E53BFD07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8B8673F-29A8-714D-9C90-540254D62F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8E385F-BFD1-7845-B272-8CA4BF54AA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2AFE6A-3FAD-1F48-B74F-F1D3EC8187FC}" type="slidenum">
              <a:t>7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9859D8F-F245-EB4A-A88F-6708D20448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6B9C755-D6A5-1243-B050-350CE84068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237" y="657001"/>
            <a:ext cx="8279811" cy="3542820"/>
          </a:xfrm>
        </p:spPr>
        <p:txBody>
          <a:bodyPr anchor="b">
            <a:normAutofit/>
          </a:bodyPr>
          <a:lstStyle>
            <a:lvl1pPr algn="ctr">
              <a:defRPr sz="440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37" y="4283816"/>
            <a:ext cx="8279811" cy="2446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C01910-7897-D546-85E3-667F27FB8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76" y="4825367"/>
            <a:ext cx="8172325" cy="1000356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1677" y="1098113"/>
            <a:ext cx="8049316" cy="328613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676" y="5825723"/>
            <a:ext cx="8172325" cy="900668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11676" y="6813787"/>
            <a:ext cx="5883978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71" y="656999"/>
            <a:ext cx="8280878" cy="3458824"/>
          </a:xfrm>
        </p:spPr>
        <p:txBody>
          <a:bodyPr anchor="ctr">
            <a:normAutofit/>
          </a:bodyPr>
          <a:lstStyle>
            <a:lvl1pPr algn="l">
              <a:defRPr sz="3086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71" y="4787794"/>
            <a:ext cx="8280878" cy="193859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43620" y="94829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96879" y="3291427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74" y="657000"/>
            <a:ext cx="7688477" cy="3355533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5134" y="4024117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43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71" y="5116070"/>
            <a:ext cx="8280877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71" y="3972264"/>
            <a:ext cx="8281831" cy="1619080"/>
          </a:xfrm>
        </p:spPr>
        <p:txBody>
          <a:bodyPr anchor="b">
            <a:normAutofit/>
          </a:bodyPr>
          <a:lstStyle>
            <a:lvl1pPr algn="l">
              <a:defRPr sz="3086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113" y="5591344"/>
            <a:ext cx="8281832" cy="1135047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95484" y="317411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620" y="83098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74" y="657000"/>
            <a:ext cx="7688477" cy="3135390"/>
          </a:xfrm>
        </p:spPr>
        <p:txBody>
          <a:bodyPr anchor="ctr">
            <a:normAutofit/>
          </a:bodyPr>
          <a:lstStyle>
            <a:lvl1pPr algn="l">
              <a:defRPr sz="3086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2171" y="4283816"/>
            <a:ext cx="8281831" cy="11614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71" y="5445283"/>
            <a:ext cx="8281831" cy="1281108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70" y="657000"/>
            <a:ext cx="8280877" cy="30388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2170" y="4059761"/>
            <a:ext cx="8280877" cy="1156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6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71" y="5216400"/>
            <a:ext cx="8280876" cy="150999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2171" y="657000"/>
            <a:ext cx="8280877" cy="144676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2803" y="656999"/>
            <a:ext cx="1960245" cy="606939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2172" y="656999"/>
            <a:ext cx="6200220" cy="606939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37" y="3605339"/>
            <a:ext cx="8279811" cy="2009856"/>
          </a:xfrm>
        </p:spPr>
        <p:txBody>
          <a:bodyPr anchor="b">
            <a:normAutofit/>
          </a:bodyPr>
          <a:lstStyle>
            <a:lvl1pPr algn="r">
              <a:defRPr sz="3086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37" y="5626005"/>
            <a:ext cx="8279811" cy="1100386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3C76DA-FCDF-D145-A1E4-0AD56B34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171" y="2271759"/>
            <a:ext cx="4062537" cy="4443796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5918" y="2271758"/>
            <a:ext cx="4067130" cy="4443795"/>
          </a:xfrm>
        </p:spPr>
        <p:txBody>
          <a:bodyPr>
            <a:normAutofit/>
          </a:bodyPr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626" y="2271758"/>
            <a:ext cx="3745081" cy="808654"/>
          </a:xfrm>
        </p:spPr>
        <p:txBody>
          <a:bodyPr anchor="b">
            <a:noAutofit/>
          </a:bodyPr>
          <a:lstStyle>
            <a:lvl1pPr marL="0" indent="0">
              <a:buNone/>
              <a:defRPr sz="242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171" y="3071080"/>
            <a:ext cx="4062537" cy="3655312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099" y="2271759"/>
            <a:ext cx="3769949" cy="799320"/>
          </a:xfrm>
        </p:spPr>
        <p:txBody>
          <a:bodyPr anchor="b">
            <a:noAutofit/>
          </a:bodyPr>
          <a:lstStyle>
            <a:lvl1pPr marL="0" indent="0">
              <a:buNone/>
              <a:defRPr sz="2425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33" y="3071080"/>
            <a:ext cx="4080669" cy="3655312"/>
          </a:xfrm>
        </p:spPr>
        <p:txBody>
          <a:bodyPr anchor="t">
            <a:normAutofit/>
          </a:bodyPr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6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D6E2B7-31CD-EF48-A94A-EA87AEC5A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524289-3222-2447-843B-182186FA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4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71" y="1934483"/>
            <a:ext cx="3009110" cy="1511935"/>
          </a:xfrm>
        </p:spPr>
        <p:txBody>
          <a:bodyPr anchor="b">
            <a:normAutofit/>
          </a:bodyPr>
          <a:lstStyle>
            <a:lvl1pPr algn="l">
              <a:defRPr sz="2425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048" y="657000"/>
            <a:ext cx="4962000" cy="6069391"/>
          </a:xfrm>
        </p:spPr>
        <p:txBody>
          <a:bodyPr anchor="ctr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71" y="3446418"/>
            <a:ext cx="3009110" cy="2015913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71" y="2092490"/>
            <a:ext cx="4876936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80392" y="-20159"/>
            <a:ext cx="2756145" cy="7610073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037" y="3604425"/>
            <a:ext cx="4876936" cy="2015913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87009" y="6813787"/>
            <a:ext cx="792099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2172" y="6813787"/>
            <a:ext cx="4084836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46192" y="6813787"/>
            <a:ext cx="336446" cy="362937"/>
          </a:xfrm>
        </p:spPr>
        <p:txBody>
          <a:bodyPr/>
          <a:lstStyle/>
          <a:p>
            <a:pPr lvl="0"/>
            <a:fld id="{D9401376-5CAE-8E40-AAA5-337974FE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71" y="657000"/>
            <a:ext cx="8280877" cy="1446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72" y="2271758"/>
            <a:ext cx="8280876" cy="445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2803" y="6810388"/>
            <a:ext cx="141934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172" y="6810388"/>
            <a:ext cx="620022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166" y="6810388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fld id="{5A824F4B-2143-2946-AF39-B93C0F2E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086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984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764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54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54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32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21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21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21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00000"/>
        <a:buFont typeface="Arial"/>
        <a:buChar char="•"/>
        <a:defRPr sz="1213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4F721A-7732-BD44-898D-173F946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9F0D8B-31CE-B547-BEC9-004ACF288714}" type="slidenum">
              <a:t>1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AFE11C-265B-F047-A887-1A7A5AA263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Business  Problem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C14CB0-4C08-154B-BF0D-E027F16633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/>
          <a:lstStyle/>
          <a:p>
            <a:pPr lvl="0" algn="just"/>
            <a:r>
              <a:rPr lang="en-US" sz="2800" b="0" dirty="0"/>
              <a:t>The objective of this project is to analyze and provide the best locations in Toronto, Canada for a new Japanese Restaurant. Utilizing data science methodology and analysis along with instruments the project aims to provide solution to: “Where in Toronto potential investors can open a Japanese Restaurant?”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5F5CB1-2374-D74D-8CC1-657015D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DCBB9-66DD-514C-A786-F650811856F8}" type="slidenum">
              <a:t>2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5D0B63-A929-CA45-9F0F-4A1BFED24E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 dirty="0"/>
              <a:t>Data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3F82D-BA43-A043-A1EE-AD7DEA9D9F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>
            <a:noAutofit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b="0" dirty="0"/>
              <a:t>Data description:</a:t>
            </a:r>
          </a:p>
          <a:p>
            <a:pPr marL="457200" lvl="0" indent="-228600">
              <a:lnSpc>
                <a:spcPct val="150000"/>
              </a:lnSpc>
            </a:pPr>
            <a:r>
              <a:rPr lang="en-US" sz="1800" b="0" dirty="0"/>
              <a:t>Toronto, </a:t>
            </a:r>
            <a:r>
              <a:rPr lang="en-US" sz="1800" b="0" dirty="0" err="1"/>
              <a:t>canada</a:t>
            </a:r>
            <a:r>
              <a:rPr lang="en-US" sz="1800" b="0" dirty="0"/>
              <a:t> data containing neighborhoods and boroughs</a:t>
            </a:r>
          </a:p>
          <a:p>
            <a:pPr marL="457200" lvl="0" indent="-228600">
              <a:lnSpc>
                <a:spcPct val="150000"/>
              </a:lnSpc>
            </a:pPr>
            <a:r>
              <a:rPr lang="en-US" sz="1800" b="0" dirty="0"/>
              <a:t>Latitude and longitude coordinates of these neighborhoods for plotting the map</a:t>
            </a:r>
          </a:p>
          <a:p>
            <a:pPr marL="457200" lvl="0" indent="-228600">
              <a:lnSpc>
                <a:spcPct val="150000"/>
              </a:lnSpc>
            </a:pPr>
            <a:r>
              <a:rPr lang="en-US" sz="1800" b="0" dirty="0"/>
              <a:t>Venue data, namely restaurants data of </a:t>
            </a:r>
            <a:r>
              <a:rPr lang="en-US" sz="1800" b="0" dirty="0" err="1"/>
              <a:t>toronto</a:t>
            </a:r>
            <a:endParaRPr lang="en-US" sz="1800" b="0" dirty="0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b="0" dirty="0"/>
              <a:t>Data source:</a:t>
            </a:r>
          </a:p>
          <a:p>
            <a:pPr lvl="0">
              <a:lnSpc>
                <a:spcPct val="150000"/>
              </a:lnSpc>
            </a:pPr>
            <a:r>
              <a:rPr lang="en-US" sz="1800" b="0" dirty="0"/>
              <a:t>Toronto data source for neighborhoods and boroughs will be obtained from </a:t>
            </a:r>
            <a:r>
              <a:rPr lang="en-US" sz="1800" b="0" dirty="0" err="1"/>
              <a:t>wikipedia</a:t>
            </a:r>
            <a:r>
              <a:rPr lang="en-US" sz="1800" b="0" dirty="0"/>
              <a:t> and wrangled with </a:t>
            </a:r>
            <a:r>
              <a:rPr lang="en-US" sz="1800" b="0" i="1" dirty="0"/>
              <a:t>python pandas library</a:t>
            </a:r>
            <a:r>
              <a:rPr lang="en-US" sz="1800" b="0" dirty="0"/>
              <a:t>. Further, we will retrieve geographical coordinates (latitude, longitude) from the website: </a:t>
            </a:r>
            <a:r>
              <a:rPr lang="en-US" sz="1800" b="0" dirty="0">
                <a:hlinkClick r:id="rId3"/>
              </a:rPr>
              <a:t>http://cocl.us/Geospatial_data</a:t>
            </a:r>
            <a:r>
              <a:rPr lang="en-US" sz="1800" b="0" dirty="0"/>
              <a:t> provided by </a:t>
            </a:r>
            <a:r>
              <a:rPr lang="en-US" sz="1800" b="0" dirty="0" err="1"/>
              <a:t>ibm</a:t>
            </a:r>
            <a:r>
              <a:rPr lang="en-US" sz="1800" b="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800" b="0" dirty="0"/>
              <a:t>Additionally, we are going to use foursquare </a:t>
            </a:r>
            <a:r>
              <a:rPr lang="en-US" sz="1800" b="0" dirty="0" err="1"/>
              <a:t>api</a:t>
            </a:r>
            <a:r>
              <a:rPr lang="en-US" sz="1800" b="0" dirty="0"/>
              <a:t> to get venue data for the neighborhoods.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E67BBCB4-75D8-EE43-AB21-DAEFFF8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E64BD6-BBF6-5545-B13E-5E02AF26C04B}" type="slidenum">
              <a:t>3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D8C91A-9733-8E4C-97F4-3E7EF3529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Methodology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453B32-5B91-2B46-93ED-460A9EFD5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Collect the data from sources. Clean and process the data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Using Foursquare API, locate all venues filtering by Japanese Restaurants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Ranking and Likes factors will be counted to sort the data based on those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Visualize data utilizing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Python graphic libraries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B448ED-357A-5B4E-9325-B4CE6D68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7819B-64CB-004E-928C-AFF1EB03BD30}" type="slidenum">
              <a:t>4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6F13A-F70C-A046-8A2E-A17A0FA274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Results</a:t>
            </a:r>
          </a:p>
        </p:txBody>
      </p:sp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36CB6210-40A5-DA45-B2CA-74909B20DC3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lum/>
            <a:alphaModFix/>
          </a:blip>
          <a:srcRect l="-17682" t="-13848" r="-37456" b="-33788"/>
          <a:stretch/>
        </p:blipFill>
        <p:spPr>
          <a:xfrm>
            <a:off x="-1611435" y="774915"/>
            <a:ext cx="15246945" cy="845068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1E889D7C-D2B4-A848-ACE4-F205CC7D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F1C39-0A79-DA48-9049-3A667E8168B0}" type="slidenum">
              <a:t>5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E7491F-AF68-B046-BC87-C1CB2677A5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Results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19FCE1-C780-8B4E-A37B-A80C54D6E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Downtown Toronto has highest number of Japanese Restaurants compared to other Boroughs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Downtown Toronto has highest average rating for the Japanese Restaurants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Another highest average rating </a:t>
            </a:r>
            <a:r>
              <a:rPr lang="en-US" sz="2600" dirty="0"/>
              <a:t>I</a:t>
            </a:r>
            <a:r>
              <a:rPr lang="en-US" sz="2600" b="0" dirty="0"/>
              <a:t>s in West Toronto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 dirty="0"/>
              <a:t>However there are just few Restaurants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F46A70-9BC4-024C-931E-3A64C65B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FEC745-73DE-5846-A0D9-95BAF3E4FF7F}" type="slidenum">
              <a:t>6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53B3DF-DB20-5748-BADB-987FCB3B9E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Discussion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CC763E-F3A9-E44B-8235-E95FC16C8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/>
              <a:t>Based on the results of our analysis Downtown and West of Toronto are the best locations for Japanese cuisine in Toronto, Canada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/>
              <a:t>West Toronto is more promising location with fewer competitors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600" b="0"/>
              <a:t>Other locations are excluded as having a very low customer ratings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3">
            <a:extLst>
              <a:ext uri="{FF2B5EF4-FFF2-40B4-BE49-F238E27FC236}">
                <a16:creationId xmlns:a16="http://schemas.microsoft.com/office/drawing/2014/main" id="{BBBD9C0A-3B4A-5A47-97AD-3F8E98A3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30A19D-0C8E-C64A-806C-F51173F02222}" type="slidenum">
              <a:t>7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166B6F-6D9E-5749-B7AA-9E3EEE71CC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C01D19-2431-AF4F-8350-4323F2D765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5040312"/>
          </a:xfrm>
        </p:spPr>
        <p:txBody>
          <a:bodyPr/>
          <a:lstStyle/>
          <a:p>
            <a:pPr lvl="0"/>
            <a:r>
              <a:rPr lang="en-US" sz="2800" b="0"/>
              <a:t>The findings of this project is applicable in real life. Improvements and additional criterion are suggested to apply for better results.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{C98D9F26-62BE-804B-B8F2-92199B879758}tf10001063</Template>
  <TotalTime>35</TotalTime>
  <Words>316</Words>
  <Application>Microsoft Macintosh PowerPoint</Application>
  <PresentationFormat>Niestandardowy</PresentationFormat>
  <Paragraphs>42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Source Sans Pro</vt:lpstr>
      <vt:lpstr>Source Sans Pro Black</vt:lpstr>
      <vt:lpstr>StarSymbol</vt:lpstr>
      <vt:lpstr>Siatka</vt:lpstr>
      <vt:lpstr>Business  Problem</vt:lpstr>
      <vt:lpstr>Data</vt:lpstr>
      <vt:lpstr>Methodology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cp:lastModifiedBy>Microsoft Office User</cp:lastModifiedBy>
  <cp:revision>6</cp:revision>
  <dcterms:created xsi:type="dcterms:W3CDTF">2020-10-26T22:22:51Z</dcterms:created>
  <dcterms:modified xsi:type="dcterms:W3CDTF">2020-11-13T20:02:29Z</dcterms:modified>
</cp:coreProperties>
</file>