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62" r:id="rId5"/>
    <p:sldId id="264" r:id="rId6"/>
    <p:sldId id="268" r:id="rId7"/>
    <p:sldId id="266"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20"/>
    <p:restoredTop sz="95238"/>
  </p:normalViewPr>
  <p:slideViewPr>
    <p:cSldViewPr snapToGrid="0" snapToObjects="1">
      <p:cViewPr>
        <p:scale>
          <a:sx n="67" d="100"/>
          <a:sy n="67" d="100"/>
        </p:scale>
        <p:origin x="1976"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2B030A-43C3-8948-921E-D0B3526A8EC6}" type="datetimeFigureOut">
              <a:rPr lang="en-US" smtClean="0"/>
              <a:t>12/12/15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1F528-CC46-A94A-915B-8B0D7D88A818}" type="slidenum">
              <a:rPr lang="en-US" smtClean="0"/>
              <a:t>‹#›</a:t>
            </a:fld>
            <a:endParaRPr lang="en-US"/>
          </a:p>
        </p:txBody>
      </p:sp>
    </p:spTree>
    <p:extLst>
      <p:ext uri="{BB962C8B-B14F-4D97-AF65-F5344CB8AC3E}">
        <p14:creationId xmlns:p14="http://schemas.microsoft.com/office/powerpoint/2010/main" val="870245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2B030A-43C3-8948-921E-D0B3526A8EC6}" type="datetimeFigureOut">
              <a:rPr lang="en-US" smtClean="0"/>
              <a:t>12/12/15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1F528-CC46-A94A-915B-8B0D7D88A818}" type="slidenum">
              <a:rPr lang="en-US" smtClean="0"/>
              <a:t>‹#›</a:t>
            </a:fld>
            <a:endParaRPr lang="en-US"/>
          </a:p>
        </p:txBody>
      </p:sp>
    </p:spTree>
    <p:extLst>
      <p:ext uri="{BB962C8B-B14F-4D97-AF65-F5344CB8AC3E}">
        <p14:creationId xmlns:p14="http://schemas.microsoft.com/office/powerpoint/2010/main" val="171742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2B030A-43C3-8948-921E-D0B3526A8EC6}" type="datetimeFigureOut">
              <a:rPr lang="en-US" smtClean="0"/>
              <a:t>12/12/15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1F528-CC46-A94A-915B-8B0D7D88A818}" type="slidenum">
              <a:rPr lang="en-US" smtClean="0"/>
              <a:t>‹#›</a:t>
            </a:fld>
            <a:endParaRPr lang="en-US"/>
          </a:p>
        </p:txBody>
      </p:sp>
    </p:spTree>
    <p:extLst>
      <p:ext uri="{BB962C8B-B14F-4D97-AF65-F5344CB8AC3E}">
        <p14:creationId xmlns:p14="http://schemas.microsoft.com/office/powerpoint/2010/main" val="37272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2B030A-43C3-8948-921E-D0B3526A8EC6}" type="datetimeFigureOut">
              <a:rPr lang="en-US" smtClean="0"/>
              <a:t>12/12/15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1F528-CC46-A94A-915B-8B0D7D88A818}" type="slidenum">
              <a:rPr lang="en-US" smtClean="0"/>
              <a:t>‹#›</a:t>
            </a:fld>
            <a:endParaRPr lang="en-US"/>
          </a:p>
        </p:txBody>
      </p:sp>
    </p:spTree>
    <p:extLst>
      <p:ext uri="{BB962C8B-B14F-4D97-AF65-F5344CB8AC3E}">
        <p14:creationId xmlns:p14="http://schemas.microsoft.com/office/powerpoint/2010/main" val="826563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2B030A-43C3-8948-921E-D0B3526A8EC6}" type="datetimeFigureOut">
              <a:rPr lang="en-US" smtClean="0"/>
              <a:t>12/12/15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1F528-CC46-A94A-915B-8B0D7D88A818}" type="slidenum">
              <a:rPr lang="en-US" smtClean="0"/>
              <a:t>‹#›</a:t>
            </a:fld>
            <a:endParaRPr lang="en-US"/>
          </a:p>
        </p:txBody>
      </p:sp>
    </p:spTree>
    <p:extLst>
      <p:ext uri="{BB962C8B-B14F-4D97-AF65-F5344CB8AC3E}">
        <p14:creationId xmlns:p14="http://schemas.microsoft.com/office/powerpoint/2010/main" val="2075058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2B030A-43C3-8948-921E-D0B3526A8EC6}" type="datetimeFigureOut">
              <a:rPr lang="en-US" smtClean="0"/>
              <a:t>12/12/15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1F528-CC46-A94A-915B-8B0D7D88A818}" type="slidenum">
              <a:rPr lang="en-US" smtClean="0"/>
              <a:t>‹#›</a:t>
            </a:fld>
            <a:endParaRPr lang="en-US"/>
          </a:p>
        </p:txBody>
      </p:sp>
    </p:spTree>
    <p:extLst>
      <p:ext uri="{BB962C8B-B14F-4D97-AF65-F5344CB8AC3E}">
        <p14:creationId xmlns:p14="http://schemas.microsoft.com/office/powerpoint/2010/main" val="376656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2B030A-43C3-8948-921E-D0B3526A8EC6}" type="datetimeFigureOut">
              <a:rPr lang="en-US" smtClean="0"/>
              <a:t>12/12/15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61F528-CC46-A94A-915B-8B0D7D88A818}" type="slidenum">
              <a:rPr lang="en-US" smtClean="0"/>
              <a:t>‹#›</a:t>
            </a:fld>
            <a:endParaRPr lang="en-US"/>
          </a:p>
        </p:txBody>
      </p:sp>
    </p:spTree>
    <p:extLst>
      <p:ext uri="{BB962C8B-B14F-4D97-AF65-F5344CB8AC3E}">
        <p14:creationId xmlns:p14="http://schemas.microsoft.com/office/powerpoint/2010/main" val="182673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2B030A-43C3-8948-921E-D0B3526A8EC6}" type="datetimeFigureOut">
              <a:rPr lang="en-US" smtClean="0"/>
              <a:t>12/12/15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61F528-CC46-A94A-915B-8B0D7D88A818}" type="slidenum">
              <a:rPr lang="en-US" smtClean="0"/>
              <a:t>‹#›</a:t>
            </a:fld>
            <a:endParaRPr lang="en-US"/>
          </a:p>
        </p:txBody>
      </p:sp>
    </p:spTree>
    <p:extLst>
      <p:ext uri="{BB962C8B-B14F-4D97-AF65-F5344CB8AC3E}">
        <p14:creationId xmlns:p14="http://schemas.microsoft.com/office/powerpoint/2010/main" val="1448590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2B030A-43C3-8948-921E-D0B3526A8EC6}" type="datetimeFigureOut">
              <a:rPr lang="en-US" smtClean="0"/>
              <a:t>12/12/15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61F528-CC46-A94A-915B-8B0D7D88A818}" type="slidenum">
              <a:rPr lang="en-US" smtClean="0"/>
              <a:t>‹#›</a:t>
            </a:fld>
            <a:endParaRPr lang="en-US"/>
          </a:p>
        </p:txBody>
      </p:sp>
    </p:spTree>
    <p:extLst>
      <p:ext uri="{BB962C8B-B14F-4D97-AF65-F5344CB8AC3E}">
        <p14:creationId xmlns:p14="http://schemas.microsoft.com/office/powerpoint/2010/main" val="43604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2B030A-43C3-8948-921E-D0B3526A8EC6}" type="datetimeFigureOut">
              <a:rPr lang="en-US" smtClean="0"/>
              <a:t>12/12/15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1F528-CC46-A94A-915B-8B0D7D88A818}" type="slidenum">
              <a:rPr lang="en-US" smtClean="0"/>
              <a:t>‹#›</a:t>
            </a:fld>
            <a:endParaRPr lang="en-US"/>
          </a:p>
        </p:txBody>
      </p:sp>
    </p:spTree>
    <p:extLst>
      <p:ext uri="{BB962C8B-B14F-4D97-AF65-F5344CB8AC3E}">
        <p14:creationId xmlns:p14="http://schemas.microsoft.com/office/powerpoint/2010/main" val="132464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2B030A-43C3-8948-921E-D0B3526A8EC6}" type="datetimeFigureOut">
              <a:rPr lang="en-US" smtClean="0"/>
              <a:t>12/12/15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1F528-CC46-A94A-915B-8B0D7D88A818}" type="slidenum">
              <a:rPr lang="en-US" smtClean="0"/>
              <a:t>‹#›</a:t>
            </a:fld>
            <a:endParaRPr lang="en-US"/>
          </a:p>
        </p:txBody>
      </p:sp>
    </p:spTree>
    <p:extLst>
      <p:ext uri="{BB962C8B-B14F-4D97-AF65-F5344CB8AC3E}">
        <p14:creationId xmlns:p14="http://schemas.microsoft.com/office/powerpoint/2010/main" val="3977322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B030A-43C3-8948-921E-D0B3526A8EC6}" type="datetimeFigureOut">
              <a:rPr lang="en-US" smtClean="0"/>
              <a:t>12/12/15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1F528-CC46-A94A-915B-8B0D7D88A818}" type="slidenum">
              <a:rPr lang="en-US" smtClean="0"/>
              <a:t>‹#›</a:t>
            </a:fld>
            <a:endParaRPr lang="en-US"/>
          </a:p>
        </p:txBody>
      </p:sp>
    </p:spTree>
    <p:extLst>
      <p:ext uri="{BB962C8B-B14F-4D97-AF65-F5344CB8AC3E}">
        <p14:creationId xmlns:p14="http://schemas.microsoft.com/office/powerpoint/2010/main" val="200911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767" y="940576"/>
            <a:ext cx="2306012" cy="2051452"/>
          </a:xfrm>
          <a:prstGeom prst="rect">
            <a:avLst/>
          </a:prstGeom>
        </p:spPr>
      </p:pic>
      <p:sp>
        <p:nvSpPr>
          <p:cNvPr id="7" name="Content Placeholder 4"/>
          <p:cNvSpPr txBox="1">
            <a:spLocks/>
          </p:cNvSpPr>
          <p:nvPr/>
        </p:nvSpPr>
        <p:spPr>
          <a:xfrm>
            <a:off x="838200" y="3543300"/>
            <a:ext cx="10515600" cy="25620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charset="0"/>
              <a:buChar char="•"/>
            </a:pPr>
            <a:r>
              <a:rPr lang="en-US" dirty="0" smtClean="0"/>
              <a:t>San </a:t>
            </a:r>
            <a:r>
              <a:rPr lang="en-US" dirty="0" smtClean="0"/>
              <a:t>Francisco based company founded in 2009 </a:t>
            </a:r>
          </a:p>
          <a:p>
            <a:pPr marL="342900" indent="-342900" algn="l">
              <a:buFont typeface="Arial" charset="0"/>
              <a:buChar char="•"/>
            </a:pPr>
            <a:r>
              <a:rPr lang="en-US" dirty="0" smtClean="0"/>
              <a:t>car sharing, using technology to connect passengers and drivers</a:t>
            </a:r>
          </a:p>
          <a:p>
            <a:pPr marL="342900" indent="-342900" algn="l">
              <a:buFont typeface="Arial" charset="0"/>
              <a:buChar char="•"/>
            </a:pPr>
            <a:r>
              <a:rPr lang="en-US" dirty="0" smtClean="0"/>
              <a:t>flexibility for the drivers and the convenience for the passengers</a:t>
            </a:r>
          </a:p>
          <a:p>
            <a:pPr marL="342900" indent="-342900" algn="l">
              <a:buFont typeface="Arial" charset="0"/>
              <a:buChar char="•"/>
            </a:pPr>
            <a:r>
              <a:rPr lang="en-US" dirty="0" smtClean="0"/>
              <a:t>does not operate its own cars </a:t>
            </a:r>
          </a:p>
          <a:p>
            <a:pPr marL="342900" indent="-342900" algn="l">
              <a:buFont typeface="Arial" charset="0"/>
              <a:buChar char="•"/>
            </a:pPr>
            <a:r>
              <a:rPr lang="en-US" dirty="0" smtClean="0"/>
              <a:t>no money exchange between the driver and the passenger </a:t>
            </a:r>
          </a:p>
          <a:p>
            <a:pPr marL="342900" indent="-342900" algn="l">
              <a:buFont typeface="Arial" charset="0"/>
              <a:buChar char="•"/>
            </a:pPr>
            <a:endParaRPr lang="en-US" dirty="0"/>
          </a:p>
        </p:txBody>
      </p:sp>
    </p:spTree>
    <p:extLst>
      <p:ext uri="{BB962C8B-B14F-4D97-AF65-F5344CB8AC3E}">
        <p14:creationId xmlns:p14="http://schemas.microsoft.com/office/powerpoint/2010/main" val="1849389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1817"/>
          </a:xfrm>
        </p:spPr>
        <p:txBody>
          <a:bodyPr>
            <a:normAutofit fontScale="90000"/>
          </a:bodyPr>
          <a:lstStyle/>
          <a:p>
            <a:r>
              <a:rPr lang="en-US" dirty="0" err="1" smtClean="0"/>
              <a:t>Uber</a:t>
            </a:r>
            <a:r>
              <a:rPr lang="en-US" dirty="0" smtClean="0"/>
              <a:t> History ?</a:t>
            </a:r>
            <a:endParaRPr lang="en-US" dirty="0"/>
          </a:p>
        </p:txBody>
      </p:sp>
      <p:sp>
        <p:nvSpPr>
          <p:cNvPr id="3" name="Content Placeholder 2"/>
          <p:cNvSpPr>
            <a:spLocks noGrp="1"/>
          </p:cNvSpPr>
          <p:nvPr>
            <p:ph idx="1"/>
          </p:nvPr>
        </p:nvSpPr>
        <p:spPr>
          <a:xfrm>
            <a:off x="838200" y="1065973"/>
            <a:ext cx="10515600" cy="2071122"/>
          </a:xfrm>
        </p:spPr>
        <p:txBody>
          <a:bodyPr>
            <a:normAutofit fontScale="70000" lnSpcReduction="20000"/>
          </a:bodyPr>
          <a:lstStyle/>
          <a:p>
            <a:r>
              <a:rPr lang="en-US" dirty="0" err="1" smtClean="0"/>
              <a:t>UberCab</a:t>
            </a:r>
            <a:r>
              <a:rPr lang="en-US" dirty="0" smtClean="0"/>
              <a:t> 2009: CEO Travis </a:t>
            </a:r>
            <a:r>
              <a:rPr lang="en-US" dirty="0" err="1" smtClean="0"/>
              <a:t>Kalanick</a:t>
            </a:r>
            <a:r>
              <a:rPr lang="en-US" dirty="0" smtClean="0"/>
              <a:t>  &amp; Garrett Camp</a:t>
            </a:r>
          </a:p>
          <a:p>
            <a:r>
              <a:rPr lang="en-US" dirty="0" smtClean="0"/>
              <a:t>2010 : IOS &amp; Android app released</a:t>
            </a:r>
          </a:p>
          <a:p>
            <a:r>
              <a:rPr lang="en-US" dirty="0" smtClean="0"/>
              <a:t>2011: raised $50M from investors</a:t>
            </a:r>
          </a:p>
          <a:p>
            <a:r>
              <a:rPr lang="en-US" dirty="0" smtClean="0"/>
              <a:t>Sep 4, 2013: First Sports Deal-NFL Partnership</a:t>
            </a:r>
          </a:p>
          <a:p>
            <a:r>
              <a:rPr lang="en-US" dirty="0" smtClean="0"/>
              <a:t>From San Francisco in 2010 to 19 countries (35 cities)</a:t>
            </a:r>
          </a:p>
          <a:p>
            <a:r>
              <a:rPr lang="en-US" dirty="0" smtClean="0"/>
              <a:t>2015 : 60+ Countries and 240+cities</a:t>
            </a:r>
          </a:p>
          <a:p>
            <a:endParaRPr lang="en-US" dirty="0"/>
          </a:p>
        </p:txBody>
      </p:sp>
      <p:sp>
        <p:nvSpPr>
          <p:cNvPr id="4" name="Title 1"/>
          <p:cNvSpPr txBox="1">
            <a:spLocks/>
          </p:cNvSpPr>
          <p:nvPr/>
        </p:nvSpPr>
        <p:spPr>
          <a:xfrm>
            <a:off x="824132" y="3375611"/>
            <a:ext cx="10515600" cy="772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Why it Works</a:t>
            </a:r>
            <a:endParaRPr lang="en-US" dirty="0"/>
          </a:p>
        </p:txBody>
      </p:sp>
      <p:sp>
        <p:nvSpPr>
          <p:cNvPr id="5" name="Content Placeholder 2"/>
          <p:cNvSpPr txBox="1">
            <a:spLocks/>
          </p:cNvSpPr>
          <p:nvPr/>
        </p:nvSpPr>
        <p:spPr>
          <a:xfrm>
            <a:off x="894472" y="4020186"/>
            <a:ext cx="10515600" cy="22399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Everyone’s private driver</a:t>
            </a:r>
          </a:p>
          <a:p>
            <a:r>
              <a:rPr lang="en-US" dirty="0" smtClean="0"/>
              <a:t>One thing, and doing it well</a:t>
            </a:r>
          </a:p>
          <a:p>
            <a:r>
              <a:rPr lang="en-US" dirty="0" smtClean="0"/>
              <a:t>Constant Customer interaction for improvements</a:t>
            </a:r>
          </a:p>
          <a:p>
            <a:r>
              <a:rPr lang="en-US" dirty="0" err="1" smtClean="0"/>
              <a:t>Uber</a:t>
            </a:r>
            <a:r>
              <a:rPr lang="en-US" dirty="0" smtClean="0"/>
              <a:t> has no drivers as an employee</a:t>
            </a:r>
          </a:p>
          <a:p>
            <a:pPr lvl="1"/>
            <a:r>
              <a:rPr lang="en-US" dirty="0" smtClean="0"/>
              <a:t>Driver join the network, get paid and </a:t>
            </a:r>
            <a:r>
              <a:rPr lang="en-US" dirty="0" err="1" smtClean="0"/>
              <a:t>Uber</a:t>
            </a:r>
            <a:r>
              <a:rPr lang="en-US" dirty="0" smtClean="0"/>
              <a:t> takes </a:t>
            </a:r>
            <a:r>
              <a:rPr lang="en-US" dirty="0" err="1" smtClean="0"/>
              <a:t>commision</a:t>
            </a:r>
            <a:endParaRPr lang="en-US" dirty="0"/>
          </a:p>
        </p:txBody>
      </p:sp>
    </p:spTree>
    <p:extLst>
      <p:ext uri="{BB962C8B-B14F-4D97-AF65-F5344CB8AC3E}">
        <p14:creationId xmlns:p14="http://schemas.microsoft.com/office/powerpoint/2010/main" val="898752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44363"/>
            <a:ext cx="10515600" cy="718087"/>
          </a:xfrm>
        </p:spPr>
        <p:txBody>
          <a:bodyPr/>
          <a:lstStyle/>
          <a:p>
            <a:r>
              <a:rPr lang="en-US" b="1" dirty="0" smtClean="0"/>
              <a:t>Questions</a:t>
            </a:r>
            <a:endParaRPr lang="en-US" b="1" dirty="0"/>
          </a:p>
        </p:txBody>
      </p:sp>
      <p:sp>
        <p:nvSpPr>
          <p:cNvPr id="3" name="Content Placeholder 2"/>
          <p:cNvSpPr>
            <a:spLocks noGrp="1"/>
          </p:cNvSpPr>
          <p:nvPr>
            <p:ph idx="1"/>
          </p:nvPr>
        </p:nvSpPr>
        <p:spPr>
          <a:xfrm>
            <a:off x="838200" y="4373345"/>
            <a:ext cx="10515600" cy="1932872"/>
          </a:xfrm>
        </p:spPr>
        <p:txBody>
          <a:bodyPr>
            <a:normAutofit fontScale="85000" lnSpcReduction="20000"/>
          </a:bodyPr>
          <a:lstStyle/>
          <a:p>
            <a:pPr lvl="0"/>
            <a:r>
              <a:rPr lang="en-US" dirty="0"/>
              <a:t>What is the daily rush hours for trips</a:t>
            </a:r>
          </a:p>
          <a:p>
            <a:pPr lvl="0"/>
            <a:r>
              <a:rPr lang="en-US" dirty="0"/>
              <a:t>How does usage change weekly base</a:t>
            </a:r>
          </a:p>
          <a:p>
            <a:pPr lvl="0"/>
            <a:r>
              <a:rPr lang="en-US" dirty="0"/>
              <a:t>Does </a:t>
            </a:r>
            <a:r>
              <a:rPr lang="en-US" dirty="0" err="1"/>
              <a:t>Uber</a:t>
            </a:r>
            <a:r>
              <a:rPr lang="en-US" dirty="0"/>
              <a:t> mostly used by business people for work/home trips </a:t>
            </a:r>
          </a:p>
          <a:p>
            <a:pPr lvl="0"/>
            <a:r>
              <a:rPr lang="en-US" dirty="0"/>
              <a:t>Compare week days to weekend trips</a:t>
            </a:r>
          </a:p>
          <a:p>
            <a:pPr lvl="0"/>
            <a:r>
              <a:rPr lang="en-US" dirty="0"/>
              <a:t>Where does rider goes in weekdays and weekends (with some assumption)</a:t>
            </a:r>
          </a:p>
          <a:p>
            <a:endParaRPr lang="en-US" dirty="0"/>
          </a:p>
        </p:txBody>
      </p:sp>
      <p:sp>
        <p:nvSpPr>
          <p:cNvPr id="4" name="Title 1"/>
          <p:cNvSpPr txBox="1">
            <a:spLocks/>
          </p:cNvSpPr>
          <p:nvPr/>
        </p:nvSpPr>
        <p:spPr>
          <a:xfrm>
            <a:off x="980089" y="369973"/>
            <a:ext cx="10515600" cy="67588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Dataset</a:t>
            </a:r>
            <a:endParaRPr lang="en-US" dirty="0"/>
          </a:p>
        </p:txBody>
      </p:sp>
      <p:sp>
        <p:nvSpPr>
          <p:cNvPr id="5" name="Content Placeholder 2"/>
          <p:cNvSpPr txBox="1">
            <a:spLocks/>
          </p:cNvSpPr>
          <p:nvPr/>
        </p:nvSpPr>
        <p:spPr>
          <a:xfrm>
            <a:off x="980089" y="1014548"/>
            <a:ext cx="10515600" cy="224890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It is a public </a:t>
            </a:r>
            <a:r>
              <a:rPr lang="en-US" dirty="0" err="1" smtClean="0"/>
              <a:t>Uber</a:t>
            </a:r>
            <a:r>
              <a:rPr lang="en-US" dirty="0" smtClean="0"/>
              <a:t> trip dataset for New York City for date range from Apr-2014 to Sep-2014 and</a:t>
            </a:r>
          </a:p>
          <a:p>
            <a:r>
              <a:rPr lang="en-US" dirty="0" smtClean="0"/>
              <a:t>it has 4,451,746 trip records</a:t>
            </a:r>
          </a:p>
          <a:p>
            <a:r>
              <a:rPr lang="en-US" dirty="0" smtClean="0"/>
              <a:t>The dataset have been anonymized by removing names, trip start and end points. Date and time of day are still intact.</a:t>
            </a:r>
          </a:p>
          <a:p>
            <a:r>
              <a:rPr lang="en-US" dirty="0" smtClean="0"/>
              <a:t>The dataset has the information of:  Trip start Date/Time, Pickup Latitude, Pickup Longitude, Base Company</a:t>
            </a:r>
          </a:p>
          <a:p>
            <a:endParaRPr lang="en-US" dirty="0"/>
          </a:p>
        </p:txBody>
      </p:sp>
    </p:spTree>
    <p:extLst>
      <p:ext uri="{BB962C8B-B14F-4D97-AF65-F5344CB8AC3E}">
        <p14:creationId xmlns:p14="http://schemas.microsoft.com/office/powerpoint/2010/main" val="505143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4227"/>
          </a:xfrm>
        </p:spPr>
        <p:txBody>
          <a:bodyPr/>
          <a:lstStyle/>
          <a:p>
            <a:r>
              <a:rPr lang="en-US" dirty="0" smtClean="0"/>
              <a:t>Results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24000" y="1119352"/>
            <a:ext cx="9144000" cy="2664371"/>
          </a:xfrm>
          <a:prstGeom prst="rect">
            <a:avLst/>
          </a:prstGeom>
        </p:spPr>
      </p:pic>
      <p:pic>
        <p:nvPicPr>
          <p:cNvPr id="5" name="Content Placeholder 3"/>
          <p:cNvPicPr>
            <a:picLocks/>
          </p:cNvPicPr>
          <p:nvPr/>
        </p:nvPicPr>
        <p:blipFill>
          <a:blip r:embed="rId3">
            <a:extLst>
              <a:ext uri="{28A0092B-C50C-407E-A947-70E740481C1C}">
                <a14:useLocalDpi xmlns:a14="http://schemas.microsoft.com/office/drawing/2010/main" val="0"/>
              </a:ext>
            </a:extLst>
          </a:blip>
          <a:stretch>
            <a:fillRect/>
          </a:stretch>
        </p:blipFill>
        <p:spPr>
          <a:xfrm>
            <a:off x="1524000" y="4051737"/>
            <a:ext cx="9144000" cy="2598163"/>
          </a:xfrm>
          <a:prstGeom prst="rect">
            <a:avLst/>
          </a:prstGeom>
        </p:spPr>
      </p:pic>
    </p:spTree>
    <p:extLst>
      <p:ext uri="{BB962C8B-B14F-4D97-AF65-F5344CB8AC3E}">
        <p14:creationId xmlns:p14="http://schemas.microsoft.com/office/powerpoint/2010/main" val="1260506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930"/>
          </a:xfrm>
        </p:spPr>
        <p:txBody>
          <a:bodyPr/>
          <a:lstStyle/>
          <a:p>
            <a:r>
              <a:rPr lang="en-US" dirty="0" smtClean="0"/>
              <a:t>Results</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9545" y="1072056"/>
            <a:ext cx="11524592" cy="3574995"/>
          </a:xfrm>
          <a:prstGeom prst="rect">
            <a:avLst/>
          </a:prstGeom>
        </p:spPr>
      </p:pic>
      <p:pic>
        <p:nvPicPr>
          <p:cNvPr id="5" name="Content Placeholder 3"/>
          <p:cNvPicPr>
            <a:picLocks/>
          </p:cNvPicPr>
          <p:nvPr/>
        </p:nvPicPr>
        <p:blipFill>
          <a:blip r:embed="rId3">
            <a:extLst>
              <a:ext uri="{28A0092B-C50C-407E-A947-70E740481C1C}">
                <a14:useLocalDpi xmlns:a14="http://schemas.microsoft.com/office/drawing/2010/main" val="0"/>
              </a:ext>
            </a:extLst>
          </a:blip>
          <a:stretch>
            <a:fillRect/>
          </a:stretch>
        </p:blipFill>
        <p:spPr>
          <a:xfrm>
            <a:off x="1992878" y="4536692"/>
            <a:ext cx="3505200" cy="2095500"/>
          </a:xfrm>
          <a:prstGeom prst="rect">
            <a:avLst/>
          </a:prstGeom>
        </p:spPr>
      </p:pic>
      <p:sp>
        <p:nvSpPr>
          <p:cNvPr id="8" name="Oval 7"/>
          <p:cNvSpPr/>
          <p:nvPr/>
        </p:nvSpPr>
        <p:spPr>
          <a:xfrm>
            <a:off x="8676861" y="3001617"/>
            <a:ext cx="99391" cy="119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843681" y="3074506"/>
            <a:ext cx="99391" cy="119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73496" y="3382615"/>
            <a:ext cx="99391" cy="119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39609" y="2726641"/>
            <a:ext cx="99391" cy="119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87299" y="3402493"/>
            <a:ext cx="99391" cy="119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123473" y="4943056"/>
            <a:ext cx="99391" cy="119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22997" y="3372676"/>
            <a:ext cx="99391" cy="119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p:cNvSpPr/>
          <p:nvPr/>
        </p:nvSpPr>
        <p:spPr>
          <a:xfrm>
            <a:off x="2468238" y="2672480"/>
            <a:ext cx="188844" cy="18336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p:cNvSpPr/>
          <p:nvPr/>
        </p:nvSpPr>
        <p:spPr>
          <a:xfrm>
            <a:off x="3154036" y="3348342"/>
            <a:ext cx="188844" cy="18336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p:cNvSpPr/>
          <p:nvPr/>
        </p:nvSpPr>
        <p:spPr>
          <a:xfrm>
            <a:off x="4018738" y="2314668"/>
            <a:ext cx="188844" cy="18336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p:nvPr/>
        </p:nvSpPr>
        <p:spPr>
          <a:xfrm>
            <a:off x="5927046" y="3358277"/>
            <a:ext cx="188844" cy="18336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p:nvPr/>
        </p:nvSpPr>
        <p:spPr>
          <a:xfrm>
            <a:off x="6692355" y="1996622"/>
            <a:ext cx="188844" cy="18336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p:cNvSpPr/>
          <p:nvPr/>
        </p:nvSpPr>
        <p:spPr>
          <a:xfrm>
            <a:off x="6712234" y="2334549"/>
            <a:ext cx="188844" cy="18336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p:nvPr/>
        </p:nvSpPr>
        <p:spPr>
          <a:xfrm>
            <a:off x="7467607" y="3378155"/>
            <a:ext cx="188844" cy="18336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p:cNvSpPr/>
          <p:nvPr/>
        </p:nvSpPr>
        <p:spPr>
          <a:xfrm>
            <a:off x="8252794" y="2513454"/>
            <a:ext cx="188844" cy="18336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p:nvPr/>
        </p:nvPicPr>
        <p:blipFill>
          <a:blip r:embed="rId4">
            <a:extLst>
              <a:ext uri="{28A0092B-C50C-407E-A947-70E740481C1C}">
                <a14:useLocalDpi xmlns:a14="http://schemas.microsoft.com/office/drawing/2010/main" val="0"/>
              </a:ext>
            </a:extLst>
          </a:blip>
          <a:stretch>
            <a:fillRect/>
          </a:stretch>
        </p:blipFill>
        <p:spPr>
          <a:xfrm>
            <a:off x="6473868" y="4536692"/>
            <a:ext cx="3906064" cy="2095500"/>
          </a:xfrm>
          <a:prstGeom prst="rect">
            <a:avLst/>
          </a:prstGeom>
        </p:spPr>
      </p:pic>
      <p:sp>
        <p:nvSpPr>
          <p:cNvPr id="37" name="5-Point Star 36"/>
          <p:cNvSpPr/>
          <p:nvPr/>
        </p:nvSpPr>
        <p:spPr>
          <a:xfrm>
            <a:off x="6545485" y="4620881"/>
            <a:ext cx="188844" cy="18336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4975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 y="1825624"/>
            <a:ext cx="6610350" cy="475805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096000" y="1825624"/>
            <a:ext cx="6096000" cy="4758055"/>
          </a:xfrm>
          <a:prstGeom prst="rect">
            <a:avLst/>
          </a:prstGeom>
        </p:spPr>
      </p:pic>
    </p:spTree>
    <p:extLst>
      <p:ext uri="{BB962C8B-B14F-4D97-AF65-F5344CB8AC3E}">
        <p14:creationId xmlns:p14="http://schemas.microsoft.com/office/powerpoint/2010/main" val="611635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normAutofit/>
          </a:bodyPr>
          <a:lstStyle/>
          <a:p>
            <a:r>
              <a:rPr lang="en-US" dirty="0" smtClean="0"/>
              <a:t>Discussion &amp; Answers</a:t>
            </a:r>
            <a:endParaRPr lang="en-US" dirty="0"/>
          </a:p>
        </p:txBody>
      </p:sp>
      <p:sp>
        <p:nvSpPr>
          <p:cNvPr id="3" name="Content Placeholder 2"/>
          <p:cNvSpPr>
            <a:spLocks noGrp="1"/>
          </p:cNvSpPr>
          <p:nvPr>
            <p:ph idx="1"/>
          </p:nvPr>
        </p:nvSpPr>
        <p:spPr>
          <a:xfrm>
            <a:off x="838200" y="1519312"/>
            <a:ext cx="10515600" cy="4853354"/>
          </a:xfrm>
        </p:spPr>
        <p:txBody>
          <a:bodyPr>
            <a:normAutofit/>
          </a:bodyPr>
          <a:lstStyle/>
          <a:p>
            <a:r>
              <a:rPr lang="en-US" sz="2000" dirty="0"/>
              <a:t>Q1: What is the daily rush hours for </a:t>
            </a:r>
            <a:r>
              <a:rPr lang="en-US" sz="2000" dirty="0" smtClean="0"/>
              <a:t>trips?</a:t>
            </a:r>
          </a:p>
          <a:p>
            <a:pPr lvl="1"/>
            <a:r>
              <a:rPr lang="en-US" sz="1600" dirty="0" smtClean="0"/>
              <a:t>Morning </a:t>
            </a:r>
            <a:r>
              <a:rPr lang="en-US" sz="1600" dirty="0"/>
              <a:t>peak time is around after 6am, and afternoon is after 3pm. Because the trend is going upwards during this time, meaning there are more request for rides. As we can see, </a:t>
            </a:r>
            <a:r>
              <a:rPr lang="en-US" sz="1600" dirty="0" err="1"/>
              <a:t>Uber</a:t>
            </a:r>
            <a:r>
              <a:rPr lang="en-US" sz="1600" dirty="0"/>
              <a:t> exhibits regular trends, supply and demand show daily patterns that peak around rush hour.</a:t>
            </a:r>
          </a:p>
          <a:p>
            <a:r>
              <a:rPr lang="en-US" sz="2000" dirty="0" smtClean="0"/>
              <a:t>Q2</a:t>
            </a:r>
            <a:r>
              <a:rPr lang="en-US" sz="2000" dirty="0"/>
              <a:t>: How does usage change weekly base?: </a:t>
            </a:r>
            <a:endParaRPr lang="en-US" sz="2000" dirty="0" smtClean="0"/>
          </a:p>
          <a:p>
            <a:pPr lvl="1"/>
            <a:r>
              <a:rPr lang="en-US" sz="1600" dirty="0" smtClean="0"/>
              <a:t>On the weekly </a:t>
            </a:r>
            <a:r>
              <a:rPr lang="en-US" sz="1600" dirty="0" err="1" smtClean="0"/>
              <a:t>plot,I</a:t>
            </a:r>
            <a:r>
              <a:rPr lang="en-US" sz="1600" dirty="0" smtClean="0"/>
              <a:t> </a:t>
            </a:r>
            <a:r>
              <a:rPr lang="en-US" sz="1600" dirty="0"/>
              <a:t>was expecting to see the more rides during the weekend because of the night time activities in New York, however the graph shows more activity during the weekdays</a:t>
            </a:r>
            <a:r>
              <a:rPr lang="en-US" sz="1600" dirty="0" smtClean="0"/>
              <a:t>.</a:t>
            </a:r>
            <a:endParaRPr lang="en-US" sz="2000" dirty="0"/>
          </a:p>
          <a:p>
            <a:r>
              <a:rPr lang="en-US" sz="2000" dirty="0"/>
              <a:t>Q3: Does </a:t>
            </a:r>
            <a:r>
              <a:rPr lang="en-US" sz="2000" dirty="0" err="1"/>
              <a:t>Uber</a:t>
            </a:r>
            <a:r>
              <a:rPr lang="en-US" sz="2000" dirty="0"/>
              <a:t> mostly used by business people for work/home trips?: </a:t>
            </a:r>
            <a:endParaRPr lang="en-US" sz="2000" dirty="0" smtClean="0"/>
          </a:p>
          <a:p>
            <a:pPr lvl="1"/>
            <a:r>
              <a:rPr lang="en-US" sz="1600" dirty="0" smtClean="0"/>
              <a:t>I </a:t>
            </a:r>
            <a:r>
              <a:rPr lang="en-US" sz="1600" dirty="0"/>
              <a:t>can only predict the answer for this question, because I could not find any data to give complete answer. However, because we are able to see the rush hour trends from the graphs easily, I can assume that the riders are the business people or students whose regular hours are 8am and 5pm.</a:t>
            </a:r>
          </a:p>
          <a:p>
            <a:r>
              <a:rPr lang="en-US" sz="2000" dirty="0" smtClean="0"/>
              <a:t>Q4: Compare week days to weekend trips: </a:t>
            </a:r>
          </a:p>
          <a:p>
            <a:pPr lvl="1"/>
            <a:r>
              <a:rPr lang="en-US" sz="1600" dirty="0" smtClean="0"/>
              <a:t>I expected to see more rides during the weekend for New York City, however weekday rides were higher for all data, which is opposite of San Francisco (Source). I can assume that this is because New York City is a business center</a:t>
            </a:r>
          </a:p>
          <a:p>
            <a:r>
              <a:rPr lang="en-US" sz="2000" dirty="0" smtClean="0"/>
              <a:t>Q5: Where does rider goes in weekdays and weekends (with some assumption)?: </a:t>
            </a:r>
          </a:p>
          <a:p>
            <a:pPr lvl="1"/>
            <a:r>
              <a:rPr lang="en-US" sz="1600" dirty="0" smtClean="0"/>
              <a:t>I could not find any clear difference to specify this. For example, in both times airports were popular locations. </a:t>
            </a:r>
          </a:p>
          <a:p>
            <a:endParaRPr lang="en-US" sz="2000" dirty="0" smtClean="0"/>
          </a:p>
          <a:p>
            <a:endParaRPr lang="en-US" sz="2000" dirty="0" smtClean="0"/>
          </a:p>
        </p:txBody>
      </p:sp>
    </p:spTree>
    <p:extLst>
      <p:ext uri="{BB962C8B-B14F-4D97-AF65-F5344CB8AC3E}">
        <p14:creationId xmlns:p14="http://schemas.microsoft.com/office/powerpoint/2010/main" val="1320725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Future Work</a:t>
            </a:r>
            <a:endParaRPr lang="en-US" dirty="0"/>
          </a:p>
        </p:txBody>
      </p:sp>
      <p:sp>
        <p:nvSpPr>
          <p:cNvPr id="3" name="Content Placeholder 2"/>
          <p:cNvSpPr>
            <a:spLocks noGrp="1"/>
          </p:cNvSpPr>
          <p:nvPr>
            <p:ph idx="1"/>
          </p:nvPr>
        </p:nvSpPr>
        <p:spPr>
          <a:xfrm>
            <a:off x="838200" y="1825624"/>
            <a:ext cx="11125200" cy="4746625"/>
          </a:xfrm>
        </p:spPr>
        <p:txBody>
          <a:bodyPr>
            <a:normAutofit fontScale="92500" lnSpcReduction="10000"/>
          </a:bodyPr>
          <a:lstStyle/>
          <a:p>
            <a:r>
              <a:rPr lang="en-US" dirty="0" smtClean="0"/>
              <a:t>My aim was to answer my questions, and I could be able to do so</a:t>
            </a:r>
          </a:p>
          <a:p>
            <a:r>
              <a:rPr lang="en-US" dirty="0" smtClean="0"/>
              <a:t>My paper show a correlation between weather conditions and rider request. </a:t>
            </a:r>
          </a:p>
          <a:p>
            <a:pPr lvl="1"/>
            <a:r>
              <a:rPr lang="en-US" dirty="0" err="1" smtClean="0"/>
              <a:t>Uber</a:t>
            </a:r>
            <a:r>
              <a:rPr lang="en-US" dirty="0" smtClean="0"/>
              <a:t> will need more driver in their platform during this time</a:t>
            </a:r>
          </a:p>
          <a:p>
            <a:pPr lvl="1"/>
            <a:r>
              <a:rPr lang="en-US" dirty="0" smtClean="0"/>
              <a:t>This may help </a:t>
            </a:r>
            <a:r>
              <a:rPr lang="en-US" dirty="0" err="1" smtClean="0"/>
              <a:t>Uber</a:t>
            </a:r>
            <a:r>
              <a:rPr lang="en-US" dirty="0" smtClean="0"/>
              <a:t> drivers predict their income by following forecast. </a:t>
            </a:r>
          </a:p>
          <a:p>
            <a:pPr marL="0" indent="0">
              <a:buNone/>
            </a:pPr>
            <a:endParaRPr lang="en-US" dirty="0" smtClean="0"/>
          </a:p>
          <a:p>
            <a:r>
              <a:rPr lang="en-US" dirty="0" smtClean="0"/>
              <a:t>Not enough data for detailed analyze. We need data for several years</a:t>
            </a:r>
          </a:p>
          <a:p>
            <a:r>
              <a:rPr lang="en-US" dirty="0" smtClean="0"/>
              <a:t>Local weather </a:t>
            </a:r>
            <a:r>
              <a:rPr lang="en-US" dirty="0" smtClean="0"/>
              <a:t>history is </a:t>
            </a:r>
            <a:r>
              <a:rPr lang="en-US" dirty="0" smtClean="0"/>
              <a:t>hard to </a:t>
            </a:r>
            <a:r>
              <a:rPr lang="en-US" dirty="0" smtClean="0"/>
              <a:t>find</a:t>
            </a:r>
            <a:endParaRPr lang="en-US" dirty="0" smtClean="0"/>
          </a:p>
          <a:p>
            <a:r>
              <a:rPr lang="en-US" dirty="0" smtClean="0"/>
              <a:t>Future of </a:t>
            </a:r>
            <a:r>
              <a:rPr lang="en-US" dirty="0" err="1" smtClean="0"/>
              <a:t>Uber</a:t>
            </a:r>
            <a:r>
              <a:rPr lang="en-US" dirty="0" smtClean="0"/>
              <a:t> </a:t>
            </a:r>
            <a:r>
              <a:rPr lang="en-US" dirty="0" smtClean="0"/>
              <a:t>is very optimistic, it is a very popular app</a:t>
            </a:r>
          </a:p>
          <a:p>
            <a:r>
              <a:rPr lang="en-US" dirty="0" smtClean="0"/>
              <a:t>However has to solve legal problems</a:t>
            </a:r>
            <a:endParaRPr lang="en-US" dirty="0"/>
          </a:p>
          <a:p>
            <a:r>
              <a:rPr lang="en-US" dirty="0"/>
              <a:t>Is Google's investment in </a:t>
            </a:r>
            <a:r>
              <a:rPr lang="en-US" dirty="0" err="1"/>
              <a:t>Uber</a:t>
            </a:r>
            <a:r>
              <a:rPr lang="en-US" dirty="0"/>
              <a:t> the start of a Nexus car </a:t>
            </a:r>
            <a:r>
              <a:rPr lang="en-US" dirty="0"/>
              <a:t>(</a:t>
            </a:r>
            <a:r>
              <a:rPr lang="en-US" dirty="0"/>
              <a:t>self-driving </a:t>
            </a:r>
            <a:r>
              <a:rPr lang="en-US" dirty="0"/>
              <a:t>vehicles) program</a:t>
            </a:r>
            <a:r>
              <a:rPr lang="en-US" dirty="0"/>
              <a:t>?</a:t>
            </a:r>
          </a:p>
          <a:p>
            <a:endParaRPr lang="en-US" dirty="0"/>
          </a:p>
        </p:txBody>
      </p:sp>
    </p:spTree>
    <p:extLst>
      <p:ext uri="{BB962C8B-B14F-4D97-AF65-F5344CB8AC3E}">
        <p14:creationId xmlns:p14="http://schemas.microsoft.com/office/powerpoint/2010/main" val="714311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633</Words>
  <Application>Microsoft Macintosh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Arial</vt:lpstr>
      <vt:lpstr>Office Theme</vt:lpstr>
      <vt:lpstr>PowerPoint Presentation</vt:lpstr>
      <vt:lpstr>Uber History ?</vt:lpstr>
      <vt:lpstr>Questions</vt:lpstr>
      <vt:lpstr>Results</vt:lpstr>
      <vt:lpstr>Results</vt:lpstr>
      <vt:lpstr>Result</vt:lpstr>
      <vt:lpstr>Discussion &amp; Answers</vt:lpstr>
      <vt:lpstr>Conclusion &amp; 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GPS Ride</dc:title>
  <dc:creator>Mehmet Duman</dc:creator>
  <cp:lastModifiedBy>Mehmet Duman</cp:lastModifiedBy>
  <cp:revision>28</cp:revision>
  <dcterms:created xsi:type="dcterms:W3CDTF">2015-12-12T03:44:18Z</dcterms:created>
  <dcterms:modified xsi:type="dcterms:W3CDTF">2015-12-12T13:34:09Z</dcterms:modified>
</cp:coreProperties>
</file>