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7810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8041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05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48937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60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05842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092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0810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8353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900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6810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74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306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719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7835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8557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EA53-4431-4D3A-9047-4EF0FB4CA527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C89AC3-A897-422E-920C-7DA098576B3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265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96A4-6EAE-6394-D5A2-48C3FDA61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53509-4AF8-0067-A500-6644ABFFA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126283"/>
          </a:xfrm>
        </p:spPr>
        <p:txBody>
          <a:bodyPr/>
          <a:lstStyle/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7522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CE29-2599-19CE-1499-BCEEC6A3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lang="en-SI" dirty="0"/>
              <a:t>Questions from the public</a:t>
            </a:r>
          </a:p>
        </p:txBody>
      </p:sp>
    </p:spTree>
    <p:extLst>
      <p:ext uri="{BB962C8B-B14F-4D97-AF65-F5344CB8AC3E}">
        <p14:creationId xmlns:p14="http://schemas.microsoft.com/office/powerpoint/2010/main" val="133178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4D9A-AB1E-37F2-7AD4-233D4DD7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646" y="2788555"/>
            <a:ext cx="5648707" cy="128089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SI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328783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7989-0501-8891-BC13-E6846C9D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1178"/>
          </a:xfrm>
        </p:spPr>
        <p:txBody>
          <a:bodyPr>
            <a:normAutofit/>
          </a:bodyPr>
          <a:lstStyle/>
          <a:p>
            <a:r>
              <a:rPr lang="en-SI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8CA80-FD5A-6FCB-C764-24E921E0F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7419"/>
            <a:ext cx="8915400" cy="4303803"/>
          </a:xfrm>
        </p:spPr>
        <p:txBody>
          <a:bodyPr/>
          <a:lstStyle/>
          <a:p>
            <a:r>
              <a:rPr lang="en-SI" dirty="0"/>
              <a:t>Explanation of the algorithms used and their results as described in the report</a:t>
            </a:r>
          </a:p>
          <a:p>
            <a:pPr marL="0" indent="0">
              <a:buNone/>
            </a:pPr>
            <a:r>
              <a:rPr lang="en-SI" dirty="0"/>
              <a:t>Algorithms used:</a:t>
            </a:r>
          </a:p>
          <a:p>
            <a:r>
              <a:rPr lang="en-SI" dirty="0"/>
              <a:t>Random local search</a:t>
            </a:r>
          </a:p>
          <a:p>
            <a:r>
              <a:rPr lang="en-SI" dirty="0"/>
              <a:t>Gradient descent local search</a:t>
            </a:r>
          </a:p>
          <a:p>
            <a:r>
              <a:rPr lang="en-SI" dirty="0"/>
              <a:t>Simulated annealing</a:t>
            </a:r>
          </a:p>
          <a:p>
            <a:r>
              <a:rPr lang="en-SI" dirty="0"/>
              <a:t>Best descent local search</a:t>
            </a:r>
          </a:p>
          <a:p>
            <a:r>
              <a:rPr lang="en-SI" dirty="0"/>
              <a:t>Guided local search</a:t>
            </a:r>
          </a:p>
          <a:p>
            <a:r>
              <a:rPr lang="en-SI" dirty="0"/>
              <a:t>Genetic algorithm</a:t>
            </a:r>
          </a:p>
          <a:p>
            <a:r>
              <a:rPr lang="en-SI" dirty="0"/>
              <a:t>Walrus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9068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10E9-C618-AAAD-CF43-D96B8BA3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Random local search</a:t>
            </a:r>
            <a:br>
              <a:rPr lang="en-SI" dirty="0"/>
            </a:b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31CA-4D56-4CF8-34E2-27375376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012" y="3613150"/>
            <a:ext cx="8915400" cy="2126622"/>
          </a:xfrm>
        </p:spPr>
        <p:txBody>
          <a:bodyPr numCol="3"/>
          <a:lstStyle/>
          <a:p>
            <a:pPr marL="0" indent="0">
              <a:buNone/>
            </a:pPr>
            <a:r>
              <a:rPr lang="en-SI" dirty="0"/>
              <a:t>F1 – 39.623,07287</a:t>
            </a:r>
          </a:p>
          <a:p>
            <a:pPr marL="0" indent="0">
              <a:buNone/>
            </a:pPr>
            <a:r>
              <a:rPr lang="en-SI" dirty="0"/>
              <a:t>F2 – 2.651,825461</a:t>
            </a:r>
          </a:p>
          <a:p>
            <a:pPr marL="0" indent="0">
              <a:buNone/>
            </a:pPr>
            <a:r>
              <a:rPr lang="en-SI" dirty="0"/>
              <a:t>F3 - 601,5156232</a:t>
            </a:r>
          </a:p>
          <a:p>
            <a:pPr marL="0" indent="0">
              <a:buNone/>
            </a:pPr>
            <a:r>
              <a:rPr lang="en-SI" dirty="0"/>
              <a:t>F4 – 1.252,051725</a:t>
            </a:r>
          </a:p>
          <a:p>
            <a:pPr marL="0" indent="0">
              <a:buNone/>
            </a:pPr>
            <a:endParaRPr lang="en-SI" dirty="0"/>
          </a:p>
          <a:p>
            <a:pPr marL="0" indent="0">
              <a:buNone/>
            </a:pPr>
            <a:r>
              <a:rPr lang="en-SI" dirty="0"/>
              <a:t>F5 - 915,424312</a:t>
            </a:r>
          </a:p>
          <a:p>
            <a:pPr marL="0" indent="0">
              <a:buNone/>
            </a:pPr>
            <a:r>
              <a:rPr lang="en-SI" dirty="0"/>
              <a:t>F6 – 1,9770E+09</a:t>
            </a:r>
            <a:endParaRPr lang="en-SI" dirty="0">
              <a:latin typeface="Century Gothic (Body)"/>
            </a:endParaRPr>
          </a:p>
          <a:p>
            <a:pPr marL="0" indent="0">
              <a:buNone/>
            </a:pPr>
            <a:r>
              <a:rPr lang="en-SI" dirty="0"/>
              <a:t>F7 – 4.845,596772</a:t>
            </a:r>
          </a:p>
          <a:p>
            <a:pPr marL="0" indent="0">
              <a:buNone/>
            </a:pPr>
            <a:r>
              <a:rPr lang="en-SI" dirty="0"/>
              <a:t>F8 – 4,5112E+08</a:t>
            </a:r>
          </a:p>
          <a:p>
            <a:pPr marL="0" indent="0">
              <a:buNone/>
            </a:pPr>
            <a:endParaRPr lang="en-SI" dirty="0"/>
          </a:p>
          <a:p>
            <a:pPr marL="0" indent="0">
              <a:buNone/>
            </a:pPr>
            <a:r>
              <a:rPr lang="en-SI" dirty="0"/>
              <a:t>F9 – 4.772,842698</a:t>
            </a:r>
          </a:p>
          <a:p>
            <a:pPr marL="0" indent="0">
              <a:buNone/>
            </a:pPr>
            <a:r>
              <a:rPr lang="en-SI" dirty="0"/>
              <a:t>F10 – 3.233,694704</a:t>
            </a:r>
          </a:p>
          <a:p>
            <a:pPr marL="0" indent="0">
              <a:buNone/>
            </a:pPr>
            <a:r>
              <a:rPr lang="en-SI" dirty="0"/>
              <a:t>F11 – 4.418,379988</a:t>
            </a:r>
          </a:p>
          <a:p>
            <a:pPr marL="0" indent="0">
              <a:buNone/>
            </a:pPr>
            <a:r>
              <a:rPr lang="en-SI" dirty="0"/>
              <a:t>F12 – 3.465,326446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0E84C-BA03-2C7B-7CCD-CAA620A4FF0B}"/>
              </a:ext>
            </a:extLst>
          </p:cNvPr>
          <p:cNvSpPr txBox="1">
            <a:spLocks/>
          </p:cNvSpPr>
          <p:nvPr/>
        </p:nvSpPr>
        <p:spPr>
          <a:xfrm>
            <a:off x="2259012" y="1486528"/>
            <a:ext cx="8915400" cy="212662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I" dirty="0"/>
              <a:t>Start at a random point</a:t>
            </a:r>
          </a:p>
          <a:p>
            <a:r>
              <a:rPr lang="en-SI" dirty="0"/>
              <a:t>Check set it to as the “best” value</a:t>
            </a:r>
          </a:p>
          <a:p>
            <a:r>
              <a:rPr lang="en-SI" dirty="0"/>
              <a:t>Repeat for a specified number of iterations</a:t>
            </a:r>
          </a:p>
          <a:p>
            <a:r>
              <a:rPr lang="en-SI" dirty="0"/>
              <a:t>Not very efficient, luck based</a:t>
            </a:r>
          </a:p>
          <a:p>
            <a:r>
              <a:rPr lang="en-SI" dirty="0"/>
              <a:t>Results:</a:t>
            </a:r>
          </a:p>
        </p:txBody>
      </p:sp>
    </p:spTree>
    <p:extLst>
      <p:ext uri="{BB962C8B-B14F-4D97-AF65-F5344CB8AC3E}">
        <p14:creationId xmlns:p14="http://schemas.microsoft.com/office/powerpoint/2010/main" val="296693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CC73-C552-F443-8BEE-41FE7CCD2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140"/>
          </a:xfrm>
        </p:spPr>
        <p:txBody>
          <a:bodyPr>
            <a:normAutofit/>
          </a:bodyPr>
          <a:lstStyle/>
          <a:p>
            <a:r>
              <a:rPr lang="en-SI" dirty="0"/>
              <a:t>Gradient descent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D3468-20A8-12F4-0F97-49CB2D3E6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5250"/>
            <a:ext cx="8915400" cy="2787650"/>
          </a:xfrm>
        </p:spPr>
        <p:txBody>
          <a:bodyPr/>
          <a:lstStyle/>
          <a:p>
            <a:r>
              <a:rPr lang="en-SI" dirty="0"/>
              <a:t>Start at a (random) point</a:t>
            </a:r>
          </a:p>
          <a:p>
            <a:r>
              <a:rPr lang="en-SI" dirty="0"/>
              <a:t>Get the gradient of that point</a:t>
            </a:r>
          </a:p>
          <a:p>
            <a:r>
              <a:rPr lang="en-SI" dirty="0"/>
              <a:t>Create neighbour based on the step size and the gradient of the previous point</a:t>
            </a:r>
          </a:p>
          <a:p>
            <a:r>
              <a:rPr lang="en-SI" dirty="0"/>
              <a:t>Move towards the local extreme</a:t>
            </a:r>
          </a:p>
          <a:p>
            <a:r>
              <a:rPr lang="en-SI" dirty="0"/>
              <a:t>Prone to getting stuck in them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83C9F6-E4AE-C58D-7A66-70EB25910891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2126622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2,575E+10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449,0845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600,6169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1.585,7874</a:t>
            </a:r>
          </a:p>
          <a:p>
            <a:pPr marL="0" indent="0">
              <a:buFont typeface="Wingdings 3" charset="2"/>
              <a:buNone/>
            </a:pPr>
            <a:endParaRPr lang="en-SI" dirty="0"/>
          </a:p>
          <a:p>
            <a:pPr marL="0" indent="0">
              <a:buFont typeface="Wingdings 3" charset="2"/>
              <a:buNone/>
            </a:pPr>
            <a:r>
              <a:rPr lang="en-SI" dirty="0"/>
              <a:t>F5 – 911,4213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1,276E+10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135.303,1531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2,404E+21</a:t>
            </a:r>
          </a:p>
          <a:p>
            <a:pPr marL="0" indent="0">
              <a:buFont typeface="Wingdings 3" charset="2"/>
              <a:buNone/>
            </a:pPr>
            <a:endParaRPr lang="en-SI" dirty="0"/>
          </a:p>
          <a:p>
            <a:pPr marL="0" indent="0">
              <a:buFont typeface="Wingdings 3" charset="2"/>
              <a:buNone/>
            </a:pPr>
            <a:r>
              <a:rPr lang="en-SI" dirty="0"/>
              <a:t>F9 – 2.635,6388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– 850,8437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4.166,8010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3.853,7515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981BDE-0CFF-8F17-5277-A82AC6583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663" y="2759075"/>
            <a:ext cx="1904013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BC21-1451-14C5-73FB-28B4DFB2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578478"/>
            <a:ext cx="8911687" cy="722090"/>
          </a:xfrm>
        </p:spPr>
        <p:txBody>
          <a:bodyPr>
            <a:normAutofit/>
          </a:bodyPr>
          <a:lstStyle/>
          <a:p>
            <a:r>
              <a:rPr lang="en-SI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371D-4F57-53EB-53C7-DFD3677C7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66850"/>
            <a:ext cx="8915400" cy="2533650"/>
          </a:xfrm>
        </p:spPr>
        <p:txBody>
          <a:bodyPr/>
          <a:lstStyle/>
          <a:p>
            <a:r>
              <a:rPr lang="en-SI" dirty="0"/>
              <a:t>Start at a random point</a:t>
            </a:r>
          </a:p>
          <a:p>
            <a:r>
              <a:rPr lang="en-SI" dirty="0"/>
              <a:t>Select random neighbour</a:t>
            </a:r>
          </a:p>
          <a:p>
            <a:r>
              <a:rPr lang="en-SI" dirty="0"/>
              <a:t>If the neighbour is better, move to it</a:t>
            </a:r>
          </a:p>
          <a:p>
            <a:r>
              <a:rPr lang="en-SI" dirty="0"/>
              <a:t>If its worse, move to it with probability</a:t>
            </a:r>
          </a:p>
          <a:p>
            <a:r>
              <a:rPr lang="en-SI" dirty="0"/>
              <a:t>Results: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83FACE-8D41-1771-B7CB-B508BAABD28B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74625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76.658,0766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16.645,6302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604,6487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1.388,4068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975,4047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84.850,0118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20.775,0076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10.465,0076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36.848,8907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– 4.980,3177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79.726,9623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4.040,1859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B40F8-2E6C-0212-9B73-ADD3B1153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2246312"/>
            <a:ext cx="3124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7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87E0-57FC-E6D0-95A0-4C736B2B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7340"/>
          </a:xfrm>
        </p:spPr>
        <p:txBody>
          <a:bodyPr>
            <a:normAutofit/>
          </a:bodyPr>
          <a:lstStyle/>
          <a:p>
            <a:r>
              <a:rPr lang="en-SI" dirty="0"/>
              <a:t>Best descent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177E-40AF-3D2A-EEC2-40EC8411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1300"/>
            <a:ext cx="8915400" cy="2730500"/>
          </a:xfrm>
        </p:spPr>
        <p:txBody>
          <a:bodyPr>
            <a:normAutofit/>
          </a:bodyPr>
          <a:lstStyle/>
          <a:p>
            <a:r>
              <a:rPr lang="en-SI" dirty="0"/>
              <a:t>Choose a (random) starting point</a:t>
            </a:r>
          </a:p>
          <a:p>
            <a:r>
              <a:rPr lang="en-SI" dirty="0"/>
              <a:t>Generates a neighbourhood and computes their fitness</a:t>
            </a:r>
          </a:p>
          <a:p>
            <a:r>
              <a:rPr lang="en-SI" dirty="0"/>
              <a:t>Chooses the neighbour with the best value as the best neighbour</a:t>
            </a:r>
          </a:p>
          <a:p>
            <a:r>
              <a:rPr lang="en-SI" dirty="0"/>
              <a:t>If the value neighbour is better than the value of the current best point, we set the best point to the neighbour</a:t>
            </a:r>
          </a:p>
          <a:p>
            <a:r>
              <a:rPr lang="en-SI" dirty="0"/>
              <a:t>If no better value is found, we return the local extreme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B64FD2-5065-91EA-A548-8EA221DCA15D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72085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300,0332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468,2403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1.887,0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912,5864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3.4605,783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5.741,258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4.886,6506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2.645,9548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– 2.170,4255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6.615,2529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5.052,2950</a:t>
            </a:r>
          </a:p>
        </p:txBody>
      </p:sp>
    </p:spTree>
    <p:extLst>
      <p:ext uri="{BB962C8B-B14F-4D97-AF65-F5344CB8AC3E}">
        <p14:creationId xmlns:p14="http://schemas.microsoft.com/office/powerpoint/2010/main" val="116943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471F-318E-4714-97CF-42C6CBED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499" y="578478"/>
            <a:ext cx="8911687" cy="823690"/>
          </a:xfrm>
        </p:spPr>
        <p:txBody>
          <a:bodyPr>
            <a:normAutofit/>
          </a:bodyPr>
          <a:lstStyle/>
          <a:p>
            <a:r>
              <a:rPr lang="en-SI" dirty="0"/>
              <a:t>Guided 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D7FB-C33D-9DF7-6601-D8D7EE66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2168"/>
            <a:ext cx="8915400" cy="2515782"/>
          </a:xfrm>
        </p:spPr>
        <p:txBody>
          <a:bodyPr/>
          <a:lstStyle/>
          <a:p>
            <a:r>
              <a:rPr lang="en-SI" dirty="0"/>
              <a:t>An improved local search with some help to avoid local extremes</a:t>
            </a:r>
          </a:p>
          <a:p>
            <a:r>
              <a:rPr lang="en-SI" dirty="0"/>
              <a:t>Punishes </a:t>
            </a:r>
            <a:r>
              <a:rPr lang="sl-SI" dirty="0"/>
              <a:t>continuous</a:t>
            </a:r>
            <a:r>
              <a:rPr lang="en-SI" dirty="0"/>
              <a:t> usage of attributes (dimensions)</a:t>
            </a:r>
          </a:p>
          <a:p>
            <a:r>
              <a:rPr lang="en-SI" dirty="0"/>
              <a:t>The fitness function is augmented with weight * sum of the punished features that are present</a:t>
            </a:r>
          </a:p>
          <a:p>
            <a:endParaRPr lang="en-SI" dirty="0"/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879072-246B-0AF2-D53C-3C323B472FAE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73990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300,0610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475,0455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1704,0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F5 - 907,9954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68.701,2393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5.958,3288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3.185,1864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2641,6150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F10 - -82,7019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5.122,9910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3.033,2159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1FC32-70AC-756C-EADE-3BAA317A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435" y="2847883"/>
            <a:ext cx="6657975" cy="9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6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3D3E-2EC5-EFC2-CFD2-E950EA5D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5401" cy="741140"/>
          </a:xfrm>
        </p:spPr>
        <p:txBody>
          <a:bodyPr>
            <a:normAutofit/>
          </a:bodyPr>
          <a:lstStyle/>
          <a:p>
            <a:r>
              <a:rPr lang="en-SI" dirty="0"/>
              <a:t>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0FC4-3C20-7410-9E4D-40E7F5A3D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3528"/>
            <a:ext cx="8915400" cy="2412372"/>
          </a:xfrm>
        </p:spPr>
        <p:txBody>
          <a:bodyPr/>
          <a:lstStyle/>
          <a:p>
            <a:r>
              <a:rPr lang="en-SI" dirty="0"/>
              <a:t>Algorithm based on the evolution of genes</a:t>
            </a:r>
          </a:p>
          <a:p>
            <a:r>
              <a:rPr lang="en-SI" dirty="0"/>
              <a:t>Generate a population of agents (instances to test)</a:t>
            </a:r>
          </a:p>
          <a:p>
            <a:r>
              <a:rPr lang="en-SI" dirty="0"/>
              <a:t>Select candidates for reproduction using fitness</a:t>
            </a:r>
          </a:p>
          <a:p>
            <a:r>
              <a:rPr lang="en-SI" dirty="0"/>
              <a:t>Create new agents by combining the best candidates (crossover)</a:t>
            </a:r>
          </a:p>
          <a:p>
            <a:r>
              <a:rPr lang="en-SI" dirty="0"/>
              <a:t>Replace old agents with new ones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457865-89BC-54AD-D084-5586AC80E0B6}"/>
              </a:ext>
            </a:extLst>
          </p:cNvPr>
          <p:cNvSpPr txBox="1">
            <a:spLocks/>
          </p:cNvSpPr>
          <p:nvPr/>
        </p:nvSpPr>
        <p:spPr>
          <a:xfrm>
            <a:off x="2589212" y="4107268"/>
            <a:ext cx="8915400" cy="1741082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300,1552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449,0904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870,0020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– 900,1792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 5.8301,3322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2.024,7913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2.223,6992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2.635,6417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F10 - -971,8031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2.619,9942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2.936,8751</a:t>
            </a:r>
          </a:p>
        </p:txBody>
      </p:sp>
    </p:spTree>
    <p:extLst>
      <p:ext uri="{BB962C8B-B14F-4D97-AF65-F5344CB8AC3E}">
        <p14:creationId xmlns:p14="http://schemas.microsoft.com/office/powerpoint/2010/main" val="36893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294A-9816-C303-44F9-4EEBD58C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7640"/>
          </a:xfrm>
        </p:spPr>
        <p:txBody>
          <a:bodyPr/>
          <a:lstStyle/>
          <a:p>
            <a:r>
              <a:rPr lang="en-SI" dirty="0"/>
              <a:t>Walrus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F3742-BF19-6218-FBE2-41BF1601E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00" y="1301750"/>
            <a:ext cx="9002712" cy="2851150"/>
          </a:xfrm>
        </p:spPr>
        <p:txBody>
          <a:bodyPr/>
          <a:lstStyle/>
          <a:p>
            <a:r>
              <a:rPr lang="en-SI" dirty="0"/>
              <a:t>Based upon movement of walruses, a subset of particle swarm optimization algorithms</a:t>
            </a:r>
          </a:p>
          <a:p>
            <a:r>
              <a:rPr lang="en-SI" dirty="0"/>
              <a:t>Agents have a number that presents attraction to other walruses(alpha), attraction to the best walrus (beta) and their own desires (delta)</a:t>
            </a:r>
          </a:p>
          <a:p>
            <a:r>
              <a:rPr lang="en-SI" dirty="0"/>
              <a:t>Always have a designated “best” agent which guides others to new positions</a:t>
            </a:r>
          </a:p>
          <a:p>
            <a:r>
              <a:rPr lang="en-SI" dirty="0"/>
              <a:t>We take whichever fitness is better, previous or current</a:t>
            </a:r>
          </a:p>
          <a:p>
            <a:r>
              <a:rPr lang="en-SI" dirty="0"/>
              <a:t>Results: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D5D04A-7FEA-0393-D7E0-351564331FA7}"/>
              </a:ext>
            </a:extLst>
          </p:cNvPr>
          <p:cNvSpPr txBox="1">
            <a:spLocks/>
          </p:cNvSpPr>
          <p:nvPr/>
        </p:nvSpPr>
        <p:spPr>
          <a:xfrm>
            <a:off x="2589212" y="4152900"/>
            <a:ext cx="8915400" cy="1816100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SI" dirty="0"/>
              <a:t>F1 – 302,6764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F2 – 469,8377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F3 – 600,0001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F4 – 1.068,5024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F5 -914,8667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F6 – 187.352,0377</a:t>
            </a:r>
            <a:endParaRPr lang="en-SI" dirty="0">
              <a:latin typeface="Century Gothic (Body)"/>
            </a:endParaRPr>
          </a:p>
          <a:p>
            <a:pPr marL="0" indent="0">
              <a:buFont typeface="Wingdings 3" charset="2"/>
              <a:buNone/>
            </a:pPr>
            <a:r>
              <a:rPr lang="en-SI" dirty="0"/>
              <a:t>F7 – 2.023,1090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F8 – 2.079,3809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F9 – 2.635,7372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F10 - -292,3534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F11 – 2.600,4539</a:t>
            </a:r>
          </a:p>
          <a:p>
            <a:pPr marL="0" indent="0">
              <a:buFont typeface="Wingdings 3" charset="2"/>
              <a:buNone/>
            </a:pPr>
            <a:r>
              <a:rPr lang="en-SI" dirty="0"/>
              <a:t>F12 – 3.327,7636</a:t>
            </a:r>
          </a:p>
        </p:txBody>
      </p:sp>
    </p:spTree>
    <p:extLst>
      <p:ext uri="{BB962C8B-B14F-4D97-AF65-F5344CB8AC3E}">
        <p14:creationId xmlns:p14="http://schemas.microsoft.com/office/powerpoint/2010/main" val="6774894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293</TotalTime>
  <Words>642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Century Gothic (Body)</vt:lpstr>
      <vt:lpstr>Wingdings 3</vt:lpstr>
      <vt:lpstr>Wisp</vt:lpstr>
      <vt:lpstr>Assignment 5</vt:lpstr>
      <vt:lpstr>Table of contents</vt:lpstr>
      <vt:lpstr>Random local search </vt:lpstr>
      <vt:lpstr>Gradient descent local search</vt:lpstr>
      <vt:lpstr>Simulated annealing</vt:lpstr>
      <vt:lpstr>Best descent local search</vt:lpstr>
      <vt:lpstr>Guided local search</vt:lpstr>
      <vt:lpstr>Genetic algorithm</vt:lpstr>
      <vt:lpstr>Walrus optimization</vt:lpstr>
      <vt:lpstr>Questions from the public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Salobir, Arne</dc:creator>
  <cp:lastModifiedBy>Salobir, Arne</cp:lastModifiedBy>
  <cp:revision>54</cp:revision>
  <dcterms:created xsi:type="dcterms:W3CDTF">2025-06-01T07:53:06Z</dcterms:created>
  <dcterms:modified xsi:type="dcterms:W3CDTF">2025-06-01T18:30:48Z</dcterms:modified>
</cp:coreProperties>
</file>