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781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804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5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893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0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0584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092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081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835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90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81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7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71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783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855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65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96A4-6EAE-6394-D5A2-48C3FDA61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3509-4AF8-0067-A500-6644ABFFA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7522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CE29-2599-19CE-1499-BCEEC6A3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SI" dirty="0"/>
              <a:t>Questions from the public</a:t>
            </a:r>
          </a:p>
        </p:txBody>
      </p:sp>
    </p:spTree>
    <p:extLst>
      <p:ext uri="{BB962C8B-B14F-4D97-AF65-F5344CB8AC3E}">
        <p14:creationId xmlns:p14="http://schemas.microsoft.com/office/powerpoint/2010/main" val="13317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4D9A-AB1E-37F2-7AD4-233D4DD7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46" y="2788555"/>
            <a:ext cx="564870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SI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2878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7989-0501-8891-BC13-E6846C9D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178"/>
          </a:xfrm>
        </p:spPr>
        <p:txBody>
          <a:bodyPr>
            <a:normAutofit/>
          </a:bodyPr>
          <a:lstStyle/>
          <a:p>
            <a:r>
              <a:rPr lang="en-SI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CA80-FD5A-6FCB-C764-24E921E0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7419"/>
            <a:ext cx="8915400" cy="4303803"/>
          </a:xfrm>
        </p:spPr>
        <p:txBody>
          <a:bodyPr/>
          <a:lstStyle/>
          <a:p>
            <a:r>
              <a:rPr lang="en-SI" dirty="0"/>
              <a:t>Explanation of the algorithms used and their results as described in the report</a:t>
            </a:r>
          </a:p>
          <a:p>
            <a:pPr marL="0" indent="0">
              <a:buNone/>
            </a:pPr>
            <a:r>
              <a:rPr lang="en-SI" dirty="0"/>
              <a:t>Algorithms used:</a:t>
            </a:r>
          </a:p>
          <a:p>
            <a:r>
              <a:rPr lang="en-SI" dirty="0"/>
              <a:t>Random local search</a:t>
            </a:r>
          </a:p>
          <a:p>
            <a:r>
              <a:rPr lang="en-SI" dirty="0"/>
              <a:t>Gradient descent local search</a:t>
            </a:r>
          </a:p>
          <a:p>
            <a:r>
              <a:rPr lang="en-SI" dirty="0"/>
              <a:t>Simulated annealing</a:t>
            </a:r>
          </a:p>
          <a:p>
            <a:r>
              <a:rPr lang="en-SI" dirty="0"/>
              <a:t>Best descent local search</a:t>
            </a:r>
          </a:p>
          <a:p>
            <a:r>
              <a:rPr lang="en-SI" dirty="0"/>
              <a:t>Guided local search</a:t>
            </a:r>
          </a:p>
          <a:p>
            <a:r>
              <a:rPr lang="en-SI" dirty="0"/>
              <a:t>Genetic algorithm</a:t>
            </a:r>
          </a:p>
          <a:p>
            <a:r>
              <a:rPr lang="en-SI" dirty="0"/>
              <a:t>Walrus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906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E9-C618-AAAD-CF43-D96B8BA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Random local search</a:t>
            </a:r>
            <a:br>
              <a:rPr lang="en-SI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31CA-4D56-4CF8-34E2-2737537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012" y="3613150"/>
            <a:ext cx="8915400" cy="2126622"/>
          </a:xfrm>
        </p:spPr>
        <p:txBody>
          <a:bodyPr numCol="3"/>
          <a:lstStyle/>
          <a:p>
            <a:pPr marL="0" indent="0">
              <a:buNone/>
            </a:pPr>
            <a:r>
              <a:rPr lang="en-SI" dirty="0"/>
              <a:t>F1 – 39.623,07287</a:t>
            </a:r>
          </a:p>
          <a:p>
            <a:pPr marL="0" indent="0">
              <a:buNone/>
            </a:pPr>
            <a:r>
              <a:rPr lang="en-SI" dirty="0"/>
              <a:t>F2 – 2.651,825461</a:t>
            </a:r>
          </a:p>
          <a:p>
            <a:pPr marL="0" indent="0">
              <a:buNone/>
            </a:pPr>
            <a:r>
              <a:rPr lang="en-SI" dirty="0"/>
              <a:t>F3 - 601,5156232</a:t>
            </a:r>
          </a:p>
          <a:p>
            <a:pPr marL="0" indent="0">
              <a:buNone/>
            </a:pPr>
            <a:r>
              <a:rPr lang="en-SI" dirty="0"/>
              <a:t>F4 – 1.252,051725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F5 - 915,424312</a:t>
            </a:r>
          </a:p>
          <a:p>
            <a:pPr marL="0" indent="0">
              <a:buNone/>
            </a:pPr>
            <a:r>
              <a:rPr lang="en-SI" dirty="0"/>
              <a:t>F6 – 1,9770E+09</a:t>
            </a:r>
            <a:endParaRPr lang="en-SI" dirty="0">
              <a:latin typeface="Century Gothic (Body)"/>
            </a:endParaRPr>
          </a:p>
          <a:p>
            <a:pPr marL="0" indent="0">
              <a:buNone/>
            </a:pPr>
            <a:r>
              <a:rPr lang="en-SI" dirty="0"/>
              <a:t>F7 – 4.845,596772</a:t>
            </a:r>
          </a:p>
          <a:p>
            <a:pPr marL="0" indent="0">
              <a:buNone/>
            </a:pPr>
            <a:r>
              <a:rPr lang="en-SI" dirty="0"/>
              <a:t>F8 – 4,5112E+08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F9 – 4.772,842698</a:t>
            </a:r>
          </a:p>
          <a:p>
            <a:pPr marL="0" indent="0">
              <a:buNone/>
            </a:pPr>
            <a:r>
              <a:rPr lang="en-SI" dirty="0"/>
              <a:t>F10 – 3.233,694704</a:t>
            </a:r>
          </a:p>
          <a:p>
            <a:pPr marL="0" indent="0">
              <a:buNone/>
            </a:pPr>
            <a:r>
              <a:rPr lang="en-SI" dirty="0"/>
              <a:t>F11 – 4.418,379988</a:t>
            </a:r>
          </a:p>
          <a:p>
            <a:pPr marL="0" indent="0">
              <a:buNone/>
            </a:pPr>
            <a:r>
              <a:rPr lang="en-SI" dirty="0"/>
              <a:t>F12 – 3.465,326446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0E84C-BA03-2C7B-7CCD-CAA620A4FF0B}"/>
              </a:ext>
            </a:extLst>
          </p:cNvPr>
          <p:cNvSpPr txBox="1">
            <a:spLocks/>
          </p:cNvSpPr>
          <p:nvPr/>
        </p:nvSpPr>
        <p:spPr>
          <a:xfrm>
            <a:off x="2259012" y="1486528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I" dirty="0"/>
              <a:t>Start at a random point</a:t>
            </a:r>
          </a:p>
          <a:p>
            <a:r>
              <a:rPr lang="en-SI" dirty="0"/>
              <a:t>Check set it to as the “best” value</a:t>
            </a:r>
          </a:p>
          <a:p>
            <a:r>
              <a:rPr lang="en-SI" dirty="0"/>
              <a:t>Repeat for a specified number of iterations</a:t>
            </a:r>
          </a:p>
          <a:p>
            <a:r>
              <a:rPr lang="en-SI" dirty="0"/>
              <a:t>Not very efficient, luck based</a:t>
            </a:r>
          </a:p>
          <a:p>
            <a:r>
              <a:rPr lang="en-SI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9669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CC73-C552-F443-8BEE-41FE7CCD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140"/>
          </a:xfrm>
        </p:spPr>
        <p:txBody>
          <a:bodyPr>
            <a:normAutofit/>
          </a:bodyPr>
          <a:lstStyle/>
          <a:p>
            <a:r>
              <a:rPr lang="en-SI" dirty="0"/>
              <a:t>Gradient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468-20A8-12F4-0F97-49CB2D3E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5250"/>
            <a:ext cx="8915400" cy="2787650"/>
          </a:xfrm>
        </p:spPr>
        <p:txBody>
          <a:bodyPr/>
          <a:lstStyle/>
          <a:p>
            <a:r>
              <a:rPr lang="en-SI" dirty="0"/>
              <a:t>Start at a (random) point</a:t>
            </a:r>
          </a:p>
          <a:p>
            <a:r>
              <a:rPr lang="en-SI" dirty="0"/>
              <a:t>Get the gradient of that point</a:t>
            </a:r>
          </a:p>
          <a:p>
            <a:r>
              <a:rPr lang="en-SI" dirty="0"/>
              <a:t>Create neighbour based on the step size and the gradient of the previous point</a:t>
            </a:r>
          </a:p>
          <a:p>
            <a:r>
              <a:rPr lang="en-SI" dirty="0"/>
              <a:t>Move towards the local extreme</a:t>
            </a:r>
          </a:p>
          <a:p>
            <a:r>
              <a:rPr lang="en-SI" dirty="0"/>
              <a:t>Prone to getting stuck in them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3C9F6-E4AE-C58D-7A66-70EB25910891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2,575E+10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449,0845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600,6169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1.585,7874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F5 – 911,4213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1,276E+10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135.303,1531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2,404E+21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2.635,6388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850,8437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4.166,8010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3.853,7515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81BDE-0CFF-8F17-5277-A82AC658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2759075"/>
            <a:ext cx="1904013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C21-1451-14C5-73FB-28B4DFB2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78478"/>
            <a:ext cx="8911687" cy="722090"/>
          </a:xfrm>
        </p:spPr>
        <p:txBody>
          <a:bodyPr>
            <a:normAutofit/>
          </a:bodyPr>
          <a:lstStyle/>
          <a:p>
            <a:r>
              <a:rPr lang="en-SI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71D-4F57-53EB-53C7-DFD3677C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2533650"/>
          </a:xfrm>
        </p:spPr>
        <p:txBody>
          <a:bodyPr/>
          <a:lstStyle/>
          <a:p>
            <a:r>
              <a:rPr lang="en-SI" dirty="0"/>
              <a:t>Start at a random point</a:t>
            </a:r>
          </a:p>
          <a:p>
            <a:r>
              <a:rPr lang="en-SI" dirty="0"/>
              <a:t>Select random neighbour</a:t>
            </a:r>
          </a:p>
          <a:p>
            <a:r>
              <a:rPr lang="en-SI" dirty="0"/>
              <a:t>If the neighbour is better, move to it</a:t>
            </a:r>
          </a:p>
          <a:p>
            <a:r>
              <a:rPr lang="en-SI" dirty="0"/>
              <a:t>If its worse, move to it with probability</a:t>
            </a:r>
          </a:p>
          <a:p>
            <a:r>
              <a:rPr lang="en-SI" dirty="0"/>
              <a:t>Results: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83FACE-8D41-1771-B7CB-B508BAABD28B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462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76.658,0766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16.645,6302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604,6487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1.388,4068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975,4047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84.850,0118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20.775,0076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10.465,0076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36.848,8907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4.980,3177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79.726,9623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4.040,1859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B40F8-2E6C-0212-9B73-ADD3B11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2246312"/>
            <a:ext cx="3124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7E0-57FC-E6D0-95A0-4C736B2B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340"/>
          </a:xfrm>
        </p:spPr>
        <p:txBody>
          <a:bodyPr>
            <a:normAutofit/>
          </a:bodyPr>
          <a:lstStyle/>
          <a:p>
            <a:r>
              <a:rPr lang="en-SI" dirty="0"/>
              <a:t>Best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177E-40AF-3D2A-EEC2-40EC8411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2730500"/>
          </a:xfrm>
        </p:spPr>
        <p:txBody>
          <a:bodyPr>
            <a:normAutofit/>
          </a:bodyPr>
          <a:lstStyle/>
          <a:p>
            <a:r>
              <a:rPr lang="en-SI" dirty="0"/>
              <a:t>Choose a (random) starting point</a:t>
            </a:r>
          </a:p>
          <a:p>
            <a:r>
              <a:rPr lang="en-SI" dirty="0"/>
              <a:t>Generates a neighbourhood and computes their fitness</a:t>
            </a:r>
          </a:p>
          <a:p>
            <a:r>
              <a:rPr lang="en-SI" dirty="0"/>
              <a:t>Chooses the neighbour with the best value as the best neighbour</a:t>
            </a:r>
          </a:p>
          <a:p>
            <a:r>
              <a:rPr lang="en-SI" dirty="0"/>
              <a:t>If the value neighbour is better than the value of the current best point, we set the best point to the neighbour</a:t>
            </a:r>
          </a:p>
          <a:p>
            <a:r>
              <a:rPr lang="en-SI" dirty="0"/>
              <a:t>If no better value is found, we return the local extreme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B64FD2-5065-91EA-A548-8EA221DCA15D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208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300,0332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468,2403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1.887,0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912,5864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3.4605,783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5.741,258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4.886,6506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2.645,9548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2.170,4255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6.615,2529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5.052,2950</a:t>
            </a:r>
          </a:p>
        </p:txBody>
      </p:sp>
    </p:spTree>
    <p:extLst>
      <p:ext uri="{BB962C8B-B14F-4D97-AF65-F5344CB8AC3E}">
        <p14:creationId xmlns:p14="http://schemas.microsoft.com/office/powerpoint/2010/main" val="11694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71F-318E-4714-97CF-42C6CBED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578478"/>
            <a:ext cx="8911687" cy="823690"/>
          </a:xfrm>
        </p:spPr>
        <p:txBody>
          <a:bodyPr>
            <a:normAutofit/>
          </a:bodyPr>
          <a:lstStyle/>
          <a:p>
            <a:r>
              <a:rPr lang="en-SI" dirty="0"/>
              <a:t>Guided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D7FB-C33D-9DF7-6601-D8D7EE66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2168"/>
            <a:ext cx="8915400" cy="2515782"/>
          </a:xfrm>
        </p:spPr>
        <p:txBody>
          <a:bodyPr/>
          <a:lstStyle/>
          <a:p>
            <a:r>
              <a:rPr lang="en-SI" dirty="0"/>
              <a:t>An improved local search with some help to avoid local extremes</a:t>
            </a:r>
          </a:p>
          <a:p>
            <a:r>
              <a:rPr lang="en-SI" dirty="0"/>
              <a:t>Punishes </a:t>
            </a:r>
            <a:r>
              <a:rPr lang="sl-SI" dirty="0"/>
              <a:t>continuous</a:t>
            </a:r>
            <a:r>
              <a:rPr lang="en-SI" dirty="0"/>
              <a:t> usage of attributes (dimensions)</a:t>
            </a:r>
          </a:p>
          <a:p>
            <a:r>
              <a:rPr lang="en-SI" dirty="0"/>
              <a:t>The fitness function is augmented with weight * sum of the punished features that are present</a:t>
            </a:r>
          </a:p>
          <a:p>
            <a:endParaRPr lang="en-SI" dirty="0"/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879072-246B-0AF2-D53C-3C323B472FAE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399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300,0610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475,0455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1704,0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F5 - 907,9954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68.701,2393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5.958,3288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3.185,1864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2641,6150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-82,7019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5.122,9910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3.033,2159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1FC32-70AC-756C-EADE-3BAA317A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35" y="2847883"/>
            <a:ext cx="6657975" cy="9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D3E-2EC5-EFC2-CFD2-E950EA5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1" cy="741140"/>
          </a:xfrm>
        </p:spPr>
        <p:txBody>
          <a:bodyPr>
            <a:normAutofit/>
          </a:bodyPr>
          <a:lstStyle/>
          <a:p>
            <a:r>
              <a:rPr lang="en-SI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0FC4-3C20-7410-9E4D-40E7F5A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528"/>
            <a:ext cx="8915400" cy="2412372"/>
          </a:xfrm>
        </p:spPr>
        <p:txBody>
          <a:bodyPr/>
          <a:lstStyle/>
          <a:p>
            <a:r>
              <a:rPr lang="en-SI" dirty="0"/>
              <a:t>Algorithm based on the evolution of genes</a:t>
            </a:r>
          </a:p>
          <a:p>
            <a:r>
              <a:rPr lang="en-SI" dirty="0"/>
              <a:t>Generate a population of agents (instances to test)</a:t>
            </a:r>
          </a:p>
          <a:p>
            <a:r>
              <a:rPr lang="en-SI" dirty="0"/>
              <a:t>Select candidates for reproduction using fitness</a:t>
            </a:r>
          </a:p>
          <a:p>
            <a:r>
              <a:rPr lang="en-SI" dirty="0"/>
              <a:t>Create new agents by combining the best candidates (crossover)</a:t>
            </a:r>
          </a:p>
          <a:p>
            <a:r>
              <a:rPr lang="en-SI" dirty="0"/>
              <a:t>Replace old agents with new ones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57865-89BC-54AD-D084-5586AC80E0B6}"/>
              </a:ext>
            </a:extLst>
          </p:cNvPr>
          <p:cNvSpPr txBox="1">
            <a:spLocks/>
          </p:cNvSpPr>
          <p:nvPr/>
        </p:nvSpPr>
        <p:spPr>
          <a:xfrm>
            <a:off x="2589212" y="4107268"/>
            <a:ext cx="8915400" cy="174108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300,1552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449,0904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870,0020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900,1792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 5.8301,3322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2.024,7913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2.223,6992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2.635,6417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-971,8031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2.619,9942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2.936,8751</a:t>
            </a:r>
          </a:p>
        </p:txBody>
      </p:sp>
    </p:spTree>
    <p:extLst>
      <p:ext uri="{BB962C8B-B14F-4D97-AF65-F5344CB8AC3E}">
        <p14:creationId xmlns:p14="http://schemas.microsoft.com/office/powerpoint/2010/main" val="3689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94A-9816-C303-44F9-4EEBD58C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640"/>
          </a:xfrm>
        </p:spPr>
        <p:txBody>
          <a:bodyPr/>
          <a:lstStyle/>
          <a:p>
            <a:r>
              <a:rPr lang="en-SI" dirty="0"/>
              <a:t>Walrus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3742-BF19-6218-FBE2-41BF1601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1301750"/>
            <a:ext cx="9002712" cy="2851150"/>
          </a:xfrm>
        </p:spPr>
        <p:txBody>
          <a:bodyPr/>
          <a:lstStyle/>
          <a:p>
            <a:r>
              <a:rPr lang="en-SI" dirty="0"/>
              <a:t>Based upon movement of walruses, a subset of particle swarm optimization algorithms</a:t>
            </a:r>
          </a:p>
          <a:p>
            <a:r>
              <a:rPr lang="en-SI" dirty="0"/>
              <a:t>Agents have a number that presents attraction to other walruses(alpha), attraction to the best walrus (beta) and their own desires (delta)</a:t>
            </a:r>
          </a:p>
          <a:p>
            <a:r>
              <a:rPr lang="en-SI" dirty="0"/>
              <a:t>Always have a designated “best” agent which guides others to new positions</a:t>
            </a:r>
          </a:p>
          <a:p>
            <a:r>
              <a:rPr lang="en-SI" dirty="0"/>
              <a:t>We take whichever fitness is better, previous or current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5D04A-7FEA-0393-D7E0-351564331FA7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8161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449,0844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965,9074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64012,6999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1.757,2529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2.843,2251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2.635,6388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-1.831,8119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2.918,7906</a:t>
            </a:r>
          </a:p>
        </p:txBody>
      </p:sp>
    </p:spTree>
    <p:extLst>
      <p:ext uri="{BB962C8B-B14F-4D97-AF65-F5344CB8AC3E}">
        <p14:creationId xmlns:p14="http://schemas.microsoft.com/office/powerpoint/2010/main" val="677489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</TotalTime>
  <Words>642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(Body)</vt:lpstr>
      <vt:lpstr>Wingdings 3</vt:lpstr>
      <vt:lpstr>Wisp</vt:lpstr>
      <vt:lpstr>Assignment 5</vt:lpstr>
      <vt:lpstr>Table of contents</vt:lpstr>
      <vt:lpstr>Random local search </vt:lpstr>
      <vt:lpstr>Gradient descent local search</vt:lpstr>
      <vt:lpstr>Simulated annealing</vt:lpstr>
      <vt:lpstr>Best descent local search</vt:lpstr>
      <vt:lpstr>Guided local search</vt:lpstr>
      <vt:lpstr>Genetic algorithm</vt:lpstr>
      <vt:lpstr>Walrus optimization</vt:lpstr>
      <vt:lpstr>Questions from the public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Salobir, Arne</dc:creator>
  <cp:lastModifiedBy>Salobir, Arne</cp:lastModifiedBy>
  <cp:revision>57</cp:revision>
  <dcterms:created xsi:type="dcterms:W3CDTF">2025-06-01T07:53:06Z</dcterms:created>
  <dcterms:modified xsi:type="dcterms:W3CDTF">2025-06-01T20:29:41Z</dcterms:modified>
</cp:coreProperties>
</file>