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4" r:id="rId3"/>
    <p:sldId id="258" r:id="rId4"/>
    <p:sldId id="265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  <p:sldId id="261" r:id="rId16"/>
    <p:sldId id="262" r:id="rId17"/>
    <p:sldId id="263" r:id="rId18"/>
  </p:sldIdLst>
  <p:sldSz cx="9144000" cy="5143500" type="screen16x9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4694"/>
  </p:normalViewPr>
  <p:slideViewPr>
    <p:cSldViewPr snapToGrid="0">
      <p:cViewPr varScale="1">
        <p:scale>
          <a:sx n="158" d="100"/>
          <a:sy n="158" d="100"/>
        </p:scale>
        <p:origin x="21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5773a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5773a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5773a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5773a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34ea62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34ea62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35773a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35773a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35773a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35773a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35773a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35773a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F41B-9A9E-DD39-C96F-37FD09D2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D825D-F98D-331A-499E-4DF9D055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0497-EECE-99E7-158A-63F8E17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57E6-F78D-5949-AC21-8E5A19B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FD0-A52D-0097-BF7F-2AD01E23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231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348A-CAED-8950-A900-1540A65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9D89-E08B-80A6-F934-AFDB38A6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3EBF-A8E3-F1CC-3E5D-7A7BD72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3D6-BAAB-0B68-7978-F5746D64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D6C2-1477-6026-66F2-E10C436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82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067-9EDF-742A-A3DB-A9B0B90A0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CD70-17AE-96C9-91C2-FF2B48595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12E0-1D35-68A2-6AD4-93039FC3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7EFC-8328-6617-6C00-47AD7492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E54B-D88C-D93D-C80D-A52490E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056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9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EC16-F498-FB80-B91E-A1D6527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BA2A-D609-4090-9E3C-F9C727E2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8A6F-8B97-BA05-DDFC-4A8399F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A2F3-92FD-3663-F383-21898C4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B934-7663-59F7-00DF-164A964E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361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4494-01FB-C9E0-C392-9A4A1B5C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927B-62F7-E021-A9A9-A5B90AE8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838-B434-0527-ED39-BAD9B15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0654-B7DC-94E0-C956-AECFB78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35B8-6280-4DEF-2E25-20143B04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63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E03-B2A4-912A-9C22-DD2512BF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D7AB-A893-EA92-7AB1-179E8E0D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09CC8-FFDB-D8CB-7592-BFF8DF9B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FC0D-CC91-4575-37CB-55FD620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0536-9A64-7989-6CE9-98A0048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62B2-3D93-29CD-6F15-FEF73BB2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672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0D5-FA68-A848-6786-C46E8078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EA5D-79E7-8632-4880-58797ADD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108C-708C-D2AB-3961-28FD4A6FE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6ED2-6F2B-1BA9-D79D-9C4B031C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BDB4D-9457-B40D-82D5-4C12DD13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E2CC9-F18A-7D30-A430-CBCA48A8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38BC-0590-E0E0-F82A-FF007E6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3B4E-4D50-0CBE-8D14-E6934505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75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087-3AE1-E290-FC28-136C775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E5E62-5447-16D7-C842-2A2549D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152A-93C4-0935-5A59-AB3CD9F1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88A2-305E-C57D-163F-4001A9F1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73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5566-B3AF-1CDA-6C60-986ABD93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C988-82DF-035C-B417-223069A9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AD75D-4816-9CD3-49A9-35BD9F72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0818-B3AF-1C35-8628-A42165C7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A168-5CC9-5CFC-26F6-79A8846E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0BDC0-2A1C-A838-B5AC-F31580A3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4404D-5927-8F6B-7F2D-ECC9600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A437-D9EF-C002-D138-43C2CECA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2BE2-8B33-D9A2-9987-3954D6A6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03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3F4D-1B2F-BD34-2BC8-931C569B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0B0C-D362-3F20-B048-A09B88ED6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E627-6C27-28DC-94B7-CE988552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40F6-6EF3-BACB-BEE4-04A4ED9E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856F-A4A2-19E3-6416-8593A93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AF05-C713-152E-8718-9A22327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03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9E0DF-8BC8-5973-874B-29544880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5093-E741-17AC-6806-88282273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6090-D89F-4B42-060B-3C13F1225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6F2F-A8A0-4E18-3F8D-060E1037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586C-79E6-E589-DC63-5F783B56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ech00/dst_1709981_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600" dirty="0"/>
              <a:t>Image Processing and Machine Learning for Handwriting Recognition</a:t>
            </a:r>
          </a:p>
          <a:p>
            <a:pPr>
              <a:buSzPts val="1100"/>
            </a:pPr>
            <a:r>
              <a:rPr lang="en-US" sz="2144" dirty="0">
                <a:solidFill>
                  <a:schemeClr val="dk2"/>
                </a:solidFill>
              </a:rPr>
              <a:t> </a:t>
            </a:r>
            <a:r>
              <a:rPr lang="en-US" sz="2144" dirty="0">
                <a:solidFill>
                  <a:schemeClr val="dk2"/>
                </a:solidFill>
                <a:hlinkClick r:id="rId3"/>
              </a:rPr>
              <a:t>https://github.com/mtech00/dst_1709981_2024</a:t>
            </a:r>
            <a:r>
              <a:rPr lang="en-US" sz="2144" dirty="0">
                <a:solidFill>
                  <a:schemeClr val="dk2"/>
                </a:solidFill>
              </a:rPr>
              <a:t> </a:t>
            </a:r>
            <a:br>
              <a:rPr lang="en-US" sz="2144" dirty="0">
                <a:solidFill>
                  <a:schemeClr val="dk2"/>
                </a:solidFill>
              </a:rPr>
            </a:br>
            <a:r>
              <a:rPr lang="en-US" sz="2144" dirty="0">
                <a:solidFill>
                  <a:schemeClr val="dk2"/>
                </a:solidFill>
              </a:rPr>
              <a:t>Handwriting_recognition_1709981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Muhammet</a:t>
            </a:r>
            <a:r>
              <a:rPr lang="en-US" dirty="0"/>
              <a:t> Ali YILDIZ 1709981 Data Science Topics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Engineering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45AD-4310-E4A3-F25C-29E2F54D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126" y="1152475"/>
            <a:ext cx="4611174" cy="3416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defines functions to prepare the training and testing datasets for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size_x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determines the size of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num_rows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(x) function calculates the number of rows for training and testing based on a predefined ratio.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select_rows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(x) function randomly selects rows for inclusion in the training dataset while ensuring the correct ratio of training to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generate_train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generates the training and testing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the datasets are saved as CSV files for further use.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2DC9C5-6AE3-4A38-95EB-66171AC57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21"/>
          <a:stretch/>
        </p:blipFill>
        <p:spPr>
          <a:xfrm>
            <a:off x="0" y="0"/>
            <a:ext cx="3963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9407-4FE4-441C-F2A0-75F66993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519" y="66453"/>
            <a:ext cx="3324635" cy="5225669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Importing Libraries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code imports necessary libraries such as matplotlib, pickle,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pandas,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LinearRegression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mean_squared_error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r2_score,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DecisionTreeRegressor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Reading Training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reads the training data from the CSV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dataset_finalrealdata_handwriting_train.csv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and stores it in the variable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train_data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Extracting Features and Target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extracts the input features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data_X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the target variable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data_Y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from the training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 Regression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code initializes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DecisionTreeRegressor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fits it to the training data using the fit method.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Saving the 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saves the trained model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clf_svm_model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using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pickle.dump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 function to a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handwriting_predictor_model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Coefficient of Correlation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Finally, it calculates the coefficient of correlation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for the trained model using the score() method and prints it out.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5DB506-7744-B974-7CDC-472884DA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" r="17347"/>
          <a:stretch/>
        </p:blipFill>
        <p:spPr>
          <a:xfrm>
            <a:off x="0" y="0"/>
            <a:ext cx="55076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EFA3-1C23-8AE5-8E9F-8618047E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6912" y="276447"/>
            <a:ext cx="3505388" cy="429242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snippet evaluates the trained model using the evaluation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loads the evaluation data from a CSV file and separates the features (X) and the target variable (Y).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trained model is loaded from the saved file using pickle.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Predictions are made using the loaded model on the evaluation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Differences between predictions and actual values are calculated.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code then counts correct and wrong predictions and calculates the accuracy of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it prints the total number of correct and wrong predictions, along with the accuracy metrics.</a:t>
            </a:r>
          </a:p>
          <a:p>
            <a:endParaRPr lang="en-TR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ACAB71-8149-8182-5115-60254A80A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6" r="18995"/>
          <a:stretch/>
        </p:blipFill>
        <p:spPr>
          <a:xfrm>
            <a:off x="0" y="0"/>
            <a:ext cx="50717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B3CF-E82E-DB7D-2106-A33B03D8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572" y="99851"/>
            <a:ext cx="4646428" cy="486555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 Regressor is a supervised learning algorithm used for solving regression problems.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works by recursively partitioning the feature space into regions and fitting a simple model (usually a constant) to each region.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trees are intuitive to understand and visualize, making them useful for explaining the model's decision-making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Decision Trees Work: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trees split the feature space based on the feature that provides the best split, aiming to minimize the impurity or maximize the information gain at each node.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splitting process continues recursively until a stopping criterion is met, such as reaching a maximum depth or minimum number of samples in a node.</a:t>
            </a:r>
          </a:p>
          <a:p>
            <a:endParaRPr lang="en-TR" dirty="0"/>
          </a:p>
        </p:txBody>
      </p:sp>
      <p:pic>
        <p:nvPicPr>
          <p:cNvPr id="5" name="Picture 4" descr="A graph of the same person&#10;&#10;Description automatically generated with medium confidence">
            <a:extLst>
              <a:ext uri="{FF2B5EF4-FFF2-40B4-BE49-F238E27FC236}">
                <a16:creationId xmlns:a16="http://schemas.microsoft.com/office/drawing/2014/main" id="{97B4A957-DD5A-1506-1C6F-134ADCD1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" y="552893"/>
            <a:ext cx="4703561" cy="37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784651" y="382108"/>
            <a:ext cx="4132709" cy="4859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Advantages of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Easy to interpret and visualize: Decision trees can be visualized graphically, allowing users to understand the model's decision-making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Non-parametric: Decision trees make no assumptions about the distribution of data or the relationship between features, making them flexible and adaptable to various types of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Handles non-linear relationships: Decision trees can capture complex non-linear relationships between features and the target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Limitations of Decision Tree Regressor: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Overfitting: Decision trees tend to overfit the training data, especially when the tree depth is not properly controlled.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Instability: Small changes in the training data can lead to significantly different tree structures, making decision trees sensitive to noise.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Lack of smoothness: Decision trees produce piecewise constant predictions, which may not capture the underlying smoothness of the data well.</a:t>
            </a:r>
          </a:p>
        </p:txBody>
      </p:sp>
      <p:pic>
        <p:nvPicPr>
          <p:cNvPr id="3" name="Picture 2" descr="A graph of a tree regression&#10;&#10;Description automatically generated">
            <a:extLst>
              <a:ext uri="{FF2B5EF4-FFF2-40B4-BE49-F238E27FC236}">
                <a16:creationId xmlns:a16="http://schemas.microsoft.com/office/drawing/2014/main" id="{AF95E07A-C048-FFDA-E462-1271AD7E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544"/>
            <a:ext cx="5206195" cy="40922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37272" y="99852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 Design for Handwriting Recognition: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 real-life scenario, our handwriting recognition system can be integrated into various applications, such as digital document management systems, automated form processing systems, and handwriting-based authentication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system aims to accurately recognize handwritten text from images or scanned documents, enabling efficient digitization of handwritten content.</a:t>
            </a:r>
          </a:p>
        </p:txBody>
      </p:sp>
      <p:pic>
        <p:nvPicPr>
          <p:cNvPr id="5" name="Picture 4" descr="A diagram of a file sharing&#10;&#10;Description automatically generated">
            <a:extLst>
              <a:ext uri="{FF2B5EF4-FFF2-40B4-BE49-F238E27FC236}">
                <a16:creationId xmlns:a16="http://schemas.microsoft.com/office/drawing/2014/main" id="{123E8C80-740C-B849-E7C4-22C68AFC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8" y="1964878"/>
            <a:ext cx="5183626" cy="27559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72950"/>
            <a:ext cx="8520600" cy="239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Technologies Used: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Python: Utilized for script development and data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Pandas: Used for data preprocessing and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NumPy: Employed for numerical operations and array manipulation.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scikit-learn: Leveraged for implementing machine learning algorithms and model evaluation.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PIL (Python Imaging Library): Utilized for image processing tasks such as resizing and splitting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8F81217-9096-43DF-B298-C30469CFDA24}"/>
              </a:ext>
            </a:extLst>
          </p:cNvPr>
          <p:cNvSpPr txBox="1">
            <a:spLocks/>
          </p:cNvSpPr>
          <p:nvPr/>
        </p:nvSpPr>
        <p:spPr>
          <a:xfrm>
            <a:off x="311700" y="2571749"/>
            <a:ext cx="8520600" cy="19971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Unimplemented Situations: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Integration with real-time handwriting input devices: Future work involves integrating the system with devices such as digital pens or tablets to enable real-time handwriting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Multilingual support: Enhancing the system to recognize handwriting in multiple languages, requiring additional training data and language-specific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Handwriting style adaptation: Developing algorithms to adapt to different handwriting styles and variations, improving recognition accuracy across diverse user inputs.</a:t>
            </a:r>
          </a:p>
          <a:p>
            <a:endParaRPr lang="en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0" y="656218"/>
            <a:ext cx="9144000" cy="485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[1] Paulo Vieira Professor at IPG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[2] Python Software Foundation. Python Language Reference, version 3.x. Available online at: https://</a:t>
            </a:r>
            <a:r>
              <a:rPr lang="en-US" sz="1000" b="1" dirty="0" err="1"/>
              <a:t>docs.python.org</a:t>
            </a:r>
            <a:r>
              <a:rPr lang="en-US" sz="1000" b="1" dirty="0"/>
              <a:t>/3/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[3] Pillow (PIL Fork) Documentation. Python Imaging Library (Fork). Available online at: https://</a:t>
            </a:r>
            <a:r>
              <a:rPr lang="en-US" sz="1000" b="1" dirty="0" err="1"/>
              <a:t>pillow.readthedocs.io</a:t>
            </a:r>
            <a:r>
              <a:rPr lang="en-US" sz="1000" b="1" dirty="0"/>
              <a:t>/</a:t>
            </a:r>
            <a:r>
              <a:rPr lang="en-US" sz="1000" b="1" dirty="0" err="1"/>
              <a:t>en</a:t>
            </a:r>
            <a:r>
              <a:rPr lang="en-US" sz="1000" b="1" dirty="0"/>
              <a:t>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[4] NumPy Documentation. NumPy User Guide. Available online at: https://</a:t>
            </a:r>
            <a:r>
              <a:rPr lang="en-US" sz="1000" b="1" dirty="0" err="1"/>
              <a:t>numpy.org</a:t>
            </a:r>
            <a:r>
              <a:rPr lang="en-US" sz="1000" b="1" dirty="0"/>
              <a:t>/doc/stable/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[5] Pandas Documentation. Pandas User Guide. Available online at: https://</a:t>
            </a:r>
            <a:r>
              <a:rPr lang="en-US" sz="1000" b="1" dirty="0" err="1"/>
              <a:t>pandas.pydata.org</a:t>
            </a:r>
            <a:r>
              <a:rPr lang="en-US" sz="1000" b="1" dirty="0"/>
              <a:t>/docs/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[6] scikit-learn Documentation. scikit-learn: Machine Learning in Python. Available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online at: https://scikit-</a:t>
            </a:r>
            <a:r>
              <a:rPr lang="en-US" sz="1000" b="1" dirty="0" err="1"/>
              <a:t>learn.org</a:t>
            </a:r>
            <a:r>
              <a:rPr lang="en-US" sz="1000" b="1" dirty="0"/>
              <a:t>/stable/</a:t>
            </a:r>
            <a:r>
              <a:rPr lang="en-US" sz="1000" b="1" dirty="0" err="1"/>
              <a:t>documentation.html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[7] </a:t>
            </a:r>
            <a:r>
              <a:rPr lang="en-US" sz="1000" b="1" dirty="0" err="1"/>
              <a:t>DecisionTreeRegressor</a:t>
            </a:r>
            <a:r>
              <a:rPr lang="en-US" sz="1000" b="1" dirty="0"/>
              <a:t> Documentation. scikit-learn </a:t>
            </a:r>
            <a:r>
              <a:rPr lang="en-US" sz="1000" b="1" dirty="0" err="1"/>
              <a:t>DecisionTreeRegressor</a:t>
            </a:r>
            <a:r>
              <a:rPr lang="en-US" sz="1000" b="1" dirty="0"/>
              <a:t> API Reference. Available online at: https://scikit- </a:t>
            </a:r>
            <a:r>
              <a:rPr lang="en-US" sz="1000" b="1" dirty="0" err="1"/>
              <a:t>learn.org</a:t>
            </a:r>
            <a:r>
              <a:rPr lang="en-US" sz="1000" b="1" dirty="0"/>
              <a:t>/stable/modules/generated/</a:t>
            </a:r>
            <a:r>
              <a:rPr lang="en-US" sz="1000" b="1" dirty="0" err="1"/>
              <a:t>sklearn.tree.DecisionTreeRegressor.html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[8] Anaconda Documentation. Anaconda Distribution User Guide. Available online at: https://</a:t>
            </a:r>
            <a:r>
              <a:rPr lang="en-US" sz="1000" b="1" dirty="0" err="1"/>
              <a:t>docs.anaconda.com</a:t>
            </a:r>
            <a:r>
              <a:rPr lang="en-US" sz="1000" b="1" dirty="0"/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[9] </a:t>
            </a:r>
            <a:r>
              <a:rPr lang="en-US" sz="1000" b="1" dirty="0" err="1"/>
              <a:t>Jupyter</a:t>
            </a:r>
            <a:r>
              <a:rPr lang="en-US" sz="1000" b="1" dirty="0"/>
              <a:t> Notebook Documentation. Project </a:t>
            </a:r>
            <a:r>
              <a:rPr lang="en-US" sz="1000" b="1" dirty="0" err="1"/>
              <a:t>Jupyter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jupyter-notebook.readthedocs.io</a:t>
            </a:r>
            <a:r>
              <a:rPr lang="en-US" sz="1000" b="1" dirty="0"/>
              <a:t>/</a:t>
            </a:r>
            <a:r>
              <a:rPr lang="en-US" sz="1000" b="1" dirty="0" err="1"/>
              <a:t>en</a:t>
            </a:r>
            <a:r>
              <a:rPr lang="en-US" sz="1000" b="1" dirty="0"/>
              <a:t>/stable/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[10] GitHub. Repository for </a:t>
            </a:r>
            <a:r>
              <a:rPr lang="en-US" sz="1000" b="1" dirty="0" err="1"/>
              <a:t>split_image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github.com</a:t>
            </a:r>
            <a:r>
              <a:rPr lang="en-US" sz="1000" b="1" dirty="0"/>
              <a:t>/</a:t>
            </a:r>
            <a:r>
              <a:rPr lang="en-US" sz="1000" b="1" dirty="0" err="1"/>
              <a:t>split_image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[11] GitHub. Repository for </a:t>
            </a:r>
            <a:r>
              <a:rPr lang="en-US" sz="1000" b="1" dirty="0" err="1"/>
              <a:t>conversion_picture_to_numbers</a:t>
            </a:r>
            <a:r>
              <a:rPr lang="en-US" sz="1000" b="1" dirty="0"/>
              <a:t>. Available online at: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https://</a:t>
            </a:r>
            <a:r>
              <a:rPr lang="en-US" sz="1000" b="1" dirty="0" err="1"/>
              <a:t>github.com</a:t>
            </a:r>
            <a:r>
              <a:rPr lang="en-US" sz="1000" b="1" dirty="0"/>
              <a:t>/mtech00/</a:t>
            </a:r>
            <a:r>
              <a:rPr lang="en-US" sz="1000" b="1" dirty="0" err="1"/>
              <a:t>conversion_picture_to_numbers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/>
              <a:t>[12] Microsoft. Visual Studio Code Documentation. Visual Studio Code User Guide. Available online at: https://</a:t>
            </a:r>
            <a:r>
              <a:rPr lang="en-US" sz="1000" b="1" dirty="0" err="1"/>
              <a:t>code.visualstudio.com</a:t>
            </a:r>
            <a:r>
              <a:rPr lang="en-US" sz="1000" b="1" dirty="0"/>
              <a:t>/docs</a:t>
            </a:r>
            <a:endParaRPr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569F-358F-D682-CB0C-485759E5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0330-0592-08F5-B54D-FEB51C517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1. Introduction</a:t>
            </a:r>
          </a:p>
          <a:p>
            <a:pPr marL="114300" indent="0">
              <a:buNone/>
            </a:pPr>
            <a:r>
              <a:rPr lang="en-US" sz="2800" dirty="0"/>
              <a:t>2. Work Operation</a:t>
            </a:r>
          </a:p>
          <a:p>
            <a:pPr marL="114300" indent="0">
              <a:buNone/>
            </a:pPr>
            <a:r>
              <a:rPr lang="en-US" sz="2800" dirty="0"/>
              <a:t>3. Chosen AI Model</a:t>
            </a:r>
          </a:p>
          <a:p>
            <a:pPr marL="114300" indent="0">
              <a:buNone/>
            </a:pPr>
            <a:r>
              <a:rPr lang="en-US" sz="2800" dirty="0"/>
              <a:t>4. Production Use</a:t>
            </a:r>
          </a:p>
          <a:p>
            <a:pPr marL="114300" indent="0">
              <a:buNone/>
            </a:pPr>
            <a:r>
              <a:rPr lang="en-US" sz="2800" dirty="0"/>
              <a:t>5. Conclusion and Future Work</a:t>
            </a:r>
          </a:p>
          <a:p>
            <a:pPr marL="114300" indent="0">
              <a:buNone/>
            </a:pPr>
            <a:r>
              <a:rPr lang="en-US" sz="2800" dirty="0"/>
              <a:t>6. References</a:t>
            </a:r>
          </a:p>
          <a:p>
            <a:pPr marL="114300" indent="0">
              <a:buNone/>
            </a:pPr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22564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9836" y="311499"/>
            <a:ext cx="8954164" cy="4742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the Project: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aims to develop a handwriting recognition system using a combination of image processing and machine learning techniques.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system will be capable of accurately recognizing handwritten characters and digits, with potential applications in document processing, form filling automation, and digitization.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Construction: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Description of the dataset construction process, including data collection, preprocessing, labeling, and dataset splitting.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Scripts used: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split_image.py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Splits the original handwritten image into smaller segments.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conversion_picture_to_numbers.py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Converts segmented images into numerical format (RGB values) and saves them as CSV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Construction 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the AI construction process, which involves image processing, feature extraction, model selection, training, and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Scripts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decision_tree_regressor.py</a:t>
            </a:r>
            <a:r>
              <a:rPr lang="en-US" dirty="0"/>
              <a:t>: Trains a Decision Tree Regressor model using the converted image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handwriting_predictor_model.py</a:t>
            </a:r>
            <a:r>
              <a:rPr lang="en-US" dirty="0"/>
              <a:t>: Saves the trained model for future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Putting AI into Production: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Brief explanation of the deployment process, including considerations for scalability, latency, and user interface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Script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handwriting_predictor_model.py</a:t>
            </a:r>
            <a:r>
              <a:rPr lang="en-US" dirty="0"/>
              <a:t>: Used to load the trained model for production use.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öhne"/>
            </a:endParaRPr>
          </a:p>
          <a:p>
            <a:endParaRPr lang="en-TR" dirty="0"/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914400" lvl="2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66DB1D2-DD3E-5FEF-1F1B-DD041DC4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67" y="0"/>
            <a:ext cx="3711233" cy="5143500"/>
          </a:xfrm>
          <a:prstGeom prst="rect">
            <a:avLst/>
          </a:prstGeom>
        </p:spPr>
      </p:pic>
      <p:pic>
        <p:nvPicPr>
          <p:cNvPr id="11" name="Picture 10" descr="A diagram of a program&#10;&#10;Description automatically generated">
            <a:extLst>
              <a:ext uri="{FF2B5EF4-FFF2-40B4-BE49-F238E27FC236}">
                <a16:creationId xmlns:a16="http://schemas.microsoft.com/office/drawing/2014/main" id="{CE73AD78-8D5C-2F73-1CCD-405F9BAE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3" y="0"/>
            <a:ext cx="38516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id of numbers with black ink&#10;&#10;Description automatically generated">
            <a:extLst>
              <a:ext uri="{FF2B5EF4-FFF2-40B4-BE49-F238E27FC236}">
                <a16:creationId xmlns:a16="http://schemas.microsoft.com/office/drawing/2014/main" id="{59E51641-BED6-4C9A-1BD2-D75C79E3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75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51544"/>
            <a:ext cx="8775726" cy="205148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uses the Python Imaging Library (PIL) to resize an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opens an image file named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realdata_handwriting.png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from the './datasets/'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original size of the image is printed.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image is resized to 512x512 pixels using the resize()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resized image is saved as "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realdata_handwriting_resized.png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in the './output/'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splits the original image into smaller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utilizes a custom function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imported from the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split_image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function parameters specify the input image path, number of rows and columns for segmentation, and output directory for saving the segmented images.</a:t>
            </a:r>
          </a:p>
          <a:p>
            <a:endParaRPr lang="en-TR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84FF498-8D0A-F454-7887-5699F7854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 t="8809" r="27814" b="6768"/>
          <a:stretch/>
        </p:blipFill>
        <p:spPr>
          <a:xfrm>
            <a:off x="4338084" y="1"/>
            <a:ext cx="4805916" cy="29558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6D9F3D-34BF-EABD-C33F-54AB5D7D2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8" t="9315" r="37483" b="4031"/>
          <a:stretch/>
        </p:blipFill>
        <p:spPr>
          <a:xfrm>
            <a:off x="0" y="0"/>
            <a:ext cx="4472952" cy="27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868" y="3519376"/>
            <a:ext cx="8598263" cy="180441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converts the segmented images into numerical format (RGB values).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iterates through the directory containing segmented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segmented image file is processed using a Python script 3.2conversion_picture_to_numbers.py for conversion.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converted data is saved in CSV format for further analysis and model training.</a:t>
            </a:r>
            <a:br>
              <a:rPr lang="en-US" dirty="0"/>
            </a:br>
            <a:endParaRPr lang="en-T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858EE1-4369-4CD5-2495-140FE08F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12" y="-15300"/>
            <a:ext cx="6007276" cy="35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0492" y="255181"/>
            <a:ext cx="4621807" cy="431369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reads the segmented images from the './output/'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converts each image to a NumPy array and then to a 2D list of lists, where each inner list represents a row of RGB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RGB values are converted to strings and saved in CSV format, with each row representing a pixel in the image.</a:t>
            </a:r>
          </a:p>
          <a:p>
            <a:endParaRPr lang="en-TR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6FC185-E336-3DC0-8C8F-C7CD17D17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" t="1" r="31200" b="-1"/>
          <a:stretch/>
        </p:blipFill>
        <p:spPr>
          <a:xfrm>
            <a:off x="191387" y="0"/>
            <a:ext cx="40191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522A-8681-48B8-FCA0-55DF9A43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928" y="546419"/>
            <a:ext cx="4260300" cy="3416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code section prepares the training and testing datasets from the converted image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reads the CSV files containing image data from the './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output_text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/'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Rows are selected randomly for inclusion in the training dataset while ensuring a predefined ratio of training to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selected rows are used to generate the training and testing datasets, which are then saved as CSV files in the './datasets/' directory.</a:t>
            </a:r>
          </a:p>
          <a:p>
            <a:br>
              <a:rPr lang="en-US" dirty="0"/>
            </a:br>
            <a:endParaRPr lang="en-TR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877D48F-B321-2352-C885-93E78167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0" y="0"/>
            <a:ext cx="4189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7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1813</Words>
  <Application>Microsoft Macintosh PowerPoint</Application>
  <PresentationFormat>On-screen Show (16:9)</PresentationFormat>
  <Paragraphs>113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Söhne</vt:lpstr>
      <vt:lpstr>Office Theme</vt:lpstr>
      <vt:lpstr>Image Processing and Machine Learning for Handwriting Recognition  https://github.com/mtech00/dst_1709981_2024  Handwriting_recognition_1709981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Machine Learning for Handwriting Recognition  https://github.com/mtech00/dst_1709981_2024  Handwriting_recognition_1709981</dc:title>
  <cp:lastModifiedBy>Muhammet Alí Yldiz</cp:lastModifiedBy>
  <cp:revision>2</cp:revision>
  <cp:lastPrinted>2024-05-07T00:07:15Z</cp:lastPrinted>
  <dcterms:modified xsi:type="dcterms:W3CDTF">2024-05-07T09:43:27Z</dcterms:modified>
</cp:coreProperties>
</file>