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85" r:id="rId4"/>
    <p:sldId id="280" r:id="rId5"/>
    <p:sldId id="278" r:id="rId6"/>
    <p:sldId id="282" r:id="rId7"/>
    <p:sldId id="281" r:id="rId8"/>
    <p:sldId id="264" r:id="rId9"/>
    <p:sldId id="271" r:id="rId10"/>
    <p:sldId id="262" r:id="rId11"/>
    <p:sldId id="267" r:id="rId12"/>
    <p:sldId id="268" r:id="rId13"/>
    <p:sldId id="275" r:id="rId14"/>
    <p:sldId id="270" r:id="rId15"/>
    <p:sldId id="269" r:id="rId16"/>
    <p:sldId id="286" r:id="rId17"/>
    <p:sldId id="283" r:id="rId18"/>
    <p:sldId id="273" r:id="rId19"/>
    <p:sldId id="28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ram\Desktop\excel%20results\final%20results\NSFNET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ram\Desktop\excel%20results\final%20results\NSFNET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ram\Desktop\excel%20results\final%20results\NSFNET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ram\Desktop\excel%20results\final%20results\NSFNET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ram\Desktop\excel%20results\final%20results\NSFNET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ram\Desktop\excel%20results\final%20results\NSFNET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Regeneration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15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Sheet4!$B$16</c:f>
              <c:strCache>
                <c:ptCount val="1"/>
                <c:pt idx="0">
                  <c:v>100-QPSK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Sheet4!$B$17:$B$22</c:f>
              <c:numCache>
                <c:formatCode>General</c:formatCode>
                <c:ptCount val="6"/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A9-42ED-A0D4-4B7D8CA08B01}"/>
            </c:ext>
          </c:extLst>
        </c:ser>
        <c:ser>
          <c:idx val="1"/>
          <c:order val="1"/>
          <c:tx>
            <c:strRef>
              <c:f>Sheet4!$C$16</c:f>
              <c:strCache>
                <c:ptCount val="1"/>
                <c:pt idx="0">
                  <c:v>150-8QAM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Sheet4!$C$17:$C$22</c:f>
              <c:numCache>
                <c:formatCode>General</c:formatCode>
                <c:ptCount val="6"/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A9-42ED-A0D4-4B7D8CA08B01}"/>
            </c:ext>
          </c:extLst>
        </c:ser>
        <c:ser>
          <c:idx val="2"/>
          <c:order val="2"/>
          <c:tx>
            <c:strRef>
              <c:f>Sheet4!$D$16</c:f>
              <c:strCache>
                <c:ptCount val="1"/>
                <c:pt idx="0">
                  <c:v>200-16QAM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Sheet4!$D$17:$D$22</c:f>
              <c:numCache>
                <c:formatCode>General</c:formatCode>
                <c:ptCount val="6"/>
                <c:pt idx="3">
                  <c:v>4</c:v>
                </c:pt>
                <c:pt idx="4">
                  <c:v>6</c:v>
                </c:pt>
                <c:pt idx="5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A9-42ED-A0D4-4B7D8CA08B01}"/>
            </c:ext>
          </c:extLst>
        </c:ser>
        <c:ser>
          <c:idx val="3"/>
          <c:order val="3"/>
          <c:tx>
            <c:strRef>
              <c:f>Sheet4!$E$16</c:f>
              <c:strCache>
                <c:ptCount val="1"/>
                <c:pt idx="0">
                  <c:v>200-QPSK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Sheet4!$E$17:$E$22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3-65A9-42ED-A0D4-4B7D8CA08B01}"/>
            </c:ext>
          </c:extLst>
        </c:ser>
        <c:ser>
          <c:idx val="4"/>
          <c:order val="4"/>
          <c:tx>
            <c:strRef>
              <c:f>Sheet4!$F$16</c:f>
              <c:strCache>
                <c:ptCount val="1"/>
                <c:pt idx="0">
                  <c:v>250-16QAM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Sheet4!$F$17:$F$22</c:f>
              <c:numCache>
                <c:formatCode>General</c:formatCode>
                <c:ptCount val="6"/>
                <c:pt idx="4">
                  <c:v>4</c:v>
                </c:pt>
                <c:pt idx="5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A9-42ED-A0D4-4B7D8CA08B01}"/>
            </c:ext>
          </c:extLst>
        </c:ser>
        <c:ser>
          <c:idx val="5"/>
          <c:order val="5"/>
          <c:tx>
            <c:strRef>
              <c:f>Sheet4!$G$16</c:f>
              <c:strCache>
                <c:ptCount val="1"/>
                <c:pt idx="0">
                  <c:v>300-8QAM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Sheet4!$G$17:$G$22</c:f>
              <c:numCache>
                <c:formatCode>General</c:formatCode>
                <c:ptCount val="6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5A9-42ED-A0D4-4B7D8CA08B01}"/>
            </c:ext>
          </c:extLst>
        </c:ser>
        <c:ser>
          <c:idx val="6"/>
          <c:order val="6"/>
          <c:tx>
            <c:strRef>
              <c:f>Sheet4!$H$16</c:f>
              <c:strCache>
                <c:ptCount val="1"/>
                <c:pt idx="0">
                  <c:v>400-16QAM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Sheet4!$H$17:$H$22</c:f>
              <c:numCache>
                <c:formatCode>General</c:formatCode>
                <c:ptCount val="6"/>
                <c:pt idx="4">
                  <c:v>8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A9-42ED-A0D4-4B7D8CA08B01}"/>
            </c:ext>
          </c:extLst>
        </c:ser>
        <c:ser>
          <c:idx val="7"/>
          <c:order val="7"/>
          <c:tx>
            <c:strRef>
              <c:f>Sheet4!$I$16</c:f>
              <c:strCache>
                <c:ptCount val="1"/>
                <c:pt idx="0">
                  <c:v>400-64QAM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Sheet4!$I$17:$I$22</c:f>
              <c:numCache>
                <c:formatCode>General</c:formatCode>
                <c:ptCount val="6"/>
                <c:pt idx="0">
                  <c:v>18</c:v>
                </c:pt>
                <c:pt idx="1">
                  <c:v>18</c:v>
                </c:pt>
                <c:pt idx="2">
                  <c:v>18</c:v>
                </c:pt>
                <c:pt idx="3">
                  <c:v>12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5A9-42ED-A0D4-4B7D8CA08B01}"/>
            </c:ext>
          </c:extLst>
        </c:ser>
        <c:ser>
          <c:idx val="8"/>
          <c:order val="8"/>
          <c:tx>
            <c:strRef>
              <c:f>Sheet4!$J$16</c:f>
              <c:strCache>
                <c:ptCount val="1"/>
                <c:pt idx="0">
                  <c:v>500-32QAM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Sheet4!$J$17:$J$22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18</c:v>
                </c:pt>
                <c:pt idx="4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5A9-42ED-A0D4-4B7D8CA08B01}"/>
            </c:ext>
          </c:extLst>
        </c:ser>
        <c:ser>
          <c:idx val="9"/>
          <c:order val="9"/>
          <c:tx>
            <c:strRef>
              <c:f>Sheet4!$K$16</c:f>
              <c:strCache>
                <c:ptCount val="1"/>
                <c:pt idx="0">
                  <c:v>500-64QAM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Sheet4!$K$17:$K$22</c:f>
              <c:numCache>
                <c:formatCode>General</c:formatCode>
                <c:ptCount val="6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28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5A9-42ED-A0D4-4B7D8CA08B01}"/>
            </c:ext>
          </c:extLst>
        </c:ser>
        <c:ser>
          <c:idx val="10"/>
          <c:order val="10"/>
          <c:tx>
            <c:strRef>
              <c:f>Sheet4!$L$16</c:f>
              <c:strCache>
                <c:ptCount val="1"/>
                <c:pt idx="0">
                  <c:v>600-64QAM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Sheet4!$L$17:$L$22</c:f>
              <c:numCache>
                <c:formatCode>General</c:formatCode>
                <c:ptCount val="6"/>
                <c:pt idx="0">
                  <c:v>62</c:v>
                </c:pt>
                <c:pt idx="1">
                  <c:v>62</c:v>
                </c:pt>
                <c:pt idx="2">
                  <c:v>62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5A9-42ED-A0D4-4B7D8CA08B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60272096"/>
        <c:axId val="660280000"/>
        <c:axId val="0"/>
      </c:bar3DChart>
      <c:catAx>
        <c:axId val="660272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Distances(Km)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280000"/>
        <c:crosses val="autoZero"/>
        <c:auto val="1"/>
        <c:lblAlgn val="ctr"/>
        <c:lblOffset val="100"/>
        <c:noMultiLvlLbl val="0"/>
      </c:catAx>
      <c:valAx>
        <c:axId val="6602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 of Transponders in Percentages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27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Without Regeneration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15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Sheet4!$B$5</c:f>
              <c:strCache>
                <c:ptCount val="1"/>
                <c:pt idx="0">
                  <c:v>100-QPSK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numRef>
              <c:f>Sheet4!$A$6:$A$11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Sheet4!$B$6:$B$11</c:f>
              <c:numCache>
                <c:formatCode>General</c:formatCode>
                <c:ptCount val="6"/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78-4D97-BE17-F9237BB976AA}"/>
            </c:ext>
          </c:extLst>
        </c:ser>
        <c:ser>
          <c:idx val="1"/>
          <c:order val="1"/>
          <c:tx>
            <c:strRef>
              <c:f>Sheet4!$C$5</c:f>
              <c:strCache>
                <c:ptCount val="1"/>
                <c:pt idx="0">
                  <c:v>150-8QAM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Sheet4!$A$6:$A$11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Sheet4!$C$6:$C$11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0678-4D97-BE17-F9237BB976AA}"/>
            </c:ext>
          </c:extLst>
        </c:ser>
        <c:ser>
          <c:idx val="2"/>
          <c:order val="2"/>
          <c:tx>
            <c:strRef>
              <c:f>Sheet4!$D$5</c:f>
              <c:strCache>
                <c:ptCount val="1"/>
                <c:pt idx="0">
                  <c:v>200-16QAM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Sheet4!$A$6:$A$11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Sheet4!$D$6:$D$11</c:f>
              <c:numCache>
                <c:formatCode>General</c:formatCode>
                <c:ptCount val="6"/>
                <c:pt idx="3">
                  <c:v>5</c:v>
                </c:pt>
                <c:pt idx="4">
                  <c:v>8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78-4D97-BE17-F9237BB976AA}"/>
            </c:ext>
          </c:extLst>
        </c:ser>
        <c:ser>
          <c:idx val="3"/>
          <c:order val="3"/>
          <c:tx>
            <c:strRef>
              <c:f>Sheet4!$E$5</c:f>
              <c:strCache>
                <c:ptCount val="1"/>
                <c:pt idx="0">
                  <c:v>200-QPSK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Sheet4!$A$6:$A$11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Sheet4!$E$6:$E$11</c:f>
              <c:numCache>
                <c:formatCode>General</c:formatCode>
                <c:ptCount val="6"/>
                <c:pt idx="5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78-4D97-BE17-F9237BB976AA}"/>
            </c:ext>
          </c:extLst>
        </c:ser>
        <c:ser>
          <c:idx val="4"/>
          <c:order val="4"/>
          <c:tx>
            <c:strRef>
              <c:f>Sheet4!$F$5</c:f>
              <c:strCache>
                <c:ptCount val="1"/>
                <c:pt idx="0">
                  <c:v>250-16QAM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Sheet4!$A$6:$A$11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Sheet4!$F$6:$F$11</c:f>
              <c:numCache>
                <c:formatCode>General</c:formatCode>
                <c:ptCount val="6"/>
                <c:pt idx="4">
                  <c:v>22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78-4D97-BE17-F9237BB976AA}"/>
            </c:ext>
          </c:extLst>
        </c:ser>
        <c:ser>
          <c:idx val="5"/>
          <c:order val="5"/>
          <c:tx>
            <c:strRef>
              <c:f>Sheet4!$G$5</c:f>
              <c:strCache>
                <c:ptCount val="1"/>
                <c:pt idx="0">
                  <c:v>300-8QAM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Sheet4!$A$6:$A$11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Sheet4!$G$6:$G$11</c:f>
              <c:numCache>
                <c:formatCode>General</c:formatCode>
                <c:ptCount val="6"/>
                <c:pt idx="5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678-4D97-BE17-F9237BB976AA}"/>
            </c:ext>
          </c:extLst>
        </c:ser>
        <c:ser>
          <c:idx val="6"/>
          <c:order val="6"/>
          <c:tx>
            <c:strRef>
              <c:f>Sheet4!$H$5</c:f>
              <c:strCache>
                <c:ptCount val="1"/>
                <c:pt idx="0">
                  <c:v>400-16QAM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Sheet4!$A$6:$A$11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Sheet4!$H$6:$H$11</c:f>
              <c:numCache>
                <c:formatCode>General</c:formatCode>
                <c:ptCount val="6"/>
                <c:pt idx="3">
                  <c:v>9</c:v>
                </c:pt>
                <c:pt idx="4">
                  <c:v>92</c:v>
                </c:pt>
                <c:pt idx="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678-4D97-BE17-F9237BB976AA}"/>
            </c:ext>
          </c:extLst>
        </c:ser>
        <c:ser>
          <c:idx val="7"/>
          <c:order val="7"/>
          <c:tx>
            <c:strRef>
              <c:f>Sheet4!$I$5</c:f>
              <c:strCache>
                <c:ptCount val="1"/>
                <c:pt idx="0">
                  <c:v>400-64QAM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Sheet4!$A$6:$A$11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Sheet4!$I$6:$I$11</c:f>
              <c:numCache>
                <c:formatCode>General</c:formatCode>
                <c:ptCount val="6"/>
                <c:pt idx="0">
                  <c:v>18</c:v>
                </c:pt>
                <c:pt idx="1">
                  <c:v>18</c:v>
                </c:pt>
                <c:pt idx="2">
                  <c:v>18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678-4D97-BE17-F9237BB976AA}"/>
            </c:ext>
          </c:extLst>
        </c:ser>
        <c:ser>
          <c:idx val="8"/>
          <c:order val="8"/>
          <c:tx>
            <c:strRef>
              <c:f>Sheet4!$J$5</c:f>
              <c:strCache>
                <c:ptCount val="1"/>
                <c:pt idx="0">
                  <c:v>500-32QAM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Sheet4!$A$6:$A$11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Sheet4!$J$6:$J$11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78-4D97-BE17-F9237BB976AA}"/>
            </c:ext>
          </c:extLst>
        </c:ser>
        <c:ser>
          <c:idx val="9"/>
          <c:order val="9"/>
          <c:tx>
            <c:strRef>
              <c:f>Sheet4!$K$5</c:f>
              <c:strCache>
                <c:ptCount val="1"/>
                <c:pt idx="0">
                  <c:v>500-64QAM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Sheet4!$A$6:$A$11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Sheet4!$K$6:$K$11</c:f>
              <c:numCache>
                <c:formatCode>General</c:formatCode>
                <c:ptCount val="6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678-4D97-BE17-F9237BB976AA}"/>
            </c:ext>
          </c:extLst>
        </c:ser>
        <c:ser>
          <c:idx val="10"/>
          <c:order val="10"/>
          <c:tx>
            <c:strRef>
              <c:f>Sheet4!$L$5</c:f>
              <c:strCache>
                <c:ptCount val="1"/>
                <c:pt idx="0">
                  <c:v>600-64QAM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Sheet4!$A$6:$A$11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Sheet4!$L$6:$L$11</c:f>
              <c:numCache>
                <c:formatCode>General</c:formatCode>
                <c:ptCount val="6"/>
                <c:pt idx="0">
                  <c:v>62</c:v>
                </c:pt>
                <c:pt idx="1">
                  <c:v>62</c:v>
                </c:pt>
                <c:pt idx="2">
                  <c:v>62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78-4D97-BE17-F9237BB976A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64336944"/>
        <c:axId val="664337360"/>
        <c:axId val="0"/>
      </c:bar3DChart>
      <c:catAx>
        <c:axId val="66433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Distances(Km)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337360"/>
        <c:crosses val="autoZero"/>
        <c:auto val="1"/>
        <c:lblAlgn val="ctr"/>
        <c:lblOffset val="100"/>
        <c:noMultiLvlLbl val="0"/>
      </c:catAx>
      <c:valAx>
        <c:axId val="66433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 of Transponders in Percentages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33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Cost of the Network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Sheet4!$P$5</c:f>
              <c:strCache>
                <c:ptCount val="1"/>
                <c:pt idx="0">
                  <c:v>without regenenration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Sheet4!$P$6:$P$12</c:f>
              <c:numCache>
                <c:formatCode>General</c:formatCode>
                <c:ptCount val="7"/>
                <c:pt idx="0">
                  <c:v>2092.8000000000002</c:v>
                </c:pt>
                <c:pt idx="1">
                  <c:v>2092.8000000000002</c:v>
                </c:pt>
                <c:pt idx="2">
                  <c:v>2092.8000000000002</c:v>
                </c:pt>
                <c:pt idx="3">
                  <c:v>2328.8000000000002</c:v>
                </c:pt>
                <c:pt idx="4">
                  <c:v>2606.8000000000002</c:v>
                </c:pt>
                <c:pt idx="5">
                  <c:v>3860.4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27-44A2-B838-DA93BE57B575}"/>
            </c:ext>
          </c:extLst>
        </c:ser>
        <c:ser>
          <c:idx val="1"/>
          <c:order val="1"/>
          <c:tx>
            <c:strRef>
              <c:f>Sheet4!$P$16</c:f>
              <c:strCache>
                <c:ptCount val="1"/>
                <c:pt idx="0">
                  <c:v>regeneration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Sheet4!$P$17:$P$22</c:f>
              <c:numCache>
                <c:formatCode>General</c:formatCode>
                <c:ptCount val="6"/>
                <c:pt idx="0">
                  <c:v>2092.8000000000002</c:v>
                </c:pt>
                <c:pt idx="1">
                  <c:v>2092.8000000000002</c:v>
                </c:pt>
                <c:pt idx="2">
                  <c:v>2092.8000000000002</c:v>
                </c:pt>
                <c:pt idx="3">
                  <c:v>2252.6</c:v>
                </c:pt>
                <c:pt idx="4">
                  <c:v>2412.4</c:v>
                </c:pt>
                <c:pt idx="5">
                  <c:v>2790.8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27-44A2-B838-DA93BE57B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7967280"/>
        <c:axId val="317969576"/>
      </c:barChart>
      <c:catAx>
        <c:axId val="31796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Distances (Km)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69576"/>
        <c:crosses val="autoZero"/>
        <c:auto val="1"/>
        <c:lblAlgn val="ctr"/>
        <c:lblOffset val="100"/>
        <c:noMultiLvlLbl val="0"/>
      </c:catAx>
      <c:valAx>
        <c:axId val="31796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Normalized Cost unit (CU)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6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Spectrum Utilized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Sheet4!$Q$5</c:f>
              <c:strCache>
                <c:ptCount val="1"/>
                <c:pt idx="0">
                  <c:v>without regeneration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Sheet4!$R$6:$R$12</c:f>
              <c:numCache>
                <c:formatCode>General</c:formatCode>
                <c:ptCount val="7"/>
                <c:pt idx="0">
                  <c:v>17.475000000000001</c:v>
                </c:pt>
                <c:pt idx="1">
                  <c:v>17.475000000000001</c:v>
                </c:pt>
                <c:pt idx="2">
                  <c:v>17.475000000000001</c:v>
                </c:pt>
                <c:pt idx="3">
                  <c:v>20.787500000000001</c:v>
                </c:pt>
                <c:pt idx="4">
                  <c:v>24.4</c:v>
                </c:pt>
                <c:pt idx="5">
                  <c:v>39.487499999999997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3-4D1D-B06D-CEBA8EBB7ABA}"/>
            </c:ext>
          </c:extLst>
        </c:ser>
        <c:ser>
          <c:idx val="1"/>
          <c:order val="1"/>
          <c:tx>
            <c:strRef>
              <c:f>Sheet4!$R$16</c:f>
              <c:strCache>
                <c:ptCount val="1"/>
                <c:pt idx="0">
                  <c:v>regeneration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Sheet4!$A$17:$A$22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Sheet4!$R$17:$R$22</c:f>
              <c:numCache>
                <c:formatCode>General</c:formatCode>
                <c:ptCount val="6"/>
                <c:pt idx="0">
                  <c:v>17.475000000000001</c:v>
                </c:pt>
                <c:pt idx="1">
                  <c:v>17.475000000000001</c:v>
                </c:pt>
                <c:pt idx="2">
                  <c:v>17.475000000000001</c:v>
                </c:pt>
                <c:pt idx="3">
                  <c:v>18.2</c:v>
                </c:pt>
                <c:pt idx="4">
                  <c:v>19.412500000000001</c:v>
                </c:pt>
                <c:pt idx="5">
                  <c:v>24.8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83-4D1D-B06D-CEBA8EBB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817608"/>
        <c:axId val="546820560"/>
      </c:barChart>
      <c:catAx>
        <c:axId val="546817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Distances (Km)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820560"/>
        <c:crosses val="autoZero"/>
        <c:auto val="1"/>
        <c:lblAlgn val="ctr"/>
        <c:lblOffset val="100"/>
        <c:noMultiLvlLbl val="0"/>
      </c:catAx>
      <c:valAx>
        <c:axId val="54682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Spectrum in THz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817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B.P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6'!$M$5</c:f>
              <c:strCache>
                <c:ptCount val="1"/>
                <c:pt idx="0">
                  <c:v>B.P%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'sheet 6'!$A$16:$A$21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'sheet 6'!$M$6:$M$11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3.51</c:v>
                </c:pt>
                <c:pt idx="4">
                  <c:v>10.53</c:v>
                </c:pt>
                <c:pt idx="5">
                  <c:v>41.23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7A-4E5D-B3E1-D7292EDCE7BF}"/>
            </c:ext>
          </c:extLst>
        </c:ser>
        <c:ser>
          <c:idx val="1"/>
          <c:order val="1"/>
          <c:tx>
            <c:strRef>
              <c:f>'sheet 6'!$M$15</c:f>
              <c:strCache>
                <c:ptCount val="1"/>
                <c:pt idx="0">
                  <c:v>B.P%  with regen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'sheet 6'!$A$16:$A$21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'sheet 6'!$M$16:$M$21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0.88</c:v>
                </c:pt>
                <c:pt idx="4">
                  <c:v>3.51</c:v>
                </c:pt>
                <c:pt idx="5">
                  <c:v>24.56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7A-4E5D-B3E1-D7292EDCE7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856944"/>
        <c:axId val="546854976"/>
      </c:barChart>
      <c:catAx>
        <c:axId val="54685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Distances(Km)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854976"/>
        <c:crosses val="autoZero"/>
        <c:auto val="1"/>
        <c:lblAlgn val="ctr"/>
        <c:lblOffset val="100"/>
        <c:noMultiLvlLbl val="0"/>
      </c:catAx>
      <c:valAx>
        <c:axId val="54685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Blocking propability(%)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85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B.P in Different Scenarios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B.P% 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0.88</c:v>
                </c:pt>
                <c:pt idx="2">
                  <c:v>0.88</c:v>
                </c:pt>
                <c:pt idx="3">
                  <c:v>7.02</c:v>
                </c:pt>
                <c:pt idx="4">
                  <c:v>14.91</c:v>
                </c:pt>
                <c:pt idx="5">
                  <c:v>39.47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1D-4054-A004-19607512C7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B.P% with sequence order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3.51</c:v>
                </c:pt>
                <c:pt idx="4">
                  <c:v>10.53</c:v>
                </c:pt>
                <c:pt idx="5">
                  <c:v>41.23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1D-4054-A004-19607512C7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B.P% in spectrum order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2.63</c:v>
                </c:pt>
                <c:pt idx="4">
                  <c:v>10.53</c:v>
                </c:pt>
                <c:pt idx="5">
                  <c:v>33.33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1D-4054-A004-19607512C7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B.P % in mutipath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1.75</c:v>
                </c:pt>
                <c:pt idx="4">
                  <c:v>8.77</c:v>
                </c:pt>
                <c:pt idx="5">
                  <c:v>38.6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1D-4054-A004-19607512C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2585471"/>
        <c:axId val="1832587135"/>
      </c:lineChart>
      <c:catAx>
        <c:axId val="1832585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Distances(Km)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587135"/>
        <c:crosses val="autoZero"/>
        <c:auto val="1"/>
        <c:lblAlgn val="ctr"/>
        <c:lblOffset val="100"/>
        <c:noMultiLvlLbl val="0"/>
      </c:catAx>
      <c:valAx>
        <c:axId val="183258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Blocking </a:t>
                </a:r>
                <a:r>
                  <a:rPr lang="en-US" sz="1100"/>
                  <a:t>probability</a:t>
                </a:r>
                <a:r>
                  <a:rPr lang="en-US"/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585471"/>
        <c:crosses val="autoZero"/>
        <c:crossBetween val="between"/>
        <c:majorUnit val="5"/>
        <c:min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1C393-D908-4A66-90F3-45A06CE6D5B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C12FF-9295-45AD-B3F3-FCABF8618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32C4-8F50-4B24-8DF5-470F6810BE19}" type="datetime1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AC3F-A727-4177-8923-B80C43E5C0E1}" type="datetime1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10886"/>
            <a:ext cx="12192000" cy="1208314"/>
          </a:xfrm>
          <a:prstGeom prst="rect">
            <a:avLst/>
          </a:prstGeom>
          <a:solidFill>
            <a:srgbClr val="0251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86" y="7540"/>
            <a:ext cx="1207559" cy="1208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989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2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7569-F529-48E6-8F5C-3A9658AF1CA9}" type="datetime1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5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181B-B611-4000-93BF-B548C538563A}" type="datetime1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6690"/>
            <a:ext cx="12192000" cy="1208314"/>
          </a:xfrm>
          <a:prstGeom prst="rect">
            <a:avLst/>
          </a:prstGeom>
          <a:solidFill>
            <a:srgbClr val="0251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86" y="7540"/>
            <a:ext cx="1207559" cy="1208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108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11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D4D9-8C5A-4C7C-AB8E-13D8D7592861}" type="datetime1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3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2647-95D5-4C61-8FB7-24241E2BCD17}" type="datetime1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208314"/>
          </a:xfrm>
          <a:prstGeom prst="rect">
            <a:avLst/>
          </a:prstGeom>
          <a:solidFill>
            <a:srgbClr val="0251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86" y="7540"/>
            <a:ext cx="1207559" cy="1208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678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50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B4CF-7262-49F9-A19F-00EA7A73766B}" type="datetime1">
              <a:rPr lang="en-IN" smtClean="0"/>
              <a:t>16-03-2019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208314"/>
          </a:xfrm>
          <a:prstGeom prst="rect">
            <a:avLst/>
          </a:prstGeom>
          <a:solidFill>
            <a:srgbClr val="0251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86" y="7540"/>
            <a:ext cx="1207559" cy="1208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81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DF3-E705-4DE8-B36D-B7A5D0939BE3}" type="datetime1">
              <a:rPr lang="en-IN" smtClean="0"/>
              <a:t>16-03-2019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08314"/>
          </a:xfrm>
          <a:prstGeom prst="rect">
            <a:avLst/>
          </a:prstGeom>
          <a:solidFill>
            <a:srgbClr val="0251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86" y="7540"/>
            <a:ext cx="1207559" cy="1208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98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54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FE6-1ED2-460C-A085-94D780EBA3BF}" type="datetime1">
              <a:rPr lang="en-IN" smtClean="0"/>
              <a:t>16-03-2019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9C6B-3AD9-45FA-9139-AEDC9251405E}" type="datetime1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85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B8F2-22EF-419A-AE00-4B1322536191}" type="datetime1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98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97F7-274E-46B2-8EAC-CC316B5F2246}" type="datetime1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61B5A-18C2-4D2E-99FC-945AA690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31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8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1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NSF-NET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257" y="1258354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125861" y="6316409"/>
            <a:ext cx="8329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Formulae</a:t>
            </a:r>
            <a:r>
              <a:rPr lang="en-US" sz="2400" dirty="0"/>
              <a:t>: cost of the transponders + cost of the spectrum * hops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53BF1C-6CB2-4548-BB23-D411FF30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0780-E2D0-4321-AF37-3FCE0531F7F2}" type="datetime1">
              <a:rPr lang="en-IN" smtClean="0"/>
              <a:t>16-03-2019</a:t>
            </a:fld>
            <a:endParaRPr lang="en-IN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875828"/>
              </p:ext>
            </p:extLst>
          </p:nvPr>
        </p:nvGraphicFramePr>
        <p:xfrm>
          <a:off x="5582972" y="1843129"/>
          <a:ext cx="6203352" cy="416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51F1B1D-5765-46BE-94EF-CDDBA72227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895346"/>
              </p:ext>
            </p:extLst>
          </p:nvPr>
        </p:nvGraphicFramePr>
        <p:xfrm>
          <a:off x="239110" y="1895516"/>
          <a:ext cx="5448299" cy="411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7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438" y="267875"/>
            <a:ext cx="8221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 Of Positive Scenario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11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692536" y="6189399"/>
            <a:ext cx="9108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Formulae</a:t>
            </a:r>
            <a:r>
              <a:rPr lang="en-US" sz="2400" dirty="0"/>
              <a:t>: cost of the transponders + cost of the spectrum * hops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64F4-7ADA-4245-82DD-CE8DCD7A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A4F0-5E98-436E-B3F1-9FA055DF5234}" type="datetime1">
              <a:rPr lang="en-IN" smtClean="0"/>
              <a:t>16-03-2019</a:t>
            </a:fld>
            <a:endParaRPr lang="en-IN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903912"/>
              </p:ext>
            </p:extLst>
          </p:nvPr>
        </p:nvGraphicFramePr>
        <p:xfrm>
          <a:off x="0" y="1861352"/>
          <a:ext cx="5605463" cy="4119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629921"/>
              </p:ext>
            </p:extLst>
          </p:nvPr>
        </p:nvGraphicFramePr>
        <p:xfrm>
          <a:off x="5605463" y="1861352"/>
          <a:ext cx="7010400" cy="404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45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9" grpId="0">
        <p:bldAsOne/>
      </p:bldGraphic>
      <p:bldGraphic spid="1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303" y="193638"/>
            <a:ext cx="4431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Scenario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12</a:t>
            </a:fld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6062B-C1D3-45F4-BBB0-4610BBD4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6CD9-6CB6-4DD3-8E12-FAEE2947281D}" type="datetime1">
              <a:rPr lang="en-IN" smtClean="0"/>
              <a:t>16-03-2019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759715" y="1162968"/>
            <a:ext cx="4152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Provisioning The Network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871740"/>
              </p:ext>
            </p:extLst>
          </p:nvPr>
        </p:nvGraphicFramePr>
        <p:xfrm>
          <a:off x="152512" y="1844093"/>
          <a:ext cx="5391006" cy="417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006330"/>
              </p:ext>
            </p:extLst>
          </p:nvPr>
        </p:nvGraphicFramePr>
        <p:xfrm>
          <a:off x="5652012" y="2101753"/>
          <a:ext cx="5917176" cy="3656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45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13</a:t>
            </a:fld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6530" y="10758"/>
            <a:ext cx="3271221" cy="1325563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D313-8FAA-4BDE-B31E-125CB13D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BBF1-7368-444B-A716-CCE84A0F30BA}" type="datetime1">
              <a:rPr lang="en-IN" smtClean="0"/>
              <a:t>16-03-2019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89098" y="1584178"/>
            <a:ext cx="11460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novel algorithm which takes into the three parameters is able to efficiently cater </a:t>
            </a:r>
          </a:p>
          <a:p>
            <a:r>
              <a:rPr lang="en-US" sz="2400" dirty="0"/>
              <a:t>    the demand at reduced cost. 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 algorithm has taken 3 different networks and the results obtained for all 3 networks are 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 conclude that efficient spectrum allocation and low network cost is achieved in </a:t>
            </a:r>
          </a:p>
          <a:p>
            <a:r>
              <a:rPr lang="en-US" sz="2400" dirty="0"/>
              <a:t>    regeneration as compared to without regeneration.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 web tool includes the algorithm and takes the topology of the network and the </a:t>
            </a:r>
          </a:p>
          <a:p>
            <a:r>
              <a:rPr lang="en-US" sz="2400" dirty="0"/>
              <a:t>    traffic matrix as the input and shows the results on the web.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36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798" y="145436"/>
            <a:ext cx="3191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7882" y="1495751"/>
            <a:ext cx="116541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provision of network protection schemes using varied protection strategies such as 1+1, 1:1, M: N is of great interest. This could be implemented by disjoint path algorithm, together with the Yen’s K, to provide a disjointed set of paths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 implement a brownfield scenario and begin to solve the defragmentation problem that occurs due to network fragmentation with dynamic demands.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physical layer impairments are a serious threat to the design and implementation of optical networks. Model the linear and non-linear effects into the algorithm.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web interface tool can be made more interactive by providing data from the web itself. To integrate a dashboard of tools such as real - time results.</a:t>
            </a:r>
            <a:r>
              <a:rPr lang="en-US" sz="3200" dirty="0"/>
              <a:t> </a:t>
            </a:r>
            <a:br>
              <a:rPr lang="en-US" sz="2800" dirty="0"/>
            </a:br>
            <a:br>
              <a:rPr lang="en-US" sz="2800" dirty="0"/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14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67BA-BC27-4745-AA23-702C539F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8BA5-3D91-4EFE-A11A-FB529AE65ED8}" type="datetime1">
              <a:rPr lang="en-IN" smtClean="0"/>
              <a:t>16-03-2019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06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980" y="634701"/>
            <a:ext cx="934743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r>
              <a:rPr lang="en-US" sz="16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Sairam</a:t>
            </a:r>
            <a:endParaRPr lang="en-US" sz="16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15</a:t>
            </a:fld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C3205-86D5-4F1A-A986-8BC7F4D4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F67F-501E-4C18-AD08-1CE4B1F44A61}" type="datetime1">
              <a:rPr lang="en-IN" smtClean="0"/>
              <a:t>16-03-2019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2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127F7-C788-46D2-9B88-2E05511F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5FE6-1ED2-460C-A085-94D780EBA3BF}" type="datetime1">
              <a:rPr lang="en-IN" smtClean="0"/>
              <a:t>16-03-2019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55430F-98C3-44ED-AD19-72A20E61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18A50-4600-45A7-89DB-8C435BECE9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" y="205210"/>
            <a:ext cx="5852713" cy="4131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F66F3-6517-48BE-894C-783DC5B0E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41" y="118093"/>
            <a:ext cx="6200807" cy="4305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0CA701-B900-4386-A77B-2EEB5D79A8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87" y="2822422"/>
            <a:ext cx="5935320" cy="38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2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838353" y="2307265"/>
            <a:ext cx="2261369" cy="109515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D4D9-8C5A-4C7C-AB8E-13D8D7592861}" type="datetime1">
              <a:rPr lang="en-IN" smtClean="0"/>
              <a:t>16-03-2019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17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98474" y="160064"/>
            <a:ext cx="144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Regeneration</a:t>
            </a: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13" y="-26581"/>
            <a:ext cx="5901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18</a:t>
            </a:fld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Format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098A3-7638-4F7C-8724-35813244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4F93-8821-4EC6-A2A4-B90909AA7EB2}" type="datetime1">
              <a:rPr lang="en-IN" smtClean="0"/>
              <a:t>16-03-2019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29924"/>
              </p:ext>
            </p:extLst>
          </p:nvPr>
        </p:nvGraphicFramePr>
        <p:xfrm>
          <a:off x="202017" y="1573618"/>
          <a:ext cx="11610754" cy="4782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890">
                  <a:extLst>
                    <a:ext uri="{9D8B030D-6E8A-4147-A177-3AD203B41FA5}">
                      <a16:colId xmlns:a16="http://schemas.microsoft.com/office/drawing/2014/main" val="2658449874"/>
                    </a:ext>
                  </a:extLst>
                </a:gridCol>
                <a:gridCol w="1331582">
                  <a:extLst>
                    <a:ext uri="{9D8B030D-6E8A-4147-A177-3AD203B41FA5}">
                      <a16:colId xmlns:a16="http://schemas.microsoft.com/office/drawing/2014/main" val="939198766"/>
                    </a:ext>
                  </a:extLst>
                </a:gridCol>
                <a:gridCol w="2101166">
                  <a:extLst>
                    <a:ext uri="{9D8B030D-6E8A-4147-A177-3AD203B41FA5}">
                      <a16:colId xmlns:a16="http://schemas.microsoft.com/office/drawing/2014/main" val="1327724212"/>
                    </a:ext>
                  </a:extLst>
                </a:gridCol>
                <a:gridCol w="1362136">
                  <a:extLst>
                    <a:ext uri="{9D8B030D-6E8A-4147-A177-3AD203B41FA5}">
                      <a16:colId xmlns:a16="http://schemas.microsoft.com/office/drawing/2014/main" val="207643243"/>
                    </a:ext>
                  </a:extLst>
                </a:gridCol>
                <a:gridCol w="1814974">
                  <a:extLst>
                    <a:ext uri="{9D8B030D-6E8A-4147-A177-3AD203B41FA5}">
                      <a16:colId xmlns:a16="http://schemas.microsoft.com/office/drawing/2014/main" val="3715794726"/>
                    </a:ext>
                  </a:extLst>
                </a:gridCol>
                <a:gridCol w="1274041">
                  <a:extLst>
                    <a:ext uri="{9D8B030D-6E8A-4147-A177-3AD203B41FA5}">
                      <a16:colId xmlns:a16="http://schemas.microsoft.com/office/drawing/2014/main" val="980468179"/>
                    </a:ext>
                  </a:extLst>
                </a:gridCol>
                <a:gridCol w="1170742">
                  <a:extLst>
                    <a:ext uri="{9D8B030D-6E8A-4147-A177-3AD203B41FA5}">
                      <a16:colId xmlns:a16="http://schemas.microsoft.com/office/drawing/2014/main" val="1671828805"/>
                    </a:ext>
                  </a:extLst>
                </a:gridCol>
                <a:gridCol w="1482223">
                  <a:extLst>
                    <a:ext uri="{9D8B030D-6E8A-4147-A177-3AD203B41FA5}">
                      <a16:colId xmlns:a16="http://schemas.microsoft.com/office/drawing/2014/main" val="802518948"/>
                    </a:ext>
                  </a:extLst>
                </a:gridCol>
              </a:tblGrid>
              <a:tr h="398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DATA 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FORMAT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BANDWITH(NQUIST SPACING)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BAUDRATE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BANDWIDTH(ROUND OFF)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SLOTS REQUIRED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OSNR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COST UNIT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3234623"/>
                  </a:ext>
                </a:extLst>
              </a:tr>
              <a:tr h="39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    QPSK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37.5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34.58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37.5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4698737"/>
                  </a:ext>
                </a:extLst>
              </a:tr>
              <a:tr h="39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150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   8 QAM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39.8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34.58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1.2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1817665"/>
                  </a:ext>
                </a:extLst>
              </a:tr>
              <a:tr h="39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    QPSK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75.4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69.16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87.5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1.3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236196"/>
                  </a:ext>
                </a:extLst>
              </a:tr>
              <a:tr h="39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   16QAM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41.14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34.58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429368"/>
                  </a:ext>
                </a:extLst>
              </a:tr>
              <a:tr h="39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   16 QAM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51.5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43.225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62.5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1.7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430465"/>
                  </a:ext>
                </a:extLst>
              </a:tr>
              <a:tr h="39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300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    8QAM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79.5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69.16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87.5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2.2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133925"/>
                  </a:ext>
                </a:extLst>
              </a:tr>
              <a:tr h="39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   16QAM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82.3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69.16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87.5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2.5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4405255"/>
                  </a:ext>
                </a:extLst>
              </a:tr>
              <a:tr h="39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   64QAM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59.9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46.11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62.5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2.8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0303111"/>
                  </a:ext>
                </a:extLst>
              </a:tr>
              <a:tr h="39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   32QAM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86.5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69.16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87.5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21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3.2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871707"/>
                  </a:ext>
                </a:extLst>
              </a:tr>
              <a:tr h="39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   64QAM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74.9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57.63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75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4736993"/>
                  </a:ext>
                </a:extLst>
              </a:tr>
              <a:tr h="39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600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   64QAM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87.5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69.16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64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49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DF3-E705-4DE8-B36D-B7A5D0939BE3}" type="datetime1">
              <a:rPr lang="en-IN" smtClean="0"/>
              <a:t>16-03-2019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19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96702"/>
              </p:ext>
            </p:extLst>
          </p:nvPr>
        </p:nvGraphicFramePr>
        <p:xfrm>
          <a:off x="287784" y="3995391"/>
          <a:ext cx="11066015" cy="2227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2107">
                  <a:extLst>
                    <a:ext uri="{9D8B030D-6E8A-4147-A177-3AD203B41FA5}">
                      <a16:colId xmlns:a16="http://schemas.microsoft.com/office/drawing/2014/main" val="3050548677"/>
                    </a:ext>
                  </a:extLst>
                </a:gridCol>
                <a:gridCol w="2166225">
                  <a:extLst>
                    <a:ext uri="{9D8B030D-6E8A-4147-A177-3AD203B41FA5}">
                      <a16:colId xmlns:a16="http://schemas.microsoft.com/office/drawing/2014/main" val="1571916346"/>
                    </a:ext>
                  </a:extLst>
                </a:gridCol>
                <a:gridCol w="3784368">
                  <a:extLst>
                    <a:ext uri="{9D8B030D-6E8A-4147-A177-3AD203B41FA5}">
                      <a16:colId xmlns:a16="http://schemas.microsoft.com/office/drawing/2014/main" val="3164751521"/>
                    </a:ext>
                  </a:extLst>
                </a:gridCol>
                <a:gridCol w="2453315">
                  <a:extLst>
                    <a:ext uri="{9D8B030D-6E8A-4147-A177-3AD203B41FA5}">
                      <a16:colId xmlns:a16="http://schemas.microsoft.com/office/drawing/2014/main" val="264173540"/>
                    </a:ext>
                  </a:extLst>
                </a:gridCol>
              </a:tblGrid>
              <a:tr h="5541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path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hops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OSNR @ 20 Km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OSNR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dB @ 120Km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0213545"/>
                  </a:ext>
                </a:extLst>
              </a:tr>
              <a:tr h="2798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1&gt;3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     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33.94 dB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20.76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7518399"/>
                  </a:ext>
                </a:extLst>
              </a:tr>
              <a:tr h="2798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1&gt;2&gt;3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30.72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17.741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567504"/>
                  </a:ext>
                </a:extLst>
              </a:tr>
              <a:tr h="2798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2&gt;3&gt;6&gt;5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28.89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982810"/>
                  </a:ext>
                </a:extLst>
              </a:tr>
              <a:tr h="2798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2&gt;1&gt;8&gt;7&gt;5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27.6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14.725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333613"/>
                  </a:ext>
                </a:extLst>
              </a:tr>
              <a:tr h="5541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1&gt;8&gt;7&gt;5&gt;6&gt;3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26.61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13.755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03065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19505"/>
              </p:ext>
            </p:extLst>
          </p:nvPr>
        </p:nvGraphicFramePr>
        <p:xfrm>
          <a:off x="221943" y="1349406"/>
          <a:ext cx="11131857" cy="2546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4120">
                  <a:extLst>
                    <a:ext uri="{9D8B030D-6E8A-4147-A177-3AD203B41FA5}">
                      <a16:colId xmlns:a16="http://schemas.microsoft.com/office/drawing/2014/main" val="599708310"/>
                    </a:ext>
                  </a:extLst>
                </a:gridCol>
                <a:gridCol w="2553806">
                  <a:extLst>
                    <a:ext uri="{9D8B030D-6E8A-4147-A177-3AD203B41FA5}">
                      <a16:colId xmlns:a16="http://schemas.microsoft.com/office/drawing/2014/main" val="1224473944"/>
                    </a:ext>
                  </a:extLst>
                </a:gridCol>
                <a:gridCol w="3160335">
                  <a:extLst>
                    <a:ext uri="{9D8B030D-6E8A-4147-A177-3AD203B41FA5}">
                      <a16:colId xmlns:a16="http://schemas.microsoft.com/office/drawing/2014/main" val="2466023829"/>
                    </a:ext>
                  </a:extLst>
                </a:gridCol>
                <a:gridCol w="1933596">
                  <a:extLst>
                    <a:ext uri="{9D8B030D-6E8A-4147-A177-3AD203B41FA5}">
                      <a16:colId xmlns:a16="http://schemas.microsoft.com/office/drawing/2014/main" val="468778093"/>
                    </a:ext>
                  </a:extLst>
                </a:gridCol>
              </a:tblGrid>
              <a:tr h="649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traffic matrix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bitrates with regeneration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bitrates without regenerations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hops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9099859"/>
                  </a:ext>
                </a:extLst>
              </a:tr>
              <a:tr h="6497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     10 - 250 (16QAM)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1- 100(QPSK),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12 - 200 (QPSK)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3161337"/>
                  </a:ext>
                </a:extLst>
              </a:tr>
              <a:tr h="6497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2195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    11- 200 (16QAM)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1- 100(QPSK),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7- 300(8-QAM)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0605048"/>
                  </a:ext>
                </a:extLst>
              </a:tr>
              <a:tr h="5975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   6-400(64QAM)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6-400(64QAM)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MR1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348258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83033" y="321196"/>
            <a:ext cx="9709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With &amp; Without regeneration division explanation</a:t>
            </a:r>
          </a:p>
        </p:txBody>
      </p:sp>
    </p:spTree>
    <p:extLst>
      <p:ext uri="{BB962C8B-B14F-4D97-AF65-F5344CB8AC3E}">
        <p14:creationId xmlns:p14="http://schemas.microsoft.com/office/powerpoint/2010/main" val="307500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8405" y="370339"/>
            <a:ext cx="11253647" cy="1969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2966" y="1413208"/>
            <a:ext cx="117190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9019545" y="4076651"/>
            <a:ext cx="2925029" cy="139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P.Sai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 Reddy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(OEC)</a:t>
            </a:r>
          </a:p>
          <a:p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17704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746" y="4018498"/>
            <a:ext cx="306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251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Mentors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78372" y="4599871"/>
            <a:ext cx="2670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B. Sai Kishore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systems, Inc.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Behere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Services,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7612" y="4628239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R.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Gowrishankar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Dept.,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SSSIHL</a:t>
            </a:r>
          </a:p>
        </p:txBody>
      </p:sp>
      <p:sp>
        <p:nvSpPr>
          <p:cNvPr id="7" name="Rectangle 6"/>
          <p:cNvSpPr/>
          <p:nvPr/>
        </p:nvSpPr>
        <p:spPr>
          <a:xfrm>
            <a:off x="216746" y="798860"/>
            <a:ext cx="11336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A Simulation Tool to Optimize Cost, Spectrum and Reach of Flex-Grid  Metro Optical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4460" y="4076651"/>
            <a:ext cx="3262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251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 </a:t>
            </a:r>
            <a:r>
              <a:rPr lang="en-US" sz="2800" b="1" dirty="0">
                <a:solidFill>
                  <a:srgbClr val="0251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2</a:t>
            </a:fld>
            <a:endParaRPr lang="en-IN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12C31A4-373C-4D29-A1B2-2A902A38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4B6A-90B1-4A49-B8D6-81F7351AA33F}" type="datetime1">
              <a:rPr lang="en-IN" smtClean="0"/>
              <a:t>16-03-2019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069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OSNR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5820" y="1503454"/>
                <a:ext cx="11540359" cy="4658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path(with the number of spans of links),span loss ,length of the link, gain of the amplifiers, N.F ,input power are given to the network.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considered are @ 0.1 nm granularity. Attenuation @ 0.25dB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OSNR using the formula for the first stage as:</a:t>
                </a:r>
              </a:p>
              <a:p>
                <a:pPr marL="342900" indent="-342900">
                  <a:buAutoNum type="arabi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OSNR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𝑠𝑡𝑎𝑔𝑒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3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3.For the next subsequent stages use the formula</a:t>
                </a:r>
              </a:p>
              <a:p>
                <a:pPr marL="0" lvl="3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3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OSNR</a:t>
                </a:r>
                <a:r>
                  <a:rPr 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stagei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OSNR</m:t>
                            </m:r>
                            <m:r>
                              <m:rPr>
                                <m:sty m:val="p"/>
                              </m:rPr>
                              <a:rPr lang="en-US" sz="2800" b="0" i="0" baseline="-25000" dirty="0" smtClean="0">
                                <a:latin typeface="Cambria Math" panose="02040503050406030204" pitchFamily="18" charset="0"/>
                              </a:rPr>
                              <m:t>stage</m:t>
                            </m:r>
                            <m:r>
                              <m:rPr>
                                <m:sty m:val="p"/>
                              </m:rPr>
                              <a:rPr lang="en-US" sz="2800" b="0" i="0" baseline="-3000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sz="2800" b="0" i="0" baseline="-3000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280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𝑁𝐹</m:t>
                            </m:r>
                            <m:r>
                              <a:rPr lang="en-US" sz="2800" i="1" baseline="-25000">
                                <a:latin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sz="2800" b="0" i="0" baseline="-25000" dirty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3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20" y="1503454"/>
                <a:ext cx="11540359" cy="4658006"/>
              </a:xfrm>
              <a:prstGeom prst="rect">
                <a:avLst/>
              </a:prstGeom>
              <a:blipFill>
                <a:blip r:embed="rId2"/>
                <a:stretch>
                  <a:fillRect l="-42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D5CF7-2B2F-49B8-866C-2F05800B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C64C-F25B-4309-9292-77A1F9CDF579}" type="datetime1">
              <a:rPr lang="en-IN" smtClean="0"/>
              <a:t>16-03-2019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9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91C4E-8697-4DA4-BC82-BF96A568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DF3-E705-4DE8-B36D-B7A5D0939BE3}" type="datetime1">
              <a:rPr lang="en-IN" smtClean="0"/>
              <a:t>16-03-2019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4ECFD-0193-4C96-B893-213D3F17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E1A4F-8024-45E6-9273-6104CD74C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35" y="1795855"/>
            <a:ext cx="5856272" cy="3792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1DD57-C30A-4642-86C3-8CA6F6B8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2" y="1797685"/>
            <a:ext cx="4685576" cy="4483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05274F-69E4-49B0-8C4A-E26FFFBD03BF}"/>
              </a:ext>
            </a:extLst>
          </p:cNvPr>
          <p:cNvSpPr txBox="1"/>
          <p:nvPr/>
        </p:nvSpPr>
        <p:spPr>
          <a:xfrm>
            <a:off x="257067" y="30140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83F13-22A2-4781-A696-14BA286AEECB}"/>
              </a:ext>
            </a:extLst>
          </p:cNvPr>
          <p:cNvSpPr txBox="1"/>
          <p:nvPr/>
        </p:nvSpPr>
        <p:spPr>
          <a:xfrm>
            <a:off x="414290" y="1261033"/>
            <a:ext cx="11860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 Demand Content Consumption and the Cloud are changing Network Requirements</a:t>
            </a:r>
            <a:endParaRPr lang="en-IN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868E0B-31D6-4206-B2DF-994BAC903661}"/>
              </a:ext>
            </a:extLst>
          </p:cNvPr>
          <p:cNvSpPr/>
          <p:nvPr/>
        </p:nvSpPr>
        <p:spPr>
          <a:xfrm>
            <a:off x="4913499" y="57816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Massive </a:t>
            </a:r>
            <a:r>
              <a:rPr lang="en-US" b="1" dirty="0"/>
              <a:t>BANDWIDTH</a:t>
            </a:r>
            <a:r>
              <a:rPr lang="en-US" dirty="0"/>
              <a:t> requirements and </a:t>
            </a:r>
            <a:r>
              <a:rPr lang="en-US" b="1" dirty="0"/>
              <a:t>ON-DEMAND</a:t>
            </a:r>
            <a:r>
              <a:rPr lang="en-US" dirty="0"/>
              <a:t> unpredictability are forcing new requirements on the network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9FB08-DA4E-4DC7-8F4F-FF5EC25521F5}"/>
              </a:ext>
            </a:extLst>
          </p:cNvPr>
          <p:cNvSpPr txBox="1"/>
          <p:nvPr/>
        </p:nvSpPr>
        <p:spPr>
          <a:xfrm>
            <a:off x="10342934" y="5412301"/>
            <a:ext cx="14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: Cisco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9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EDB9B-0937-4DE6-AEBD-B5466D49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DF3-E705-4DE8-B36D-B7A5D0939BE3}" type="datetime1">
              <a:rPr lang="en-IN" smtClean="0"/>
              <a:t>16-03-2019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2E7C5F-B214-4DD5-A0C5-B26B7457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1D5F1F-8B1E-476A-AC59-B6AD3604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" y="139885"/>
            <a:ext cx="10515600" cy="1325563"/>
          </a:xfrm>
        </p:spPr>
        <p:txBody>
          <a:bodyPr/>
          <a:lstStyle/>
          <a:p>
            <a:r>
              <a:rPr lang="en-US" b="1" i="1" dirty="0"/>
              <a:t>System Capacity Derived from Several Factors</a:t>
            </a:r>
            <a:endParaRPr lang="en-IN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278C0-4998-46C7-8E19-125C277BA5D0}"/>
              </a:ext>
            </a:extLst>
          </p:cNvPr>
          <p:cNvSpPr txBox="1"/>
          <p:nvPr/>
        </p:nvSpPr>
        <p:spPr>
          <a:xfrm>
            <a:off x="213064" y="1568013"/>
            <a:ext cx="6346417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Increasing Baud</a:t>
            </a:r>
            <a:r>
              <a:rPr lang="en-US" sz="2000" dirty="0"/>
              <a:t> </a:t>
            </a:r>
            <a:r>
              <a:rPr lang="en-US" sz="2000" dirty="0" err="1"/>
              <a:t>a.k.a</a:t>
            </a:r>
            <a:r>
              <a:rPr lang="en-US" sz="2000" dirty="0"/>
              <a:t> </a:t>
            </a:r>
            <a:r>
              <a:rPr lang="en-US" sz="2400" b="1" dirty="0"/>
              <a:t>Symbol rate:  </a:t>
            </a:r>
          </a:p>
          <a:p>
            <a:r>
              <a:rPr lang="en-US" sz="2400" b="1" dirty="0"/>
              <a:t>     </a:t>
            </a:r>
            <a:r>
              <a:rPr lang="en-US" sz="2400" dirty="0"/>
              <a:t>More symbols are processed per second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Increasing Modulation used:  </a:t>
            </a:r>
          </a:p>
          <a:p>
            <a:r>
              <a:rPr lang="en-US" sz="2400" b="1" dirty="0"/>
              <a:t>     </a:t>
            </a:r>
            <a:r>
              <a:rPr lang="en-US" sz="2400" dirty="0"/>
              <a:t>Multiple Bits per symbol (richer constellations)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Dual Polarization </a:t>
            </a:r>
            <a:r>
              <a:rPr lang="en-US" sz="2400" dirty="0"/>
              <a:t>: </a:t>
            </a:r>
          </a:p>
          <a:p>
            <a:r>
              <a:rPr lang="en-US" sz="2400" dirty="0"/>
              <a:t>     Vertical and horizontal axis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Multiple Carriers</a:t>
            </a:r>
            <a:r>
              <a:rPr lang="en-US" sz="2400" dirty="0"/>
              <a:t>: </a:t>
            </a:r>
          </a:p>
          <a:p>
            <a:r>
              <a:rPr lang="en-US" sz="2400" dirty="0"/>
              <a:t>     Increasing the number of carriers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5DFCC8-4A57-43AB-9E78-43585FA6B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44" y="1462088"/>
            <a:ext cx="6428445" cy="52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DC2A0-BD46-432D-9246-810178F2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DF3-E705-4DE8-B36D-B7A5D0939BE3}" type="datetime1">
              <a:rPr lang="en-IN" smtClean="0"/>
              <a:t>16-03-2019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669F4-AE3B-4ABD-80E2-FC823BFD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7F14C3-9F12-420C-A4AD-4B038DAB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59" y="0"/>
            <a:ext cx="10515600" cy="1325563"/>
          </a:xfrm>
        </p:spPr>
        <p:txBody>
          <a:bodyPr/>
          <a:lstStyle/>
          <a:p>
            <a:r>
              <a:rPr lang="en-US" b="1" i="1" dirty="0"/>
              <a:t>Motivation</a:t>
            </a:r>
            <a:endParaRPr lang="en-IN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19A42-519F-4B0E-9FCE-98FF52B8F0B2}"/>
              </a:ext>
            </a:extLst>
          </p:cNvPr>
          <p:cNvSpPr txBox="1"/>
          <p:nvPr/>
        </p:nvSpPr>
        <p:spPr>
          <a:xfrm>
            <a:off x="168259" y="1438182"/>
            <a:ext cx="1202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Network Designing Algorithms are playing an increasingly critical role in solving networking business challenges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FCD90-96E4-491A-8949-603072E22522}"/>
              </a:ext>
            </a:extLst>
          </p:cNvPr>
          <p:cNvSpPr txBox="1"/>
          <p:nvPr/>
        </p:nvSpPr>
        <p:spPr>
          <a:xfrm>
            <a:off x="266330" y="1838292"/>
            <a:ext cx="64050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Squeezing out more from the fiber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Bandwidth Variable Transponders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FLEX SPECTRUM – ROADMS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16 </a:t>
            </a:r>
            <a:r>
              <a:rPr lang="en-US" sz="2000" dirty="0" err="1"/>
              <a:t>contentionless</a:t>
            </a:r>
            <a:r>
              <a:rPr lang="en-US" sz="2000" dirty="0"/>
              <a:t> ADD/DROP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Fixed to Flex grid transmission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Modulation Formats increasing spectral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Traditional RWA transformed to RWSA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F7365-6351-41E3-AF9C-0EBE70E069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03" y="4112508"/>
            <a:ext cx="9450293" cy="25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4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DF3-E705-4DE8-B36D-B7A5D0939BE3}" type="datetime1">
              <a:rPr lang="en-IN" smtClean="0"/>
              <a:t>16-03-2019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6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109" y="21664"/>
            <a:ext cx="10515600" cy="1325563"/>
          </a:xfrm>
        </p:spPr>
        <p:txBody>
          <a:bodyPr/>
          <a:lstStyle/>
          <a:p>
            <a:r>
              <a:rPr lang="en-US" b="1" i="1" dirty="0"/>
              <a:t>Literature Survey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158" y="2094453"/>
            <a:ext cx="12153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Planning and operation of elastic flex-grid optical networks with </a:t>
            </a:r>
            <a:r>
              <a:rPr lang="en-US" sz="2400" b="1" dirty="0" err="1"/>
              <a:t>ofdm</a:t>
            </a:r>
            <a:r>
              <a:rPr lang="en-US" sz="2400" b="1" dirty="0"/>
              <a:t> variable bandwidth capabilities </a:t>
            </a:r>
            <a:r>
              <a:rPr lang="en-US" sz="2400" dirty="0"/>
              <a:t>- Christina </a:t>
            </a:r>
            <a:r>
              <a:rPr lang="en-US" sz="2400" dirty="0" err="1"/>
              <a:t>Politi</a:t>
            </a:r>
            <a:r>
              <a:rPr lang="en-US" sz="2400" dirty="0"/>
              <a:t>, Chris </a:t>
            </a:r>
            <a:r>
              <a:rPr lang="en-US" sz="2400" dirty="0" err="1"/>
              <a:t>Matrakidis</a:t>
            </a:r>
            <a:r>
              <a:rPr lang="en-US" sz="2400" dirty="0"/>
              <a:t>, </a:t>
            </a:r>
            <a:r>
              <a:rPr lang="en-US" sz="2400" dirty="0" err="1"/>
              <a:t>Theofanis</a:t>
            </a:r>
            <a:r>
              <a:rPr lang="en-US" sz="2400" dirty="0"/>
              <a:t> </a:t>
            </a:r>
            <a:r>
              <a:rPr lang="en-US" sz="2400" dirty="0" err="1"/>
              <a:t>Orphanoudakis</a:t>
            </a:r>
            <a:r>
              <a:rPr lang="en-US" sz="2400" dirty="0"/>
              <a:t>, </a:t>
            </a:r>
            <a:r>
              <a:rPr lang="en-US" sz="2400" dirty="0" err="1"/>
              <a:t>Vassilios</a:t>
            </a:r>
            <a:r>
              <a:rPr lang="en-US" sz="2400" dirty="0"/>
              <a:t>     	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Anagnostopoulos</a:t>
            </a:r>
            <a:r>
              <a:rPr lang="en-US" sz="2400" dirty="0"/>
              <a:t>, and Alexandros </a:t>
            </a:r>
            <a:r>
              <a:rPr lang="en-US" sz="2400" dirty="0" err="1"/>
              <a:t>Stavdas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Bottom-up framework for cost allocation to services in telecommunication networks </a:t>
            </a:r>
            <a:r>
              <a:rPr lang="en-US" sz="2400" dirty="0"/>
              <a:t>-</a:t>
            </a:r>
          </a:p>
          <a:p>
            <a:r>
              <a:rPr lang="en-US" sz="2400" dirty="0"/>
              <a:t>    Ronald Romero Reyes and Thomas </a:t>
            </a:r>
            <a:r>
              <a:rPr lang="en-US" sz="2400" dirty="0" err="1"/>
              <a:t>Bauschert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529CC-9F47-4549-B2F6-78C0A648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FDF3-E705-4DE8-B36D-B7A5D0939BE3}" type="datetime1">
              <a:rPr lang="en-IN" smtClean="0"/>
              <a:t>16-03-2019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FBC2C-8BA1-41C6-8E49-9CE0D7D3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B53360-1425-4BAE-BF82-558BBA6B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8" y="0"/>
            <a:ext cx="10515600" cy="1325563"/>
          </a:xfrm>
        </p:spPr>
        <p:txBody>
          <a:bodyPr/>
          <a:lstStyle/>
          <a:p>
            <a:r>
              <a:rPr lang="en-US" b="1" i="1" dirty="0"/>
              <a:t>Problem Statement</a:t>
            </a:r>
            <a:endParaRPr lang="en-IN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BC91F-2482-4CB1-A84A-E082F5F2BBCE}"/>
              </a:ext>
            </a:extLst>
          </p:cNvPr>
          <p:cNvSpPr/>
          <p:nvPr/>
        </p:nvSpPr>
        <p:spPr>
          <a:xfrm>
            <a:off x="88778" y="1582341"/>
            <a:ext cx="116652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a greenfield mesh network, where each of the nodes in the network is built using SMR 20 ROADMs with Contentionless local add/drop cards and all the transponders are flex mod and flex baud transponders giving rise to different bit rates.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 this is the network scenario, how a traffic can be divided to provide a solution that is spectrum efficient, cheaper and optically feasible.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 proposed solution of the algorithm is the result of meeting the 3 parameters.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84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09" y="269712"/>
            <a:ext cx="2658684" cy="199502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78" y="0"/>
            <a:ext cx="7743341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1B5A-18C2-4D2E-99FC-945AA6908E39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010824" y="154704"/>
            <a:ext cx="143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parameter,</a:t>
            </a:r>
          </a:p>
          <a:p>
            <a:r>
              <a:rPr lang="en-US" sz="1200" dirty="0"/>
              <a:t>Traffic Matrix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40386E-AD84-44B9-9ECB-4E1935F7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F739-576A-444B-815E-6A70E4BF2BE1}" type="datetime1">
              <a:rPr lang="en-IN" smtClean="0"/>
              <a:t>16-03-2019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3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63671" y="172123"/>
            <a:ext cx="372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 Tool</a:t>
            </a:r>
          </a:p>
        </p:txBody>
      </p:sp>
    </p:spTree>
    <p:extLst>
      <p:ext uri="{BB962C8B-B14F-4D97-AF65-F5344CB8AC3E}">
        <p14:creationId xmlns:p14="http://schemas.microsoft.com/office/powerpoint/2010/main" val="193751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844</Words>
  <Application>Microsoft Office PowerPoint</Application>
  <PresentationFormat>Widescreen</PresentationFormat>
  <Paragraphs>292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CMR12</vt:lpstr>
      <vt:lpstr>Times New Roman</vt:lpstr>
      <vt:lpstr>Varela Round</vt:lpstr>
      <vt:lpstr>Office Theme</vt:lpstr>
      <vt:lpstr>PowerPoint Presentation</vt:lpstr>
      <vt:lpstr>PowerPoint Presentation</vt:lpstr>
      <vt:lpstr>PowerPoint Presentation</vt:lpstr>
      <vt:lpstr>System Capacity Derived from Several Factors</vt:lpstr>
      <vt:lpstr>Motivation</vt:lpstr>
      <vt:lpstr>Literature Survey</vt:lpstr>
      <vt:lpstr>Problem Statement</vt:lpstr>
      <vt:lpstr>PowerPoint Presentation</vt:lpstr>
      <vt:lpstr>PowerPoint Presentation</vt:lpstr>
      <vt:lpstr>NSF-NET Results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Modulation Format</vt:lpstr>
      <vt:lpstr>PowerPoint Presentation</vt:lpstr>
      <vt:lpstr>OSNR Calculations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</dc:creator>
  <cp:lastModifiedBy>sai ram</cp:lastModifiedBy>
  <cp:revision>123</cp:revision>
  <dcterms:created xsi:type="dcterms:W3CDTF">2019-01-18T05:55:41Z</dcterms:created>
  <dcterms:modified xsi:type="dcterms:W3CDTF">2019-03-16T03:19:22Z</dcterms:modified>
</cp:coreProperties>
</file>