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14" r:id="rId2"/>
    <p:sldId id="331" r:id="rId3"/>
    <p:sldId id="367" r:id="rId4"/>
    <p:sldId id="343" r:id="rId5"/>
    <p:sldId id="379" r:id="rId6"/>
    <p:sldId id="378" r:id="rId7"/>
    <p:sldId id="377" r:id="rId8"/>
    <p:sldId id="375" r:id="rId9"/>
    <p:sldId id="376" r:id="rId10"/>
    <p:sldId id="351" r:id="rId11"/>
    <p:sldId id="350" r:id="rId12"/>
    <p:sldId id="345" r:id="rId13"/>
    <p:sldId id="385" r:id="rId14"/>
    <p:sldId id="383" r:id="rId15"/>
    <p:sldId id="339" r:id="rId16"/>
    <p:sldId id="354" r:id="rId17"/>
    <p:sldId id="355" r:id="rId18"/>
    <p:sldId id="333" r:id="rId19"/>
    <p:sldId id="357" r:id="rId20"/>
    <p:sldId id="356" r:id="rId21"/>
    <p:sldId id="347" r:id="rId22"/>
    <p:sldId id="348" r:id="rId23"/>
    <p:sldId id="365" r:id="rId24"/>
    <p:sldId id="352" r:id="rId25"/>
    <p:sldId id="370" r:id="rId26"/>
    <p:sldId id="386" r:id="rId27"/>
    <p:sldId id="387" r:id="rId28"/>
    <p:sldId id="384" r:id="rId29"/>
    <p:sldId id="372" r:id="rId30"/>
    <p:sldId id="359" r:id="rId31"/>
    <p:sldId id="373" r:id="rId32"/>
    <p:sldId id="371" r:id="rId33"/>
    <p:sldId id="361" r:id="rId34"/>
    <p:sldId id="362" r:id="rId35"/>
    <p:sldId id="374" r:id="rId36"/>
    <p:sldId id="381" r:id="rId37"/>
    <p:sldId id="380" r:id="rId38"/>
    <p:sldId id="38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E7"/>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72902" autoAdjust="0"/>
  </p:normalViewPr>
  <p:slideViewPr>
    <p:cSldViewPr snapToGrid="0">
      <p:cViewPr varScale="1">
        <p:scale>
          <a:sx n="105" d="100"/>
          <a:sy n="105" d="100"/>
        </p:scale>
        <p:origin x="283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7B8C6-D88D-F248-BDFC-4164242B481C}" type="datetimeFigureOut">
              <a:rPr lang="en-US" smtClean="0"/>
              <a:t>6/16/17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87F0E6-689B-D44E-AB2C-77854535E0B3}" type="slidenum">
              <a:rPr lang="en-US" smtClean="0"/>
              <a:t>‹#›</a:t>
            </a:fld>
            <a:endParaRPr lang="en-US" dirty="0"/>
          </a:p>
        </p:txBody>
      </p:sp>
    </p:spTree>
    <p:extLst>
      <p:ext uri="{BB962C8B-B14F-4D97-AF65-F5344CB8AC3E}">
        <p14:creationId xmlns:p14="http://schemas.microsoft.com/office/powerpoint/2010/main" val="6651841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a:t>
            </a:fld>
            <a:endParaRPr lang="en-US" dirty="0"/>
          </a:p>
        </p:txBody>
      </p:sp>
    </p:spTree>
    <p:extLst>
      <p:ext uri="{BB962C8B-B14F-4D97-AF65-F5344CB8AC3E}">
        <p14:creationId xmlns:p14="http://schemas.microsoft.com/office/powerpoint/2010/main" val="16407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Level of Effort: </a:t>
            </a:r>
            <a:r>
              <a:rPr lang="en-US" baseline="0" dirty="0" smtClean="0"/>
              <a:t>This year, the level of effort was a few weeks of 1 analysts’ time. It took about a week to develop the initial model and another week to adapt the DK models to new data. Was also able to outsource some of the model finalization to DK. More comprehensive timeline later in the presentation.</a:t>
            </a:r>
            <a:endParaRPr lang="en-US" dirty="0" smtClean="0"/>
          </a:p>
          <a:p>
            <a:endParaRPr lang="en-US" dirty="0" smtClean="0"/>
          </a:p>
          <a:p>
            <a:r>
              <a:rPr lang="en-US" b="1" dirty="0" smtClean="0"/>
              <a:t>Fine-Tuning:</a:t>
            </a:r>
            <a:r>
              <a:rPr lang="en-US" dirty="0" smtClean="0"/>
              <a:t> More concretely, we could use guidance on</a:t>
            </a:r>
            <a:r>
              <a:rPr lang="en-US" baseline="0" dirty="0" smtClean="0"/>
              <a:t> how to fine-tune and evaluate the model.</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11</a:t>
            </a:fld>
            <a:endParaRPr lang="en-US" dirty="0"/>
          </a:p>
        </p:txBody>
      </p:sp>
    </p:spTree>
    <p:extLst>
      <p:ext uri="{BB962C8B-B14F-4D97-AF65-F5344CB8AC3E}">
        <p14:creationId xmlns:p14="http://schemas.microsoft.com/office/powerpoint/2010/main" val="1590813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12</a:t>
            </a:fld>
            <a:endParaRPr lang="en-US" dirty="0"/>
          </a:p>
        </p:txBody>
      </p:sp>
    </p:spTree>
    <p:extLst>
      <p:ext uri="{BB962C8B-B14F-4D97-AF65-F5344CB8AC3E}">
        <p14:creationId xmlns:p14="http://schemas.microsoft.com/office/powerpoint/2010/main" val="20414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a:t>
            </a:r>
            <a:r>
              <a:rPr lang="en-US" baseline="0" dirty="0" smtClean="0"/>
              <a:t> Since </a:t>
            </a:r>
            <a:r>
              <a:rPr lang="en-US" baseline="0" dirty="0" smtClean="0"/>
              <a:t>we don’t have an established Data Scientist at the company, help finalize and evaluate our existing model. And general approval that we went about the problem correctly.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2017: This year, the level of effort was a few weeks of 1 analysts’ time. It took about a week to develop the initial model and another week to adapt the DK models to new data. Was also able to outsource some of the model finalization to DK. More comprehensive timeline later in the presentation.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13</a:t>
            </a:fld>
            <a:endParaRPr lang="en-US" dirty="0"/>
          </a:p>
        </p:txBody>
      </p:sp>
    </p:spTree>
    <p:extLst>
      <p:ext uri="{BB962C8B-B14F-4D97-AF65-F5344CB8AC3E}">
        <p14:creationId xmlns:p14="http://schemas.microsoft.com/office/powerpoint/2010/main" val="48469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14</a:t>
            </a:fld>
            <a:endParaRPr lang="en-US" dirty="0"/>
          </a:p>
        </p:txBody>
      </p:sp>
    </p:spTree>
    <p:extLst>
      <p:ext uri="{BB962C8B-B14F-4D97-AF65-F5344CB8AC3E}">
        <p14:creationId xmlns:p14="http://schemas.microsoft.com/office/powerpoint/2010/main" val="2088902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Random</a:t>
            </a:r>
            <a:r>
              <a:rPr lang="en-US" baseline="0" dirty="0" smtClean="0"/>
              <a:t> Forest Model is trained on the cleaned variable that resulted from the past dirty line items, which it then uses to predict the correct variable for a future dirty line item.</a:t>
            </a:r>
            <a:endParaRPr lang="en-US" dirty="0" smtClean="0"/>
          </a:p>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15</a:t>
            </a:fld>
            <a:endParaRPr lang="en-US" dirty="0"/>
          </a:p>
        </p:txBody>
      </p:sp>
    </p:spTree>
    <p:extLst>
      <p:ext uri="{BB962C8B-B14F-4D97-AF65-F5344CB8AC3E}">
        <p14:creationId xmlns:p14="http://schemas.microsoft.com/office/powerpoint/2010/main" val="95845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 Forest utilizes</a:t>
            </a:r>
            <a:r>
              <a:rPr lang="en-US" baseline="0" dirty="0" smtClean="0"/>
              <a:t> a “build-and-conquer” approach to improve performance. The main principle being a group of “weak learners” can come together and form a “strong learner”.</a:t>
            </a:r>
          </a:p>
          <a:p>
            <a:endParaRPr lang="en-US" baseline="0" dirty="0" smtClean="0"/>
          </a:p>
          <a:p>
            <a:r>
              <a:rPr lang="en-US" baseline="0" dirty="0" smtClean="0"/>
              <a:t>Graph: The data to be modeled are the blue circles. Which we assume represents some underlying function + noise. Each gray curve (a “weak learner”) represents a fair approximation to the underlying data. The red curve (the ensemble “strong learner”) can be seen as a much better approximation of the underlying data.</a:t>
            </a:r>
          </a:p>
        </p:txBody>
      </p:sp>
      <p:sp>
        <p:nvSpPr>
          <p:cNvPr id="4" name="Slide Number Placeholder 3"/>
          <p:cNvSpPr>
            <a:spLocks noGrp="1"/>
          </p:cNvSpPr>
          <p:nvPr>
            <p:ph type="sldNum" sz="quarter" idx="10"/>
          </p:nvPr>
        </p:nvSpPr>
        <p:spPr/>
        <p:txBody>
          <a:bodyPr/>
          <a:lstStyle/>
          <a:p>
            <a:fld id="{8987F0E6-689B-D44E-AB2C-77854535E0B3}" type="slidenum">
              <a:rPr lang="en-US" smtClean="0"/>
              <a:t>16</a:t>
            </a:fld>
            <a:endParaRPr lang="en-US" dirty="0"/>
          </a:p>
        </p:txBody>
      </p:sp>
    </p:spTree>
    <p:extLst>
      <p:ext uri="{BB962C8B-B14F-4D97-AF65-F5344CB8AC3E}">
        <p14:creationId xmlns:p14="http://schemas.microsoft.com/office/powerpoint/2010/main" val="1430323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Random Forest uses a standard machine learning technique called a ”decision tree”, a weak learner. </a:t>
            </a:r>
          </a:p>
          <a:p>
            <a:endParaRPr lang="en-US" baseline="0" dirty="0" smtClean="0"/>
          </a:p>
          <a:p>
            <a:r>
              <a:rPr lang="en-US" baseline="0" dirty="0" smtClean="0"/>
              <a:t>Example: The tree advises us, based upon weather conditions, whether to play ball. For example, if the outlook is sunny and the humidity is less than or equal to 70, then it’s probably OK to play ball.</a:t>
            </a:r>
          </a:p>
        </p:txBody>
      </p:sp>
      <p:sp>
        <p:nvSpPr>
          <p:cNvPr id="4" name="Slide Number Placeholder 3"/>
          <p:cNvSpPr>
            <a:spLocks noGrp="1"/>
          </p:cNvSpPr>
          <p:nvPr>
            <p:ph type="sldNum" sz="quarter" idx="10"/>
          </p:nvPr>
        </p:nvSpPr>
        <p:spPr/>
        <p:txBody>
          <a:bodyPr/>
          <a:lstStyle/>
          <a:p>
            <a:fld id="{8987F0E6-689B-D44E-AB2C-77854535E0B3}" type="slidenum">
              <a:rPr lang="en-US" smtClean="0"/>
              <a:t>17</a:t>
            </a:fld>
            <a:endParaRPr lang="en-US" dirty="0"/>
          </a:p>
        </p:txBody>
      </p:sp>
    </p:spTree>
    <p:extLst>
      <p:ext uri="{BB962C8B-B14F-4D97-AF65-F5344CB8AC3E}">
        <p14:creationId xmlns:p14="http://schemas.microsoft.com/office/powerpoint/2010/main" val="164563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individual trees are combined in an ensemble to create a forest, which becomes our strong learner.</a:t>
            </a:r>
          </a:p>
          <a:p>
            <a:endParaRPr lang="en-US" baseline="0" dirty="0" smtClean="0"/>
          </a:p>
          <a:p>
            <a:r>
              <a:rPr lang="en-US" baseline="0" dirty="0" smtClean="0"/>
              <a:t>In the case of categorical variables, the result is decided by a voting majority of the individual trees.</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18</a:t>
            </a:fld>
            <a:endParaRPr lang="en-US" dirty="0"/>
          </a:p>
        </p:txBody>
      </p:sp>
    </p:spTree>
    <p:extLst>
      <p:ext uri="{BB962C8B-B14F-4D97-AF65-F5344CB8AC3E}">
        <p14:creationId xmlns:p14="http://schemas.microsoft.com/office/powerpoint/2010/main" val="1296601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curves represent frequency distribution for the classifier output on the validation data (i.e. the 2016 data held out of training the model, so the model has never seen the data before). </a:t>
            </a:r>
            <a:r>
              <a:rPr lang="en-US" sz="1200" b="0" i="0" kern="1200" dirty="0" smtClean="0">
                <a:solidFill>
                  <a:schemeClr val="tx1"/>
                </a:solidFill>
                <a:effectLst/>
                <a:latin typeface="+mn-lt"/>
                <a:ea typeface="+mn-ea"/>
                <a:cs typeface="+mn-cs"/>
              </a:rPr>
              <a:t>The experimental question we want to answer: does the classifier give us any more information about the CTR than just guessing?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Random: What</a:t>
            </a:r>
            <a:r>
              <a:rPr lang="en-US" sz="1200" b="0" i="0" kern="1200" baseline="0" dirty="0" smtClean="0">
                <a:solidFill>
                  <a:schemeClr val="tx1"/>
                </a:solidFill>
                <a:effectLst/>
                <a:latin typeface="+mn-lt"/>
                <a:ea typeface="+mn-ea"/>
                <a:cs typeface="+mn-cs"/>
              </a:rPr>
              <a:t> the curve would look like if the model was just guessing.</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19</a:t>
            </a:fld>
            <a:endParaRPr lang="en-US" dirty="0"/>
          </a:p>
        </p:txBody>
      </p:sp>
    </p:spTree>
    <p:extLst>
      <p:ext uri="{BB962C8B-B14F-4D97-AF65-F5344CB8AC3E}">
        <p14:creationId xmlns:p14="http://schemas.microsoft.com/office/powerpoint/2010/main" val="1764244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Cannot</a:t>
            </a:r>
            <a:r>
              <a:rPr lang="en-US" baseline="0" dirty="0" smtClean="0"/>
              <a:t> predict beyond categories in training data, for example if a new connect category was added to the form in 2017, the model wouldn’t know how to handle it.</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20</a:t>
            </a:fld>
            <a:endParaRPr lang="en-US" dirty="0"/>
          </a:p>
        </p:txBody>
      </p:sp>
    </p:spTree>
    <p:extLst>
      <p:ext uri="{BB962C8B-B14F-4D97-AF65-F5344CB8AC3E}">
        <p14:creationId xmlns:p14="http://schemas.microsoft.com/office/powerpoint/2010/main" val="19196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3</a:t>
            </a:fld>
            <a:endParaRPr lang="en-US" dirty="0"/>
          </a:p>
        </p:txBody>
      </p:sp>
    </p:spTree>
    <p:extLst>
      <p:ext uri="{BB962C8B-B14F-4D97-AF65-F5344CB8AC3E}">
        <p14:creationId xmlns:p14="http://schemas.microsoft.com/office/powerpoint/2010/main" val="699854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are more confident that this year’s form is much more similar to last year’s, thus there is a stronger baseline assumption that the relationships established between the variables in 2016 in the model will accurately hold in 2017. We also have come up with a way to evaluate the model on the 2017 data: Since DQT has been blindly cleaning for a few weeks, we will be able to calculate the accuracy of the model projections as compared to the line items they have cleaned thus far.</a:t>
            </a:r>
            <a:endParaRPr lang="en-US"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22</a:t>
            </a:fld>
            <a:endParaRPr lang="en-US" dirty="0"/>
          </a:p>
        </p:txBody>
      </p:sp>
    </p:spTree>
    <p:extLst>
      <p:ext uri="{BB962C8B-B14F-4D97-AF65-F5344CB8AC3E}">
        <p14:creationId xmlns:p14="http://schemas.microsoft.com/office/powerpoint/2010/main" val="1390695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23</a:t>
            </a:fld>
            <a:endParaRPr lang="en-US" dirty="0"/>
          </a:p>
        </p:txBody>
      </p:sp>
    </p:spTree>
    <p:extLst>
      <p:ext uri="{BB962C8B-B14F-4D97-AF65-F5344CB8AC3E}">
        <p14:creationId xmlns:p14="http://schemas.microsoft.com/office/powerpoint/2010/main" val="686610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dirty="0" smtClean="0"/>
              <a:t>Results: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Naturally,</a:t>
            </a:r>
            <a:r>
              <a:rPr lang="en-US" baseline="0" dirty="0" smtClean="0"/>
              <a:t> the model tries to minimize the error rate on the largest group: Lit Fiber.</a:t>
            </a:r>
            <a:endParaRPr lang="en-US" dirty="0" smtClean="0"/>
          </a:p>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24</a:t>
            </a:fld>
            <a:endParaRPr lang="en-US" dirty="0"/>
          </a:p>
        </p:txBody>
      </p:sp>
    </p:spTree>
    <p:extLst>
      <p:ext uri="{BB962C8B-B14F-4D97-AF65-F5344CB8AC3E}">
        <p14:creationId xmlns:p14="http://schemas.microsoft.com/office/powerpoint/2010/main" val="1475175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25</a:t>
            </a:fld>
            <a:endParaRPr lang="en-US" dirty="0"/>
          </a:p>
        </p:txBody>
      </p:sp>
    </p:spTree>
    <p:extLst>
      <p:ext uri="{BB962C8B-B14F-4D97-AF65-F5344CB8AC3E}">
        <p14:creationId xmlns:p14="http://schemas.microsoft.com/office/powerpoint/2010/main" val="664259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dirty="0" smtClean="0"/>
              <a:t>Results:</a:t>
            </a:r>
          </a:p>
          <a:p>
            <a:endParaRPr lang="en-US" dirty="0" smtClean="0"/>
          </a:p>
          <a:p>
            <a:r>
              <a:rPr lang="en-US" dirty="0" smtClean="0"/>
              <a:t>Not</a:t>
            </a:r>
            <a:r>
              <a:rPr lang="en-US" baseline="0" dirty="0" smtClean="0"/>
              <a:t> Broadband less accurate. Trade-offs, lose accuracy of Lit Fiber at the cost of increasing Not Broadband.</a:t>
            </a:r>
            <a:endParaRPr lang="en-US"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26</a:t>
            </a:fld>
            <a:endParaRPr lang="en-US" dirty="0"/>
          </a:p>
        </p:txBody>
      </p:sp>
    </p:spTree>
    <p:extLst>
      <p:ext uri="{BB962C8B-B14F-4D97-AF65-F5344CB8AC3E}">
        <p14:creationId xmlns:p14="http://schemas.microsoft.com/office/powerpoint/2010/main" val="345132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dirty="0" smtClean="0"/>
              <a:t>Results: </a:t>
            </a:r>
          </a:p>
          <a:p>
            <a:endParaRPr lang="en-US" dirty="0" smtClean="0"/>
          </a:p>
          <a:p>
            <a:r>
              <a:rPr lang="en-US" dirty="0" smtClean="0"/>
              <a:t>Type of Products: DSL, Cable Modem, T-1, Dark Fiber</a:t>
            </a:r>
            <a:r>
              <a:rPr lang="en-US" baseline="0" dirty="0" smtClean="0"/>
              <a:t> (Special Construction)</a:t>
            </a:r>
            <a:endParaRPr lang="en-US" dirty="0" smtClean="0"/>
          </a:p>
          <a:p>
            <a:r>
              <a:rPr lang="en-US" dirty="0" smtClean="0"/>
              <a:t>Functions:</a:t>
            </a:r>
            <a:r>
              <a:rPr lang="en-US" baseline="0" dirty="0" smtClean="0"/>
              <a:t> Wireless</a:t>
            </a:r>
          </a:p>
          <a:p>
            <a:r>
              <a:rPr lang="en-US" baseline="0" dirty="0" smtClean="0"/>
              <a:t>States: Alaska</a:t>
            </a:r>
          </a:p>
          <a:p>
            <a:r>
              <a:rPr lang="en-US" baseline="0" dirty="0" smtClean="0"/>
              <a:t>Download Speed (Broadband)</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27</a:t>
            </a:fld>
            <a:endParaRPr lang="en-US" dirty="0"/>
          </a:p>
        </p:txBody>
      </p:sp>
    </p:spTree>
    <p:extLst>
      <p:ext uri="{BB962C8B-B14F-4D97-AF65-F5344CB8AC3E}">
        <p14:creationId xmlns:p14="http://schemas.microsoft.com/office/powerpoint/2010/main" val="171270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28</a:t>
            </a:fld>
            <a:endParaRPr lang="en-US" dirty="0"/>
          </a:p>
        </p:txBody>
      </p:sp>
    </p:spTree>
    <p:extLst>
      <p:ext uri="{BB962C8B-B14F-4D97-AF65-F5344CB8AC3E}">
        <p14:creationId xmlns:p14="http://schemas.microsoft.com/office/powerpoint/2010/main" val="1071555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29</a:t>
            </a:fld>
            <a:endParaRPr lang="en-US" dirty="0"/>
          </a:p>
        </p:txBody>
      </p:sp>
    </p:spTree>
    <p:extLst>
      <p:ext uri="{BB962C8B-B14F-4D97-AF65-F5344CB8AC3E}">
        <p14:creationId xmlns:p14="http://schemas.microsoft.com/office/powerpoint/2010/main" val="156478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Models are </a:t>
            </a:r>
            <a:r>
              <a:rPr lang="en-US" b="1" dirty="0" smtClean="0"/>
              <a:t>not</a:t>
            </a:r>
            <a:r>
              <a:rPr lang="en-US" dirty="0" smtClean="0"/>
              <a:t> better than humans. In an ideal world, we would</a:t>
            </a:r>
            <a:r>
              <a:rPr lang="en-US" baseline="0" dirty="0" smtClean="0"/>
              <a:t> have every line item be cleaned by a DQT person, as they know more than the model does. Alas, we live in a word filled with deadlines and time constraints, thus we turn to ML to help make the data cleaning process more efficient, if possible. Setting expectations is key. We should not expect the model to magically clean X number of districts with one mass update. We should more realistically expect the model to help reduce DQT’s cleaning time per line item, and only prescribe a mass update on the line items with high prediction probabilities. I.e. the low hanging fruit.</a:t>
            </a:r>
          </a:p>
          <a:p>
            <a:endParaRPr lang="en-US" baseline="0" dirty="0" smtClean="0"/>
          </a:p>
          <a:p>
            <a:r>
              <a:rPr lang="en-US" baseline="0" dirty="0" smtClean="0"/>
              <a:t>OTHER BENEFITS: Our definition of ”Clean” is removing logic flags. Thus, the line items that are “Clean” may still in fact be wrong. The model may in fact highlight records that we thought were “Clean”. For instance, if the model is highly confident in predicting a different connect category on a line item that is “Clean” according to our definition, then we may be missing something important about that line item</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2017: As stated earlier, the 2017 QA process should be much more straightforward. It is also adapted naturally from the existing DQT cleaning process and thus should not involve any extra DQT time. There will be some minimal time needed from ENG to make a few changes to IRT and create a staging DB to evaluate possible implications.</a:t>
            </a:r>
          </a:p>
          <a:p>
            <a:endParaRPr lang="en-US"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30</a:t>
            </a:fld>
            <a:endParaRPr lang="en-US" dirty="0"/>
          </a:p>
        </p:txBody>
      </p:sp>
    </p:spTree>
    <p:extLst>
      <p:ext uri="{BB962C8B-B14F-4D97-AF65-F5344CB8AC3E}">
        <p14:creationId xmlns:p14="http://schemas.microsoft.com/office/powerpoint/2010/main" val="6622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31</a:t>
            </a:fld>
            <a:endParaRPr lang="en-US" dirty="0"/>
          </a:p>
        </p:txBody>
      </p:sp>
    </p:spTree>
    <p:extLst>
      <p:ext uri="{BB962C8B-B14F-4D97-AF65-F5344CB8AC3E}">
        <p14:creationId xmlns:p14="http://schemas.microsoft.com/office/powerpoint/2010/main" val="122184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4</a:t>
            </a:fld>
            <a:endParaRPr lang="en-US" dirty="0"/>
          </a:p>
        </p:txBody>
      </p:sp>
    </p:spTree>
    <p:extLst>
      <p:ext uri="{BB962C8B-B14F-4D97-AF65-F5344CB8AC3E}">
        <p14:creationId xmlns:p14="http://schemas.microsoft.com/office/powerpoint/2010/main" val="1078553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32</a:t>
            </a:fld>
            <a:endParaRPr lang="en-US" dirty="0"/>
          </a:p>
        </p:txBody>
      </p:sp>
    </p:spTree>
    <p:extLst>
      <p:ext uri="{BB962C8B-B14F-4D97-AF65-F5344CB8AC3E}">
        <p14:creationId xmlns:p14="http://schemas.microsoft.com/office/powerpoint/2010/main" val="1670289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a:t>
            </a:r>
            <a:r>
              <a:rPr lang="en-US" baseline="0" dirty="0" smtClean="0"/>
              <a:t> Recommendation Fields = Predicted Value and Probability. Can also rank all Predicted Values with each probability.</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34</a:t>
            </a:fld>
            <a:endParaRPr lang="en-US" dirty="0"/>
          </a:p>
        </p:txBody>
      </p:sp>
    </p:spTree>
    <p:extLst>
      <p:ext uri="{BB962C8B-B14F-4D97-AF65-F5344CB8AC3E}">
        <p14:creationId xmlns:p14="http://schemas.microsoft.com/office/powerpoint/2010/main" val="582507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a:t>
            </a:r>
            <a:r>
              <a:rPr lang="en-US" baseline="0" dirty="0" smtClean="0"/>
              <a:t> by Adrianna, in about a week.</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37</a:t>
            </a:fld>
            <a:endParaRPr lang="en-US" dirty="0"/>
          </a:p>
        </p:txBody>
      </p:sp>
    </p:spTree>
    <p:extLst>
      <p:ext uri="{BB962C8B-B14F-4D97-AF65-F5344CB8AC3E}">
        <p14:creationId xmlns:p14="http://schemas.microsoft.com/office/powerpoint/2010/main" val="1812938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April 14</a:t>
            </a:r>
            <a:r>
              <a:rPr lang="en-US" baseline="30000" dirty="0" smtClean="0"/>
              <a:t>th</a:t>
            </a:r>
            <a:r>
              <a:rPr lang="en-US" dirty="0" smtClean="0"/>
              <a:t>: Sent over the preliminary</a:t>
            </a:r>
            <a:r>
              <a:rPr lang="en-US" baseline="0" dirty="0" smtClean="0"/>
              <a:t> model (in R). </a:t>
            </a:r>
            <a:r>
              <a:rPr lang="en-US" dirty="0" smtClean="0"/>
              <a:t>Established about</a:t>
            </a:r>
            <a:r>
              <a:rPr lang="en-US" baseline="0" dirty="0" smtClean="0"/>
              <a:t> a 2 month turn-around for </a:t>
            </a:r>
            <a:r>
              <a:rPr lang="en-US" baseline="0" dirty="0" err="1" smtClean="0"/>
              <a:t>DataKind</a:t>
            </a:r>
            <a:r>
              <a:rPr lang="en-US" baseline="0" dirty="0" smtClean="0"/>
              <a:t>.</a:t>
            </a:r>
          </a:p>
          <a:p>
            <a:r>
              <a:rPr lang="en-US" baseline="0" dirty="0" smtClean="0"/>
              <a:t>Mid-April-May 5</a:t>
            </a:r>
            <a:r>
              <a:rPr lang="en-US" baseline="30000" dirty="0" smtClean="0"/>
              <a:t>th</a:t>
            </a:r>
            <a:r>
              <a:rPr lang="en-US" baseline="0" dirty="0" smtClean="0"/>
              <a:t>: </a:t>
            </a:r>
            <a:r>
              <a:rPr lang="en-US" baseline="0" dirty="0" err="1" smtClean="0"/>
              <a:t>DataKind</a:t>
            </a:r>
            <a:r>
              <a:rPr lang="en-US" baseline="0" dirty="0" smtClean="0"/>
              <a:t> replicates the model (in Python). Various check-ins with Adrianna and Jamie to help familiarize them with the data and problem. They also created a few different models to see if it could improve accuracy, but ended up recommending the original model.</a:t>
            </a:r>
          </a:p>
          <a:p>
            <a:r>
              <a:rPr lang="en-US" baseline="0" dirty="0" smtClean="0"/>
              <a:t>May 5</a:t>
            </a:r>
            <a:r>
              <a:rPr lang="en-US" baseline="30000" dirty="0" smtClean="0"/>
              <a:t>th</a:t>
            </a:r>
            <a:r>
              <a:rPr lang="en-US" baseline="0" dirty="0" smtClean="0"/>
              <a:t>: DK Presentation on Models and Results to Adrianna, Solomon, and Jamie</a:t>
            </a:r>
          </a:p>
          <a:p>
            <a:r>
              <a:rPr lang="en-US" baseline="0" dirty="0" smtClean="0"/>
              <a:t>May 12</a:t>
            </a:r>
            <a:r>
              <a:rPr lang="en-US" baseline="30000" dirty="0" smtClean="0"/>
              <a:t>th</a:t>
            </a:r>
            <a:r>
              <a:rPr lang="en-US" baseline="0" dirty="0" smtClean="0"/>
              <a:t>: DK code handoff to ESH</a:t>
            </a:r>
          </a:p>
          <a:p>
            <a:r>
              <a:rPr lang="en-US" baseline="0" dirty="0" smtClean="0"/>
              <a:t>June 8</a:t>
            </a:r>
            <a:r>
              <a:rPr lang="en-US" baseline="30000" dirty="0" smtClean="0"/>
              <a:t>th</a:t>
            </a:r>
            <a:r>
              <a:rPr lang="en-US" baseline="0" dirty="0" smtClean="0"/>
              <a:t>: Since the DK models were built using raw USAC data, we all agreed that re-running the models on the transformed, flagged version of the raw data would most likely result in more accurate predictions. So we waited for ENG to pass along those versions of the datasets for both 2016 and 2017, which had to be recreated.</a:t>
            </a:r>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38</a:t>
            </a:fld>
            <a:endParaRPr lang="en-US" dirty="0"/>
          </a:p>
        </p:txBody>
      </p:sp>
    </p:spTree>
    <p:extLst>
      <p:ext uri="{BB962C8B-B14F-4D97-AF65-F5344CB8AC3E}">
        <p14:creationId xmlns:p14="http://schemas.microsoft.com/office/powerpoint/2010/main" val="32121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5</a:t>
            </a:fld>
            <a:endParaRPr lang="en-US" dirty="0"/>
          </a:p>
        </p:txBody>
      </p:sp>
    </p:spTree>
    <p:extLst>
      <p:ext uri="{BB962C8B-B14F-4D97-AF65-F5344CB8AC3E}">
        <p14:creationId xmlns:p14="http://schemas.microsoft.com/office/powerpoint/2010/main" val="11058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Models are </a:t>
            </a:r>
            <a:r>
              <a:rPr lang="en-US" b="1" dirty="0" smtClean="0"/>
              <a:t>not</a:t>
            </a:r>
            <a:r>
              <a:rPr lang="en-US" dirty="0" smtClean="0"/>
              <a:t> better than humans. In an ideal world, we would</a:t>
            </a:r>
            <a:r>
              <a:rPr lang="en-US" baseline="0" dirty="0" smtClean="0"/>
              <a:t> have every line item be cleaned by a DQT person, as they know more than the model does. Alas, we live in a word filled with deadlines and time constraints, thus we turn to ML to help make the data cleaning process more efficient, if possible. Setting expectations is key. We should not expect the model to magically clean X number of districts with one mass update. We should more realistically expect the model to help reduce DQT’s cleaning time per line item, and only prescribe a mass update on the line items with high prediction probabilities. I.e. the low hanging fruit</a:t>
            </a:r>
          </a:p>
        </p:txBody>
      </p:sp>
      <p:sp>
        <p:nvSpPr>
          <p:cNvPr id="4" name="Slide Number Placeholder 3"/>
          <p:cNvSpPr>
            <a:spLocks noGrp="1"/>
          </p:cNvSpPr>
          <p:nvPr>
            <p:ph type="sldNum" sz="quarter" idx="10"/>
          </p:nvPr>
        </p:nvSpPr>
        <p:spPr/>
        <p:txBody>
          <a:bodyPr/>
          <a:lstStyle/>
          <a:p>
            <a:fld id="{8987F0E6-689B-D44E-AB2C-77854535E0B3}" type="slidenum">
              <a:rPr lang="en-US" smtClean="0"/>
              <a:t>6</a:t>
            </a:fld>
            <a:endParaRPr lang="en-US" dirty="0"/>
          </a:p>
        </p:txBody>
      </p:sp>
    </p:spTree>
    <p:extLst>
      <p:ext uri="{BB962C8B-B14F-4D97-AF65-F5344CB8AC3E}">
        <p14:creationId xmlns:p14="http://schemas.microsoft.com/office/powerpoint/2010/main" val="48646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component of machine learning is the assumption that the patterns established in the data used to train the model hold</a:t>
            </a:r>
            <a:r>
              <a:rPr lang="en-US" baseline="0" dirty="0" smtClean="0"/>
              <a:t> in the data the model is applied to. </a:t>
            </a:r>
            <a:r>
              <a:rPr lang="en-US" dirty="0" smtClean="0"/>
              <a:t>Since</a:t>
            </a:r>
            <a:r>
              <a:rPr lang="en-US" baseline="0" dirty="0" smtClean="0"/>
              <a:t> the model is trained on the prior year’s data, the relationships between the variables must be similar to the new dataset. Since there were many changes made to the USAC form between 2015 and 2016, the patterns between the variables are less likely to hold between the years. And since the model is only evaluated on the same year’s data, the evaluation of the accuracy on the new year’s data is missing. </a:t>
            </a:r>
            <a:r>
              <a:rPr lang="en-US" b="1" baseline="0" dirty="0" smtClean="0"/>
              <a:t>Which is why we didn’t implement the random forest model on 2016 data.</a:t>
            </a:r>
          </a:p>
          <a:p>
            <a:endParaRPr lang="en-US" baseline="0"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7</a:t>
            </a:fld>
            <a:endParaRPr lang="en-US" dirty="0"/>
          </a:p>
        </p:txBody>
      </p:sp>
    </p:spTree>
    <p:extLst>
      <p:ext uri="{BB962C8B-B14F-4D97-AF65-F5344CB8AC3E}">
        <p14:creationId xmlns:p14="http://schemas.microsoft.com/office/powerpoint/2010/main" val="203082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a:t>
            </a:r>
            <a:r>
              <a:rPr lang="en-US" baseline="0" dirty="0" smtClean="0"/>
              <a:t>e it was the first time the company had ever incorporated a machine learning model into the data cleaning process, there are natural time and resource costs that can incur. </a:t>
            </a:r>
          </a:p>
          <a:p>
            <a:endParaRPr lang="en-US" baseline="0" dirty="0" smtClean="0"/>
          </a:p>
        </p:txBody>
      </p:sp>
      <p:sp>
        <p:nvSpPr>
          <p:cNvPr id="4" name="Slide Number Placeholder 3"/>
          <p:cNvSpPr>
            <a:spLocks noGrp="1"/>
          </p:cNvSpPr>
          <p:nvPr>
            <p:ph type="sldNum" sz="quarter" idx="10"/>
          </p:nvPr>
        </p:nvSpPr>
        <p:spPr/>
        <p:txBody>
          <a:bodyPr/>
          <a:lstStyle/>
          <a:p>
            <a:fld id="{8987F0E6-689B-D44E-AB2C-77854535E0B3}" type="slidenum">
              <a:rPr lang="en-US" smtClean="0"/>
              <a:t>8</a:t>
            </a:fld>
            <a:endParaRPr lang="en-US" dirty="0"/>
          </a:p>
        </p:txBody>
      </p:sp>
    </p:spTree>
    <p:extLst>
      <p:ext uri="{BB962C8B-B14F-4D97-AF65-F5344CB8AC3E}">
        <p14:creationId xmlns:p14="http://schemas.microsoft.com/office/powerpoint/2010/main" val="16730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what I believe, the allocation of resources among staff was not efficient. According to a DQT member, two people were pulled from DQT for a month solid to QA the ML results.</a:t>
            </a:r>
          </a:p>
          <a:p>
            <a:r>
              <a:rPr lang="en-US" baseline="0" dirty="0" smtClean="0"/>
              <a:t>SAT workload was also high and required the full attention of multiple members.</a:t>
            </a:r>
          </a:p>
        </p:txBody>
      </p:sp>
      <p:sp>
        <p:nvSpPr>
          <p:cNvPr id="4" name="Slide Number Placeholder 3"/>
          <p:cNvSpPr>
            <a:spLocks noGrp="1"/>
          </p:cNvSpPr>
          <p:nvPr>
            <p:ph type="sldNum" sz="quarter" idx="10"/>
          </p:nvPr>
        </p:nvSpPr>
        <p:spPr/>
        <p:txBody>
          <a:bodyPr/>
          <a:lstStyle/>
          <a:p>
            <a:fld id="{8987F0E6-689B-D44E-AB2C-77854535E0B3}" type="slidenum">
              <a:rPr lang="en-US" smtClean="0"/>
              <a:t>9</a:t>
            </a:fld>
            <a:endParaRPr lang="en-US" dirty="0"/>
          </a:p>
        </p:txBody>
      </p:sp>
    </p:spTree>
    <p:extLst>
      <p:ext uri="{BB962C8B-B14F-4D97-AF65-F5344CB8AC3E}">
        <p14:creationId xmlns:p14="http://schemas.microsoft.com/office/powerpoint/2010/main" val="9367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7F0E6-689B-D44E-AB2C-77854535E0B3}" type="slidenum">
              <a:rPr lang="en-US" smtClean="0"/>
              <a:t>10</a:t>
            </a:fld>
            <a:endParaRPr lang="en-US" dirty="0"/>
          </a:p>
        </p:txBody>
      </p:sp>
    </p:spTree>
    <p:extLst>
      <p:ext uri="{BB962C8B-B14F-4D97-AF65-F5344CB8AC3E}">
        <p14:creationId xmlns:p14="http://schemas.microsoft.com/office/powerpoint/2010/main" val="158702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 y="2838775"/>
            <a:ext cx="9144003" cy="3445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3" y="6263639"/>
            <a:ext cx="9144003" cy="59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4" y="6454644"/>
            <a:ext cx="7439879"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057068"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flipH="1">
            <a:off x="8516154"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flipH="1">
            <a:off x="7627513"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7533546"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439876"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346924"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3610" y="1199050"/>
            <a:ext cx="4489544" cy="1469081"/>
          </a:xfrm>
          <a:prstGeom prst="rect">
            <a:avLst/>
          </a:prstGeom>
        </p:spPr>
      </p:pic>
      <p:sp>
        <p:nvSpPr>
          <p:cNvPr id="21" name="Text Placeholder 20"/>
          <p:cNvSpPr>
            <a:spLocks noGrp="1"/>
          </p:cNvSpPr>
          <p:nvPr>
            <p:ph type="body" sz="quarter" idx="10" hasCustomPrompt="1"/>
          </p:nvPr>
        </p:nvSpPr>
        <p:spPr>
          <a:xfrm>
            <a:off x="476249" y="3289300"/>
            <a:ext cx="7202063" cy="596899"/>
          </a:xfrm>
          <a:prstGeom prst="rect">
            <a:avLst/>
          </a:prstGeom>
        </p:spPr>
        <p:txBody>
          <a:bodyPr anchor="ctr"/>
          <a:lstStyle>
            <a:lvl1pPr marL="0" indent="0">
              <a:buNone/>
              <a:defRPr sz="20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here</a:t>
            </a:r>
          </a:p>
        </p:txBody>
      </p:sp>
      <p:sp>
        <p:nvSpPr>
          <p:cNvPr id="23" name="Text Placeholder 22"/>
          <p:cNvSpPr>
            <a:spLocks noGrp="1"/>
          </p:cNvSpPr>
          <p:nvPr>
            <p:ph type="body" sz="quarter" idx="11" hasCustomPrompt="1"/>
          </p:nvPr>
        </p:nvSpPr>
        <p:spPr>
          <a:xfrm>
            <a:off x="476250" y="3657600"/>
            <a:ext cx="7202062" cy="495300"/>
          </a:xfrm>
          <a:prstGeom prst="rect">
            <a:avLst/>
          </a:prstGeom>
        </p:spPr>
        <p:txBody>
          <a:bodyPr anchor="ctr"/>
          <a:lstStyle>
            <a:lvl1pPr marL="0" indent="0">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here</a:t>
            </a:r>
            <a:endParaRPr lang="en-US" dirty="0"/>
          </a:p>
        </p:txBody>
      </p:sp>
      <p:sp>
        <p:nvSpPr>
          <p:cNvPr id="27" name="Text Placeholder 26"/>
          <p:cNvSpPr>
            <a:spLocks noGrp="1"/>
          </p:cNvSpPr>
          <p:nvPr>
            <p:ph type="body" sz="quarter" idx="12" hasCustomPrompt="1"/>
          </p:nvPr>
        </p:nvSpPr>
        <p:spPr>
          <a:xfrm>
            <a:off x="476249" y="4547868"/>
            <a:ext cx="5086350" cy="393700"/>
          </a:xfrm>
          <a:prstGeom prst="rect">
            <a:avLst/>
          </a:prstGeom>
        </p:spPr>
        <p:txBody>
          <a:bodyPr anchor="ct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Date</a:t>
            </a:r>
            <a:endParaRPr lang="en-US" dirty="0"/>
          </a:p>
        </p:txBody>
      </p:sp>
    </p:spTree>
    <p:extLst>
      <p:ext uri="{BB962C8B-B14F-4D97-AF65-F5344CB8AC3E}">
        <p14:creationId xmlns:p14="http://schemas.microsoft.com/office/powerpoint/2010/main" val="419080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yellow background">
    <p:spTree>
      <p:nvGrpSpPr>
        <p:cNvPr id="1" name=""/>
        <p:cNvGrpSpPr/>
        <p:nvPr/>
      </p:nvGrpSpPr>
      <p:grpSpPr>
        <a:xfrm>
          <a:off x="0" y="0"/>
          <a:ext cx="0" cy="0"/>
          <a:chOff x="0" y="0"/>
          <a:chExt cx="0" cy="0"/>
        </a:xfrm>
      </p:grpSpPr>
      <p:sp>
        <p:nvSpPr>
          <p:cNvPr id="3" name="Rectangle 2"/>
          <p:cNvSpPr/>
          <p:nvPr userDrawn="1"/>
        </p:nvSpPr>
        <p:spPr>
          <a:xfrm>
            <a:off x="-3" y="1"/>
            <a:ext cx="9144003" cy="62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smtClean="0"/>
              <a:t>Title goes here (no subtitle)</a:t>
            </a:r>
            <a:endParaRPr lang="en-US" dirty="0"/>
          </a:p>
        </p:txBody>
      </p:sp>
      <p:sp>
        <p:nvSpPr>
          <p:cNvPr id="15" name="Text Placeholder 18"/>
          <p:cNvSpPr>
            <a:spLocks noGrp="1"/>
          </p:cNvSpPr>
          <p:nvPr>
            <p:ph type="body" sz="quarter" idx="10"/>
          </p:nvPr>
        </p:nvSpPr>
        <p:spPr>
          <a:xfrm>
            <a:off x="425003" y="1183599"/>
            <a:ext cx="8274050" cy="4876800"/>
          </a:xfrm>
          <a:prstGeom prst="rect">
            <a:avLst/>
          </a:prstGeo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6" name="TextBox 15"/>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7" name="Rectangle 16"/>
          <p:cNvSpPr/>
          <p:nvPr userDrawn="1"/>
        </p:nvSpPr>
        <p:spPr>
          <a:xfrm>
            <a:off x="-3" y="0"/>
            <a:ext cx="9144000" cy="51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748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with subtitle">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277532"/>
            <a:ext cx="7886700" cy="410223"/>
          </a:xfrm>
          <a:prstGeom prst="rect">
            <a:avLst/>
          </a:prstGeom>
        </p:spPr>
        <p:txBody>
          <a:bodyPr anchor="b"/>
          <a:lstStyle>
            <a:lvl1pPr>
              <a:defRPr sz="2000" baseline="0"/>
            </a:lvl1pPr>
          </a:lstStyle>
          <a:p>
            <a:r>
              <a:rPr lang="en-US" dirty="0" smtClean="0"/>
              <a:t>Title goes here (no subtitle)</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p:nvPr>
        </p:nvSpPr>
        <p:spPr>
          <a:xfrm>
            <a:off x="425003" y="1183599"/>
            <a:ext cx="8274050" cy="4876800"/>
          </a:xfrm>
          <a:prstGeom prst="rect">
            <a:avLst/>
          </a:prstGeo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0"/>
          <p:cNvSpPr>
            <a:spLocks noGrp="1"/>
          </p:cNvSpPr>
          <p:nvPr>
            <p:ph type="body" sz="quarter" idx="11" hasCustomPrompt="1"/>
          </p:nvPr>
        </p:nvSpPr>
        <p:spPr>
          <a:xfrm>
            <a:off x="425450" y="623888"/>
            <a:ext cx="7886700" cy="265112"/>
          </a:xfrm>
          <a:prstGeom prst="rect">
            <a:avLst/>
          </a:prstGeom>
        </p:spPr>
        <p:txBody>
          <a:bodyPr/>
          <a:lstStyle>
            <a:lvl1pPr marL="0" indent="0">
              <a:buNone/>
              <a:defRPr sz="160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goes here</a:t>
            </a:r>
            <a:endParaRPr lang="en-US" dirty="0"/>
          </a:p>
        </p:txBody>
      </p:sp>
    </p:spTree>
    <p:extLst>
      <p:ext uri="{BB962C8B-B14F-4D97-AF65-F5344CB8AC3E}">
        <p14:creationId xmlns:p14="http://schemas.microsoft.com/office/powerpoint/2010/main" val="318934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subtitle_yellow background">
    <p:spTree>
      <p:nvGrpSpPr>
        <p:cNvPr id="1" name=""/>
        <p:cNvGrpSpPr/>
        <p:nvPr/>
      </p:nvGrpSpPr>
      <p:grpSpPr>
        <a:xfrm>
          <a:off x="0" y="0"/>
          <a:ext cx="0" cy="0"/>
          <a:chOff x="0" y="0"/>
          <a:chExt cx="0" cy="0"/>
        </a:xfrm>
      </p:grpSpPr>
      <p:sp>
        <p:nvSpPr>
          <p:cNvPr id="16" name="Rectangle 15"/>
          <p:cNvSpPr/>
          <p:nvPr userDrawn="1"/>
        </p:nvSpPr>
        <p:spPr>
          <a:xfrm>
            <a:off x="-3" y="1"/>
            <a:ext cx="9144003" cy="62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3" y="0"/>
            <a:ext cx="9144000" cy="51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277532"/>
            <a:ext cx="7886700" cy="410223"/>
          </a:xfrm>
          <a:prstGeom prst="rect">
            <a:avLst/>
          </a:prstGeom>
        </p:spPr>
        <p:txBody>
          <a:bodyPr anchor="b"/>
          <a:lstStyle>
            <a:lvl1pPr>
              <a:defRPr sz="2000" baseline="0"/>
            </a:lvl1pPr>
          </a:lstStyle>
          <a:p>
            <a:r>
              <a:rPr lang="en-US" dirty="0" smtClean="0"/>
              <a:t>Title goes here (no subtitle)</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p:nvPr>
        </p:nvSpPr>
        <p:spPr>
          <a:xfrm>
            <a:off x="425003" y="1183599"/>
            <a:ext cx="8274050" cy="4876800"/>
          </a:xfrm>
          <a:prstGeom prst="rect">
            <a:avLst/>
          </a:prstGeo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1" name="Text Placeholder 10"/>
          <p:cNvSpPr>
            <a:spLocks noGrp="1"/>
          </p:cNvSpPr>
          <p:nvPr>
            <p:ph type="body" sz="quarter" idx="11" hasCustomPrompt="1"/>
          </p:nvPr>
        </p:nvSpPr>
        <p:spPr>
          <a:xfrm>
            <a:off x="425450" y="623888"/>
            <a:ext cx="7886700" cy="265112"/>
          </a:xfrm>
          <a:prstGeom prst="rect">
            <a:avLst/>
          </a:prstGeom>
        </p:spPr>
        <p:txBody>
          <a:bodyPr/>
          <a:lstStyle>
            <a:lvl1pPr marL="0" indent="0">
              <a:buNone/>
              <a:defRPr sz="160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Subtitle goes here</a:t>
            </a:r>
            <a:endParaRPr lang="en-US" dirty="0"/>
          </a:p>
        </p:txBody>
      </p:sp>
    </p:spTree>
    <p:extLst>
      <p:ext uri="{BB962C8B-B14F-4D97-AF65-F5344CB8AC3E}">
        <p14:creationId xmlns:p14="http://schemas.microsoft.com/office/powerpoint/2010/main" val="209175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hite) ">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1403392" y="912429"/>
            <a:ext cx="780290" cy="704089"/>
          </a:xfrm>
          <a:prstGeom prst="rect">
            <a:avLst/>
          </a:prstGeom>
          <a:noFill/>
          <a:ln>
            <a:noFill/>
          </a:ln>
        </p:spPr>
      </p:pic>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0" hasCustomPrompt="1"/>
          </p:nvPr>
        </p:nvSpPr>
        <p:spPr>
          <a:xfrm>
            <a:off x="2540000" y="1333500"/>
            <a:ext cx="4775200" cy="3924300"/>
          </a:xfrm>
          <a:prstGeom prst="rect">
            <a:avLst/>
          </a:prstGeom>
        </p:spPr>
        <p:txBody>
          <a:bodyPr/>
          <a:lstStyle>
            <a:lvl1pPr marL="0" indent="0">
              <a:buNone/>
              <a:defRPr sz="2400" baseline="0"/>
            </a:lvl1pPr>
          </a:lstStyle>
          <a:p>
            <a:pPr lvl="0"/>
            <a:r>
              <a:rPr lang="en-US" dirty="0" smtClean="0"/>
              <a:t>Add quote</a:t>
            </a:r>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06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Yellow) ">
    <p:spTree>
      <p:nvGrpSpPr>
        <p:cNvPr id="1" name=""/>
        <p:cNvGrpSpPr/>
        <p:nvPr/>
      </p:nvGrpSpPr>
      <p:grpSpPr>
        <a:xfrm>
          <a:off x="0" y="0"/>
          <a:ext cx="0" cy="0"/>
          <a:chOff x="0" y="0"/>
          <a:chExt cx="0" cy="0"/>
        </a:xfrm>
      </p:grpSpPr>
      <p:sp>
        <p:nvSpPr>
          <p:cNvPr id="3" name="Rectangle 2"/>
          <p:cNvSpPr/>
          <p:nvPr userDrawn="1"/>
        </p:nvSpPr>
        <p:spPr>
          <a:xfrm>
            <a:off x="-3" y="1"/>
            <a:ext cx="9144003" cy="62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1403392" y="912429"/>
            <a:ext cx="780290" cy="704089"/>
          </a:xfrm>
          <a:prstGeom prst="rect">
            <a:avLst/>
          </a:prstGeom>
          <a:noFill/>
          <a:ln>
            <a:noFill/>
          </a:ln>
        </p:spPr>
      </p:pic>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0" hasCustomPrompt="1"/>
          </p:nvPr>
        </p:nvSpPr>
        <p:spPr>
          <a:xfrm>
            <a:off x="2540000" y="1333500"/>
            <a:ext cx="4775200" cy="3924300"/>
          </a:xfrm>
          <a:prstGeom prst="rect">
            <a:avLst/>
          </a:prstGeom>
        </p:spPr>
        <p:txBody>
          <a:bodyPr/>
          <a:lstStyle>
            <a:lvl1pPr marL="0" indent="0">
              <a:buNone/>
              <a:defRPr sz="2400" baseline="0"/>
            </a:lvl1pPr>
          </a:lstStyle>
          <a:p>
            <a:pPr lvl="0"/>
            <a:r>
              <a:rPr lang="en-US" dirty="0" smtClean="0"/>
              <a:t>Add quote</a:t>
            </a:r>
          </a:p>
        </p:txBody>
      </p:sp>
    </p:spTree>
    <p:extLst>
      <p:ext uri="{BB962C8B-B14F-4D97-AF65-F5344CB8AC3E}">
        <p14:creationId xmlns:p14="http://schemas.microsoft.com/office/powerpoint/2010/main" val="175876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4" name="Text Placeholder 3"/>
          <p:cNvSpPr>
            <a:spLocks noGrp="1"/>
          </p:cNvSpPr>
          <p:nvPr>
            <p:ph type="body" sz="quarter" idx="10"/>
          </p:nvPr>
        </p:nvSpPr>
        <p:spPr>
          <a:xfrm>
            <a:off x="1308098" y="2032000"/>
            <a:ext cx="6527800" cy="1955800"/>
          </a:xfrm>
          <a:prstGeom prst="rect">
            <a:avLst/>
          </a:prstGeom>
        </p:spPr>
        <p:txBody>
          <a:bodyPr/>
          <a:lstStyle>
            <a:lvl1pPr marL="0" indent="0" algn="ctr">
              <a:buNone/>
              <a:defRPr sz="4000">
                <a:latin typeface="+mj-lt"/>
              </a:defRPr>
            </a:lvl1pPr>
            <a:lvl2pPr marL="457200" indent="0" algn="ctr">
              <a:buNone/>
              <a:defRPr>
                <a:latin typeface="+mj-lt"/>
              </a:defRPr>
            </a:lvl2pPr>
            <a:lvl3pPr marL="914400" indent="0" algn="ctr">
              <a:buNone/>
              <a:defRPr>
                <a:latin typeface="+mj-lt"/>
              </a:defRPr>
            </a:lvl3pPr>
            <a:lvl4pPr marL="1371600" indent="0" algn="ctr">
              <a:buNone/>
              <a:defRPr>
                <a:latin typeface="+mj-lt"/>
              </a:defRPr>
            </a:lvl4pPr>
            <a:lvl5pPr marL="1828800" indent="0" algn="ctr">
              <a:buNone/>
              <a:defRPr>
                <a:latin typeface="+mj-lt"/>
              </a:defRPr>
            </a:lvl5pPr>
          </a:lstStyle>
          <a:p>
            <a:pPr lvl="0"/>
            <a:r>
              <a:rPr lang="en-US" dirty="0" smtClean="0"/>
              <a:t>Click to edit Master text styles</a:t>
            </a:r>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029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 Yellow">
    <p:spTree>
      <p:nvGrpSpPr>
        <p:cNvPr id="1" name=""/>
        <p:cNvGrpSpPr/>
        <p:nvPr/>
      </p:nvGrpSpPr>
      <p:grpSpPr>
        <a:xfrm>
          <a:off x="0" y="0"/>
          <a:ext cx="0" cy="0"/>
          <a:chOff x="0" y="0"/>
          <a:chExt cx="0" cy="0"/>
        </a:xfrm>
      </p:grpSpPr>
      <p:sp>
        <p:nvSpPr>
          <p:cNvPr id="3" name="Rectangle 2"/>
          <p:cNvSpPr/>
          <p:nvPr userDrawn="1"/>
        </p:nvSpPr>
        <p:spPr>
          <a:xfrm>
            <a:off x="-3" y="1"/>
            <a:ext cx="9144003" cy="62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4" name="Text Placeholder 3"/>
          <p:cNvSpPr>
            <a:spLocks noGrp="1"/>
          </p:cNvSpPr>
          <p:nvPr>
            <p:ph type="body" sz="quarter" idx="10"/>
          </p:nvPr>
        </p:nvSpPr>
        <p:spPr>
          <a:xfrm>
            <a:off x="1308098" y="2032000"/>
            <a:ext cx="6527800" cy="1955800"/>
          </a:xfrm>
          <a:prstGeom prst="rect">
            <a:avLst/>
          </a:prstGeom>
        </p:spPr>
        <p:txBody>
          <a:bodyPr/>
          <a:lstStyle>
            <a:lvl1pPr marL="0" indent="0" algn="ctr">
              <a:buNone/>
              <a:defRPr sz="4000">
                <a:latin typeface="+mj-lt"/>
              </a:defRPr>
            </a:lvl1pPr>
            <a:lvl2pPr marL="457200" indent="0" algn="ctr">
              <a:buNone/>
              <a:defRPr>
                <a:latin typeface="+mj-lt"/>
              </a:defRPr>
            </a:lvl2pPr>
            <a:lvl3pPr marL="914400" indent="0" algn="ctr">
              <a:buNone/>
              <a:defRPr>
                <a:latin typeface="+mj-lt"/>
              </a:defRPr>
            </a:lvl3pPr>
            <a:lvl4pPr marL="1371600" indent="0" algn="ctr">
              <a:buNone/>
              <a:defRPr>
                <a:latin typeface="+mj-lt"/>
              </a:defRPr>
            </a:lvl4pPr>
            <a:lvl5pPr marL="1828800" indent="0" algn="ctr">
              <a:buNone/>
              <a:defRPr>
                <a:latin typeface="+mj-lt"/>
              </a:defRPr>
            </a:lvl5pPr>
          </a:lstStyle>
          <a:p>
            <a:pPr lvl="0"/>
            <a:r>
              <a:rPr lang="en-US" dirty="0" smtClean="0"/>
              <a:t>Click to edit Master text styles</a:t>
            </a:r>
          </a:p>
        </p:txBody>
      </p:sp>
      <p:sp>
        <p:nvSpPr>
          <p:cNvPr id="17" name="Rectangle 16"/>
          <p:cNvSpPr/>
          <p:nvPr userDrawn="1"/>
        </p:nvSpPr>
        <p:spPr>
          <a:xfrm>
            <a:off x="-3" y="0"/>
            <a:ext cx="9144000" cy="51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3340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 Background Blank">
    <p:spTree>
      <p:nvGrpSpPr>
        <p:cNvPr id="1" name=""/>
        <p:cNvGrpSpPr/>
        <p:nvPr/>
      </p:nvGrpSpPr>
      <p:grpSpPr>
        <a:xfrm>
          <a:off x="0" y="0"/>
          <a:ext cx="0" cy="0"/>
          <a:chOff x="0" y="0"/>
          <a:chExt cx="0" cy="0"/>
        </a:xfrm>
      </p:grpSpPr>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6103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Background Blank">
    <p:spTree>
      <p:nvGrpSpPr>
        <p:cNvPr id="1" name=""/>
        <p:cNvGrpSpPr/>
        <p:nvPr/>
      </p:nvGrpSpPr>
      <p:grpSpPr>
        <a:xfrm>
          <a:off x="0" y="0"/>
          <a:ext cx="0" cy="0"/>
          <a:chOff x="0" y="0"/>
          <a:chExt cx="0" cy="0"/>
        </a:xfrm>
      </p:grpSpPr>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3" y="1"/>
            <a:ext cx="9144003" cy="62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3" y="0"/>
            <a:ext cx="9144000" cy="51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17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oals/Agenda">
    <p:spTree>
      <p:nvGrpSpPr>
        <p:cNvPr id="1" name=""/>
        <p:cNvGrpSpPr/>
        <p:nvPr/>
      </p:nvGrpSpPr>
      <p:grpSpPr>
        <a:xfrm>
          <a:off x="0" y="0"/>
          <a:ext cx="0" cy="0"/>
          <a:chOff x="0" y="0"/>
          <a:chExt cx="0" cy="0"/>
        </a:xfrm>
      </p:grpSpPr>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16"/>
          <p:cNvSpPr>
            <a:spLocks noGrp="1"/>
          </p:cNvSpPr>
          <p:nvPr>
            <p:ph type="body" sz="quarter" idx="11" hasCustomPrompt="1"/>
          </p:nvPr>
        </p:nvSpPr>
        <p:spPr>
          <a:xfrm>
            <a:off x="425301" y="839622"/>
            <a:ext cx="3105299" cy="5073650"/>
          </a:xfrm>
          <a:prstGeom prst="rect">
            <a:avLst/>
          </a:prstGeom>
        </p:spPr>
        <p:txBody>
          <a:bodyPr/>
          <a:lstStyle>
            <a:lvl1pPr marL="0" indent="0">
              <a:buNone/>
              <a:defRPr sz="1800" baseline="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Click to add text</a:t>
            </a:r>
            <a:endParaRPr lang="en-US" dirty="0"/>
          </a:p>
        </p:txBody>
      </p:sp>
      <p:sp>
        <p:nvSpPr>
          <p:cNvPr id="38" name="Title 37"/>
          <p:cNvSpPr>
            <a:spLocks noGrp="1"/>
          </p:cNvSpPr>
          <p:nvPr>
            <p:ph type="title" hasCustomPrompt="1"/>
          </p:nvPr>
        </p:nvSpPr>
        <p:spPr>
          <a:xfrm>
            <a:off x="425003" y="379132"/>
            <a:ext cx="8090347" cy="400110"/>
          </a:xfrm>
          <a:prstGeom prst="rect">
            <a:avLst/>
          </a:prstGeom>
        </p:spPr>
        <p:txBody>
          <a:bodyPr anchor="b"/>
          <a:lstStyle>
            <a:lvl1pPr>
              <a:defRPr sz="2000"/>
            </a:lvl1pPr>
          </a:lstStyle>
          <a:p>
            <a:r>
              <a:rPr lang="en-US" dirty="0" smtClean="0"/>
              <a:t>Click to edit title</a:t>
            </a:r>
            <a:endParaRPr lang="en-US" dirty="0"/>
          </a:p>
        </p:txBody>
      </p:sp>
    </p:spTree>
    <p:extLst>
      <p:ext uri="{BB962C8B-B14F-4D97-AF65-F5344CB8AC3E}">
        <p14:creationId xmlns:p14="http://schemas.microsoft.com/office/powerpoint/2010/main" val="326095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ssion Statement">
    <p:spTree>
      <p:nvGrpSpPr>
        <p:cNvPr id="1" name=""/>
        <p:cNvGrpSpPr/>
        <p:nvPr/>
      </p:nvGrpSpPr>
      <p:grpSpPr>
        <a:xfrm>
          <a:off x="0" y="0"/>
          <a:ext cx="0" cy="0"/>
          <a:chOff x="0" y="0"/>
          <a:chExt cx="0" cy="0"/>
        </a:xfrm>
      </p:grpSpPr>
      <p:sp>
        <p:nvSpPr>
          <p:cNvPr id="62" name="Rectangle 61"/>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5" name="Rectangle 64"/>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userDrawn="1"/>
        </p:nvSpPr>
        <p:spPr>
          <a:xfrm>
            <a:off x="-3" y="1"/>
            <a:ext cx="9144003" cy="62341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userDrawn="1"/>
        </p:nvSpPr>
        <p:spPr>
          <a:xfrm>
            <a:off x="425003" y="3971488"/>
            <a:ext cx="3880297" cy="1569660"/>
          </a:xfrm>
          <a:prstGeom prst="rect">
            <a:avLst/>
          </a:prstGeom>
          <a:noFill/>
        </p:spPr>
        <p:txBody>
          <a:bodyPr wrap="square" rtlCol="0">
            <a:spAutoFit/>
          </a:bodyPr>
          <a:lstStyle/>
          <a:p>
            <a:pPr>
              <a:lnSpc>
                <a:spcPct val="150000"/>
              </a:lnSpc>
            </a:pPr>
            <a:r>
              <a:rPr lang="en-US" sz="1600" dirty="0" smtClean="0"/>
              <a:t>Upgrade the Internet access in every public school classroom in America so that all students can take advantage of the promise of digital learning.</a:t>
            </a:r>
          </a:p>
        </p:txBody>
      </p:sp>
      <p:pic>
        <p:nvPicPr>
          <p:cNvPr id="73" name="Picture 72"/>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 y="-20335"/>
            <a:ext cx="9144000" cy="2859110"/>
          </a:xfrm>
          <a:prstGeom prst="rect">
            <a:avLst/>
          </a:prstGeom>
        </p:spPr>
      </p:pic>
      <p:sp>
        <p:nvSpPr>
          <p:cNvPr id="74" name="Title 1"/>
          <p:cNvSpPr txBox="1">
            <a:spLocks/>
          </p:cNvSpPr>
          <p:nvPr userDrawn="1"/>
        </p:nvSpPr>
        <p:spPr>
          <a:xfrm>
            <a:off x="425003" y="3572592"/>
            <a:ext cx="8036416" cy="4102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Our mission</a:t>
            </a:r>
            <a:endParaRPr lang="en-US" sz="2000" dirty="0"/>
          </a:p>
        </p:txBody>
      </p:sp>
    </p:spTree>
    <p:extLst>
      <p:ext uri="{BB962C8B-B14F-4D97-AF65-F5344CB8AC3E}">
        <p14:creationId xmlns:p14="http://schemas.microsoft.com/office/powerpoint/2010/main" val="3525233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s/Agenda - Yellow background">
    <p:spTree>
      <p:nvGrpSpPr>
        <p:cNvPr id="1" name=""/>
        <p:cNvGrpSpPr/>
        <p:nvPr/>
      </p:nvGrpSpPr>
      <p:grpSpPr>
        <a:xfrm>
          <a:off x="0" y="0"/>
          <a:ext cx="0" cy="0"/>
          <a:chOff x="0" y="0"/>
          <a:chExt cx="0" cy="0"/>
        </a:xfrm>
      </p:grpSpPr>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3" y="1"/>
            <a:ext cx="9144003" cy="62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16"/>
          <p:cNvSpPr>
            <a:spLocks noGrp="1"/>
          </p:cNvSpPr>
          <p:nvPr>
            <p:ph type="body" sz="quarter" idx="11" hasCustomPrompt="1"/>
          </p:nvPr>
        </p:nvSpPr>
        <p:spPr>
          <a:xfrm>
            <a:off x="425301" y="839622"/>
            <a:ext cx="3105299" cy="5073650"/>
          </a:xfrm>
          <a:prstGeom prst="rect">
            <a:avLst/>
          </a:prstGeom>
        </p:spPr>
        <p:txBody>
          <a:bodyPr/>
          <a:lstStyle>
            <a:lvl1pPr marL="0" indent="0">
              <a:buNone/>
              <a:defRPr sz="1800" baseline="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Click to add text</a:t>
            </a:r>
            <a:endParaRPr lang="en-US" dirty="0"/>
          </a:p>
        </p:txBody>
      </p:sp>
      <p:sp>
        <p:nvSpPr>
          <p:cNvPr id="38" name="Title 37"/>
          <p:cNvSpPr>
            <a:spLocks noGrp="1"/>
          </p:cNvSpPr>
          <p:nvPr>
            <p:ph type="title" hasCustomPrompt="1"/>
          </p:nvPr>
        </p:nvSpPr>
        <p:spPr>
          <a:xfrm>
            <a:off x="425003" y="379132"/>
            <a:ext cx="8090347" cy="400110"/>
          </a:xfrm>
          <a:prstGeom prst="rect">
            <a:avLst/>
          </a:prstGeom>
        </p:spPr>
        <p:txBody>
          <a:bodyPr anchor="b"/>
          <a:lstStyle>
            <a:lvl1pPr>
              <a:defRPr sz="2000"/>
            </a:lvl1pPr>
          </a:lstStyle>
          <a:p>
            <a:r>
              <a:rPr lang="en-US" dirty="0" smtClean="0"/>
              <a:t>Click to edit title</a:t>
            </a:r>
            <a:endParaRPr lang="en-US" dirty="0"/>
          </a:p>
        </p:txBody>
      </p:sp>
      <p:sp>
        <p:nvSpPr>
          <p:cNvPr id="20" name="Rectangle 19"/>
          <p:cNvSpPr/>
          <p:nvPr userDrawn="1"/>
        </p:nvSpPr>
        <p:spPr>
          <a:xfrm>
            <a:off x="-6" y="0"/>
            <a:ext cx="9144000" cy="51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8216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picture - option 1">
    <p:spTree>
      <p:nvGrpSpPr>
        <p:cNvPr id="1" name=""/>
        <p:cNvGrpSpPr/>
        <p:nvPr/>
      </p:nvGrpSpPr>
      <p:grpSpPr>
        <a:xfrm>
          <a:off x="0" y="0"/>
          <a:ext cx="0" cy="0"/>
          <a:chOff x="0" y="0"/>
          <a:chExt cx="0" cy="0"/>
        </a:xfrm>
      </p:grpSpPr>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4186470" y="1155329"/>
            <a:ext cx="4506769" cy="369332"/>
          </a:xfrm>
          <a:prstGeom prst="rect">
            <a:avLst/>
          </a:prstGeom>
          <a:noFill/>
        </p:spPr>
        <p:txBody>
          <a:bodyPr wrap="square" rtlCol="0">
            <a:spAutoFit/>
          </a:bodyPr>
          <a:lstStyle/>
          <a:p>
            <a:r>
              <a:rPr lang="en-US" dirty="0" smtClean="0">
                <a:solidFill>
                  <a:schemeClr val="bg1"/>
                </a:solidFill>
              </a:rPr>
              <a:t>Agenda Item : Longer description if needed</a:t>
            </a:r>
            <a:endParaRPr lang="en-US" dirty="0">
              <a:solidFill>
                <a:schemeClr val="bg1"/>
              </a:solidFill>
            </a:endParaRPr>
          </a:p>
        </p:txBody>
      </p:sp>
      <p:sp>
        <p:nvSpPr>
          <p:cNvPr id="36" name="Text Placeholder 16"/>
          <p:cNvSpPr>
            <a:spLocks noGrp="1"/>
          </p:cNvSpPr>
          <p:nvPr>
            <p:ph type="body" sz="quarter" idx="11" hasCustomPrompt="1"/>
          </p:nvPr>
        </p:nvSpPr>
        <p:spPr>
          <a:xfrm>
            <a:off x="425301" y="826922"/>
            <a:ext cx="3105299" cy="5073650"/>
          </a:xfrm>
          <a:prstGeom prst="rect">
            <a:avLst/>
          </a:prstGeom>
        </p:spPr>
        <p:txBody>
          <a:bodyPr/>
          <a:lstStyle>
            <a:lvl1pPr marL="0" indent="0">
              <a:buNone/>
              <a:defRPr sz="1800" baseline="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Click to add text</a:t>
            </a:r>
            <a:endParaRPr lang="en-US" dirty="0"/>
          </a:p>
        </p:txBody>
      </p:sp>
      <p:sp>
        <p:nvSpPr>
          <p:cNvPr id="37" name="Picture Placeholder 18"/>
          <p:cNvSpPr>
            <a:spLocks noGrp="1"/>
          </p:cNvSpPr>
          <p:nvPr>
            <p:ph type="pic" sz="quarter" idx="12" hasCustomPrompt="1"/>
          </p:nvPr>
        </p:nvSpPr>
        <p:spPr>
          <a:xfrm>
            <a:off x="3741897" y="50800"/>
            <a:ext cx="5395913" cy="6108700"/>
          </a:xfrm>
          <a:prstGeom prst="rect">
            <a:avLst/>
          </a:prstGeom>
        </p:spPr>
        <p:txBody>
          <a:bodyPr/>
          <a:lstStyle>
            <a:lvl1pPr>
              <a:defRPr/>
            </a:lvl1pPr>
          </a:lstStyle>
          <a:p>
            <a:r>
              <a:rPr lang="en-US" dirty="0" smtClean="0"/>
              <a:t>Click the icon to insert picture</a:t>
            </a:r>
            <a:endParaRPr lang="en-US" dirty="0"/>
          </a:p>
        </p:txBody>
      </p:sp>
      <p:sp>
        <p:nvSpPr>
          <p:cNvPr id="2" name="Title 1"/>
          <p:cNvSpPr>
            <a:spLocks noGrp="1"/>
          </p:cNvSpPr>
          <p:nvPr>
            <p:ph type="title" hasCustomPrompt="1"/>
          </p:nvPr>
        </p:nvSpPr>
        <p:spPr>
          <a:xfrm>
            <a:off x="425301" y="398905"/>
            <a:ext cx="3105299" cy="367638"/>
          </a:xfrm>
          <a:prstGeom prst="rect">
            <a:avLst/>
          </a:prstGeom>
        </p:spPr>
        <p:txBody>
          <a:bodyPr/>
          <a:lstStyle>
            <a:lvl1pPr>
              <a:defRPr sz="2000" baseline="0"/>
            </a:lvl1pPr>
          </a:lstStyle>
          <a:p>
            <a:r>
              <a:rPr lang="en-US" dirty="0" smtClean="0"/>
              <a:t>Click to edit title</a:t>
            </a:r>
            <a:endParaRPr lang="en-US" dirty="0"/>
          </a:p>
        </p:txBody>
      </p:sp>
    </p:spTree>
    <p:extLst>
      <p:ext uri="{BB962C8B-B14F-4D97-AF65-F5344CB8AC3E}">
        <p14:creationId xmlns:p14="http://schemas.microsoft.com/office/powerpoint/2010/main" val="218813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picture - option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08365" y="612660"/>
            <a:ext cx="3234035" cy="400110"/>
          </a:xfrm>
          <a:prstGeom prst="rect">
            <a:avLst/>
          </a:prstGeom>
        </p:spPr>
        <p:txBody>
          <a:bodyPr anchor="b"/>
          <a:lstStyle>
            <a:lvl1pPr>
              <a:defRPr sz="2000" baseline="0"/>
            </a:lvl1pPr>
          </a:lstStyle>
          <a:p>
            <a:r>
              <a:rPr lang="en-US" dirty="0" smtClean="0"/>
              <a:t>Click to edit title (1 line)</a:t>
            </a:r>
            <a:endParaRPr lang="en-US" dirty="0"/>
          </a:p>
        </p:txBody>
      </p:sp>
      <p:sp>
        <p:nvSpPr>
          <p:cNvPr id="5" name="Rectangle 4"/>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8" name="Rectangle 7"/>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5808663" y="1073150"/>
            <a:ext cx="3233737" cy="5073650"/>
          </a:xfrm>
          <a:prstGeom prst="rect">
            <a:avLst/>
          </a:prstGeom>
        </p:spPr>
        <p:txBody>
          <a:bodyPr/>
          <a:lstStyle>
            <a:lvl1pPr marL="0" indent="0">
              <a:buNone/>
              <a:defRPr sz="1800" baseline="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Click to add text</a:t>
            </a:r>
            <a:endParaRPr lang="en-US" dirty="0"/>
          </a:p>
        </p:txBody>
      </p:sp>
      <p:sp>
        <p:nvSpPr>
          <p:cNvPr id="19" name="Picture Placeholder 18"/>
          <p:cNvSpPr>
            <a:spLocks noGrp="1"/>
          </p:cNvSpPr>
          <p:nvPr>
            <p:ph type="pic" sz="quarter" idx="11" hasCustomPrompt="1"/>
          </p:nvPr>
        </p:nvSpPr>
        <p:spPr>
          <a:xfrm>
            <a:off x="0" y="50800"/>
            <a:ext cx="5395913" cy="6108700"/>
          </a:xfrm>
          <a:prstGeom prst="rect">
            <a:avLst/>
          </a:prstGeom>
        </p:spPr>
        <p:txBody>
          <a:bodyPr/>
          <a:lstStyle>
            <a:lvl1pPr>
              <a:defRPr/>
            </a:lvl1pPr>
          </a:lstStyle>
          <a:p>
            <a:r>
              <a:rPr lang="en-US" dirty="0" smtClean="0"/>
              <a:t>Click the icon to insert picture</a:t>
            </a:r>
            <a:endParaRPr lang="en-US" dirty="0"/>
          </a:p>
        </p:txBody>
      </p:sp>
    </p:spTree>
    <p:extLst>
      <p:ext uri="{BB962C8B-B14F-4D97-AF65-F5344CB8AC3E}">
        <p14:creationId xmlns:p14="http://schemas.microsoft.com/office/powerpoint/2010/main" val="295549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aseline="0"/>
            </a:lvl1pPr>
            <a:lvl2pPr>
              <a:defRPr sz="1600" baseline="0"/>
            </a:lvl2pPr>
            <a:lvl3pPr>
              <a:defRPr sz="1400"/>
            </a:lvl3pPr>
          </a:lstStyle>
          <a:p>
            <a:pPr lvl="0"/>
            <a:r>
              <a:rPr lang="en-US" dirty="0" smtClean="0"/>
              <a:t>First half of the week:</a:t>
            </a:r>
          </a:p>
          <a:p>
            <a:pPr lvl="1"/>
            <a:r>
              <a:rPr lang="en-US" dirty="0" smtClean="0"/>
              <a:t>Status of the current algorithm</a:t>
            </a:r>
          </a:p>
          <a:p>
            <a:pPr lvl="1"/>
            <a:r>
              <a:rPr lang="en-US" dirty="0" smtClean="0"/>
              <a:t>Optimizing the algorithm</a:t>
            </a:r>
          </a:p>
          <a:p>
            <a:pPr lvl="0"/>
            <a:r>
              <a:rPr lang="en-US" dirty="0" smtClean="0"/>
              <a:t>Second half of the week:</a:t>
            </a:r>
          </a:p>
          <a:p>
            <a:pPr lvl="1"/>
            <a:r>
              <a:rPr lang="en-US" dirty="0" smtClean="0"/>
              <a:t>Addressing the Bug</a:t>
            </a:r>
          </a:p>
          <a:p>
            <a:pPr lvl="1"/>
            <a:r>
              <a:rPr lang="en-US" dirty="0" smtClean="0"/>
              <a:t>Aimed to answer the following questions:</a:t>
            </a:r>
          </a:p>
          <a:p>
            <a:pPr lvl="2"/>
            <a:r>
              <a:rPr lang="en-US" dirty="0" smtClean="0"/>
              <a:t>Can we trust the NCES </a:t>
            </a:r>
            <a:r>
              <a:rPr lang="en-US" dirty="0" err="1" smtClean="0"/>
              <a:t>lat</a:t>
            </a:r>
            <a:r>
              <a:rPr lang="en-US" dirty="0" smtClean="0"/>
              <a:t>/long data if there are instances where the location street address is the exact same string, but the algorithm is not capturing the schools correctly?</a:t>
            </a:r>
          </a:p>
          <a:p>
            <a:pPr lvl="2"/>
            <a:r>
              <a:rPr lang="en-US" dirty="0" smtClean="0"/>
              <a:t>Why would the </a:t>
            </a:r>
            <a:r>
              <a:rPr lang="en-US" dirty="0" err="1" smtClean="0"/>
              <a:t>lat</a:t>
            </a:r>
            <a:r>
              <a:rPr lang="en-US" dirty="0" smtClean="0"/>
              <a:t>/long be different for two schools with the same address field?</a:t>
            </a:r>
          </a:p>
          <a:p>
            <a:pPr lvl="2"/>
            <a:r>
              <a:rPr lang="en-US" dirty="0" smtClean="0"/>
              <a:t>Is it worth re-geocoding the address field through something like Google API?</a:t>
            </a:r>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276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0" i="0" u="none" baseline="0"/>
            </a:lvl1pPr>
            <a:lvl2pPr>
              <a:defRPr sz="1600" b="0" u="none" baseline="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b="1" baseline="0"/>
            </a:lvl3pPr>
          </a:lstStyle>
          <a:p>
            <a:pPr lvl="0"/>
            <a:r>
              <a:rPr lang="en-US" dirty="0" smtClean="0"/>
              <a:t>How I approached the problem:</a:t>
            </a:r>
          </a:p>
          <a:p>
            <a:pPr lvl="0"/>
            <a:r>
              <a:rPr lang="en-US" b="1" dirty="0" smtClean="0"/>
              <a:t>102,814 </a:t>
            </a:r>
            <a:r>
              <a:rPr lang="en-US" dirty="0" smtClean="0"/>
              <a:t>schools in the </a:t>
            </a:r>
            <a:r>
              <a:rPr lang="en-US" b="0" u="sng" dirty="0" smtClean="0"/>
              <a:t>raw</a:t>
            </a:r>
            <a:r>
              <a:rPr lang="en-US" b="0" dirty="0" smtClean="0"/>
              <a:t> NCES data*.</a:t>
            </a:r>
          </a:p>
          <a:p>
            <a:pPr lvl="1"/>
            <a:r>
              <a:rPr lang="en-US" b="0" dirty="0" smtClean="0"/>
              <a:t>Taking out the 156 schools with no </a:t>
            </a:r>
            <a:r>
              <a:rPr lang="en-US" b="0" dirty="0" err="1" smtClean="0"/>
              <a:t>lat</a:t>
            </a:r>
            <a:r>
              <a:rPr lang="en-US" b="0" dirty="0" smtClean="0"/>
              <a:t>/long info (these appear to be international schools: American Samoa, Heidelberg, Bavaria, Korea, Okinawa, Guam, etc.): </a:t>
            </a:r>
            <a:r>
              <a:rPr lang="en-US" b="1" dirty="0" smtClean="0"/>
              <a:t>102,658</a:t>
            </a:r>
          </a:p>
          <a:p>
            <a:pPr lvl="1"/>
            <a:r>
              <a:rPr lang="en-US" b="0" dirty="0" smtClean="0"/>
              <a:t>Created a combined address field (pasting together street address, city, state, and zip) and then subset to the schools that share a combined address with any other school: </a:t>
            </a:r>
            <a:r>
              <a:rPr lang="en-US" b="1" dirty="0" smtClean="0"/>
              <a:t>16,200 </a:t>
            </a:r>
            <a:r>
              <a:rPr lang="en-US" b="0" dirty="0" smtClean="0"/>
              <a:t>schools</a:t>
            </a:r>
          </a:p>
          <a:p>
            <a:pPr lvl="1"/>
            <a:r>
              <a:rPr lang="en-US" b="0" dirty="0" smtClean="0"/>
              <a:t>Then switched the unit of analysis to be the </a:t>
            </a:r>
            <a:r>
              <a:rPr lang="en-US" b="0" u="sng" dirty="0" smtClean="0"/>
              <a:t>unique combined address</a:t>
            </a:r>
            <a:r>
              <a:rPr lang="en-US" b="0" u="none" dirty="0" smtClean="0"/>
              <a:t>: </a:t>
            </a:r>
            <a:r>
              <a:rPr lang="en-US" b="1" u="none" dirty="0" smtClean="0"/>
              <a:t>6,956</a:t>
            </a:r>
            <a:r>
              <a:rPr lang="en-US" b="0" u="none" dirty="0" smtClean="0"/>
              <a:t> unique combined addresses in the subset.</a:t>
            </a:r>
          </a:p>
          <a:p>
            <a:pPr lvl="1"/>
            <a:endParaRPr lang="en-US" b="0" u="none" dirty="0" smtClean="0"/>
          </a:p>
          <a:p>
            <a:pPr lvl="1"/>
            <a:endParaRPr lang="en-US" b="0" u="none" dirty="0" smtClean="0"/>
          </a:p>
          <a:p>
            <a:pPr lvl="1"/>
            <a:endParaRPr lang="en-US" b="0" u="none" dirty="0" smtClean="0"/>
          </a:p>
          <a:p>
            <a:pPr lvl="1"/>
            <a:endParaRPr lang="en-US" b="0" u="none" dirty="0" smtClean="0"/>
          </a:p>
          <a:p>
            <a:pPr lvl="1"/>
            <a:endParaRPr lang="en-US" b="0" u="none" dirty="0" smtClean="0"/>
          </a:p>
          <a:p>
            <a:pPr lvl="1"/>
            <a:endParaRPr lang="en-US" b="0" u="none" dirty="0" smtClean="0"/>
          </a:p>
          <a:p>
            <a:pPr lvl="1"/>
            <a:r>
              <a:rPr lang="en-US" b="0" u="none" dirty="0" smtClean="0"/>
              <a:t>*</a:t>
            </a:r>
            <a:r>
              <a:rPr lang="en-US" sz="1400" b="0" u="none" dirty="0" smtClean="0"/>
              <a:t>I acknowledge that some of these entries are not actually “schools” but things like juvenile centers, educational programs, virtual academies, etc.</a:t>
            </a:r>
            <a:endParaRPr lang="en-US" b="0" u="none" dirty="0" smtClean="0"/>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103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0" i="0" u="none"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b="0" u="none" baseline="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b="1" u="none" baseline="0"/>
            </a:lvl3pPr>
          </a:lstStyle>
          <a:p>
            <a:pPr lvl="1"/>
            <a:r>
              <a:rPr lang="en-US" b="0" u="none" dirty="0" smtClean="0"/>
              <a:t>Created a flag that signals for each unique address, if any of the </a:t>
            </a:r>
            <a:r>
              <a:rPr lang="en-US" b="0" u="none" dirty="0" err="1" smtClean="0"/>
              <a:t>lat</a:t>
            </a:r>
            <a:r>
              <a:rPr lang="en-US" b="0" u="none" dirty="0" smtClean="0"/>
              <a:t>/longs are different for any of the schools</a:t>
            </a:r>
          </a:p>
          <a:p>
            <a:pPr lvl="2"/>
            <a:r>
              <a:rPr lang="en-US" b="1" u="none" dirty="0" smtClean="0"/>
              <a:t>2,528</a:t>
            </a:r>
            <a:r>
              <a:rPr lang="en-US" b="0" u="none" dirty="0" smtClean="0"/>
              <a:t> unique addresses have at least 1 different </a:t>
            </a:r>
            <a:r>
              <a:rPr lang="en-US" b="0" u="none" dirty="0" err="1" smtClean="0"/>
              <a:t>lat</a:t>
            </a:r>
            <a:r>
              <a:rPr lang="en-US" b="0" u="none" dirty="0" smtClean="0"/>
              <a:t> or long for a school.</a:t>
            </a:r>
          </a:p>
          <a:p>
            <a:pPr lvl="2"/>
            <a:r>
              <a:rPr lang="en-US" b="1" u="none" dirty="0" smtClean="0"/>
              <a:t>4,428</a:t>
            </a:r>
            <a:r>
              <a:rPr lang="en-US" b="0" u="none" dirty="0" smtClean="0"/>
              <a:t> unique addresses have the same </a:t>
            </a:r>
            <a:r>
              <a:rPr lang="en-US" b="0" u="none" dirty="0" err="1" smtClean="0"/>
              <a:t>lat</a:t>
            </a:r>
            <a:r>
              <a:rPr lang="en-US" b="0" u="none" dirty="0" smtClean="0"/>
              <a:t>/long for all schools.</a:t>
            </a:r>
          </a:p>
          <a:p>
            <a:pPr lvl="1"/>
            <a:r>
              <a:rPr lang="en-US" b="0" dirty="0" smtClean="0"/>
              <a:t>Of the first subset:</a:t>
            </a:r>
          </a:p>
          <a:p>
            <a:pPr lvl="2"/>
            <a:r>
              <a:rPr lang="en-US" b="1" dirty="0" smtClean="0"/>
              <a:t>920 </a:t>
            </a:r>
            <a:r>
              <a:rPr lang="en-US" b="0" dirty="0" smtClean="0"/>
              <a:t>cases </a:t>
            </a:r>
            <a:r>
              <a:rPr lang="en-US" b="0" u="sng" dirty="0" smtClean="0"/>
              <a:t>would not be captured </a:t>
            </a:r>
            <a:r>
              <a:rPr lang="en-US" b="0" dirty="0" smtClean="0"/>
              <a:t>by the current </a:t>
            </a:r>
            <a:r>
              <a:rPr lang="en-US" b="0" dirty="0" err="1" smtClean="0"/>
              <a:t>campusing</a:t>
            </a:r>
            <a:r>
              <a:rPr lang="en-US" b="0" dirty="0" smtClean="0"/>
              <a:t> algorithm (within 0.10 miles).</a:t>
            </a:r>
          </a:p>
          <a:p>
            <a:pPr lvl="2"/>
            <a:r>
              <a:rPr lang="en-US" b="1" dirty="0" smtClean="0"/>
              <a:t>3,634</a:t>
            </a:r>
            <a:r>
              <a:rPr lang="en-US" b="0" dirty="0" smtClean="0"/>
              <a:t> cases would be captured by the current </a:t>
            </a:r>
            <a:r>
              <a:rPr lang="en-US" b="0" dirty="0" err="1" smtClean="0"/>
              <a:t>campusing</a:t>
            </a:r>
            <a:r>
              <a:rPr lang="en-US" b="0" dirty="0" smtClean="0"/>
              <a:t> algorithm, even though the </a:t>
            </a:r>
            <a:r>
              <a:rPr lang="en-US" b="0" dirty="0" err="1" smtClean="0"/>
              <a:t>lat</a:t>
            </a:r>
            <a:r>
              <a:rPr lang="en-US" b="0" dirty="0" smtClean="0"/>
              <a:t>/longs are slightly different.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b="0" dirty="0" smtClean="0"/>
              <a:t>D</a:t>
            </a:r>
            <a:r>
              <a:rPr lang="en-US" dirty="0" smtClean="0"/>
              <a:t>rew a random sample of the 920 cases.</a:t>
            </a:r>
            <a:endParaRPr lang="en-US" b="0" u="none" dirty="0" smtClean="0"/>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04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aseline="0"/>
            </a:lvl1pPr>
            <a:lvl2pPr>
              <a:defRPr sz="1600" baseline="0"/>
            </a:lvl2pPr>
            <a:lvl3pPr>
              <a:defRPr sz="1400" baseline="0"/>
            </a:lvl3pPr>
          </a:lstStyle>
          <a:p>
            <a:pPr lvl="0"/>
            <a:r>
              <a:rPr lang="en-US" dirty="0" smtClean="0"/>
              <a:t>RESULTS:</a:t>
            </a:r>
          </a:p>
          <a:p>
            <a:pPr lvl="1"/>
            <a:r>
              <a:rPr lang="en-US" dirty="0" smtClean="0"/>
              <a:t>For the majority of cases sampled, we DO want these schools to also be considered a campus.</a:t>
            </a:r>
          </a:p>
          <a:p>
            <a:pPr lvl="1"/>
            <a:r>
              <a:rPr lang="en-US" dirty="0" smtClean="0"/>
              <a:t>Through sampling I also found that the </a:t>
            </a:r>
            <a:r>
              <a:rPr lang="en-US" dirty="0" err="1" smtClean="0"/>
              <a:t>lat</a:t>
            </a:r>
            <a:r>
              <a:rPr lang="en-US" dirty="0" smtClean="0"/>
              <a:t>/long coordinates were reliable.</a:t>
            </a:r>
          </a:p>
          <a:p>
            <a:pPr lvl="1"/>
            <a:r>
              <a:rPr lang="en-US" dirty="0" smtClean="0"/>
              <a:t>It just so happens that in some locales (mostly rural), the schools are spread out more than 0.10 miles but could still be considered a campus*.</a:t>
            </a:r>
          </a:p>
          <a:p>
            <a:pPr lvl="2"/>
            <a:r>
              <a:rPr lang="en-US" dirty="0" smtClean="0"/>
              <a:t>The mean distance of the 920 cases is </a:t>
            </a:r>
            <a:r>
              <a:rPr lang="en-US" b="1" dirty="0" smtClean="0"/>
              <a:t>0.45</a:t>
            </a:r>
            <a:r>
              <a:rPr lang="en-US" dirty="0" smtClean="0"/>
              <a:t> miles.</a:t>
            </a:r>
          </a:p>
          <a:p>
            <a:pPr lvl="2"/>
            <a:r>
              <a:rPr lang="en-US" dirty="0" smtClean="0"/>
              <a:t>Versus </a:t>
            </a:r>
            <a:r>
              <a:rPr lang="en-US" b="1" dirty="0" smtClean="0"/>
              <a:t>0.03</a:t>
            </a:r>
            <a:r>
              <a:rPr lang="en-US" dirty="0" smtClean="0"/>
              <a:t> miles for the 3,634 cases that meet the algorithm.</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*meaning there is no major roadway between the schools.</a:t>
            </a:r>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07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baseline="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baseline="0"/>
            </a:lvl3pPr>
          </a:lstStyle>
          <a:p>
            <a:pPr lvl="0"/>
            <a:r>
              <a:rPr lang="en-US" dirty="0" smtClean="0"/>
              <a:t>RESULTS (cont.):</a:t>
            </a:r>
          </a:p>
          <a:p>
            <a:pPr lvl="1"/>
            <a:r>
              <a:rPr lang="en-US" dirty="0" smtClean="0"/>
              <a:t>Can we trust the NCES </a:t>
            </a:r>
            <a:r>
              <a:rPr lang="en-US" dirty="0" err="1" smtClean="0"/>
              <a:t>lat</a:t>
            </a:r>
            <a:r>
              <a:rPr lang="en-US" dirty="0" smtClean="0"/>
              <a:t>/long data if there are instances where the location street address is the exact same string, but the algorithm is not capturing the schools correctly?</a:t>
            </a:r>
          </a:p>
          <a:p>
            <a:pPr lvl="2"/>
            <a:r>
              <a:rPr lang="en-US" dirty="0" smtClean="0"/>
              <a:t>Yes, the </a:t>
            </a:r>
            <a:r>
              <a:rPr lang="en-US" dirty="0" err="1" smtClean="0"/>
              <a:t>lat</a:t>
            </a:r>
            <a:r>
              <a:rPr lang="en-US" dirty="0" smtClean="0"/>
              <a:t>/long coordinates seem to be reliable.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Why would the </a:t>
            </a:r>
            <a:r>
              <a:rPr lang="en-US" dirty="0" err="1" smtClean="0"/>
              <a:t>lat</a:t>
            </a:r>
            <a:r>
              <a:rPr lang="en-US" dirty="0" smtClean="0"/>
              <a:t>/long be different for two schools with the same address field?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Schools, especially in rural areas, are much more spread out.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Is it worth re-geocoding the address field through something like Google API?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No, there is no need to geocode the addresses.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smtClean="0"/>
          </a:p>
          <a:p>
            <a:pPr lvl="1"/>
            <a:endParaRPr lang="en-US" dirty="0" smtClean="0"/>
          </a:p>
          <a:p>
            <a:pPr lvl="1"/>
            <a:endParaRPr lang="en-US" dirty="0" smtClean="0"/>
          </a:p>
          <a:p>
            <a:pPr lvl="1"/>
            <a:endParaRPr lang="en-US" dirty="0" smtClean="0"/>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956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aseline="0"/>
            </a:lvl1pPr>
            <a:lvl2pPr>
              <a:defRPr sz="1600" baseline="0"/>
            </a:lvl2pPr>
            <a:lvl3pPr>
              <a:defRPr sz="1400" baseline="0"/>
            </a:lvl3pPr>
          </a:lstStyle>
          <a:p>
            <a:pPr lvl="0"/>
            <a:r>
              <a:rPr lang="en-US" dirty="0" smtClean="0"/>
              <a:t>RECOMMENDATIONS:</a:t>
            </a:r>
          </a:p>
          <a:p>
            <a:pPr lvl="1"/>
            <a:r>
              <a:rPr lang="en-US" dirty="0" smtClean="0"/>
              <a:t>Fixing the Bug:</a:t>
            </a:r>
          </a:p>
          <a:p>
            <a:pPr lvl="2"/>
            <a:r>
              <a:rPr lang="en-US" dirty="0" smtClean="0"/>
              <a:t>Match on SAME COMBINED ADDRESS field and keep the distance threshold to be 0.10 miles.</a:t>
            </a:r>
          </a:p>
          <a:p>
            <a:pPr lvl="2"/>
            <a:r>
              <a:rPr lang="en-US" dirty="0" smtClean="0"/>
              <a:t>No re—geocoding needed.</a:t>
            </a:r>
          </a:p>
          <a:p>
            <a:pPr lvl="1"/>
            <a:r>
              <a:rPr lang="en-US" dirty="0" smtClean="0"/>
              <a:t>Verified Sample:</a:t>
            </a:r>
          </a:p>
          <a:p>
            <a:pPr lvl="2"/>
            <a:r>
              <a:rPr lang="en-US" dirty="0" smtClean="0"/>
              <a:t>Mechanical Turk</a:t>
            </a:r>
          </a:p>
          <a:p>
            <a:pPr lvl="1"/>
            <a:endParaRPr lang="en-US" dirty="0" smtClean="0"/>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4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no subtitle) ">
    <p:spTree>
      <p:nvGrpSpPr>
        <p:cNvPr id="1" name=""/>
        <p:cNvGrpSpPr/>
        <p:nvPr/>
      </p:nvGrpSpPr>
      <p:grpSpPr>
        <a:xfrm>
          <a:off x="0" y="0"/>
          <a:ext cx="0" cy="0"/>
          <a:chOff x="0" y="0"/>
          <a:chExt cx="0" cy="0"/>
        </a:xfrm>
      </p:grpSpPr>
      <p:sp>
        <p:nvSpPr>
          <p:cNvPr id="15" name="Rectangle 14"/>
          <p:cNvSpPr/>
          <p:nvPr userDrawn="1"/>
        </p:nvSpPr>
        <p:spPr>
          <a:xfrm flipH="1">
            <a:off x="-673108" y="1"/>
            <a:ext cx="635003" cy="9905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425003" y="379132"/>
            <a:ext cx="7886700" cy="410223"/>
          </a:xfrm>
          <a:prstGeom prst="rect">
            <a:avLst/>
          </a:prstGeom>
        </p:spPr>
        <p:txBody>
          <a:bodyPr anchor="b"/>
          <a:lstStyle>
            <a:lvl1pPr>
              <a:defRPr sz="2000" baseline="0"/>
            </a:lvl1pPr>
          </a:lstStyle>
          <a:p>
            <a:r>
              <a:rPr lang="en-US" dirty="0" err="1" smtClean="0"/>
              <a:t>Campusing</a:t>
            </a:r>
            <a:r>
              <a:rPr lang="en-US" dirty="0" smtClean="0"/>
              <a:t> – This Week’s Analysis</a:t>
            </a:r>
            <a:endParaRPr lang="en-US" dirty="0"/>
          </a:p>
        </p:txBody>
      </p:sp>
      <p:sp>
        <p:nvSpPr>
          <p:cNvPr id="3" name="Rectangle 2"/>
          <p:cNvSpPr/>
          <p:nvPr userDrawn="1"/>
        </p:nvSpPr>
        <p:spPr>
          <a:xfrm>
            <a:off x="-3" y="6454644"/>
            <a:ext cx="520861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6825800" y="6454644"/>
            <a:ext cx="86932"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77048" y="6284001"/>
            <a:ext cx="1754152" cy="573998"/>
          </a:xfrm>
          <a:prstGeom prst="rect">
            <a:avLst/>
          </a:prstGeom>
        </p:spPr>
      </p:pic>
      <p:sp>
        <p:nvSpPr>
          <p:cNvPr id="6" name="Rectangle 5"/>
          <p:cNvSpPr/>
          <p:nvPr userDrawn="1"/>
        </p:nvSpPr>
        <p:spPr>
          <a:xfrm flipH="1">
            <a:off x="6284886" y="6454644"/>
            <a:ext cx="540913"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flipH="1">
            <a:off x="5396245" y="6454644"/>
            <a:ext cx="888642"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302278" y="6454644"/>
            <a:ext cx="93967" cy="182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8608" y="6454644"/>
            <a:ext cx="93967"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5115656" y="6454644"/>
            <a:ext cx="93967" cy="182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p:cNvSpPr>
            <a:spLocks noGrp="1"/>
          </p:cNvSpPr>
          <p:nvPr>
            <p:ph type="body" sz="quarter" idx="10" hasCustomPrompt="1"/>
          </p:nvPr>
        </p:nvSpPr>
        <p:spPr>
          <a:xfrm>
            <a:off x="425003" y="1183599"/>
            <a:ext cx="8274050" cy="4876800"/>
          </a:xfrm>
          <a:prstGeom prst="rect">
            <a:avLst/>
          </a:prstGeom>
        </p:spPr>
        <p:txBody>
          <a:bodyPr/>
          <a:lstStyle>
            <a:lvl1pPr>
              <a:defRPr sz="1800"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baseline="0"/>
            </a:lvl2pPr>
            <a:lvl3pPr>
              <a:defRPr sz="1400" baseline="0"/>
            </a:lvl3pPr>
          </a:lstStyle>
          <a:p>
            <a:pPr lvl="0"/>
            <a:r>
              <a:rPr lang="en-US" dirty="0" smtClean="0"/>
              <a:t>FURTHER QUESTIONS: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How close do the schools need to be to actually share services? I.e. is the roadway definition valid no matter how far out the schools are?</a:t>
            </a:r>
          </a:p>
        </p:txBody>
      </p:sp>
      <p:sp>
        <p:nvSpPr>
          <p:cNvPr id="20" name="TextBox 19"/>
          <p:cNvSpPr txBox="1"/>
          <p:nvPr userDrawn="1"/>
        </p:nvSpPr>
        <p:spPr>
          <a:xfrm>
            <a:off x="-704856" y="79524"/>
            <a:ext cx="723900" cy="646331"/>
          </a:xfrm>
          <a:prstGeom prst="rect">
            <a:avLst/>
          </a:prstGeom>
          <a:noFill/>
        </p:spPr>
        <p:txBody>
          <a:bodyPr wrap="square" rtlCol="0">
            <a:spAutoFit/>
          </a:bodyPr>
          <a:lstStyle/>
          <a:p>
            <a:r>
              <a:rPr lang="en-US" sz="1200" dirty="0" smtClean="0"/>
              <a:t>Title and</a:t>
            </a:r>
            <a:r>
              <a:rPr lang="en-US" sz="1200" baseline="0" dirty="0" smtClean="0"/>
              <a:t> Subtitle</a:t>
            </a:r>
            <a:endParaRPr lang="en-US" sz="1200" dirty="0"/>
          </a:p>
        </p:txBody>
      </p:sp>
      <p:sp>
        <p:nvSpPr>
          <p:cNvPr id="14" name="Rectangle 13"/>
          <p:cNvSpPr/>
          <p:nvPr userDrawn="1"/>
        </p:nvSpPr>
        <p:spPr>
          <a:xfrm>
            <a:off x="-3" y="0"/>
            <a:ext cx="9144000" cy="51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328356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321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0" r:id="rId4"/>
    <p:sldLayoutId id="2147483681" r:id="rId5"/>
    <p:sldLayoutId id="2147483682" r:id="rId6"/>
    <p:sldLayoutId id="2147483685" r:id="rId7"/>
    <p:sldLayoutId id="2147483683" r:id="rId8"/>
    <p:sldLayoutId id="2147483684" r:id="rId9"/>
    <p:sldLayoutId id="2147483666" r:id="rId10"/>
    <p:sldLayoutId id="2147483678" r:id="rId11"/>
    <p:sldLayoutId id="2147483677" r:id="rId12"/>
    <p:sldLayoutId id="2147483672" r:id="rId13"/>
    <p:sldLayoutId id="2147483664" r:id="rId14"/>
    <p:sldLayoutId id="2147483671" r:id="rId15"/>
    <p:sldLayoutId id="2147483670" r:id="rId16"/>
    <p:sldLayoutId id="2147483667" r:id="rId17"/>
    <p:sldLayoutId id="2147483679" r:id="rId18"/>
    <p:sldLayoutId id="2147483674" r:id="rId19"/>
    <p:sldLayoutId id="2147483676" r:id="rId20"/>
    <p:sldLayoutId id="2147483675" r:id="rId21"/>
    <p:sldLayoutId id="2147483673"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latin typeface="+mn-lt"/>
              </a:rPr>
              <a:t>Data Cleaning with Machine Learning</a:t>
            </a:r>
            <a:endParaRPr lang="en-US" b="1" dirty="0">
              <a:latin typeface="+mn-lt"/>
            </a:endParaRPr>
          </a:p>
        </p:txBody>
      </p:sp>
      <p:sp>
        <p:nvSpPr>
          <p:cNvPr id="3" name="Text Placeholder 2"/>
          <p:cNvSpPr>
            <a:spLocks noGrp="1"/>
          </p:cNvSpPr>
          <p:nvPr>
            <p:ph type="body" sz="quarter" idx="11"/>
          </p:nvPr>
        </p:nvSpPr>
        <p:spPr>
          <a:xfrm>
            <a:off x="476250" y="3787773"/>
            <a:ext cx="7202062" cy="495300"/>
          </a:xfrm>
        </p:spPr>
        <p:txBody>
          <a:bodyPr/>
          <a:lstStyle/>
          <a:p>
            <a:r>
              <a:rPr lang="en-US" dirty="0" smtClean="0"/>
              <a:t>2017 Data Readiness</a:t>
            </a:r>
            <a:endParaRPr lang="en-US" dirty="0"/>
          </a:p>
        </p:txBody>
      </p:sp>
      <p:sp>
        <p:nvSpPr>
          <p:cNvPr id="4" name="Text Placeholder 3"/>
          <p:cNvSpPr>
            <a:spLocks noGrp="1"/>
          </p:cNvSpPr>
          <p:nvPr>
            <p:ph type="body" sz="quarter" idx="12"/>
          </p:nvPr>
        </p:nvSpPr>
        <p:spPr>
          <a:xfrm>
            <a:off x="476249" y="4584696"/>
            <a:ext cx="5086350" cy="482604"/>
          </a:xfrm>
        </p:spPr>
        <p:txBody>
          <a:bodyPr/>
          <a:lstStyle/>
          <a:p>
            <a:r>
              <a:rPr lang="en-US" smtClean="0"/>
              <a:t>Adrianna Boghozian</a:t>
            </a:r>
          </a:p>
          <a:p>
            <a:r>
              <a:rPr lang="en-US" dirty="0" smtClean="0"/>
              <a:t>June 19</a:t>
            </a:r>
            <a:r>
              <a:rPr lang="en-US" baseline="30000" dirty="0" smtClean="0"/>
              <a:t>th</a:t>
            </a:r>
            <a:r>
              <a:rPr lang="en-US" dirty="0" smtClean="0"/>
              <a:t>, 2017</a:t>
            </a:r>
            <a:endParaRPr lang="en-US" dirty="0"/>
          </a:p>
        </p:txBody>
      </p:sp>
    </p:spTree>
    <p:extLst>
      <p:ext uri="{BB962C8B-B14F-4D97-AF65-F5344CB8AC3E}">
        <p14:creationId xmlns:p14="http://schemas.microsoft.com/office/powerpoint/2010/main" val="3989486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457325"/>
            <a:ext cx="8318649" cy="4443245"/>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B. 2017 Initial Model</a:t>
            </a:r>
            <a:endParaRPr lang="en-US" sz="4000" b="1" dirty="0"/>
          </a:p>
        </p:txBody>
      </p:sp>
    </p:spTree>
    <p:extLst>
      <p:ext uri="{BB962C8B-B14F-4D97-AF65-F5344CB8AC3E}">
        <p14:creationId xmlns:p14="http://schemas.microsoft.com/office/powerpoint/2010/main" val="41829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457325"/>
            <a:ext cx="8318649" cy="4443245"/>
          </a:xfrm>
        </p:spPr>
        <p:txBody>
          <a:bodyPr/>
          <a:lstStyle/>
          <a:p>
            <a:pPr marL="571500" indent="-571500">
              <a:lnSpc>
                <a:spcPct val="100000"/>
              </a:lnSpc>
              <a:spcBef>
                <a:spcPts val="0"/>
              </a:spcBef>
            </a:pPr>
            <a:r>
              <a:rPr lang="en-US" sz="2000" b="1" dirty="0" smtClean="0"/>
              <a:t>Data:</a:t>
            </a:r>
            <a:r>
              <a:rPr lang="en-US" sz="2000" dirty="0" smtClean="0"/>
              <a:t> Applied to 2017 Line Items</a:t>
            </a:r>
          </a:p>
          <a:p>
            <a:pPr marL="571500" lvl="0" indent="-571500">
              <a:lnSpc>
                <a:spcPct val="100000"/>
              </a:lnSpc>
              <a:spcBef>
                <a:spcPts val="0"/>
              </a:spcBef>
              <a:defRPr/>
            </a:pPr>
            <a:r>
              <a:rPr lang="en-US" sz="2000" b="1" dirty="0" smtClean="0"/>
              <a:t>How Many Line Items Affected: </a:t>
            </a:r>
            <a:r>
              <a:rPr lang="en-US" sz="2000" dirty="0" smtClean="0"/>
              <a:t>TBD, cleaning Connect Category</a:t>
            </a:r>
          </a:p>
          <a:p>
            <a:pPr marL="571500" lvl="0" indent="-571500">
              <a:lnSpc>
                <a:spcPct val="100000"/>
              </a:lnSpc>
              <a:spcBef>
                <a:spcPts val="0"/>
              </a:spcBef>
              <a:defRPr/>
            </a:pPr>
            <a:r>
              <a:rPr lang="en-US" sz="2000" b="1" dirty="0" smtClean="0"/>
              <a:t>Resources:</a:t>
            </a:r>
            <a:r>
              <a:rPr lang="en-US" sz="2000" dirty="0" smtClean="0"/>
              <a:t> ~1 week, 1 analyst (Adrianna)</a:t>
            </a:r>
          </a:p>
          <a:p>
            <a:pPr marL="571500" lvl="0" indent="-571500">
              <a:lnSpc>
                <a:spcPct val="100000"/>
              </a:lnSpc>
              <a:spcBef>
                <a:spcPts val="0"/>
              </a:spcBef>
              <a:defRPr/>
            </a:pPr>
            <a:r>
              <a:rPr lang="en-US" sz="2000" b="1" dirty="0" smtClean="0"/>
              <a:t>Accuracy:</a:t>
            </a:r>
            <a:r>
              <a:rPr lang="en-US" sz="2000" dirty="0" smtClean="0"/>
              <a:t> ~80%</a:t>
            </a:r>
          </a:p>
          <a:p>
            <a:pPr marL="571500" indent="-571500">
              <a:lnSpc>
                <a:spcPct val="100000"/>
              </a:lnSpc>
              <a:spcBef>
                <a:spcPts val="0"/>
              </a:spcBef>
              <a:defRPr/>
            </a:pPr>
            <a:endParaRPr lang="en-US" sz="2000" u="sng" dirty="0" smtClean="0"/>
          </a:p>
          <a:p>
            <a:pPr marL="571500" indent="-571500">
              <a:lnSpc>
                <a:spcPct val="100000"/>
              </a:lnSpc>
              <a:spcBef>
                <a:spcPts val="0"/>
              </a:spcBef>
              <a:defRPr/>
            </a:pPr>
            <a:r>
              <a:rPr lang="en-US" sz="2000" b="1" u="sng" dirty="0" smtClean="0"/>
              <a:t>Challenges:</a:t>
            </a:r>
          </a:p>
          <a:p>
            <a:pPr marL="1028700" lvl="1" indent="-571500">
              <a:lnSpc>
                <a:spcPct val="100000"/>
              </a:lnSpc>
              <a:spcBef>
                <a:spcPts val="0"/>
              </a:spcBef>
              <a:buFont typeface="Arial" charset="0"/>
              <a:buChar char="•"/>
              <a:defRPr/>
            </a:pPr>
            <a:r>
              <a:rPr lang="en-US" sz="2000" dirty="0" smtClean="0"/>
              <a:t>Guidance – No trained Data Scientist.</a:t>
            </a:r>
          </a:p>
          <a:p>
            <a:pPr marL="1028700" lvl="1" indent="-571500">
              <a:lnSpc>
                <a:spcPct val="100000"/>
              </a:lnSpc>
              <a:spcBef>
                <a:spcPts val="0"/>
              </a:spcBef>
              <a:buFont typeface="Arial" charset="0"/>
              <a:buChar char="•"/>
              <a:defRPr/>
            </a:pPr>
            <a:r>
              <a:rPr lang="en-US" sz="2000" dirty="0" smtClean="0"/>
              <a:t>What are some ways we can fine-tune the model?</a:t>
            </a:r>
          </a:p>
          <a:p>
            <a:pPr marL="1028700" lvl="1" indent="-571500">
              <a:lnSpc>
                <a:spcPct val="100000"/>
              </a:lnSpc>
              <a:spcBef>
                <a:spcPts val="0"/>
              </a:spcBef>
              <a:buFont typeface="Arial" charset="0"/>
              <a:buChar char="•"/>
              <a:defRPr/>
            </a:pPr>
            <a:r>
              <a:rPr lang="en-US" sz="2000" dirty="0" smtClean="0"/>
              <a:t>How do we go about evaluating the model correctly?</a:t>
            </a:r>
          </a:p>
          <a:p>
            <a:pPr marL="1028700" lvl="1" indent="-571500">
              <a:lnSpc>
                <a:spcPct val="100000"/>
              </a:lnSpc>
              <a:spcBef>
                <a:spcPts val="0"/>
              </a:spcBef>
              <a:buFont typeface="Arial" charset="0"/>
              <a:buChar char="•"/>
              <a:defRPr/>
            </a:pPr>
            <a:r>
              <a:rPr lang="en-US" sz="2000" dirty="0" smtClean="0"/>
              <a:t>When/how is it appropriate to use the results?</a:t>
            </a:r>
            <a:endParaRPr lang="en-US" sz="2000" dirty="0"/>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800" dirty="0" smtClean="0"/>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800" dirty="0"/>
          </a:p>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B. 2017 Initial Model</a:t>
            </a:r>
          </a:p>
        </p:txBody>
      </p:sp>
    </p:spTree>
    <p:extLst>
      <p:ext uri="{BB962C8B-B14F-4D97-AF65-F5344CB8AC3E}">
        <p14:creationId xmlns:p14="http://schemas.microsoft.com/office/powerpoint/2010/main" val="955837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457325"/>
            <a:ext cx="8318649" cy="4443245"/>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a:t>
            </a:r>
            <a:r>
              <a:rPr lang="en-US" sz="4000" b="1" dirty="0" err="1" smtClean="0"/>
              <a:t>DataKind</a:t>
            </a:r>
            <a:endParaRPr lang="en-US" sz="4000" b="1" dirty="0"/>
          </a:p>
        </p:txBody>
      </p:sp>
    </p:spTree>
    <p:extLst>
      <p:ext uri="{BB962C8B-B14F-4D97-AF65-F5344CB8AC3E}">
        <p14:creationId xmlns:p14="http://schemas.microsoft.com/office/powerpoint/2010/main" val="153060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457325"/>
            <a:ext cx="8318649" cy="4443245"/>
          </a:xfrm>
        </p:spPr>
        <p:txBody>
          <a:bodyPr/>
          <a:lstStyle/>
          <a:p>
            <a:pPr marL="571500" lvl="0" indent="-571500">
              <a:lnSpc>
                <a:spcPct val="100000"/>
              </a:lnSpc>
              <a:spcBef>
                <a:spcPts val="0"/>
              </a:spcBef>
              <a:defRPr/>
            </a:pPr>
            <a:r>
              <a:rPr lang="en-US" sz="2500" dirty="0" smtClean="0"/>
              <a:t>What did they do?</a:t>
            </a:r>
          </a:p>
          <a:p>
            <a:pPr marL="1028700" lvl="1" indent="-571500">
              <a:lnSpc>
                <a:spcPct val="100000"/>
              </a:lnSpc>
              <a:spcBef>
                <a:spcPts val="0"/>
              </a:spcBef>
              <a:buFont typeface="Arial" charset="0"/>
              <a:buChar char="•"/>
              <a:defRPr/>
            </a:pPr>
            <a:r>
              <a:rPr lang="en-US" sz="2300" dirty="0" smtClean="0"/>
              <a:t>Replicated the model in Python</a:t>
            </a:r>
          </a:p>
          <a:p>
            <a:pPr marL="1028700" lvl="1" indent="-571500">
              <a:lnSpc>
                <a:spcPct val="100000"/>
              </a:lnSpc>
              <a:spcBef>
                <a:spcPts val="0"/>
              </a:spcBef>
              <a:buFont typeface="Arial" charset="0"/>
              <a:buChar char="•"/>
              <a:defRPr/>
            </a:pPr>
            <a:r>
              <a:rPr lang="en-US" sz="2300" dirty="0" smtClean="0"/>
              <a:t>Provided a template for applying the model in the future</a:t>
            </a:r>
            <a:endParaRPr lang="en-US" sz="2300" dirty="0"/>
          </a:p>
          <a:p>
            <a:pPr marL="1028700" lvl="1" indent="-571500">
              <a:lnSpc>
                <a:spcPct val="100000"/>
              </a:lnSpc>
              <a:spcBef>
                <a:spcPts val="0"/>
              </a:spcBef>
              <a:buFont typeface="Arial" charset="0"/>
              <a:buChar char="•"/>
              <a:defRPr/>
            </a:pPr>
            <a:r>
              <a:rPr lang="en-US" sz="2300" dirty="0" smtClean="0"/>
              <a:t>Investigated possible new variables (e.g. parsing the narrative fields)</a:t>
            </a:r>
          </a:p>
          <a:p>
            <a:pPr marL="1028700" lvl="1" indent="-571500">
              <a:lnSpc>
                <a:spcPct val="100000"/>
              </a:lnSpc>
              <a:spcBef>
                <a:spcPts val="0"/>
              </a:spcBef>
              <a:buFont typeface="Arial" charset="0"/>
              <a:buChar char="•"/>
              <a:defRPr/>
            </a:pPr>
            <a:r>
              <a:rPr lang="en-US" sz="2300" dirty="0" smtClean="0"/>
              <a:t>Built multiple models to evaluate other options</a:t>
            </a:r>
          </a:p>
          <a:p>
            <a:pPr marL="1028700" lvl="1" indent="-571500">
              <a:lnSpc>
                <a:spcPct val="100000"/>
              </a:lnSpc>
              <a:spcBef>
                <a:spcPts val="0"/>
              </a:spcBef>
              <a:buFont typeface="Arial" charset="0"/>
              <a:buChar char="•"/>
              <a:defRPr/>
            </a:pPr>
            <a:r>
              <a:rPr lang="en-US" sz="2300" dirty="0" smtClean="0"/>
              <a:t>Recommended best use cases for the results</a:t>
            </a:r>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a:t>
            </a:r>
            <a:r>
              <a:rPr lang="en-US" sz="4000" b="1" dirty="0" err="1" smtClean="0"/>
              <a:t>DataKind</a:t>
            </a:r>
            <a:endParaRPr lang="en-US" sz="4000" b="1" dirty="0"/>
          </a:p>
        </p:txBody>
      </p:sp>
    </p:spTree>
    <p:extLst>
      <p:ext uri="{BB962C8B-B14F-4D97-AF65-F5344CB8AC3E}">
        <p14:creationId xmlns:p14="http://schemas.microsoft.com/office/powerpoint/2010/main" val="102308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588591"/>
            <a:ext cx="8318649" cy="4710609"/>
          </a:xfrm>
        </p:spPr>
        <p:txBody>
          <a:bodyPr/>
          <a:lstStyle/>
          <a:p>
            <a:pPr marL="571500" indent="-571500">
              <a:buAutoNum type="romanUcPeriod"/>
            </a:pPr>
            <a:r>
              <a:rPr lang="en-US" sz="2400" b="1" dirty="0" smtClean="0">
                <a:solidFill>
                  <a:schemeClr val="bg1">
                    <a:lumMod val="75000"/>
                  </a:schemeClr>
                </a:solidFill>
              </a:rPr>
              <a:t>Background</a:t>
            </a:r>
          </a:p>
          <a:p>
            <a:pPr marL="1028700" lvl="1" indent="-571500">
              <a:buFont typeface="+mj-lt"/>
              <a:buAutoNum type="alphaUcPeriod"/>
            </a:pPr>
            <a:r>
              <a:rPr lang="en-US" sz="2400" b="1" dirty="0" smtClean="0">
                <a:solidFill>
                  <a:schemeClr val="bg1">
                    <a:lumMod val="75000"/>
                  </a:schemeClr>
                </a:solidFill>
              </a:rPr>
              <a:t>2016 Summary</a:t>
            </a:r>
            <a:endParaRPr lang="en-US" sz="2400" b="1" dirty="0" smtClean="0">
              <a:solidFill>
                <a:schemeClr val="bg1">
                  <a:lumMod val="75000"/>
                </a:schemeClr>
              </a:solidFill>
            </a:endParaRPr>
          </a:p>
          <a:p>
            <a:pPr marL="1028700" lvl="1" indent="-571500">
              <a:buFont typeface="+mj-lt"/>
              <a:buAutoNum type="alphaUcPeriod"/>
            </a:pPr>
            <a:r>
              <a:rPr lang="en-US" sz="2400" b="1" dirty="0" smtClean="0">
                <a:solidFill>
                  <a:schemeClr val="bg1">
                    <a:lumMod val="75000"/>
                  </a:schemeClr>
                </a:solidFill>
              </a:rPr>
              <a:t>2017 Initial Model</a:t>
            </a:r>
          </a:p>
          <a:p>
            <a:pPr marL="1028700" lvl="1" indent="-571500">
              <a:buFont typeface="+mj-lt"/>
              <a:buAutoNum type="alphaUcPeriod"/>
            </a:pPr>
            <a:r>
              <a:rPr lang="en-US" sz="2400" b="1" dirty="0" err="1" smtClean="0">
                <a:solidFill>
                  <a:schemeClr val="bg1">
                    <a:lumMod val="75000"/>
                  </a:schemeClr>
                </a:solidFill>
              </a:rPr>
              <a:t>DataKind</a:t>
            </a:r>
            <a:endParaRPr lang="en-US" sz="2400" b="1" dirty="0" smtClean="0">
              <a:solidFill>
                <a:schemeClr val="bg1">
                  <a:lumMod val="75000"/>
                </a:schemeClr>
              </a:solidFill>
            </a:endParaRPr>
          </a:p>
          <a:p>
            <a:pPr marL="571500" indent="-571500">
              <a:buAutoNum type="romanUcPeriod"/>
            </a:pPr>
            <a:r>
              <a:rPr lang="en-US" sz="2400" b="1" dirty="0" smtClean="0"/>
              <a:t>Finalized Model</a:t>
            </a:r>
          </a:p>
          <a:p>
            <a:pPr marL="1028700" lvl="1" indent="-571500">
              <a:buFont typeface="+mj-lt"/>
              <a:buAutoNum type="alphaUcPeriod"/>
            </a:pPr>
            <a:r>
              <a:rPr lang="en-US" sz="2400" b="1" dirty="0" smtClean="0"/>
              <a:t>RF High-Level Overview</a:t>
            </a:r>
          </a:p>
          <a:p>
            <a:pPr marL="1028700" lvl="1" indent="-571500">
              <a:buFont typeface="+mj-lt"/>
              <a:buAutoNum type="alphaUcPeriod"/>
            </a:pPr>
            <a:r>
              <a:rPr lang="en-US" sz="2400" b="1" dirty="0" smtClean="0"/>
              <a:t>Data</a:t>
            </a:r>
          </a:p>
          <a:p>
            <a:pPr marL="1028700" lvl="1" indent="-571500">
              <a:buFont typeface="+mj-lt"/>
              <a:buAutoNum type="alphaUcPeriod"/>
            </a:pPr>
            <a:r>
              <a:rPr lang="en-US" sz="2400" b="1" dirty="0" smtClean="0"/>
              <a:t>Results</a:t>
            </a:r>
          </a:p>
          <a:p>
            <a:pPr marL="571500" indent="-571500">
              <a:buAutoNum type="romanUcPeriod"/>
            </a:pPr>
            <a:r>
              <a:rPr lang="en-US" sz="2400" b="1" dirty="0" smtClean="0">
                <a:solidFill>
                  <a:schemeClr val="bg1">
                    <a:lumMod val="75000"/>
                  </a:schemeClr>
                </a:solidFill>
              </a:rPr>
              <a:t>Implementation</a:t>
            </a:r>
          </a:p>
          <a:p>
            <a:pPr marL="1028700" lvl="1" indent="-571500">
              <a:buFont typeface="+mj-lt"/>
              <a:buAutoNum type="alphaUcPeriod"/>
            </a:pPr>
            <a:r>
              <a:rPr lang="en-US" sz="2200" b="1" dirty="0" smtClean="0">
                <a:solidFill>
                  <a:schemeClr val="bg1">
                    <a:lumMod val="75000"/>
                  </a:schemeClr>
                </a:solidFill>
              </a:rPr>
              <a:t>Recommendations</a:t>
            </a:r>
          </a:p>
          <a:p>
            <a:pPr marL="1028700" lvl="1" indent="-571500">
              <a:buFont typeface="+mj-lt"/>
              <a:buAutoNum type="alphaUcPeriod"/>
            </a:pPr>
            <a:r>
              <a:rPr lang="en-US" sz="2200" b="1" dirty="0">
                <a:solidFill>
                  <a:schemeClr val="bg1">
                    <a:lumMod val="75000"/>
                  </a:schemeClr>
                </a:solidFill>
              </a:rPr>
              <a:t>2017 Line </a:t>
            </a:r>
            <a:r>
              <a:rPr lang="en-US" sz="2200" b="1" dirty="0" smtClean="0">
                <a:solidFill>
                  <a:schemeClr val="bg1">
                    <a:lumMod val="75000"/>
                  </a:schemeClr>
                </a:solidFill>
              </a:rPr>
              <a:t>Items</a:t>
            </a:r>
          </a:p>
          <a:p>
            <a:pPr marL="1028700" lvl="1" indent="-571500">
              <a:buFont typeface="+mj-lt"/>
              <a:buAutoNum type="alphaUcPeriod"/>
            </a:pPr>
            <a:r>
              <a:rPr lang="en-US" sz="2200" b="1" dirty="0" smtClean="0">
                <a:solidFill>
                  <a:schemeClr val="bg1">
                    <a:lumMod val="75000"/>
                  </a:schemeClr>
                </a:solidFill>
              </a:rPr>
              <a:t>Next Steps</a:t>
            </a:r>
          </a:p>
        </p:txBody>
      </p:sp>
      <p:sp>
        <p:nvSpPr>
          <p:cNvPr id="4" name="Picture Placeholder 5"/>
          <p:cNvSpPr txBox="1">
            <a:spLocks/>
          </p:cNvSpPr>
          <p:nvPr/>
        </p:nvSpPr>
        <p:spPr>
          <a:xfrm>
            <a:off x="3748087" y="0"/>
            <a:ext cx="5395913" cy="6108700"/>
          </a:xfrm>
          <a:prstGeom prst="rect">
            <a:avLst/>
          </a:prstGeom>
        </p:spPr>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Outline</a:t>
            </a:r>
            <a:endParaRPr lang="en-US" sz="4000" b="1" dirty="0"/>
          </a:p>
        </p:txBody>
      </p:sp>
    </p:spTree>
    <p:extLst>
      <p:ext uri="{BB962C8B-B14F-4D97-AF65-F5344CB8AC3E}">
        <p14:creationId xmlns:p14="http://schemas.microsoft.com/office/powerpoint/2010/main" val="1109706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algn="ctr" defTabSz="914400" eaLnBrk="1" fontAlgn="auto" latinLnBrk="0" hangingPunct="1">
              <a:lnSpc>
                <a:spcPct val="100000"/>
              </a:lnSpc>
              <a:spcBef>
                <a:spcPts val="0"/>
              </a:spcBef>
              <a:spcAft>
                <a:spcPts val="0"/>
              </a:spcAft>
              <a:buClrTx/>
              <a:buSzTx/>
              <a:buFontTx/>
              <a:buNone/>
              <a:tabLst/>
              <a:defRPr/>
            </a:pPr>
            <a:endParaRPr lang="en-US" sz="3600" b="1" dirty="0" smtClean="0"/>
          </a:p>
          <a:p>
            <a:pPr marL="571500" marR="0" lvl="0" indent="-571500" algn="ctr" defTabSz="914400" eaLnBrk="1" fontAlgn="auto" latinLnBrk="0" hangingPunct="1">
              <a:lnSpc>
                <a:spcPct val="100000"/>
              </a:lnSpc>
              <a:spcBef>
                <a:spcPts val="0"/>
              </a:spcBef>
              <a:spcAft>
                <a:spcPts val="0"/>
              </a:spcAft>
              <a:buClrTx/>
              <a:buSzTx/>
              <a:buFontTx/>
              <a:buNone/>
              <a:tabLst/>
              <a:defRPr/>
            </a:pPr>
            <a:endParaRPr lang="en-US" sz="3600" b="1" dirty="0"/>
          </a:p>
          <a:p>
            <a:pPr marL="571500" marR="0" lvl="0" indent="-571500" algn="ctr" defTabSz="914400" eaLnBrk="1" fontAlgn="auto" latinLnBrk="0" hangingPunct="1">
              <a:lnSpc>
                <a:spcPct val="100000"/>
              </a:lnSpc>
              <a:spcBef>
                <a:spcPts val="0"/>
              </a:spcBef>
              <a:spcAft>
                <a:spcPts val="0"/>
              </a:spcAft>
              <a:buClrTx/>
              <a:buSzTx/>
              <a:buFontTx/>
              <a:buNone/>
              <a:tabLst/>
              <a:defRPr/>
            </a:pPr>
            <a:r>
              <a:rPr lang="en-US" sz="3600" b="1" dirty="0" smtClean="0"/>
              <a:t>BUT FIRST!</a:t>
            </a:r>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A. RF High Level Overview</a:t>
            </a:r>
            <a:endParaRPr lang="en-US" sz="4000" b="1" dirty="0"/>
          </a:p>
        </p:txBody>
      </p:sp>
    </p:spTree>
    <p:extLst>
      <p:ext uri="{BB962C8B-B14F-4D97-AF65-F5344CB8AC3E}">
        <p14:creationId xmlns:p14="http://schemas.microsoft.com/office/powerpoint/2010/main" val="820094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553998"/>
          </a:xfrm>
          <a:prstGeom prst="rect">
            <a:avLst/>
          </a:prstGeom>
          <a:noFill/>
        </p:spPr>
        <p:txBody>
          <a:bodyPr wrap="square" rtlCol="0">
            <a:spAutoFit/>
          </a:bodyPr>
          <a:lstStyle/>
          <a:p>
            <a:r>
              <a:rPr lang="en-US" sz="3000" b="1" dirty="0" smtClean="0"/>
              <a:t>A. RF High Level Overview – Ensemble Learning</a:t>
            </a:r>
            <a:endParaRPr lang="en-US" sz="3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47800"/>
            <a:ext cx="7543800" cy="4660900"/>
          </a:xfrm>
          <a:prstGeom prst="rect">
            <a:avLst/>
          </a:prstGeom>
        </p:spPr>
      </p:pic>
    </p:spTree>
    <p:extLst>
      <p:ext uri="{BB962C8B-B14F-4D97-AF65-F5344CB8AC3E}">
        <p14:creationId xmlns:p14="http://schemas.microsoft.com/office/powerpoint/2010/main" val="184206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A. RF High Level Overview - Trees</a:t>
            </a:r>
            <a:endParaRPr lang="en-US" sz="4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850" y="1581512"/>
            <a:ext cx="6343650" cy="4282212"/>
          </a:xfrm>
          <a:prstGeom prst="rect">
            <a:avLst/>
          </a:prstGeom>
        </p:spPr>
      </p:pic>
    </p:spTree>
    <p:extLst>
      <p:ext uri="{BB962C8B-B14F-4D97-AF65-F5344CB8AC3E}">
        <p14:creationId xmlns:p14="http://schemas.microsoft.com/office/powerpoint/2010/main" val="294271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5"/>
          <p:cNvSpPr txBox="1">
            <a:spLocks/>
          </p:cNvSpPr>
          <p:nvPr/>
        </p:nvSpPr>
        <p:spPr>
          <a:xfrm>
            <a:off x="3748087" y="0"/>
            <a:ext cx="5395913" cy="6108700"/>
          </a:xfrm>
          <a:prstGeom prst="rect">
            <a:avLst/>
          </a:prstGeom>
        </p:spPr>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A. RF </a:t>
            </a:r>
            <a:r>
              <a:rPr lang="en-US" sz="4000" b="1" dirty="0"/>
              <a:t>High Level </a:t>
            </a:r>
            <a:r>
              <a:rPr lang="en-US" sz="4000" b="1" dirty="0" smtClean="0"/>
              <a:t>Overview - Forest</a:t>
            </a:r>
            <a:endParaRPr lang="en-US" sz="40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324" y="1336536"/>
            <a:ext cx="8429626" cy="4814128"/>
          </a:xfrm>
          <a:prstGeom prst="rect">
            <a:avLst/>
          </a:prstGeom>
        </p:spPr>
      </p:pic>
    </p:spTree>
    <p:extLst>
      <p:ext uri="{BB962C8B-B14F-4D97-AF65-F5344CB8AC3E}">
        <p14:creationId xmlns:p14="http://schemas.microsoft.com/office/powerpoint/2010/main" val="831692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1323439"/>
          </a:xfrm>
          <a:prstGeom prst="rect">
            <a:avLst/>
          </a:prstGeom>
          <a:noFill/>
        </p:spPr>
        <p:txBody>
          <a:bodyPr wrap="square" rtlCol="0">
            <a:spAutoFit/>
          </a:bodyPr>
          <a:lstStyle/>
          <a:p>
            <a:r>
              <a:rPr lang="en-US" sz="4000" b="1" dirty="0" smtClean="0"/>
              <a:t>A. RF </a:t>
            </a:r>
            <a:r>
              <a:rPr lang="en-US" sz="4000" b="1" dirty="0"/>
              <a:t>High Level </a:t>
            </a:r>
            <a:r>
              <a:rPr lang="en-US" sz="4000" b="1" dirty="0" smtClean="0"/>
              <a:t>Overview – Evaluating the Model</a:t>
            </a:r>
            <a:endParaRPr lang="en-US" sz="4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1" y="2082722"/>
            <a:ext cx="8718698" cy="3895344"/>
          </a:xfrm>
          <a:prstGeom prst="rect">
            <a:avLst/>
          </a:prstGeom>
        </p:spPr>
      </p:pic>
    </p:spTree>
    <p:extLst>
      <p:ext uri="{BB962C8B-B14F-4D97-AF65-F5344CB8AC3E}">
        <p14:creationId xmlns:p14="http://schemas.microsoft.com/office/powerpoint/2010/main" val="167521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588591"/>
            <a:ext cx="8318649" cy="4710609"/>
          </a:xfrm>
        </p:spPr>
        <p:txBody>
          <a:bodyPr/>
          <a:lstStyle/>
          <a:p>
            <a:pPr marL="571500" indent="-571500">
              <a:buAutoNum type="romanUcPeriod"/>
            </a:pPr>
            <a:r>
              <a:rPr lang="en-US" sz="2400" b="1" dirty="0" smtClean="0"/>
              <a:t>Background</a:t>
            </a:r>
          </a:p>
          <a:p>
            <a:pPr marL="1028700" lvl="1" indent="-571500">
              <a:buFont typeface="+mj-lt"/>
              <a:buAutoNum type="alphaUcPeriod"/>
            </a:pPr>
            <a:r>
              <a:rPr lang="en-US" sz="2400" b="1" dirty="0" smtClean="0"/>
              <a:t>2016 Summary</a:t>
            </a:r>
            <a:endParaRPr lang="en-US" sz="2400" b="1" dirty="0" smtClean="0"/>
          </a:p>
          <a:p>
            <a:pPr marL="1028700" lvl="1" indent="-571500">
              <a:buFont typeface="+mj-lt"/>
              <a:buAutoNum type="alphaUcPeriod"/>
            </a:pPr>
            <a:r>
              <a:rPr lang="en-US" sz="2400" b="1" dirty="0" smtClean="0"/>
              <a:t>2017 Initial Model</a:t>
            </a:r>
          </a:p>
          <a:p>
            <a:pPr marL="1028700" lvl="1" indent="-571500">
              <a:buFont typeface="+mj-lt"/>
              <a:buAutoNum type="alphaUcPeriod"/>
            </a:pPr>
            <a:r>
              <a:rPr lang="en-US" sz="2400" b="1" dirty="0" err="1" smtClean="0"/>
              <a:t>DataKind</a:t>
            </a:r>
            <a:endParaRPr lang="en-US" sz="2400" b="1" dirty="0" smtClean="0"/>
          </a:p>
          <a:p>
            <a:pPr marL="571500" indent="-571500">
              <a:buAutoNum type="romanUcPeriod"/>
            </a:pPr>
            <a:r>
              <a:rPr lang="en-US" sz="2400" b="1" dirty="0" smtClean="0"/>
              <a:t>Finalized Model</a:t>
            </a:r>
          </a:p>
          <a:p>
            <a:pPr marL="1028700" lvl="1" indent="-571500">
              <a:buFont typeface="+mj-lt"/>
              <a:buAutoNum type="alphaUcPeriod"/>
            </a:pPr>
            <a:r>
              <a:rPr lang="en-US" sz="2400" b="1" dirty="0" smtClean="0"/>
              <a:t>RF High-Level Overview</a:t>
            </a:r>
          </a:p>
          <a:p>
            <a:pPr marL="1028700" lvl="1" indent="-571500">
              <a:buFont typeface="+mj-lt"/>
              <a:buAutoNum type="alphaUcPeriod"/>
            </a:pPr>
            <a:r>
              <a:rPr lang="en-US" sz="2400" b="1" dirty="0" smtClean="0"/>
              <a:t>Data</a:t>
            </a:r>
          </a:p>
          <a:p>
            <a:pPr marL="1028700" lvl="1" indent="-571500">
              <a:buFont typeface="+mj-lt"/>
              <a:buAutoNum type="alphaUcPeriod"/>
            </a:pPr>
            <a:r>
              <a:rPr lang="en-US" sz="2400" b="1" dirty="0" smtClean="0"/>
              <a:t>Results</a:t>
            </a:r>
          </a:p>
          <a:p>
            <a:pPr marL="571500" indent="-571500">
              <a:buAutoNum type="romanUcPeriod"/>
            </a:pPr>
            <a:r>
              <a:rPr lang="en-US" sz="2400" b="1" dirty="0" smtClean="0"/>
              <a:t>Implementation</a:t>
            </a:r>
          </a:p>
          <a:p>
            <a:pPr marL="1028700" lvl="1" indent="-571500">
              <a:buFont typeface="+mj-lt"/>
              <a:buAutoNum type="alphaUcPeriod"/>
            </a:pPr>
            <a:r>
              <a:rPr lang="en-US" sz="2200" b="1" dirty="0" smtClean="0"/>
              <a:t>Recommendations</a:t>
            </a:r>
          </a:p>
          <a:p>
            <a:pPr marL="1028700" lvl="1" indent="-571500">
              <a:buFont typeface="+mj-lt"/>
              <a:buAutoNum type="alphaUcPeriod"/>
            </a:pPr>
            <a:r>
              <a:rPr lang="en-US" sz="2200" b="1" dirty="0"/>
              <a:t>2017 Line </a:t>
            </a:r>
            <a:r>
              <a:rPr lang="en-US" sz="2200" b="1" dirty="0" smtClean="0"/>
              <a:t>Items</a:t>
            </a:r>
          </a:p>
          <a:p>
            <a:pPr marL="1028700" lvl="1" indent="-571500">
              <a:buFont typeface="+mj-lt"/>
              <a:buAutoNum type="alphaUcPeriod"/>
            </a:pPr>
            <a:r>
              <a:rPr lang="en-US" sz="2200" b="1" dirty="0" smtClean="0"/>
              <a:t>Next Steps</a:t>
            </a:r>
          </a:p>
        </p:txBody>
      </p:sp>
      <p:sp>
        <p:nvSpPr>
          <p:cNvPr id="4" name="Picture Placeholder 5"/>
          <p:cNvSpPr txBox="1">
            <a:spLocks/>
          </p:cNvSpPr>
          <p:nvPr/>
        </p:nvSpPr>
        <p:spPr>
          <a:xfrm>
            <a:off x="3748087" y="0"/>
            <a:ext cx="5395913" cy="6108700"/>
          </a:xfrm>
          <a:prstGeom prst="rect">
            <a:avLst/>
          </a:prstGeom>
        </p:spPr>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Outline</a:t>
            </a:r>
            <a:endParaRPr lang="en-US" sz="4000" b="1" dirty="0"/>
          </a:p>
        </p:txBody>
      </p:sp>
    </p:spTree>
    <p:extLst>
      <p:ext uri="{BB962C8B-B14F-4D97-AF65-F5344CB8AC3E}">
        <p14:creationId xmlns:p14="http://schemas.microsoft.com/office/powerpoint/2010/main" val="1302854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5"/>
          <p:cNvSpPr txBox="1">
            <a:spLocks/>
          </p:cNvSpPr>
          <p:nvPr/>
        </p:nvSpPr>
        <p:spPr>
          <a:xfrm>
            <a:off x="3748087" y="0"/>
            <a:ext cx="5395913" cy="6108700"/>
          </a:xfrm>
          <a:prstGeom prst="rect">
            <a:avLst/>
          </a:prstGeom>
        </p:spPr>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1323439"/>
          </a:xfrm>
          <a:prstGeom prst="rect">
            <a:avLst/>
          </a:prstGeom>
          <a:noFill/>
        </p:spPr>
        <p:txBody>
          <a:bodyPr wrap="square" rtlCol="0">
            <a:spAutoFit/>
          </a:bodyPr>
          <a:lstStyle/>
          <a:p>
            <a:r>
              <a:rPr lang="en-US" sz="4000" b="1" dirty="0" smtClean="0"/>
              <a:t>A. RF </a:t>
            </a:r>
            <a:r>
              <a:rPr lang="en-US" sz="4000" b="1" dirty="0"/>
              <a:t>High Level </a:t>
            </a:r>
            <a:r>
              <a:rPr lang="en-US" sz="4000" b="1" dirty="0" smtClean="0"/>
              <a:t>Overview – Strengths/Weaknesses</a:t>
            </a:r>
            <a:endParaRPr lang="en-US" sz="4000" b="1" dirty="0"/>
          </a:p>
        </p:txBody>
      </p:sp>
      <p:sp>
        <p:nvSpPr>
          <p:cNvPr id="6" name="Text Placeholder 4"/>
          <p:cNvSpPr>
            <a:spLocks noGrp="1"/>
          </p:cNvSpPr>
          <p:nvPr>
            <p:ph type="body" sz="quarter" idx="11"/>
          </p:nvPr>
        </p:nvSpPr>
        <p:spPr>
          <a:xfrm>
            <a:off x="425301" y="2236419"/>
            <a:ext cx="8318649" cy="3805070"/>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r>
              <a:rPr lang="en-US" sz="2500" dirty="0" smtClean="0"/>
              <a:t>Strengths:</a:t>
            </a:r>
          </a:p>
          <a:p>
            <a:pPr marL="1028700" lvl="1" indent="-571500">
              <a:lnSpc>
                <a:spcPct val="100000"/>
              </a:lnSpc>
              <a:spcBef>
                <a:spcPts val="0"/>
              </a:spcBef>
              <a:buFont typeface="Arial" charset="0"/>
              <a:buChar char="•"/>
            </a:pPr>
            <a:r>
              <a:rPr lang="en-US" sz="2500" dirty="0"/>
              <a:t>Fast Runtime</a:t>
            </a:r>
          </a:p>
          <a:p>
            <a:pPr marL="1028700" lvl="1" indent="-571500">
              <a:lnSpc>
                <a:spcPct val="100000"/>
              </a:lnSpc>
              <a:spcBef>
                <a:spcPts val="0"/>
              </a:spcBef>
              <a:buFont typeface="Arial" charset="0"/>
              <a:buChar char="•"/>
            </a:pPr>
            <a:r>
              <a:rPr lang="en-US" sz="2500" dirty="0"/>
              <a:t>Able to deal with unbalanced and missing data</a:t>
            </a:r>
          </a:p>
          <a:p>
            <a:pPr marL="1028700" lvl="1" indent="-571500">
              <a:lnSpc>
                <a:spcPct val="100000"/>
              </a:lnSpc>
              <a:spcBef>
                <a:spcPts val="0"/>
              </a:spcBef>
              <a:buFont typeface="Arial" charset="0"/>
              <a:buChar char="•"/>
            </a:pPr>
            <a:r>
              <a:rPr lang="en-US" sz="2500" dirty="0"/>
              <a:t>Easy to interpret </a:t>
            </a:r>
            <a:r>
              <a:rPr lang="en-US" sz="2500" dirty="0" smtClean="0"/>
              <a:t>results</a:t>
            </a:r>
          </a:p>
          <a:p>
            <a:pPr marL="571500" marR="0" lvl="0" indent="-571500" defTabSz="914400" eaLnBrk="1" fontAlgn="auto" latinLnBrk="0" hangingPunct="1">
              <a:lnSpc>
                <a:spcPct val="100000"/>
              </a:lnSpc>
              <a:spcBef>
                <a:spcPts val="0"/>
              </a:spcBef>
              <a:spcAft>
                <a:spcPts val="0"/>
              </a:spcAft>
              <a:buClrTx/>
              <a:buSzTx/>
              <a:buFontTx/>
              <a:buNone/>
              <a:tabLst/>
              <a:defRPr/>
            </a:pPr>
            <a:r>
              <a:rPr lang="en-US" sz="2500" dirty="0" smtClean="0"/>
              <a:t>Weaknesses:</a:t>
            </a:r>
          </a:p>
          <a:p>
            <a:pPr marL="1028700" lvl="1" indent="-571500">
              <a:lnSpc>
                <a:spcPct val="100000"/>
              </a:lnSpc>
              <a:spcBef>
                <a:spcPts val="0"/>
              </a:spcBef>
              <a:buFont typeface="Arial" charset="0"/>
              <a:buChar char="•"/>
            </a:pPr>
            <a:r>
              <a:rPr lang="en-US" sz="2500" dirty="0" smtClean="0"/>
              <a:t>Cannot predict beyond categories in training data</a:t>
            </a:r>
          </a:p>
          <a:p>
            <a:pPr marL="1028700" lvl="1" indent="-571500">
              <a:lnSpc>
                <a:spcPct val="100000"/>
              </a:lnSpc>
              <a:spcBef>
                <a:spcPts val="0"/>
              </a:spcBef>
              <a:buFont typeface="Arial" charset="0"/>
              <a:buChar char="•"/>
            </a:pPr>
            <a:r>
              <a:rPr lang="en-US" sz="2500" dirty="0" smtClean="0"/>
              <a:t>May over-fit data sets that are particularly noisy</a:t>
            </a:r>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800" b="1" dirty="0" smtClean="0"/>
          </a:p>
          <a:p>
            <a:pPr marL="1028700" lvl="1" indent="-571500">
              <a:lnSpc>
                <a:spcPct val="100000"/>
              </a:lnSpc>
              <a:spcBef>
                <a:spcPts val="0"/>
              </a:spcBef>
              <a:buFont typeface="Arial" charset="0"/>
              <a:buChar char="•"/>
            </a:pPr>
            <a:endParaRPr lang="en-US" sz="2800" b="1" dirty="0" smtClean="0"/>
          </a:p>
        </p:txBody>
      </p:sp>
    </p:spTree>
    <p:extLst>
      <p:ext uri="{BB962C8B-B14F-4D97-AF65-F5344CB8AC3E}">
        <p14:creationId xmlns:p14="http://schemas.microsoft.com/office/powerpoint/2010/main" val="85722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B. Data</a:t>
            </a:r>
            <a:endParaRPr lang="en-US" sz="4000" b="1" dirty="0"/>
          </a:p>
        </p:txBody>
      </p:sp>
    </p:spTree>
    <p:extLst>
      <p:ext uri="{BB962C8B-B14F-4D97-AF65-F5344CB8AC3E}">
        <p14:creationId xmlns:p14="http://schemas.microsoft.com/office/powerpoint/2010/main" val="674677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2" y="1643063"/>
            <a:ext cx="4753963" cy="4257507"/>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r>
              <a:rPr lang="en-US" sz="2100" u="sng" dirty="0" smtClean="0"/>
              <a:t>Training Data</a:t>
            </a:r>
            <a:r>
              <a:rPr lang="en-US" sz="2100" u="sng" dirty="0" smtClean="0"/>
              <a:t>:</a:t>
            </a:r>
            <a:endParaRPr lang="en-US" sz="21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100" dirty="0" smtClean="0"/>
              <a:t>2016 Metadata (FRN-level) + 2016 Line Items </a:t>
            </a:r>
            <a:r>
              <a:rPr lang="en-US" sz="2100" dirty="0" smtClean="0"/>
              <a:t>(</a:t>
            </a:r>
            <a:r>
              <a:rPr lang="en-US" sz="2100" b="1" dirty="0" smtClean="0"/>
              <a:t>Raw</a:t>
            </a:r>
            <a:r>
              <a:rPr lang="en-US" sz="2100" dirty="0" smtClean="0"/>
              <a:t> USAC Line Items)</a:t>
            </a:r>
            <a:endParaRPr lang="en-US" sz="2100" dirty="0"/>
          </a:p>
          <a:p>
            <a:pPr marL="571500" marR="0" lvl="0" indent="-571500" defTabSz="914400" eaLnBrk="1" fontAlgn="auto" latinLnBrk="0" hangingPunct="1">
              <a:lnSpc>
                <a:spcPct val="100000"/>
              </a:lnSpc>
              <a:spcBef>
                <a:spcPts val="0"/>
              </a:spcBef>
              <a:spcAft>
                <a:spcPts val="0"/>
              </a:spcAft>
              <a:buClrTx/>
              <a:buSzTx/>
              <a:buFontTx/>
              <a:buNone/>
              <a:tabLst/>
              <a:defRPr/>
            </a:pPr>
            <a:r>
              <a:rPr lang="en-US" sz="2100" dirty="0" smtClean="0"/>
              <a:t>Total </a:t>
            </a:r>
            <a:r>
              <a:rPr lang="en-US" sz="2100" dirty="0" smtClean="0"/>
              <a:t>Records: </a:t>
            </a:r>
            <a:r>
              <a:rPr lang="en-US" sz="2100" dirty="0" smtClean="0"/>
              <a:t>309,545</a:t>
            </a:r>
            <a:endParaRPr lang="en-US" sz="21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100" dirty="0" smtClean="0"/>
              <a:t>Total Records for Analysis: </a:t>
            </a:r>
            <a:r>
              <a:rPr lang="en-US" sz="2100" dirty="0" smtClean="0"/>
              <a:t>40</a:t>
            </a:r>
            <a:r>
              <a:rPr lang="en-US" sz="2100" dirty="0" smtClean="0"/>
              <a:t>,547 (Broadband </a:t>
            </a:r>
            <a:r>
              <a:rPr lang="en-US" sz="2100" dirty="0" smtClean="0"/>
              <a:t>= True &amp; Exclude = FALSE</a:t>
            </a:r>
            <a:r>
              <a:rPr lang="en-US" sz="2100" dirty="0" smtClean="0"/>
              <a:t>)</a:t>
            </a:r>
          </a:p>
          <a:p>
            <a:pPr marL="571500" indent="-571500">
              <a:lnSpc>
                <a:spcPct val="100000"/>
              </a:lnSpc>
              <a:spcBef>
                <a:spcPts val="0"/>
              </a:spcBef>
              <a:defRPr/>
            </a:pPr>
            <a:endParaRPr lang="en-US" sz="2100" u="sng" dirty="0" smtClean="0"/>
          </a:p>
          <a:p>
            <a:pPr marL="571500" indent="-571500">
              <a:lnSpc>
                <a:spcPct val="100000"/>
              </a:lnSpc>
              <a:spcBef>
                <a:spcPts val="0"/>
              </a:spcBef>
              <a:defRPr/>
            </a:pPr>
            <a:r>
              <a:rPr lang="en-US" sz="2100" u="sng" dirty="0" smtClean="0"/>
              <a:t>Dependent </a:t>
            </a:r>
            <a:r>
              <a:rPr lang="en-US" sz="2100" u="sng" dirty="0"/>
              <a:t>Variable: </a:t>
            </a:r>
            <a:r>
              <a:rPr lang="en-US" sz="2100" dirty="0"/>
              <a:t>Connect Category</a:t>
            </a:r>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500"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B. Data</a:t>
            </a:r>
            <a:endParaRPr lang="en-US" sz="4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850" y="1336536"/>
            <a:ext cx="3086100" cy="4559300"/>
          </a:xfrm>
          <a:prstGeom prst="rect">
            <a:avLst/>
          </a:prstGeom>
        </p:spPr>
      </p:pic>
    </p:spTree>
    <p:extLst>
      <p:ext uri="{BB962C8B-B14F-4D97-AF65-F5344CB8AC3E}">
        <p14:creationId xmlns:p14="http://schemas.microsoft.com/office/powerpoint/2010/main" val="1880707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Results</a:t>
            </a:r>
            <a:endParaRPr lang="en-US" sz="4000" b="1" dirty="0"/>
          </a:p>
        </p:txBody>
      </p:sp>
    </p:spTree>
    <p:extLst>
      <p:ext uri="{BB962C8B-B14F-4D97-AF65-F5344CB8AC3E}">
        <p14:creationId xmlns:p14="http://schemas.microsoft.com/office/powerpoint/2010/main" val="109901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Results – Confusion Matrix</a:t>
            </a:r>
            <a:endParaRPr lang="en-US" sz="4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56" y="4806375"/>
            <a:ext cx="2305092" cy="16207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416" y="1526274"/>
            <a:ext cx="7339584" cy="3412673"/>
          </a:xfrm>
          <a:prstGeom prst="rect">
            <a:avLst/>
          </a:prstGeom>
        </p:spPr>
      </p:pic>
    </p:spTree>
    <p:extLst>
      <p:ext uri="{BB962C8B-B14F-4D97-AF65-F5344CB8AC3E}">
        <p14:creationId xmlns:p14="http://schemas.microsoft.com/office/powerpoint/2010/main" val="123049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Results – ROC Curves (Reminder)</a:t>
            </a:r>
            <a:endParaRPr lang="en-US" sz="4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1" y="2082722"/>
            <a:ext cx="8718698" cy="3895344"/>
          </a:xfrm>
          <a:prstGeom prst="rect">
            <a:avLst/>
          </a:prstGeom>
        </p:spPr>
      </p:pic>
    </p:spTree>
    <p:extLst>
      <p:ext uri="{BB962C8B-B14F-4D97-AF65-F5344CB8AC3E}">
        <p14:creationId xmlns:p14="http://schemas.microsoft.com/office/powerpoint/2010/main" val="1255111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Results – </a:t>
            </a:r>
            <a:r>
              <a:rPr lang="en-US" sz="4000" b="1" dirty="0" smtClean="0"/>
              <a:t>ROC Curves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56" y="4806375"/>
            <a:ext cx="2305092" cy="16207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607" y="1215447"/>
            <a:ext cx="6297367" cy="4401312"/>
          </a:xfrm>
          <a:prstGeom prst="rect">
            <a:avLst/>
          </a:prstGeom>
        </p:spPr>
      </p:pic>
    </p:spTree>
    <p:extLst>
      <p:ext uri="{BB962C8B-B14F-4D97-AF65-F5344CB8AC3E}">
        <p14:creationId xmlns:p14="http://schemas.microsoft.com/office/powerpoint/2010/main" val="396756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C. Results – </a:t>
            </a:r>
            <a:r>
              <a:rPr lang="en-US" sz="4000" b="1" dirty="0" smtClean="0"/>
              <a:t>Important Variables</a:t>
            </a:r>
            <a:endParaRPr lang="en-US" sz="4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56" y="4806375"/>
            <a:ext cx="2305092" cy="16207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048" y="1336536"/>
            <a:ext cx="6536098" cy="4640268"/>
          </a:xfrm>
          <a:prstGeom prst="rect">
            <a:avLst/>
          </a:prstGeom>
        </p:spPr>
      </p:pic>
    </p:spTree>
    <p:extLst>
      <p:ext uri="{BB962C8B-B14F-4D97-AF65-F5344CB8AC3E}">
        <p14:creationId xmlns:p14="http://schemas.microsoft.com/office/powerpoint/2010/main" val="240571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588591"/>
            <a:ext cx="8318649" cy="4710609"/>
          </a:xfrm>
        </p:spPr>
        <p:txBody>
          <a:bodyPr/>
          <a:lstStyle/>
          <a:p>
            <a:pPr marL="571500" indent="-571500">
              <a:buAutoNum type="romanUcPeriod"/>
            </a:pPr>
            <a:r>
              <a:rPr lang="en-US" sz="2400" b="1" dirty="0" smtClean="0">
                <a:solidFill>
                  <a:schemeClr val="bg1">
                    <a:lumMod val="75000"/>
                  </a:schemeClr>
                </a:solidFill>
              </a:rPr>
              <a:t>Background</a:t>
            </a:r>
          </a:p>
          <a:p>
            <a:pPr marL="1028700" lvl="1" indent="-571500">
              <a:buFont typeface="+mj-lt"/>
              <a:buAutoNum type="alphaUcPeriod"/>
            </a:pPr>
            <a:r>
              <a:rPr lang="en-US" sz="2400" b="1" dirty="0" smtClean="0">
                <a:solidFill>
                  <a:schemeClr val="bg1">
                    <a:lumMod val="75000"/>
                  </a:schemeClr>
                </a:solidFill>
              </a:rPr>
              <a:t>2016 Summary</a:t>
            </a:r>
            <a:endParaRPr lang="en-US" sz="2400" b="1" dirty="0" smtClean="0">
              <a:solidFill>
                <a:schemeClr val="bg1">
                  <a:lumMod val="75000"/>
                </a:schemeClr>
              </a:solidFill>
            </a:endParaRPr>
          </a:p>
          <a:p>
            <a:pPr marL="1028700" lvl="1" indent="-571500">
              <a:buFont typeface="+mj-lt"/>
              <a:buAutoNum type="alphaUcPeriod"/>
            </a:pPr>
            <a:r>
              <a:rPr lang="en-US" sz="2400" b="1" dirty="0" smtClean="0">
                <a:solidFill>
                  <a:schemeClr val="bg1">
                    <a:lumMod val="75000"/>
                  </a:schemeClr>
                </a:solidFill>
              </a:rPr>
              <a:t>2017 Initial Model</a:t>
            </a:r>
          </a:p>
          <a:p>
            <a:pPr marL="1028700" lvl="1" indent="-571500">
              <a:buFont typeface="+mj-lt"/>
              <a:buAutoNum type="alphaUcPeriod"/>
            </a:pPr>
            <a:r>
              <a:rPr lang="en-US" sz="2400" b="1" dirty="0" err="1" smtClean="0">
                <a:solidFill>
                  <a:schemeClr val="bg1">
                    <a:lumMod val="75000"/>
                  </a:schemeClr>
                </a:solidFill>
              </a:rPr>
              <a:t>DataKind</a:t>
            </a:r>
            <a:endParaRPr lang="en-US" sz="2400" b="1" dirty="0" smtClean="0">
              <a:solidFill>
                <a:schemeClr val="bg1">
                  <a:lumMod val="75000"/>
                </a:schemeClr>
              </a:solidFill>
            </a:endParaRPr>
          </a:p>
          <a:p>
            <a:pPr marL="571500" indent="-571500">
              <a:buAutoNum type="romanUcPeriod"/>
            </a:pPr>
            <a:r>
              <a:rPr lang="en-US" sz="2400" b="1" dirty="0" smtClean="0">
                <a:solidFill>
                  <a:schemeClr val="bg1">
                    <a:lumMod val="75000"/>
                  </a:schemeClr>
                </a:solidFill>
              </a:rPr>
              <a:t>Finalized Model</a:t>
            </a:r>
          </a:p>
          <a:p>
            <a:pPr marL="1028700" lvl="1" indent="-571500">
              <a:buFont typeface="+mj-lt"/>
              <a:buAutoNum type="alphaUcPeriod"/>
            </a:pPr>
            <a:r>
              <a:rPr lang="en-US" sz="2400" b="1" dirty="0" smtClean="0">
                <a:solidFill>
                  <a:schemeClr val="bg1">
                    <a:lumMod val="75000"/>
                  </a:schemeClr>
                </a:solidFill>
              </a:rPr>
              <a:t>RF High-Level Overview</a:t>
            </a:r>
          </a:p>
          <a:p>
            <a:pPr marL="1028700" lvl="1" indent="-571500">
              <a:buFont typeface="+mj-lt"/>
              <a:buAutoNum type="alphaUcPeriod"/>
            </a:pPr>
            <a:r>
              <a:rPr lang="en-US" sz="2400" b="1" dirty="0" smtClean="0">
                <a:solidFill>
                  <a:schemeClr val="bg1">
                    <a:lumMod val="75000"/>
                  </a:schemeClr>
                </a:solidFill>
              </a:rPr>
              <a:t>Data</a:t>
            </a:r>
          </a:p>
          <a:p>
            <a:pPr marL="1028700" lvl="1" indent="-571500">
              <a:buFont typeface="+mj-lt"/>
              <a:buAutoNum type="alphaUcPeriod"/>
            </a:pPr>
            <a:r>
              <a:rPr lang="en-US" sz="2400" b="1" dirty="0" smtClean="0">
                <a:solidFill>
                  <a:schemeClr val="bg1">
                    <a:lumMod val="75000"/>
                  </a:schemeClr>
                </a:solidFill>
              </a:rPr>
              <a:t>Results</a:t>
            </a:r>
          </a:p>
          <a:p>
            <a:pPr marL="571500" indent="-571500">
              <a:buAutoNum type="romanUcPeriod"/>
            </a:pPr>
            <a:r>
              <a:rPr lang="en-US" sz="2400" b="1" dirty="0" smtClean="0"/>
              <a:t>Implementation</a:t>
            </a:r>
          </a:p>
          <a:p>
            <a:pPr marL="1028700" lvl="1" indent="-571500">
              <a:buFont typeface="+mj-lt"/>
              <a:buAutoNum type="alphaUcPeriod"/>
            </a:pPr>
            <a:r>
              <a:rPr lang="en-US" sz="2200" b="1" dirty="0" smtClean="0"/>
              <a:t>Recommendations</a:t>
            </a:r>
          </a:p>
          <a:p>
            <a:pPr marL="1028700" lvl="1" indent="-571500">
              <a:buFont typeface="+mj-lt"/>
              <a:buAutoNum type="alphaUcPeriod"/>
            </a:pPr>
            <a:r>
              <a:rPr lang="en-US" sz="2200" b="1" dirty="0"/>
              <a:t>2017 Line </a:t>
            </a:r>
            <a:r>
              <a:rPr lang="en-US" sz="2200" b="1" dirty="0" smtClean="0"/>
              <a:t>Items</a:t>
            </a:r>
          </a:p>
          <a:p>
            <a:pPr marL="1028700" lvl="1" indent="-571500">
              <a:buFont typeface="+mj-lt"/>
              <a:buAutoNum type="alphaUcPeriod"/>
            </a:pPr>
            <a:r>
              <a:rPr lang="en-US" sz="2200" b="1" dirty="0" smtClean="0"/>
              <a:t>Next Steps</a:t>
            </a:r>
          </a:p>
        </p:txBody>
      </p:sp>
      <p:sp>
        <p:nvSpPr>
          <p:cNvPr id="4" name="Picture Placeholder 5"/>
          <p:cNvSpPr txBox="1">
            <a:spLocks/>
          </p:cNvSpPr>
          <p:nvPr/>
        </p:nvSpPr>
        <p:spPr>
          <a:xfrm>
            <a:off x="3748087" y="0"/>
            <a:ext cx="5395913" cy="6108700"/>
          </a:xfrm>
          <a:prstGeom prst="rect">
            <a:avLst/>
          </a:prstGeom>
        </p:spPr>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Outline</a:t>
            </a:r>
            <a:endParaRPr lang="en-US" sz="4000" b="1" dirty="0"/>
          </a:p>
        </p:txBody>
      </p:sp>
    </p:spTree>
    <p:extLst>
      <p:ext uri="{BB962C8B-B14F-4D97-AF65-F5344CB8AC3E}">
        <p14:creationId xmlns:p14="http://schemas.microsoft.com/office/powerpoint/2010/main" val="862149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A. Recommendations</a:t>
            </a:r>
            <a:endParaRPr lang="en-US" sz="4000" b="1" dirty="0"/>
          </a:p>
        </p:txBody>
      </p:sp>
    </p:spTree>
    <p:extLst>
      <p:ext uri="{BB962C8B-B14F-4D97-AF65-F5344CB8AC3E}">
        <p14:creationId xmlns:p14="http://schemas.microsoft.com/office/powerpoint/2010/main" val="169747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588591"/>
            <a:ext cx="8318649" cy="4710609"/>
          </a:xfrm>
        </p:spPr>
        <p:txBody>
          <a:bodyPr/>
          <a:lstStyle/>
          <a:p>
            <a:pPr marL="571500" indent="-571500">
              <a:buAutoNum type="romanUcPeriod"/>
            </a:pPr>
            <a:r>
              <a:rPr lang="en-US" sz="2400" b="1" dirty="0" smtClean="0"/>
              <a:t>Background</a:t>
            </a:r>
          </a:p>
          <a:p>
            <a:pPr marL="1028700" lvl="1" indent="-571500">
              <a:buFont typeface="+mj-lt"/>
              <a:buAutoNum type="alphaUcPeriod"/>
            </a:pPr>
            <a:r>
              <a:rPr lang="en-US" sz="2400" b="1" dirty="0" smtClean="0"/>
              <a:t>2016 Summary</a:t>
            </a:r>
            <a:endParaRPr lang="en-US" sz="2400" b="1" dirty="0" smtClean="0"/>
          </a:p>
          <a:p>
            <a:pPr marL="1028700" lvl="1" indent="-571500">
              <a:buFont typeface="+mj-lt"/>
              <a:buAutoNum type="alphaUcPeriod"/>
            </a:pPr>
            <a:r>
              <a:rPr lang="en-US" sz="2400" b="1" dirty="0" smtClean="0"/>
              <a:t>2017 Initial Model</a:t>
            </a:r>
          </a:p>
          <a:p>
            <a:pPr marL="1028700" lvl="1" indent="-571500">
              <a:buFont typeface="+mj-lt"/>
              <a:buAutoNum type="alphaUcPeriod"/>
            </a:pPr>
            <a:r>
              <a:rPr lang="en-US" sz="2400" b="1" dirty="0" err="1" smtClean="0"/>
              <a:t>DataKind</a:t>
            </a:r>
            <a:endParaRPr lang="en-US" sz="2400" b="1" dirty="0" smtClean="0"/>
          </a:p>
          <a:p>
            <a:pPr marL="571500" indent="-571500">
              <a:buAutoNum type="romanUcPeriod"/>
            </a:pPr>
            <a:r>
              <a:rPr lang="en-US" sz="2400" b="1" dirty="0" smtClean="0">
                <a:solidFill>
                  <a:schemeClr val="bg1">
                    <a:lumMod val="75000"/>
                  </a:schemeClr>
                </a:solidFill>
              </a:rPr>
              <a:t>Finalized Model</a:t>
            </a:r>
          </a:p>
          <a:p>
            <a:pPr marL="1028700" lvl="1" indent="-571500">
              <a:buFont typeface="+mj-lt"/>
              <a:buAutoNum type="alphaUcPeriod"/>
            </a:pPr>
            <a:r>
              <a:rPr lang="en-US" sz="2400" b="1" dirty="0" smtClean="0">
                <a:solidFill>
                  <a:schemeClr val="bg1">
                    <a:lumMod val="75000"/>
                  </a:schemeClr>
                </a:solidFill>
              </a:rPr>
              <a:t>RF High-Level Overview</a:t>
            </a:r>
          </a:p>
          <a:p>
            <a:pPr marL="1028700" lvl="1" indent="-571500">
              <a:buFont typeface="+mj-lt"/>
              <a:buAutoNum type="alphaUcPeriod"/>
            </a:pPr>
            <a:r>
              <a:rPr lang="en-US" sz="2400" b="1" dirty="0" smtClean="0">
                <a:solidFill>
                  <a:schemeClr val="bg1">
                    <a:lumMod val="75000"/>
                  </a:schemeClr>
                </a:solidFill>
              </a:rPr>
              <a:t>Data</a:t>
            </a:r>
          </a:p>
          <a:p>
            <a:pPr marL="1028700" lvl="1" indent="-571500">
              <a:buFont typeface="+mj-lt"/>
              <a:buAutoNum type="alphaUcPeriod"/>
            </a:pPr>
            <a:r>
              <a:rPr lang="en-US" sz="2400" b="1" dirty="0" smtClean="0">
                <a:solidFill>
                  <a:schemeClr val="bg1">
                    <a:lumMod val="75000"/>
                  </a:schemeClr>
                </a:solidFill>
              </a:rPr>
              <a:t>Results</a:t>
            </a:r>
          </a:p>
          <a:p>
            <a:pPr marL="571500" indent="-571500">
              <a:buAutoNum type="romanUcPeriod"/>
            </a:pPr>
            <a:r>
              <a:rPr lang="en-US" sz="2400" b="1" dirty="0" smtClean="0">
                <a:solidFill>
                  <a:schemeClr val="bg1">
                    <a:lumMod val="75000"/>
                  </a:schemeClr>
                </a:solidFill>
              </a:rPr>
              <a:t>Implementation</a:t>
            </a:r>
          </a:p>
          <a:p>
            <a:pPr marL="1028700" lvl="1" indent="-571500">
              <a:buFont typeface="+mj-lt"/>
              <a:buAutoNum type="alphaUcPeriod"/>
            </a:pPr>
            <a:r>
              <a:rPr lang="en-US" sz="2200" b="1" dirty="0" smtClean="0">
                <a:solidFill>
                  <a:schemeClr val="bg1">
                    <a:lumMod val="75000"/>
                  </a:schemeClr>
                </a:solidFill>
              </a:rPr>
              <a:t>Recommendations</a:t>
            </a:r>
          </a:p>
          <a:p>
            <a:pPr marL="1028700" lvl="1" indent="-571500">
              <a:buFont typeface="+mj-lt"/>
              <a:buAutoNum type="alphaUcPeriod"/>
            </a:pPr>
            <a:r>
              <a:rPr lang="en-US" sz="2200" b="1" dirty="0">
                <a:solidFill>
                  <a:schemeClr val="bg1">
                    <a:lumMod val="75000"/>
                  </a:schemeClr>
                </a:solidFill>
              </a:rPr>
              <a:t>2017 Line </a:t>
            </a:r>
            <a:r>
              <a:rPr lang="en-US" sz="2200" b="1" dirty="0" smtClean="0">
                <a:solidFill>
                  <a:schemeClr val="bg1">
                    <a:lumMod val="75000"/>
                  </a:schemeClr>
                </a:solidFill>
              </a:rPr>
              <a:t>Items</a:t>
            </a:r>
          </a:p>
          <a:p>
            <a:pPr marL="1028700" lvl="1" indent="-571500">
              <a:buFont typeface="+mj-lt"/>
              <a:buAutoNum type="alphaUcPeriod"/>
            </a:pPr>
            <a:r>
              <a:rPr lang="en-US" sz="2200" b="1" dirty="0" smtClean="0">
                <a:solidFill>
                  <a:schemeClr val="bg1">
                    <a:lumMod val="75000"/>
                  </a:schemeClr>
                </a:solidFill>
              </a:rPr>
              <a:t>Next Steps</a:t>
            </a:r>
          </a:p>
        </p:txBody>
      </p:sp>
      <p:sp>
        <p:nvSpPr>
          <p:cNvPr id="4" name="Picture Placeholder 5"/>
          <p:cNvSpPr txBox="1">
            <a:spLocks/>
          </p:cNvSpPr>
          <p:nvPr/>
        </p:nvSpPr>
        <p:spPr>
          <a:xfrm>
            <a:off x="3748087" y="0"/>
            <a:ext cx="5395913" cy="6108700"/>
          </a:xfrm>
          <a:prstGeom prst="rect">
            <a:avLst/>
          </a:prstGeom>
        </p:spPr>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Outline</a:t>
            </a:r>
            <a:endParaRPr lang="en-US" sz="4000" b="1" dirty="0"/>
          </a:p>
        </p:txBody>
      </p:sp>
    </p:spTree>
    <p:extLst>
      <p:ext uri="{BB962C8B-B14F-4D97-AF65-F5344CB8AC3E}">
        <p14:creationId xmlns:p14="http://schemas.microsoft.com/office/powerpoint/2010/main" val="2086449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indent="-571500">
              <a:lnSpc>
                <a:spcPct val="100000"/>
              </a:lnSpc>
              <a:spcBef>
                <a:spcPts val="0"/>
              </a:spcBef>
            </a:pPr>
            <a:r>
              <a:rPr lang="en-US" sz="2800" dirty="0" smtClean="0"/>
              <a:t>Potential </a:t>
            </a:r>
            <a:r>
              <a:rPr lang="en-US" sz="2800" dirty="0" smtClean="0"/>
              <a:t>Uses:</a:t>
            </a:r>
          </a:p>
          <a:p>
            <a:pPr marL="571500" indent="-571500">
              <a:lnSpc>
                <a:spcPct val="100000"/>
              </a:lnSpc>
              <a:spcBef>
                <a:spcPts val="0"/>
              </a:spcBef>
              <a:buAutoNum type="arabicPeriod"/>
            </a:pPr>
            <a:r>
              <a:rPr lang="en-US" sz="2800" dirty="0" smtClean="0"/>
              <a:t>Mass Update ”Low-Hanging Fruit” Line Items</a:t>
            </a:r>
          </a:p>
          <a:p>
            <a:pPr marL="571500" indent="-571500">
              <a:lnSpc>
                <a:spcPct val="100000"/>
              </a:lnSpc>
              <a:spcBef>
                <a:spcPts val="0"/>
              </a:spcBef>
              <a:buAutoNum type="arabicPeriod"/>
            </a:pPr>
            <a:r>
              <a:rPr lang="en-US" sz="2800" dirty="0"/>
              <a:t>For the harder cases, incorporate the predicted values and their probabilities in IRT to help DQT speed up cleaning and decision-making </a:t>
            </a:r>
            <a:r>
              <a:rPr lang="en-US" sz="2800" dirty="0" smtClean="0"/>
              <a:t>process</a:t>
            </a:r>
          </a:p>
          <a:p>
            <a:pPr marL="571500" indent="-571500">
              <a:lnSpc>
                <a:spcPct val="100000"/>
              </a:lnSpc>
              <a:spcBef>
                <a:spcPts val="0"/>
              </a:spcBef>
              <a:buAutoNum type="arabicPeriod"/>
            </a:pPr>
            <a:r>
              <a:rPr lang="en-US" sz="2800" dirty="0" smtClean="0"/>
              <a:t>Also use the model results to determine “Clean” line items that may be inaccurate.</a:t>
            </a:r>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A. Recommendations</a:t>
            </a:r>
            <a:endParaRPr lang="en-US" sz="4000" b="1" dirty="0"/>
          </a:p>
        </p:txBody>
      </p:sp>
    </p:spTree>
    <p:extLst>
      <p:ext uri="{BB962C8B-B14F-4D97-AF65-F5344CB8AC3E}">
        <p14:creationId xmlns:p14="http://schemas.microsoft.com/office/powerpoint/2010/main" val="1806432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B</a:t>
            </a:r>
            <a:r>
              <a:rPr lang="en-US" sz="4000" b="1" dirty="0" smtClean="0"/>
              <a:t>. 2017 Line Items</a:t>
            </a:r>
            <a:endParaRPr lang="en-US" sz="4000" b="1" dirty="0"/>
          </a:p>
        </p:txBody>
      </p:sp>
    </p:spTree>
    <p:extLst>
      <p:ext uri="{BB962C8B-B14F-4D97-AF65-F5344CB8AC3E}">
        <p14:creationId xmlns:p14="http://schemas.microsoft.com/office/powerpoint/2010/main" val="1405577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2152650"/>
            <a:ext cx="8318649" cy="4028891"/>
          </a:xfrm>
        </p:spPr>
        <p:txBody>
          <a:bodyPr/>
          <a:lstStyle/>
          <a:p>
            <a:pPr marL="571500" indent="-571500">
              <a:lnSpc>
                <a:spcPct val="100000"/>
              </a:lnSpc>
              <a:spcBef>
                <a:spcPts val="0"/>
              </a:spcBef>
            </a:pPr>
            <a:r>
              <a:rPr lang="en-US" sz="2800" dirty="0" smtClean="0"/>
              <a:t>How many have a high probability predicted connect category that is DIFFERENT than the current connect category?</a:t>
            </a:r>
            <a:endParaRPr lang="en-US" sz="2800" dirty="0"/>
          </a:p>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1323439"/>
          </a:xfrm>
          <a:prstGeom prst="rect">
            <a:avLst/>
          </a:prstGeom>
          <a:noFill/>
        </p:spPr>
        <p:txBody>
          <a:bodyPr wrap="square" rtlCol="0">
            <a:spAutoFit/>
          </a:bodyPr>
          <a:lstStyle/>
          <a:p>
            <a:r>
              <a:rPr lang="en-US" sz="4000" b="1" dirty="0"/>
              <a:t>B</a:t>
            </a:r>
            <a:r>
              <a:rPr lang="en-US" sz="4000" b="1" dirty="0" smtClean="0"/>
              <a:t>. 2017 Line Items </a:t>
            </a:r>
          </a:p>
          <a:p>
            <a:r>
              <a:rPr lang="en-US" sz="4000" b="1" dirty="0"/>
              <a:t>	</a:t>
            </a:r>
            <a:r>
              <a:rPr lang="en-US" sz="4000" b="1" dirty="0" smtClean="0"/>
              <a:t>**PRELIMINARY RESULTS**</a:t>
            </a:r>
            <a:endParaRPr lang="en-US" sz="4000" b="1" dirty="0"/>
          </a:p>
        </p:txBody>
      </p:sp>
    </p:spTree>
    <p:extLst>
      <p:ext uri="{BB962C8B-B14F-4D97-AF65-F5344CB8AC3E}">
        <p14:creationId xmlns:p14="http://schemas.microsoft.com/office/powerpoint/2010/main" val="2007374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C</a:t>
            </a:r>
            <a:r>
              <a:rPr lang="en-US" sz="4000" b="1" dirty="0" smtClean="0"/>
              <a:t>. Next Steps</a:t>
            </a:r>
            <a:endParaRPr lang="en-US" sz="4000" b="1" dirty="0"/>
          </a:p>
        </p:txBody>
      </p:sp>
    </p:spTree>
    <p:extLst>
      <p:ext uri="{BB962C8B-B14F-4D97-AF65-F5344CB8AC3E}">
        <p14:creationId xmlns:p14="http://schemas.microsoft.com/office/powerpoint/2010/main" val="1446552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742950" indent="-742950">
              <a:lnSpc>
                <a:spcPct val="100000"/>
              </a:lnSpc>
              <a:spcBef>
                <a:spcPts val="0"/>
              </a:spcBef>
              <a:buFontTx/>
              <a:buAutoNum type="arabicPeriod"/>
              <a:defRPr/>
            </a:pPr>
            <a:r>
              <a:rPr lang="en-US" sz="2000" dirty="0" smtClean="0"/>
              <a:t>SAT </a:t>
            </a:r>
            <a:r>
              <a:rPr lang="en-US" sz="2000" dirty="0"/>
              <a:t>to finish Model B </a:t>
            </a:r>
            <a:r>
              <a:rPr lang="en-US" sz="2000" dirty="0" smtClean="0"/>
              <a:t>(using data transformed </a:t>
            </a:r>
            <a:r>
              <a:rPr lang="en-US" sz="2000" dirty="0"/>
              <a:t>to ESH values and with </a:t>
            </a:r>
            <a:r>
              <a:rPr lang="en-US" sz="2000" dirty="0" smtClean="0"/>
              <a:t>flagging): End of this week</a:t>
            </a:r>
            <a:endParaRPr lang="en-US" sz="2000" dirty="0" smtClean="0"/>
          </a:p>
          <a:p>
            <a:pPr marL="742950" indent="-742950">
              <a:lnSpc>
                <a:spcPct val="100000"/>
              </a:lnSpc>
              <a:spcBef>
                <a:spcPts val="0"/>
              </a:spcBef>
              <a:buFontTx/>
              <a:buAutoNum type="arabicPeriod"/>
              <a:defRPr/>
            </a:pPr>
            <a:r>
              <a:rPr lang="en-US" sz="2000" dirty="0" smtClean="0"/>
              <a:t>SAT to determine which model is best (highest accuracy</a:t>
            </a:r>
            <a:r>
              <a:rPr lang="en-US" sz="2000" dirty="0"/>
              <a:t>): End of this </a:t>
            </a:r>
            <a:r>
              <a:rPr lang="en-US" sz="2000" dirty="0" smtClean="0"/>
              <a:t>week</a:t>
            </a:r>
            <a:endParaRPr lang="en-US" sz="2000" dirty="0" smtClean="0"/>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sz="2000" dirty="0" smtClean="0"/>
              <a:t>SAT </a:t>
            </a:r>
            <a:r>
              <a:rPr lang="en-US" sz="2000" dirty="0" smtClean="0"/>
              <a:t>to determine threshold for possible mass </a:t>
            </a:r>
            <a:r>
              <a:rPr lang="en-US" sz="2000" dirty="0" smtClean="0"/>
              <a:t>update</a:t>
            </a:r>
            <a:r>
              <a:rPr lang="en-US" sz="2000" dirty="0" smtClean="0"/>
              <a:t>: Next Week</a:t>
            </a:r>
            <a:endParaRPr lang="en-US" sz="2000" dirty="0" smtClean="0"/>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sz="2000" dirty="0" smtClean="0"/>
              <a:t>SAT to apply potential mass update in staging, evaluate the line items that will be affected: Next Week</a:t>
            </a:r>
            <a:endParaRPr lang="en-US" sz="2000" dirty="0" smtClean="0"/>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sz="2000" dirty="0" smtClean="0"/>
              <a:t>ENG to implement model recommendation fields in </a:t>
            </a:r>
            <a:r>
              <a:rPr lang="en-US" sz="2000" dirty="0" smtClean="0"/>
              <a:t>IRT: TBD</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endParaRPr lang="en-US" sz="2000" dirty="0"/>
          </a:p>
          <a:p>
            <a:pPr marR="0" lvl="0" defTabSz="914400" eaLnBrk="1" fontAlgn="auto" latinLnBrk="0" hangingPunct="1">
              <a:lnSpc>
                <a:spcPct val="100000"/>
              </a:lnSpc>
              <a:spcBef>
                <a:spcPts val="0"/>
              </a:spcBef>
              <a:spcAft>
                <a:spcPts val="0"/>
              </a:spcAft>
              <a:buClrTx/>
              <a:buSzTx/>
              <a:tabLst/>
              <a:defRPr/>
            </a:pPr>
            <a:r>
              <a:rPr lang="en-US" sz="2000" b="1" u="sng" dirty="0" smtClean="0"/>
              <a:t>Future:</a:t>
            </a:r>
          </a:p>
          <a:p>
            <a:pPr marR="0" lvl="0" defTabSz="914400" eaLnBrk="1" fontAlgn="auto" latinLnBrk="0" hangingPunct="1">
              <a:lnSpc>
                <a:spcPct val="100000"/>
              </a:lnSpc>
              <a:spcBef>
                <a:spcPts val="0"/>
              </a:spcBef>
              <a:spcAft>
                <a:spcPts val="0"/>
              </a:spcAft>
              <a:buClrTx/>
              <a:buSzTx/>
              <a:tabLst/>
              <a:defRPr/>
            </a:pPr>
            <a:r>
              <a:rPr lang="en-US" sz="2000" dirty="0" smtClean="0"/>
              <a:t>Can </a:t>
            </a:r>
            <a:r>
              <a:rPr lang="en-US" sz="2000" dirty="0" smtClean="0"/>
              <a:t>also extend the model to other variables that DQT determines are especially dirty this </a:t>
            </a:r>
            <a:r>
              <a:rPr lang="en-US" sz="2000" dirty="0" smtClean="0"/>
              <a:t>year. (Minimal effort)</a:t>
            </a:r>
            <a:endParaRPr lang="en-US" sz="2000" dirty="0" smtClean="0"/>
          </a:p>
        </p:txBody>
      </p:sp>
      <p:sp>
        <p:nvSpPr>
          <p:cNvPr id="7" name="Picture Placeholder 5"/>
          <p:cNvSpPr txBox="1">
            <a:spLocks/>
          </p:cNvSpPr>
          <p:nvPr/>
        </p:nvSpPr>
        <p:spPr>
          <a:xfrm>
            <a:off x="3748086" y="0"/>
            <a:ext cx="5395913" cy="6108700"/>
          </a:xfrm>
          <a:prstGeom prst="rect">
            <a:avLst/>
          </a:prstGeom>
        </p:spPr>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C</a:t>
            </a:r>
            <a:r>
              <a:rPr lang="en-US" sz="4000" b="1" dirty="0" smtClean="0"/>
              <a:t>. Next Steps (If Approved)</a:t>
            </a:r>
            <a:endParaRPr lang="en-US" sz="4000" b="1" dirty="0"/>
          </a:p>
        </p:txBody>
      </p:sp>
    </p:spTree>
    <p:extLst>
      <p:ext uri="{BB962C8B-B14F-4D97-AF65-F5344CB8AC3E}">
        <p14:creationId xmlns:p14="http://schemas.microsoft.com/office/powerpoint/2010/main" val="467832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7" name="Picture Placeholder 5"/>
          <p:cNvSpPr txBox="1">
            <a:spLocks/>
          </p:cNvSpPr>
          <p:nvPr/>
        </p:nvSpPr>
        <p:spPr>
          <a:xfrm>
            <a:off x="3748086" y="0"/>
            <a:ext cx="5395913" cy="6108700"/>
          </a:xfrm>
          <a:prstGeom prst="rect">
            <a:avLst/>
          </a:prstGeom>
        </p:spPr>
      </p:sp>
    </p:spTree>
    <p:extLst>
      <p:ext uri="{BB962C8B-B14F-4D97-AF65-F5344CB8AC3E}">
        <p14:creationId xmlns:p14="http://schemas.microsoft.com/office/powerpoint/2010/main" val="1316216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43063"/>
            <a:ext cx="8318649" cy="4257507"/>
          </a:xfrm>
        </p:spPr>
        <p:txBody>
          <a:bodyPr/>
          <a:lstStyle/>
          <a:p>
            <a:pPr marL="571500" marR="0" lvl="0" indent="-571500" algn="ctr" defTabSz="914400" eaLnBrk="1" fontAlgn="auto" latinLnBrk="0" hangingPunct="1">
              <a:lnSpc>
                <a:spcPct val="100000"/>
              </a:lnSpc>
              <a:spcBef>
                <a:spcPts val="0"/>
              </a:spcBef>
              <a:spcAft>
                <a:spcPts val="0"/>
              </a:spcAft>
              <a:buClrTx/>
              <a:buSzTx/>
              <a:buFontTx/>
              <a:buNone/>
              <a:tabLst/>
              <a:defRPr/>
            </a:pPr>
            <a:endParaRPr lang="en-US" sz="3600" b="1" dirty="0" smtClean="0"/>
          </a:p>
          <a:p>
            <a:pPr marL="571500" marR="0" lvl="0" indent="-571500" algn="ctr" defTabSz="914400" eaLnBrk="1" fontAlgn="auto" latinLnBrk="0" hangingPunct="1">
              <a:lnSpc>
                <a:spcPct val="100000"/>
              </a:lnSpc>
              <a:spcBef>
                <a:spcPts val="0"/>
              </a:spcBef>
              <a:spcAft>
                <a:spcPts val="0"/>
              </a:spcAft>
              <a:buClrTx/>
              <a:buSzTx/>
              <a:buFontTx/>
              <a:buNone/>
              <a:tabLst/>
              <a:defRPr/>
            </a:pPr>
            <a:endParaRPr lang="en-US" sz="3600" b="1" dirty="0"/>
          </a:p>
          <a:p>
            <a:pPr marL="571500" marR="0" lvl="0" indent="-571500" algn="ctr" defTabSz="914400" eaLnBrk="1" fontAlgn="auto" latinLnBrk="0" hangingPunct="1">
              <a:lnSpc>
                <a:spcPct val="100000"/>
              </a:lnSpc>
              <a:spcBef>
                <a:spcPts val="0"/>
              </a:spcBef>
              <a:spcAft>
                <a:spcPts val="0"/>
              </a:spcAft>
              <a:buClrTx/>
              <a:buSzTx/>
              <a:buFontTx/>
              <a:buNone/>
              <a:tabLst/>
              <a:defRPr/>
            </a:pPr>
            <a:r>
              <a:rPr lang="en-US" sz="4400" b="1" dirty="0" smtClean="0"/>
              <a:t>Appendix</a:t>
            </a:r>
            <a:endParaRPr lang="en-US" sz="4400" b="1" dirty="0" smtClean="0"/>
          </a:p>
        </p:txBody>
      </p:sp>
      <p:sp>
        <p:nvSpPr>
          <p:cNvPr id="7" name="Picture Placeholder 5"/>
          <p:cNvSpPr txBox="1">
            <a:spLocks/>
          </p:cNvSpPr>
          <p:nvPr/>
        </p:nvSpPr>
        <p:spPr>
          <a:xfrm>
            <a:off x="3748086" y="0"/>
            <a:ext cx="5395913" cy="6108700"/>
          </a:xfrm>
          <a:prstGeom prst="rect">
            <a:avLst/>
          </a:prstGeom>
        </p:spPr>
      </p:sp>
    </p:spTree>
    <p:extLst>
      <p:ext uri="{BB962C8B-B14F-4D97-AF65-F5344CB8AC3E}">
        <p14:creationId xmlns:p14="http://schemas.microsoft.com/office/powerpoint/2010/main" val="219690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457325"/>
            <a:ext cx="8318649" cy="4443245"/>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Type: Random Forest Classifier Model</a:t>
            </a:r>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800" dirty="0"/>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Data: 2016 Raw USAC Line Items</a:t>
            </a:r>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8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Dependent Variable: 2016 Cleaned Connect Category</a:t>
            </a:r>
          </a:p>
          <a:p>
            <a:pPr marL="571500" marR="0" lvl="0" indent="-571500" defTabSz="914400" eaLnBrk="1" fontAlgn="auto" latinLnBrk="0" hangingPunct="1">
              <a:lnSpc>
                <a:spcPct val="100000"/>
              </a:lnSpc>
              <a:spcBef>
                <a:spcPts val="0"/>
              </a:spcBef>
              <a:spcAft>
                <a:spcPts val="0"/>
              </a:spcAft>
              <a:buClrTx/>
              <a:buSzTx/>
              <a:buFontTx/>
              <a:buNone/>
              <a:tabLst/>
              <a:defRPr/>
            </a:pPr>
            <a:endParaRPr lang="en-US" sz="28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Initial Accuracy: 80%</a:t>
            </a:r>
          </a:p>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2017 </a:t>
            </a:r>
            <a:r>
              <a:rPr lang="en-US" sz="4000" b="1" dirty="0"/>
              <a:t>Initial </a:t>
            </a:r>
            <a:r>
              <a:rPr lang="en-US" sz="4000" b="1" dirty="0" smtClean="0"/>
              <a:t>Model Details</a:t>
            </a:r>
            <a:endParaRPr lang="en-US" sz="4000" b="1" dirty="0"/>
          </a:p>
        </p:txBody>
      </p:sp>
    </p:spTree>
    <p:extLst>
      <p:ext uri="{BB962C8B-B14F-4D97-AF65-F5344CB8AC3E}">
        <p14:creationId xmlns:p14="http://schemas.microsoft.com/office/powerpoint/2010/main" val="899630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457325"/>
            <a:ext cx="8318649" cy="4443245"/>
          </a:xfrm>
        </p:spPr>
        <p:txBody>
          <a:bodyPr/>
          <a:lstStyle/>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April 14</a:t>
            </a:r>
            <a:r>
              <a:rPr lang="en-US" sz="2800" baseline="30000" dirty="0" smtClean="0"/>
              <a:t>th</a:t>
            </a:r>
            <a:r>
              <a:rPr lang="en-US" sz="2800" dirty="0" smtClean="0"/>
              <a:t>: Kick-Off </a:t>
            </a:r>
            <a:r>
              <a:rPr lang="en-US" sz="2800" dirty="0" smtClean="0"/>
              <a:t>Call with DK</a:t>
            </a:r>
            <a:endParaRPr lang="en-US" sz="28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Mid-April – May 5</a:t>
            </a:r>
            <a:r>
              <a:rPr lang="en-US" sz="2800" baseline="30000" dirty="0" smtClean="0"/>
              <a:t>th</a:t>
            </a:r>
            <a:r>
              <a:rPr lang="en-US" sz="2800" dirty="0" smtClean="0"/>
              <a:t>: </a:t>
            </a:r>
            <a:r>
              <a:rPr lang="en-US" sz="2800" dirty="0" smtClean="0"/>
              <a:t>DK replicates model</a:t>
            </a:r>
            <a:endParaRPr lang="en-US" sz="28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May 5</a:t>
            </a:r>
            <a:r>
              <a:rPr lang="en-US" sz="2800" baseline="30000" dirty="0" smtClean="0"/>
              <a:t>th</a:t>
            </a:r>
            <a:r>
              <a:rPr lang="en-US" sz="2800" dirty="0" smtClean="0"/>
              <a:t>:  DK Presentation to SAT</a:t>
            </a:r>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May 12</a:t>
            </a:r>
            <a:r>
              <a:rPr lang="en-US" sz="2800" baseline="30000" dirty="0" smtClean="0"/>
              <a:t>th</a:t>
            </a:r>
            <a:r>
              <a:rPr lang="en-US" sz="2800" dirty="0" smtClean="0"/>
              <a:t>: DK Code Handoff</a:t>
            </a:r>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June 8</a:t>
            </a:r>
            <a:r>
              <a:rPr lang="en-US" sz="2800" baseline="30000" dirty="0" smtClean="0"/>
              <a:t>th</a:t>
            </a:r>
            <a:r>
              <a:rPr lang="en-US" sz="2800" dirty="0" smtClean="0"/>
              <a:t>: ENG Handoff of </a:t>
            </a:r>
            <a:r>
              <a:rPr lang="en-US" sz="2800" dirty="0" smtClean="0"/>
              <a:t>new data</a:t>
            </a:r>
            <a:endParaRPr lang="en-US" sz="2800" dirty="0" smtClean="0"/>
          </a:p>
          <a:p>
            <a:pPr marL="571500" marR="0" lvl="0" indent="-571500" defTabSz="914400" eaLnBrk="1" fontAlgn="auto" latinLnBrk="0" hangingPunct="1">
              <a:lnSpc>
                <a:spcPct val="100000"/>
              </a:lnSpc>
              <a:spcBef>
                <a:spcPts val="0"/>
              </a:spcBef>
              <a:spcAft>
                <a:spcPts val="0"/>
              </a:spcAft>
              <a:buClrTx/>
              <a:buSzTx/>
              <a:buFontTx/>
              <a:buNone/>
              <a:tabLst/>
              <a:defRPr/>
            </a:pPr>
            <a:r>
              <a:rPr lang="en-US" sz="2800" dirty="0" smtClean="0"/>
              <a:t>June 8</a:t>
            </a:r>
            <a:r>
              <a:rPr lang="en-US" sz="2800" baseline="30000" dirty="0" smtClean="0"/>
              <a:t>th</a:t>
            </a:r>
            <a:r>
              <a:rPr lang="en-US" sz="2800" dirty="0" smtClean="0"/>
              <a:t>-Now: SAT adapts DK code to new data</a:t>
            </a:r>
            <a:endParaRPr lang="en-US" sz="3600" dirty="0" smtClean="0"/>
          </a:p>
          <a:p>
            <a:pPr marL="571500" marR="0" lvl="0" indent="-571500" defTabSz="914400" eaLnBrk="1" fontAlgn="auto" latinLnBrk="0" hangingPunct="1">
              <a:lnSpc>
                <a:spcPct val="100000"/>
              </a:lnSpc>
              <a:spcBef>
                <a:spcPts val="0"/>
              </a:spcBef>
              <a:spcAft>
                <a:spcPts val="0"/>
              </a:spcAft>
              <a:buClrTx/>
              <a:buSzTx/>
              <a:buFontTx/>
              <a:buNone/>
              <a:tabLst/>
              <a:defRPr/>
            </a:pPr>
            <a:endParaRPr lang="en-US" sz="3600" b="1" dirty="0" smtClean="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Project Timeline</a:t>
            </a:r>
            <a:endParaRPr lang="en-US" sz="4000" b="1" dirty="0"/>
          </a:p>
        </p:txBody>
      </p:sp>
    </p:spTree>
    <p:extLst>
      <p:ext uri="{BB962C8B-B14F-4D97-AF65-F5344CB8AC3E}">
        <p14:creationId xmlns:p14="http://schemas.microsoft.com/office/powerpoint/2010/main" val="555193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71638"/>
            <a:ext cx="8318649" cy="4086225"/>
          </a:xfrm>
        </p:spPr>
        <p:txBody>
          <a:bodyPr/>
          <a:lstStyle/>
          <a:p>
            <a:pPr marL="571500" marR="0" lvl="0" indent="-571500" defTabSz="914400" eaLnBrk="1" fontAlgn="auto" latinLnBrk="0" hangingPunct="1">
              <a:lnSpc>
                <a:spcPct val="100000"/>
              </a:lnSpc>
              <a:spcBef>
                <a:spcPts val="0"/>
              </a:spcBef>
              <a:spcAft>
                <a:spcPts val="0"/>
              </a:spcAft>
              <a:buClrTx/>
              <a:buSzTx/>
              <a:buFont typeface="Arial" charset="0"/>
              <a:buChar char="•"/>
              <a:tabLst/>
              <a:defRPr/>
            </a:pPr>
            <a:endParaRPr lang="en-US" sz="2800" b="1" dirty="0" smtClean="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smtClean="0"/>
              <a:t>A. </a:t>
            </a:r>
            <a:r>
              <a:rPr lang="en-US" sz="4000" b="1" dirty="0" smtClean="0"/>
              <a:t>2016 Summary</a:t>
            </a:r>
            <a:endParaRPr lang="en-US" sz="4000" b="1" dirty="0"/>
          </a:p>
        </p:txBody>
      </p:sp>
    </p:spTree>
    <p:extLst>
      <p:ext uri="{BB962C8B-B14F-4D97-AF65-F5344CB8AC3E}">
        <p14:creationId xmlns:p14="http://schemas.microsoft.com/office/powerpoint/2010/main" val="84898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71638"/>
            <a:ext cx="8318649" cy="4086225"/>
          </a:xfrm>
        </p:spPr>
        <p:txBody>
          <a:bodyPr/>
          <a:lstStyle/>
          <a:p>
            <a:pPr marL="571500" indent="-571500">
              <a:lnSpc>
                <a:spcPct val="100000"/>
              </a:lnSpc>
              <a:spcBef>
                <a:spcPts val="0"/>
              </a:spcBef>
            </a:pPr>
            <a:r>
              <a:rPr lang="en-US" sz="2000" b="1" dirty="0"/>
              <a:t>Data:</a:t>
            </a:r>
            <a:r>
              <a:rPr lang="en-US" sz="2000" dirty="0"/>
              <a:t> </a:t>
            </a:r>
            <a:r>
              <a:rPr lang="en-US" sz="2000" dirty="0" smtClean="0"/>
              <a:t>Applied to 2015 </a:t>
            </a:r>
            <a:r>
              <a:rPr lang="en-US" sz="2000" dirty="0"/>
              <a:t>Line </a:t>
            </a:r>
            <a:r>
              <a:rPr lang="en-US" sz="2000" dirty="0" smtClean="0"/>
              <a:t>Items</a:t>
            </a:r>
          </a:p>
          <a:p>
            <a:pPr marL="571500" lvl="0" indent="-571500">
              <a:lnSpc>
                <a:spcPct val="100000"/>
              </a:lnSpc>
              <a:spcBef>
                <a:spcPts val="0"/>
              </a:spcBef>
            </a:pPr>
            <a:r>
              <a:rPr lang="en-US" sz="2000" b="1" dirty="0" smtClean="0"/>
              <a:t>How Many Line Items Affected: </a:t>
            </a:r>
            <a:r>
              <a:rPr lang="en-US" sz="2000" dirty="0" smtClean="0"/>
              <a:t>3,738/3,812 (</a:t>
            </a:r>
            <a:r>
              <a:rPr lang="en-US" sz="2000" dirty="0"/>
              <a:t>dirty line </a:t>
            </a:r>
            <a:r>
              <a:rPr lang="en-US" sz="2000" dirty="0" smtClean="0"/>
              <a:t>items), cleaning both Connect Category and Purpose</a:t>
            </a:r>
          </a:p>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000" b="1" dirty="0" smtClean="0"/>
              <a:t>Resources:</a:t>
            </a:r>
            <a:r>
              <a:rPr lang="en-US" sz="2000" dirty="0" smtClean="0"/>
              <a:t> ~2 months, 20% of SAT, 40% DQT</a:t>
            </a:r>
          </a:p>
          <a:p>
            <a:pPr marL="571500" marR="0" lvl="0" indent="-571500" defTabSz="914400" eaLnBrk="1" fontAlgn="auto" latinLnBrk="0" hangingPunct="1">
              <a:lnSpc>
                <a:spcPct val="100000"/>
              </a:lnSpc>
              <a:spcBef>
                <a:spcPts val="0"/>
              </a:spcBef>
              <a:spcAft>
                <a:spcPts val="0"/>
              </a:spcAft>
              <a:buClrTx/>
              <a:buSzTx/>
              <a:buFont typeface="Arial" charset="0"/>
              <a:buNone/>
              <a:tabLst/>
              <a:defRPr/>
            </a:pPr>
            <a:endParaRPr lang="en-US" sz="2000" dirty="0"/>
          </a:p>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000" b="1" u="sng" dirty="0" smtClean="0"/>
              <a:t>Challenges:</a:t>
            </a:r>
          </a:p>
          <a:p>
            <a:pPr marL="1028700" lvl="1" indent="-571500">
              <a:lnSpc>
                <a:spcPct val="100000"/>
              </a:lnSpc>
              <a:spcBef>
                <a:spcPts val="0"/>
              </a:spcBef>
              <a:buFont typeface="Arial" charset="0"/>
              <a:buChar char="•"/>
            </a:pPr>
            <a:endParaRPr lang="en-US" dirty="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A. 2016 Summary</a:t>
            </a:r>
            <a:endParaRPr lang="en-US" sz="4000" b="1" dirty="0"/>
          </a:p>
        </p:txBody>
      </p:sp>
    </p:spTree>
    <p:extLst>
      <p:ext uri="{BB962C8B-B14F-4D97-AF65-F5344CB8AC3E}">
        <p14:creationId xmlns:p14="http://schemas.microsoft.com/office/powerpoint/2010/main" val="1086717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71638"/>
            <a:ext cx="8318649" cy="4086225"/>
          </a:xfrm>
        </p:spPr>
        <p:txBody>
          <a:bodyPr/>
          <a:lstStyle/>
          <a:p>
            <a:pPr marL="571500" indent="-571500">
              <a:lnSpc>
                <a:spcPct val="100000"/>
              </a:lnSpc>
              <a:spcBef>
                <a:spcPts val="0"/>
              </a:spcBef>
            </a:pPr>
            <a:r>
              <a:rPr lang="en-US" sz="2000" b="1" dirty="0"/>
              <a:t>Data:</a:t>
            </a:r>
            <a:r>
              <a:rPr lang="en-US" sz="2000" dirty="0"/>
              <a:t> Applied to 2015 Line Items</a:t>
            </a:r>
          </a:p>
          <a:p>
            <a:pPr marL="571500" lvl="0" indent="-571500">
              <a:lnSpc>
                <a:spcPct val="100000"/>
              </a:lnSpc>
              <a:spcBef>
                <a:spcPts val="0"/>
              </a:spcBef>
            </a:pPr>
            <a:r>
              <a:rPr lang="en-US" sz="2000" b="1" dirty="0"/>
              <a:t>How Many Line Items Affected: </a:t>
            </a:r>
            <a:r>
              <a:rPr lang="en-US" sz="2000" dirty="0"/>
              <a:t>3,738/3,812 (dirty line items), cleaning both Connect Category and Purpose</a:t>
            </a:r>
          </a:p>
          <a:p>
            <a:pPr marL="571500" lvl="0" indent="-571500">
              <a:lnSpc>
                <a:spcPct val="100000"/>
              </a:lnSpc>
              <a:spcBef>
                <a:spcPts val="0"/>
              </a:spcBef>
              <a:defRPr/>
            </a:pPr>
            <a:r>
              <a:rPr lang="en-US" sz="2000" b="1" dirty="0"/>
              <a:t>Resources:</a:t>
            </a:r>
            <a:r>
              <a:rPr lang="en-US" sz="2000" dirty="0"/>
              <a:t> ~2 months, 20% of SAT, 40% DQT</a:t>
            </a:r>
          </a:p>
          <a:p>
            <a:pPr marL="571500" lvl="0" indent="-571500">
              <a:lnSpc>
                <a:spcPct val="100000"/>
              </a:lnSpc>
              <a:spcBef>
                <a:spcPts val="0"/>
              </a:spcBef>
              <a:defRPr/>
            </a:pPr>
            <a:endParaRPr lang="en-US" sz="2000" dirty="0"/>
          </a:p>
          <a:p>
            <a:pPr marL="571500" lvl="0" indent="-571500">
              <a:lnSpc>
                <a:spcPct val="100000"/>
              </a:lnSpc>
              <a:spcBef>
                <a:spcPts val="0"/>
              </a:spcBef>
              <a:defRPr/>
            </a:pPr>
            <a:r>
              <a:rPr lang="en-US" sz="2000" b="1" u="sng" dirty="0"/>
              <a:t>Challenges:</a:t>
            </a:r>
          </a:p>
          <a:p>
            <a:pPr marL="1028700" lvl="1" indent="-571500">
              <a:lnSpc>
                <a:spcPct val="100000"/>
              </a:lnSpc>
              <a:spcBef>
                <a:spcPts val="0"/>
              </a:spcBef>
              <a:buFont typeface="Arial" charset="0"/>
              <a:buChar char="•"/>
            </a:pPr>
            <a:r>
              <a:rPr lang="en-US" sz="2000" dirty="0" smtClean="0"/>
              <a:t>Expectations – Benefits of ML are not always hard numbers.</a:t>
            </a:r>
            <a:endParaRPr lang="en-US" sz="2000" dirty="0"/>
          </a:p>
          <a:p>
            <a:pPr marL="1028700" lvl="1" indent="-571500">
              <a:lnSpc>
                <a:spcPct val="100000"/>
              </a:lnSpc>
              <a:spcBef>
                <a:spcPts val="0"/>
              </a:spcBef>
              <a:buFont typeface="Arial" charset="0"/>
              <a:buChar char="•"/>
            </a:pPr>
            <a:endParaRPr lang="en-US" dirty="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A. 2016 Summary</a:t>
            </a:r>
            <a:endParaRPr lang="en-US" sz="4000" b="1" dirty="0"/>
          </a:p>
        </p:txBody>
      </p:sp>
    </p:spTree>
    <p:extLst>
      <p:ext uri="{BB962C8B-B14F-4D97-AF65-F5344CB8AC3E}">
        <p14:creationId xmlns:p14="http://schemas.microsoft.com/office/powerpoint/2010/main" val="344633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71638"/>
            <a:ext cx="8318649" cy="4086225"/>
          </a:xfrm>
        </p:spPr>
        <p:txBody>
          <a:bodyPr/>
          <a:lstStyle/>
          <a:p>
            <a:pPr marL="571500" indent="-571500">
              <a:lnSpc>
                <a:spcPct val="100000"/>
              </a:lnSpc>
              <a:spcBef>
                <a:spcPts val="0"/>
              </a:spcBef>
            </a:pPr>
            <a:r>
              <a:rPr lang="en-US" sz="2000" b="1" dirty="0"/>
              <a:t>Data:</a:t>
            </a:r>
            <a:r>
              <a:rPr lang="en-US" sz="2000" dirty="0"/>
              <a:t> Applied to 2015 Line Items</a:t>
            </a:r>
          </a:p>
          <a:p>
            <a:pPr marL="571500" lvl="0" indent="-571500">
              <a:lnSpc>
                <a:spcPct val="100000"/>
              </a:lnSpc>
              <a:spcBef>
                <a:spcPts val="0"/>
              </a:spcBef>
            </a:pPr>
            <a:r>
              <a:rPr lang="en-US" sz="2000" b="1" dirty="0"/>
              <a:t>How Many Line Items Affected: </a:t>
            </a:r>
            <a:r>
              <a:rPr lang="en-US" sz="2000" dirty="0"/>
              <a:t>3,738/3,812 (dirty line items), cleaning both Connect Category and Purpose</a:t>
            </a:r>
          </a:p>
          <a:p>
            <a:pPr marL="571500" lvl="0" indent="-571500">
              <a:lnSpc>
                <a:spcPct val="100000"/>
              </a:lnSpc>
              <a:spcBef>
                <a:spcPts val="0"/>
              </a:spcBef>
              <a:defRPr/>
            </a:pPr>
            <a:r>
              <a:rPr lang="en-US" sz="2000" b="1" dirty="0"/>
              <a:t>Resources:</a:t>
            </a:r>
            <a:r>
              <a:rPr lang="en-US" sz="2000" dirty="0"/>
              <a:t> ~2 months, 20% of SAT, 40% DQT</a:t>
            </a:r>
          </a:p>
          <a:p>
            <a:pPr marL="571500" lvl="0" indent="-571500">
              <a:lnSpc>
                <a:spcPct val="100000"/>
              </a:lnSpc>
              <a:spcBef>
                <a:spcPts val="0"/>
              </a:spcBef>
              <a:defRPr/>
            </a:pPr>
            <a:endParaRPr lang="en-US" sz="2000" dirty="0"/>
          </a:p>
          <a:p>
            <a:pPr marL="571500" lvl="0" indent="-571500">
              <a:lnSpc>
                <a:spcPct val="100000"/>
              </a:lnSpc>
              <a:spcBef>
                <a:spcPts val="0"/>
              </a:spcBef>
              <a:defRPr/>
            </a:pPr>
            <a:r>
              <a:rPr lang="en-US" sz="2000" b="1" u="sng" dirty="0"/>
              <a:t>Challenges:</a:t>
            </a:r>
          </a:p>
          <a:p>
            <a:pPr marL="1028700" lvl="1" indent="-571500">
              <a:lnSpc>
                <a:spcPct val="100000"/>
              </a:lnSpc>
              <a:spcBef>
                <a:spcPts val="0"/>
              </a:spcBef>
              <a:buFont typeface="Arial" charset="0"/>
              <a:buChar char="•"/>
            </a:pPr>
            <a:r>
              <a:rPr lang="en-US" sz="2000" dirty="0" smtClean="0"/>
              <a:t>Expectations </a:t>
            </a:r>
            <a:r>
              <a:rPr lang="en-US" sz="2000" dirty="0"/>
              <a:t>– Benefits of ML are not always hard numbers.</a:t>
            </a:r>
          </a:p>
          <a:p>
            <a:pPr marL="1028700" lvl="1" indent="-571500">
              <a:lnSpc>
                <a:spcPct val="100000"/>
              </a:lnSpc>
              <a:spcBef>
                <a:spcPts val="0"/>
              </a:spcBef>
              <a:buFont typeface="Arial" charset="0"/>
              <a:buChar char="•"/>
              <a:defRPr/>
            </a:pPr>
            <a:r>
              <a:rPr lang="en-US" sz="2000" dirty="0" smtClean="0"/>
              <a:t>2015/2016 </a:t>
            </a:r>
            <a:r>
              <a:rPr lang="en-US" sz="2000" dirty="0"/>
              <a:t>USAC </a:t>
            </a:r>
            <a:r>
              <a:rPr lang="en-US" sz="2000" dirty="0" smtClean="0"/>
              <a:t>Form – Too many differences.</a:t>
            </a:r>
            <a:endParaRPr lang="en-US" sz="2000" dirty="0"/>
          </a:p>
          <a:p>
            <a:pPr marL="1028700" lvl="1" indent="-571500">
              <a:lnSpc>
                <a:spcPct val="100000"/>
              </a:lnSpc>
              <a:spcBef>
                <a:spcPts val="0"/>
              </a:spcBef>
              <a:buFont typeface="Arial" charset="0"/>
              <a:buChar char="•"/>
            </a:pPr>
            <a:endParaRPr lang="en-US" dirty="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A. 2016 Summary</a:t>
            </a:r>
            <a:endParaRPr lang="en-US" sz="4000" b="1" dirty="0"/>
          </a:p>
        </p:txBody>
      </p:sp>
    </p:spTree>
    <p:extLst>
      <p:ext uri="{BB962C8B-B14F-4D97-AF65-F5344CB8AC3E}">
        <p14:creationId xmlns:p14="http://schemas.microsoft.com/office/powerpoint/2010/main" val="142900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71638"/>
            <a:ext cx="8318649" cy="4086225"/>
          </a:xfrm>
        </p:spPr>
        <p:txBody>
          <a:bodyPr/>
          <a:lstStyle/>
          <a:p>
            <a:pPr marL="571500" indent="-571500">
              <a:lnSpc>
                <a:spcPct val="100000"/>
              </a:lnSpc>
              <a:spcBef>
                <a:spcPts val="0"/>
              </a:spcBef>
            </a:pPr>
            <a:r>
              <a:rPr lang="en-US" sz="2000" b="1" dirty="0"/>
              <a:t>Data:</a:t>
            </a:r>
            <a:r>
              <a:rPr lang="en-US" sz="2000" dirty="0"/>
              <a:t> Applied to 2015 Line Items</a:t>
            </a:r>
          </a:p>
          <a:p>
            <a:pPr marL="571500" lvl="0" indent="-571500">
              <a:lnSpc>
                <a:spcPct val="100000"/>
              </a:lnSpc>
              <a:spcBef>
                <a:spcPts val="0"/>
              </a:spcBef>
            </a:pPr>
            <a:r>
              <a:rPr lang="en-US" sz="2000" b="1" dirty="0"/>
              <a:t>How Many Line Items Affected: </a:t>
            </a:r>
            <a:r>
              <a:rPr lang="en-US" sz="2000" dirty="0"/>
              <a:t>3,738/3,812 (dirty line items), cleaning both Connect Category and Purpose</a:t>
            </a:r>
          </a:p>
          <a:p>
            <a:pPr marL="571500" lvl="0" indent="-571500">
              <a:lnSpc>
                <a:spcPct val="100000"/>
              </a:lnSpc>
              <a:spcBef>
                <a:spcPts val="0"/>
              </a:spcBef>
              <a:defRPr/>
            </a:pPr>
            <a:r>
              <a:rPr lang="en-US" sz="2000" b="1" dirty="0"/>
              <a:t>Resources:</a:t>
            </a:r>
            <a:r>
              <a:rPr lang="en-US" sz="2000" dirty="0"/>
              <a:t> ~2 months, 20% of SAT, 40% DQT</a:t>
            </a:r>
          </a:p>
          <a:p>
            <a:pPr marL="571500" lvl="0" indent="-571500">
              <a:lnSpc>
                <a:spcPct val="100000"/>
              </a:lnSpc>
              <a:spcBef>
                <a:spcPts val="0"/>
              </a:spcBef>
              <a:defRPr/>
            </a:pPr>
            <a:endParaRPr lang="en-US" sz="2000" dirty="0"/>
          </a:p>
          <a:p>
            <a:pPr marL="571500" lvl="0" indent="-571500">
              <a:lnSpc>
                <a:spcPct val="100000"/>
              </a:lnSpc>
              <a:spcBef>
                <a:spcPts val="0"/>
              </a:spcBef>
              <a:defRPr/>
            </a:pPr>
            <a:r>
              <a:rPr lang="en-US" sz="2000" b="1" u="sng" dirty="0"/>
              <a:t>Challenges:</a:t>
            </a:r>
          </a:p>
          <a:p>
            <a:pPr marL="1028700" lvl="1" indent="-571500">
              <a:lnSpc>
                <a:spcPct val="100000"/>
              </a:lnSpc>
              <a:spcBef>
                <a:spcPts val="0"/>
              </a:spcBef>
              <a:buFont typeface="Arial" charset="0"/>
              <a:buChar char="•"/>
            </a:pPr>
            <a:r>
              <a:rPr lang="en-US" sz="2000" dirty="0" smtClean="0"/>
              <a:t>Expectations </a:t>
            </a:r>
            <a:r>
              <a:rPr lang="en-US" sz="2000" dirty="0"/>
              <a:t>– Benefits of ML are not always hard numbers.</a:t>
            </a:r>
          </a:p>
          <a:p>
            <a:pPr marL="1028700" lvl="1" indent="-571500">
              <a:lnSpc>
                <a:spcPct val="100000"/>
              </a:lnSpc>
              <a:spcBef>
                <a:spcPts val="0"/>
              </a:spcBef>
              <a:buFont typeface="Arial" charset="0"/>
              <a:buChar char="•"/>
              <a:defRPr/>
            </a:pPr>
            <a:r>
              <a:rPr lang="en-US" sz="2000" dirty="0"/>
              <a:t>2015/2016 USAC </a:t>
            </a:r>
            <a:r>
              <a:rPr lang="en-US" sz="2000" dirty="0" smtClean="0"/>
              <a:t>Form – </a:t>
            </a:r>
            <a:r>
              <a:rPr lang="en-US" sz="2000" dirty="0"/>
              <a:t>Too many </a:t>
            </a:r>
            <a:r>
              <a:rPr lang="en-US" sz="2000" dirty="0" smtClean="0"/>
              <a:t>differences.</a:t>
            </a:r>
            <a:endParaRPr lang="en-US" sz="2000" dirty="0"/>
          </a:p>
          <a:p>
            <a:pPr marL="1028700" lvl="1" indent="-571500">
              <a:lnSpc>
                <a:spcPct val="100000"/>
              </a:lnSpc>
              <a:spcBef>
                <a:spcPts val="0"/>
              </a:spcBef>
              <a:buFont typeface="Arial" charset="0"/>
              <a:buChar char="•"/>
            </a:pPr>
            <a:r>
              <a:rPr lang="en-US" sz="2000" dirty="0" smtClean="0"/>
              <a:t>Level </a:t>
            </a:r>
            <a:r>
              <a:rPr lang="en-US" sz="2000" dirty="0"/>
              <a:t>of </a:t>
            </a:r>
            <a:r>
              <a:rPr lang="en-US" sz="2000" dirty="0" smtClean="0"/>
              <a:t>Effort – Natural time constraints.</a:t>
            </a:r>
            <a:endParaRPr lang="en-US" sz="2000" dirty="0"/>
          </a:p>
          <a:p>
            <a:pPr marL="1028700" lvl="1" indent="-571500">
              <a:lnSpc>
                <a:spcPct val="100000"/>
              </a:lnSpc>
              <a:spcBef>
                <a:spcPts val="0"/>
              </a:spcBef>
              <a:buFont typeface="Arial" charset="0"/>
              <a:buChar char="•"/>
            </a:pPr>
            <a:endParaRPr lang="en-US" dirty="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A. 2016 Summary</a:t>
            </a:r>
            <a:endParaRPr lang="en-US" sz="4000" b="1" dirty="0"/>
          </a:p>
        </p:txBody>
      </p:sp>
    </p:spTree>
    <p:extLst>
      <p:ext uri="{BB962C8B-B14F-4D97-AF65-F5344CB8AC3E}">
        <p14:creationId xmlns:p14="http://schemas.microsoft.com/office/powerpoint/2010/main" val="1920658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5301" y="1671638"/>
            <a:ext cx="8318649" cy="4086225"/>
          </a:xfrm>
        </p:spPr>
        <p:txBody>
          <a:bodyPr/>
          <a:lstStyle/>
          <a:p>
            <a:pPr marL="571500" indent="-571500">
              <a:lnSpc>
                <a:spcPct val="100000"/>
              </a:lnSpc>
              <a:spcBef>
                <a:spcPts val="0"/>
              </a:spcBef>
            </a:pPr>
            <a:r>
              <a:rPr lang="en-US" sz="2000" b="1" dirty="0"/>
              <a:t>Data:</a:t>
            </a:r>
            <a:r>
              <a:rPr lang="en-US" sz="2000" dirty="0"/>
              <a:t> Applied to 2015 Line Items</a:t>
            </a:r>
          </a:p>
          <a:p>
            <a:pPr marL="571500" lvl="0" indent="-571500">
              <a:lnSpc>
                <a:spcPct val="100000"/>
              </a:lnSpc>
              <a:spcBef>
                <a:spcPts val="0"/>
              </a:spcBef>
            </a:pPr>
            <a:r>
              <a:rPr lang="en-US" sz="2000" b="1" dirty="0"/>
              <a:t>How Many Line Items Affected: </a:t>
            </a:r>
            <a:r>
              <a:rPr lang="en-US" sz="2000" dirty="0"/>
              <a:t>3,738/3,812 (dirty line items), cleaning both Connect Category and Purpose</a:t>
            </a:r>
          </a:p>
          <a:p>
            <a:pPr marL="571500" lvl="0" indent="-571500">
              <a:lnSpc>
                <a:spcPct val="100000"/>
              </a:lnSpc>
              <a:spcBef>
                <a:spcPts val="0"/>
              </a:spcBef>
              <a:defRPr/>
            </a:pPr>
            <a:r>
              <a:rPr lang="en-US" sz="2000" b="1" dirty="0"/>
              <a:t>Resources:</a:t>
            </a:r>
            <a:r>
              <a:rPr lang="en-US" sz="2000" dirty="0"/>
              <a:t> ~2 months, 20% of SAT, 40% DQT</a:t>
            </a:r>
          </a:p>
          <a:p>
            <a:pPr marL="571500" lvl="0" indent="-571500">
              <a:lnSpc>
                <a:spcPct val="100000"/>
              </a:lnSpc>
              <a:spcBef>
                <a:spcPts val="0"/>
              </a:spcBef>
              <a:defRPr/>
            </a:pPr>
            <a:endParaRPr lang="en-US" sz="2000" dirty="0"/>
          </a:p>
          <a:p>
            <a:pPr marL="571500" lvl="0" indent="-571500">
              <a:lnSpc>
                <a:spcPct val="100000"/>
              </a:lnSpc>
              <a:spcBef>
                <a:spcPts val="0"/>
              </a:spcBef>
              <a:defRPr/>
            </a:pPr>
            <a:r>
              <a:rPr lang="en-US" sz="2000" b="1" u="sng" dirty="0"/>
              <a:t>Challenges:</a:t>
            </a:r>
          </a:p>
          <a:p>
            <a:pPr marL="1028700" lvl="1" indent="-571500">
              <a:lnSpc>
                <a:spcPct val="100000"/>
              </a:lnSpc>
              <a:spcBef>
                <a:spcPts val="0"/>
              </a:spcBef>
              <a:buFont typeface="Arial" charset="0"/>
              <a:buChar char="•"/>
            </a:pPr>
            <a:r>
              <a:rPr lang="en-US" sz="2000" dirty="0" smtClean="0"/>
              <a:t>Expectations </a:t>
            </a:r>
            <a:r>
              <a:rPr lang="en-US" sz="2000" dirty="0"/>
              <a:t>– Benefits of ML are not always hard numbers.</a:t>
            </a:r>
          </a:p>
          <a:p>
            <a:pPr marL="1028700" lvl="1" indent="-571500">
              <a:lnSpc>
                <a:spcPct val="100000"/>
              </a:lnSpc>
              <a:spcBef>
                <a:spcPts val="0"/>
              </a:spcBef>
              <a:buFont typeface="Arial" charset="0"/>
              <a:buChar char="•"/>
              <a:defRPr/>
            </a:pPr>
            <a:r>
              <a:rPr lang="en-US" sz="2000" dirty="0"/>
              <a:t>2015/2016 USAC </a:t>
            </a:r>
            <a:r>
              <a:rPr lang="en-US" sz="2000" dirty="0" smtClean="0"/>
              <a:t>Form – </a:t>
            </a:r>
            <a:r>
              <a:rPr lang="en-US" sz="2000" dirty="0"/>
              <a:t>Too many </a:t>
            </a:r>
            <a:r>
              <a:rPr lang="en-US" sz="2000" dirty="0" smtClean="0"/>
              <a:t>differences.</a:t>
            </a:r>
            <a:endParaRPr lang="en-US" sz="2000" dirty="0"/>
          </a:p>
          <a:p>
            <a:pPr marL="1028700" lvl="1" indent="-571500">
              <a:lnSpc>
                <a:spcPct val="100000"/>
              </a:lnSpc>
              <a:spcBef>
                <a:spcPts val="0"/>
              </a:spcBef>
              <a:buFont typeface="Arial" charset="0"/>
              <a:buChar char="•"/>
            </a:pPr>
            <a:r>
              <a:rPr lang="en-US" sz="2000" dirty="0"/>
              <a:t>Level of Effort – Natural time constraints.</a:t>
            </a:r>
          </a:p>
          <a:p>
            <a:pPr marL="1028700" lvl="1" indent="-571500">
              <a:lnSpc>
                <a:spcPct val="100000"/>
              </a:lnSpc>
              <a:spcBef>
                <a:spcPts val="0"/>
              </a:spcBef>
              <a:buFont typeface="Arial" charset="0"/>
              <a:buChar char="•"/>
            </a:pPr>
            <a:r>
              <a:rPr lang="en-US" sz="2000" dirty="0" smtClean="0"/>
              <a:t>Inefficient Allocation of Resources – Manual QA for 2015 data.</a:t>
            </a:r>
            <a:endParaRPr lang="en-US" sz="2000" dirty="0"/>
          </a:p>
          <a:p>
            <a:pPr marL="1028700" lvl="1" indent="-571500">
              <a:lnSpc>
                <a:spcPct val="100000"/>
              </a:lnSpc>
              <a:spcBef>
                <a:spcPts val="0"/>
              </a:spcBef>
              <a:buFont typeface="Arial" charset="0"/>
              <a:buChar char="•"/>
            </a:pPr>
            <a:endParaRPr lang="en-US" dirty="0"/>
          </a:p>
        </p:txBody>
      </p:sp>
      <p:sp>
        <p:nvSpPr>
          <p:cNvPr id="2" name="TextBox 1"/>
          <p:cNvSpPr txBox="1"/>
          <p:nvPr/>
        </p:nvSpPr>
        <p:spPr>
          <a:xfrm>
            <a:off x="425301" y="628650"/>
            <a:ext cx="8318649" cy="707886"/>
          </a:xfrm>
          <a:prstGeom prst="rect">
            <a:avLst/>
          </a:prstGeom>
          <a:noFill/>
        </p:spPr>
        <p:txBody>
          <a:bodyPr wrap="square" rtlCol="0">
            <a:spAutoFit/>
          </a:bodyPr>
          <a:lstStyle/>
          <a:p>
            <a:r>
              <a:rPr lang="en-US" sz="4000" b="1" dirty="0"/>
              <a:t>A. 2016 Summary</a:t>
            </a:r>
            <a:endParaRPr lang="en-US" sz="4000" b="1" dirty="0"/>
          </a:p>
        </p:txBody>
      </p:sp>
    </p:spTree>
    <p:extLst>
      <p:ext uri="{BB962C8B-B14F-4D97-AF65-F5344CB8AC3E}">
        <p14:creationId xmlns:p14="http://schemas.microsoft.com/office/powerpoint/2010/main" val="1593592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SH TEST">
      <a:dk1>
        <a:sysClr val="windowText" lastClr="000000"/>
      </a:dk1>
      <a:lt1>
        <a:sysClr val="window" lastClr="FFFFFF"/>
      </a:lt1>
      <a:dk2>
        <a:srgbClr val="212121"/>
      </a:dk2>
      <a:lt2>
        <a:srgbClr val="636363"/>
      </a:lt2>
      <a:accent1>
        <a:srgbClr val="FDB913"/>
      </a:accent1>
      <a:accent2>
        <a:srgbClr val="F09221"/>
      </a:accent2>
      <a:accent3>
        <a:srgbClr val="F26D24"/>
      </a:accent3>
      <a:accent4>
        <a:srgbClr val="92D050"/>
      </a:accent4>
      <a:accent5>
        <a:srgbClr val="009193"/>
      </a:accent5>
      <a:accent6>
        <a:srgbClr val="CC0000"/>
      </a:accent6>
      <a:hlink>
        <a:srgbClr val="8F8F8F"/>
      </a:hlink>
      <a:folHlink>
        <a:srgbClr val="A5A5A5"/>
      </a:folHlink>
    </a:clrScheme>
    <a:fontScheme name="Custom 4">
      <a:majorFont>
        <a:latin typeface="Museo Slab 700"/>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34681</TotalTime>
  <Words>2514</Words>
  <Application>Microsoft Macintosh PowerPoint</Application>
  <PresentationFormat>On-screen Show (4:3)</PresentationFormat>
  <Paragraphs>269</Paragraphs>
  <Slides>38</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Lato</vt:lpstr>
      <vt:lpstr>Museo Slab 700</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Kamini Iyer</dc:creator>
  <cp:lastModifiedBy>Microsoft Office User</cp:lastModifiedBy>
  <cp:revision>223</cp:revision>
  <dcterms:created xsi:type="dcterms:W3CDTF">2016-05-26T21:34:28Z</dcterms:created>
  <dcterms:modified xsi:type="dcterms:W3CDTF">2017-06-17T00:33:51Z</dcterms:modified>
</cp:coreProperties>
</file>