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13"/>
  </p:notesMasterIdLst>
  <p:sldIdLst>
    <p:sldId id="332" r:id="rId3"/>
    <p:sldId id="300" r:id="rId4"/>
    <p:sldId id="333" r:id="rId5"/>
    <p:sldId id="331" r:id="rId6"/>
    <p:sldId id="324" r:id="rId7"/>
    <p:sldId id="335" r:id="rId8"/>
    <p:sldId id="334" r:id="rId9"/>
    <p:sldId id="325" r:id="rId10"/>
    <p:sldId id="336" r:id="rId11"/>
    <p:sldId id="33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E7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3816" autoAdjust="0"/>
  </p:normalViewPr>
  <p:slideViewPr>
    <p:cSldViewPr snapToGrid="0">
      <p:cViewPr>
        <p:scale>
          <a:sx n="100" d="100"/>
          <a:sy n="100" d="100"/>
        </p:scale>
        <p:origin x="1960" y="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7B8C6-D88D-F248-BDFC-4164242B481C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7F0E6-689B-D44E-AB2C-77854535E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8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8C560-31E0-A742-9C56-8219217DD7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7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8C560-31E0-A742-9C56-8219217DD7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2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accent1"/>
                </a:solidFill>
                <a:cs typeface="Lato Regular"/>
              </a:rPr>
              <a:t>64%</a:t>
            </a:r>
            <a:r>
              <a:rPr lang="en-US" sz="1200" dirty="0" smtClean="0">
                <a:cs typeface="Lato Regular"/>
              </a:rPr>
              <a:t> of districts are meeting IA affordability targets.</a:t>
            </a:r>
            <a:r>
              <a:rPr lang="en-US" sz="1200" b="1" dirty="0" smtClean="0">
                <a:solidFill>
                  <a:schemeClr val="accent1"/>
                </a:solidFill>
                <a:cs typeface="Lato Regular"/>
              </a:rPr>
              <a:t> </a:t>
            </a:r>
            <a:endParaRPr lang="en-US" sz="1200" dirty="0" smtClean="0">
              <a:cs typeface="Lato Regula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8C560-31E0-A742-9C56-8219217DD79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2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8C560-31E0-A742-9C56-8219217DD7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7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8C560-31E0-A742-9C56-8219217DD7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8C560-31E0-A742-9C56-8219217DD7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7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" y="2838775"/>
            <a:ext cx="9144003" cy="3445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3" y="6263639"/>
            <a:ext cx="9144003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4" y="6454644"/>
            <a:ext cx="7439879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057068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flipH="1">
            <a:off x="8516154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flipH="1">
            <a:off x="7627513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533546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439876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346924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0" y="1199050"/>
            <a:ext cx="4489544" cy="1469081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476249" y="3289300"/>
            <a:ext cx="7202063" cy="5968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Form 477 Analysis</a:t>
            </a:r>
            <a:endParaRPr lang="en-US" dirty="0" smtClean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0" y="3657600"/>
            <a:ext cx="7202062" cy="495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Linking Service Provider Information from Form 477 to our districts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476249" y="4547868"/>
            <a:ext cx="5086350" cy="393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5/23/17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0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 and</a:t>
            </a:r>
            <a:r>
              <a:rPr lang="en-US" sz="1200" baseline="0" dirty="0" smtClean="0"/>
              <a:t> Subtitle</a:t>
            </a:r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8098" y="2032000"/>
            <a:ext cx="6527800" cy="195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 algn="ctr">
              <a:buNone/>
              <a:defRPr>
                <a:latin typeface="+mj-lt"/>
              </a:defRPr>
            </a:lvl2pPr>
            <a:lvl3pPr marL="914400" indent="0" algn="ctr">
              <a:buNone/>
              <a:defRPr>
                <a:latin typeface="+mj-lt"/>
              </a:defRPr>
            </a:lvl3pPr>
            <a:lvl4pPr marL="1371600" indent="0" algn="ctr">
              <a:buNone/>
              <a:defRPr>
                <a:latin typeface="+mj-lt"/>
              </a:defRPr>
            </a:lvl4pPr>
            <a:lvl5pPr marL="1828800" indent="0" algn="ctr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4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03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ackgrou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7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5301" y="839622"/>
            <a:ext cx="3105299" cy="507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8" name="Title 37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8090347" cy="40011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58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/Agenda - 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5301" y="839622"/>
            <a:ext cx="3105299" cy="507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8" name="Title 37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8090347" cy="40011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6" y="0"/>
            <a:ext cx="9144000" cy="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1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4186470" y="1155329"/>
            <a:ext cx="45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Agenda Item : Longer description if needed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5301" y="826922"/>
            <a:ext cx="3105299" cy="507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7" name="Picture Placeholder 18"/>
          <p:cNvSpPr>
            <a:spLocks noGrp="1"/>
          </p:cNvSpPr>
          <p:nvPr>
            <p:ph type="pic" sz="quarter" idx="12" hasCustomPrompt="1"/>
          </p:nvPr>
        </p:nvSpPr>
        <p:spPr>
          <a:xfrm>
            <a:off x="3741897" y="50800"/>
            <a:ext cx="5395913" cy="610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the icon to 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301" y="398905"/>
            <a:ext cx="3105299" cy="367638"/>
          </a:xfrm>
          <a:prstGeom prst="rect">
            <a:avLst/>
          </a:prstGeom>
        </p:spPr>
        <p:txBody>
          <a:bodyPr/>
          <a:lstStyle>
            <a:lvl1pPr>
              <a:defRPr sz="20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30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808365" y="612660"/>
            <a:ext cx="3234035" cy="400110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Click to edit title (1 line)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808663" y="1073150"/>
            <a:ext cx="3233737" cy="507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50800"/>
            <a:ext cx="5395913" cy="610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the icon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93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" y="2838775"/>
            <a:ext cx="9144003" cy="3445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3" y="6263639"/>
            <a:ext cx="9144003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" y="6454644"/>
            <a:ext cx="7439879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057068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H="1">
            <a:off x="8516154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H="1">
            <a:off x="7627513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533546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439876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346924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0" y="1199050"/>
            <a:ext cx="4489544" cy="1469081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476249" y="3289300"/>
            <a:ext cx="7202063" cy="5968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0" y="3657600"/>
            <a:ext cx="7202062" cy="495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476249" y="4547868"/>
            <a:ext cx="5086350" cy="393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5" name="Rectangle 64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-3" y="1"/>
            <a:ext cx="9144003" cy="6234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 userDrawn="1"/>
        </p:nvSpPr>
        <p:spPr>
          <a:xfrm>
            <a:off x="425003" y="3971488"/>
            <a:ext cx="3880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prstClr val="black"/>
                </a:solidFill>
              </a:rPr>
              <a:t>Upgrade the Internet access in every public school classroom in America so that all students can take advantage of the promise of digital learning.</a:t>
            </a:r>
          </a:p>
        </p:txBody>
      </p:sp>
      <p:pic>
        <p:nvPicPr>
          <p:cNvPr id="73" name="Picture 7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-20335"/>
            <a:ext cx="9144000" cy="2859110"/>
          </a:xfrm>
          <a:prstGeom prst="rect">
            <a:avLst/>
          </a:prstGeom>
        </p:spPr>
      </p:pic>
      <p:sp>
        <p:nvSpPr>
          <p:cNvPr id="74" name="Title 1"/>
          <p:cNvSpPr txBox="1">
            <a:spLocks/>
          </p:cNvSpPr>
          <p:nvPr userDrawn="1"/>
        </p:nvSpPr>
        <p:spPr>
          <a:xfrm>
            <a:off x="425003" y="3572592"/>
            <a:ext cx="8036416" cy="4102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prstClr val="black"/>
                </a:solidFill>
              </a:rPr>
              <a:t>Our mission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 subtitl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Title goes here (no subtitle)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9"/>
            <a:ext cx="8274050" cy="487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Title and Subtitle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5" name="Rectangle 64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 userDrawn="1"/>
        </p:nvSpPr>
        <p:spPr>
          <a:xfrm>
            <a:off x="-3" y="1"/>
            <a:ext cx="9144003" cy="6234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 userDrawn="1"/>
        </p:nvSpPr>
        <p:spPr>
          <a:xfrm>
            <a:off x="425003" y="3971488"/>
            <a:ext cx="3880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Upgrade the Internet access in every public school classroom in America so that all students can take advantage of the promise of digital learning.</a:t>
            </a:r>
          </a:p>
        </p:txBody>
      </p:sp>
      <p:pic>
        <p:nvPicPr>
          <p:cNvPr id="73" name="Picture 7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-20335"/>
            <a:ext cx="9144000" cy="2859110"/>
          </a:xfrm>
          <a:prstGeom prst="rect">
            <a:avLst/>
          </a:prstGeom>
        </p:spPr>
      </p:pic>
      <p:sp>
        <p:nvSpPr>
          <p:cNvPr id="74" name="Title 1"/>
          <p:cNvSpPr txBox="1">
            <a:spLocks/>
          </p:cNvSpPr>
          <p:nvPr userDrawn="1"/>
        </p:nvSpPr>
        <p:spPr>
          <a:xfrm>
            <a:off x="425003" y="3572592"/>
            <a:ext cx="8036416" cy="4102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Our mission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233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(no subtitl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2775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Title goes here (no subtitle)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9"/>
            <a:ext cx="8274050" cy="487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Title and Subtitle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623888"/>
            <a:ext cx="7886700" cy="265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Yellow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392" y="912429"/>
            <a:ext cx="780290" cy="7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0" y="1333500"/>
            <a:ext cx="4775200" cy="392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Add quote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Whit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392" y="912429"/>
            <a:ext cx="780290" cy="7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0" y="1333500"/>
            <a:ext cx="4775200" cy="392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Add quote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Title goes here (no subtitle)</a:t>
            </a:r>
            <a:endParaRPr lang="en-US" dirty="0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9"/>
            <a:ext cx="8274050" cy="487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Title and Subtitle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Title and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8098" y="2032000"/>
            <a:ext cx="6527800" cy="195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 algn="ctr">
              <a:buNone/>
              <a:defRPr>
                <a:latin typeface="+mj-lt"/>
              </a:defRPr>
            </a:lvl2pPr>
            <a:lvl3pPr marL="914400" indent="0" algn="ctr">
              <a:buNone/>
              <a:defRPr>
                <a:latin typeface="+mj-lt"/>
              </a:defRPr>
            </a:lvl3pPr>
            <a:lvl4pPr marL="1371600" indent="0" algn="ctr">
              <a:buNone/>
              <a:defRPr>
                <a:latin typeface="+mj-lt"/>
              </a:defRPr>
            </a:lvl4pPr>
            <a:lvl5pPr marL="1828800" indent="0" algn="ctr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Title and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8098" y="2032000"/>
            <a:ext cx="6527800" cy="195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 algn="ctr">
              <a:buNone/>
              <a:defRPr>
                <a:latin typeface="+mj-lt"/>
              </a:defRPr>
            </a:lvl2pPr>
            <a:lvl3pPr marL="914400" indent="0" algn="ctr">
              <a:buNone/>
              <a:defRPr>
                <a:latin typeface="+mj-lt"/>
              </a:defRPr>
            </a:lvl3pPr>
            <a:lvl4pPr marL="1371600" indent="0" algn="ctr">
              <a:buNone/>
              <a:defRPr>
                <a:latin typeface="+mj-lt"/>
              </a:defRPr>
            </a:lvl4pPr>
            <a:lvl5pPr marL="1828800" indent="0" algn="ctr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5301" y="839622"/>
            <a:ext cx="3105299" cy="507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8" name="Title 37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8090347" cy="40011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/Agenda - 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5301" y="839622"/>
            <a:ext cx="3105299" cy="507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8" name="Title 37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8090347" cy="40011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6" y="0"/>
            <a:ext cx="9144000" cy="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186470" y="1155329"/>
            <a:ext cx="45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Agenda Item : Longer description if needed</a:t>
            </a:r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5301" y="826922"/>
            <a:ext cx="3105299" cy="507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7" name="Picture Placeholder 18"/>
          <p:cNvSpPr>
            <a:spLocks noGrp="1"/>
          </p:cNvSpPr>
          <p:nvPr>
            <p:ph type="pic" sz="quarter" idx="12" hasCustomPrompt="1"/>
          </p:nvPr>
        </p:nvSpPr>
        <p:spPr>
          <a:xfrm>
            <a:off x="3741897" y="50800"/>
            <a:ext cx="5395913" cy="610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the icon to 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301" y="398905"/>
            <a:ext cx="3105299" cy="367638"/>
          </a:xfrm>
          <a:prstGeom prst="rect">
            <a:avLst/>
          </a:prstGeom>
        </p:spPr>
        <p:txBody>
          <a:bodyPr/>
          <a:lstStyle>
            <a:lvl1pPr>
              <a:defRPr sz="20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 subtitl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Title goes here (no subtitle)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9"/>
            <a:ext cx="8274050" cy="487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 and</a:t>
            </a:r>
            <a:r>
              <a:rPr lang="en-US" sz="1200" baseline="0" dirty="0" smtClean="0"/>
              <a:t> Subtitle</a:t>
            </a:r>
            <a:endParaRPr lang="en-US" sz="12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676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808365" y="612660"/>
            <a:ext cx="3234035" cy="400110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Click to edit title (1 line)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808663" y="1073150"/>
            <a:ext cx="3233737" cy="507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50800"/>
            <a:ext cx="5395913" cy="610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the icon to insert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957" y="6555242"/>
            <a:ext cx="310243" cy="195943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fld id="{732FE35E-1012-402B-93BB-AACBE880BD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" y="3697294"/>
            <a:ext cx="9144003" cy="25867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3" y="6263639"/>
            <a:ext cx="9144003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" y="6454644"/>
            <a:ext cx="7439879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057068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H="1">
            <a:off x="8516154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H="1">
            <a:off x="7627513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533546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439876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346924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476249" y="4180883"/>
            <a:ext cx="7202063" cy="5968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0" y="4549183"/>
            <a:ext cx="7202062" cy="495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476249" y="5439451"/>
            <a:ext cx="5086350" cy="393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029" y="145610"/>
            <a:ext cx="2996971" cy="980676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0" y="0"/>
            <a:ext cx="9144000" cy="68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(no subtitl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/>
              <a:t>Title goes here (no subtitle)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8"/>
            <a:ext cx="8274050" cy="473460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Title and Subtitle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544" y="6223759"/>
            <a:ext cx="1754152" cy="573998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>
          <a:xfrm>
            <a:off x="-9972" y="6025651"/>
            <a:ext cx="9144000" cy="1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(no subtitl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2775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Title goes here (no subtitle)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9"/>
            <a:ext cx="8274050" cy="487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Title and Subtitle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623888"/>
            <a:ext cx="7886700" cy="265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is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5" name="Rectangle 64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-3" y="1"/>
            <a:ext cx="9144003" cy="6234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 userDrawn="1"/>
        </p:nvSpPr>
        <p:spPr>
          <a:xfrm>
            <a:off x="425003" y="3971488"/>
            <a:ext cx="3880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sz="1600" dirty="0" smtClean="0">
                <a:solidFill>
                  <a:prstClr val="black"/>
                </a:solidFill>
              </a:rPr>
              <a:t>Upgrade the Internet access in every public school classroom in America so that all students can take advantage of the promise of digital learning.</a:t>
            </a:r>
          </a:p>
        </p:txBody>
      </p:sp>
      <p:pic>
        <p:nvPicPr>
          <p:cNvPr id="73" name="Picture 7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-20335"/>
            <a:ext cx="9144000" cy="2859110"/>
          </a:xfrm>
          <a:prstGeom prst="rect">
            <a:avLst/>
          </a:prstGeom>
        </p:spPr>
      </p:pic>
      <p:sp>
        <p:nvSpPr>
          <p:cNvPr id="74" name="Title 1"/>
          <p:cNvSpPr txBox="1">
            <a:spLocks/>
          </p:cNvSpPr>
          <p:nvPr userDrawn="1"/>
        </p:nvSpPr>
        <p:spPr>
          <a:xfrm>
            <a:off x="425003" y="3572592"/>
            <a:ext cx="8036416" cy="4102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prstClr val="black"/>
                </a:solidFill>
              </a:rPr>
              <a:t>Our mission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3791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Title goes here (no subtitle)</a:t>
            </a:r>
            <a:endParaRPr lang="en-US" dirty="0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9"/>
            <a:ext cx="8274050" cy="487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 and</a:t>
            </a:r>
            <a:r>
              <a:rPr lang="en-US" sz="1200" baseline="0" dirty="0" smtClean="0"/>
              <a:t> Subtitle</a:t>
            </a:r>
            <a:endParaRPr lang="en-US" sz="12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2775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Title goes here (no subtitle)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9"/>
            <a:ext cx="8274050" cy="487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 and</a:t>
            </a:r>
            <a:r>
              <a:rPr lang="en-US" sz="1200" baseline="0" dirty="0" smtClean="0"/>
              <a:t> Subtitle</a:t>
            </a:r>
            <a:endParaRPr lang="en-US" sz="12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623888"/>
            <a:ext cx="7886700" cy="265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4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_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25003" y="277532"/>
            <a:ext cx="7886700" cy="410223"/>
          </a:xfrm>
          <a:prstGeom prst="rect">
            <a:avLst/>
          </a:prstGeom>
        </p:spPr>
        <p:txBody>
          <a:bodyPr anchor="b"/>
          <a:lstStyle>
            <a:lvl1pPr>
              <a:defRPr sz="2000" baseline="0"/>
            </a:lvl1pPr>
          </a:lstStyle>
          <a:p>
            <a:r>
              <a:rPr lang="en-US" dirty="0" smtClean="0"/>
              <a:t>Title goes here (no subtitle)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25003" y="1183599"/>
            <a:ext cx="8274050" cy="487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 and</a:t>
            </a:r>
            <a:r>
              <a:rPr lang="en-US" sz="1200" baseline="0" dirty="0" smtClean="0"/>
              <a:t> Subtitle</a:t>
            </a:r>
            <a:endParaRPr lang="en-US" sz="12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623888"/>
            <a:ext cx="7886700" cy="265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5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Whit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392" y="912429"/>
            <a:ext cx="780290" cy="7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0" y="1333500"/>
            <a:ext cx="4775200" cy="392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Add quote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Yellow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" y="1"/>
            <a:ext cx="9144003" cy="62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392" y="912429"/>
            <a:ext cx="780290" cy="7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0" y="1333500"/>
            <a:ext cx="4775200" cy="392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Add quote</a:t>
            </a:r>
          </a:p>
        </p:txBody>
      </p:sp>
    </p:spTree>
    <p:extLst>
      <p:ext uri="{BB962C8B-B14F-4D97-AF65-F5344CB8AC3E}">
        <p14:creationId xmlns:p14="http://schemas.microsoft.com/office/powerpoint/2010/main" val="17587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6454644"/>
            <a:ext cx="520861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25800" y="6454644"/>
            <a:ext cx="86932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48" y="6284001"/>
            <a:ext cx="1754152" cy="573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6284886" y="6454644"/>
            <a:ext cx="54091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5396245" y="6454644"/>
            <a:ext cx="888642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02278" y="6454644"/>
            <a:ext cx="93967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208608" y="6454644"/>
            <a:ext cx="93967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5656" y="6454644"/>
            <a:ext cx="93967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-673108" y="1"/>
            <a:ext cx="635003" cy="990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704856" y="7952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 and</a:t>
            </a:r>
            <a:r>
              <a:rPr lang="en-US" sz="1200" baseline="0" dirty="0" smtClean="0"/>
              <a:t> Subtitle</a:t>
            </a:r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8098" y="2032000"/>
            <a:ext cx="6527800" cy="195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 algn="ctr">
              <a:buNone/>
              <a:defRPr>
                <a:latin typeface="+mj-lt"/>
              </a:defRPr>
            </a:lvl2pPr>
            <a:lvl3pPr marL="914400" indent="0" algn="ctr">
              <a:buNone/>
              <a:defRPr>
                <a:latin typeface="+mj-lt"/>
              </a:defRPr>
            </a:lvl3pPr>
            <a:lvl4pPr marL="1371600" indent="0" algn="ctr">
              <a:buNone/>
              <a:defRPr>
                <a:latin typeface="+mj-lt"/>
              </a:defRPr>
            </a:lvl4pPr>
            <a:lvl5pPr marL="1828800" indent="0" algn="ctr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9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20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3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78" r:id="rId5"/>
    <p:sldLayoutId id="2147483677" r:id="rId6"/>
    <p:sldLayoutId id="2147483672" r:id="rId7"/>
    <p:sldLayoutId id="2147483664" r:id="rId8"/>
    <p:sldLayoutId id="2147483671" r:id="rId9"/>
    <p:sldLayoutId id="2147483670" r:id="rId10"/>
    <p:sldLayoutId id="2147483667" r:id="rId11"/>
    <p:sldLayoutId id="2147483679" r:id="rId12"/>
    <p:sldLayoutId id="2147483674" r:id="rId13"/>
    <p:sldLayoutId id="2147483676" r:id="rId14"/>
    <p:sldLayoutId id="214748367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07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superhighway.atlassian.net/wiki/display/SSR/Form+477+Overview" TargetMode="External"/><Relationship Id="rId4" Type="http://schemas.openxmlformats.org/officeDocument/2006/relationships/hyperlink" Target="https://www2.census.gov/geo/pdfs/maps-data/data/tiger/tgrshp2016/TGRSHP2016_TechDoc.pdf" TargetMode="External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6249" y="3289300"/>
            <a:ext cx="8481484" cy="596899"/>
          </a:xfrm>
        </p:spPr>
        <p:txBody>
          <a:bodyPr/>
          <a:lstStyle/>
          <a:p>
            <a:r>
              <a:rPr lang="en-US" dirty="0" smtClean="0"/>
              <a:t>Form 477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Linking Service Provider Information from Form 477 to our districts and schools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687755"/>
            <a:ext cx="7061200" cy="5125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03" y="315632"/>
            <a:ext cx="8464997" cy="410223"/>
          </a:xfrm>
        </p:spPr>
        <p:txBody>
          <a:bodyPr/>
          <a:lstStyle/>
          <a:p>
            <a:r>
              <a:rPr lang="en-US" dirty="0"/>
              <a:t>Distribution of the number of service providers in a district’s census block </a:t>
            </a:r>
            <a:r>
              <a:rPr lang="en-US" dirty="0" smtClean="0"/>
              <a:t>by Fiber </a:t>
            </a:r>
            <a:r>
              <a:rPr lang="en-US" dirty="0"/>
              <a:t>Target </a:t>
            </a:r>
            <a:r>
              <a:rPr lang="en-US" dirty="0" smtClean="0"/>
              <a:t>Status </a:t>
            </a:r>
            <a:r>
              <a:rPr lang="mr-IN" dirty="0" smtClean="0"/>
              <a:t>–</a:t>
            </a:r>
            <a:r>
              <a:rPr lang="en-US" dirty="0" smtClean="0"/>
              <a:t> States</a:t>
            </a:r>
            <a:r>
              <a:rPr lang="en-US" sz="1600" dirty="0" smtClean="0"/>
              <a:t> with the </a:t>
            </a:r>
            <a:r>
              <a:rPr lang="en-US" sz="1600" i="1" dirty="0" smtClean="0"/>
              <a:t>largest differences, </a:t>
            </a:r>
            <a:r>
              <a:rPr lang="en-US" sz="1600" dirty="0" smtClean="0"/>
              <a:t>adjusted for % Fiber Target districts</a:t>
            </a:r>
            <a:endParaRPr lang="en-US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425003" y="5723235"/>
            <a:ext cx="83633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Alaska, Oregon, California and Arizona are the states with the largest difference in distributions of # service providers, with Fiber Targets having less service providers per census block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 Wyoming, Fiber Targets actually have </a:t>
            </a:r>
            <a:r>
              <a:rPr lang="en-US" sz="1400" i="1" dirty="0" smtClean="0"/>
              <a:t>more </a:t>
            </a:r>
            <a:r>
              <a:rPr lang="en-US" sz="1400" dirty="0" smtClean="0"/>
              <a:t>service providers per census block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0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9" y="386286"/>
            <a:ext cx="7886700" cy="410223"/>
          </a:xfrm>
        </p:spPr>
        <p:txBody>
          <a:bodyPr/>
          <a:lstStyle/>
          <a:p>
            <a:r>
              <a:rPr lang="en-US" dirty="0" smtClean="0"/>
              <a:t>Goal of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6519" y="1157038"/>
            <a:ext cx="8274050" cy="4665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Form 477 data: </a:t>
            </a:r>
            <a:r>
              <a:rPr lang="en-US" sz="2000" dirty="0"/>
              <a:t>All facilities-based </a:t>
            </a:r>
            <a:r>
              <a:rPr lang="en-US" sz="2000" dirty="0" smtClean="0"/>
              <a:t>broadband service providers file </a:t>
            </a:r>
            <a:r>
              <a:rPr lang="en-US" sz="2000" dirty="0"/>
              <a:t>lists of </a:t>
            </a:r>
            <a:r>
              <a:rPr lang="en-US" sz="2000" u="sng" dirty="0"/>
              <a:t>census blocks</a:t>
            </a:r>
            <a:r>
              <a:rPr lang="en-US" sz="2000" dirty="0"/>
              <a:t> in which they can or do offer </a:t>
            </a:r>
            <a:r>
              <a:rPr lang="en-US" sz="2000" dirty="0" smtClean="0"/>
              <a:t>service (of &gt; 200 kbps) </a:t>
            </a:r>
            <a:r>
              <a:rPr lang="en-US" sz="2000" dirty="0"/>
              <a:t>to at least one </a:t>
            </a:r>
            <a:r>
              <a:rPr lang="en-US" sz="2000" dirty="0" smtClean="0"/>
              <a:t>location. The goal is to link this data to </a:t>
            </a:r>
            <a:r>
              <a:rPr lang="en-US" sz="2000" dirty="0"/>
              <a:t>districts/schools in our </a:t>
            </a:r>
            <a:r>
              <a:rPr lang="en-US" sz="2000" dirty="0" smtClean="0"/>
              <a:t>universe </a:t>
            </a:r>
            <a:r>
              <a:rPr lang="en-US" sz="2000" dirty="0"/>
              <a:t>so we can understand the overlap between the service providers and districts. Possible applications: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1. CCK12 </a:t>
            </a:r>
            <a:r>
              <a:rPr lang="en-US" sz="2000" b="1" dirty="0">
                <a:solidFill>
                  <a:schemeClr val="accent2"/>
                </a:solidFill>
              </a:rPr>
              <a:t>and </a:t>
            </a:r>
            <a:r>
              <a:rPr lang="en-US" sz="2000" b="1" dirty="0" smtClean="0">
                <a:solidFill>
                  <a:schemeClr val="accent2"/>
                </a:solidFill>
              </a:rPr>
              <a:t>district consulting </a:t>
            </a:r>
            <a:r>
              <a:rPr lang="en-US" sz="2000" b="1" dirty="0">
                <a:solidFill>
                  <a:schemeClr val="accent2"/>
                </a:solidFill>
              </a:rPr>
              <a:t>work : </a:t>
            </a:r>
            <a:r>
              <a:rPr lang="en-US" sz="2000" dirty="0"/>
              <a:t>Provide a more comprehensive list of service provider options for districts on </a:t>
            </a:r>
            <a:r>
              <a:rPr lang="en-US" sz="2000" dirty="0" smtClean="0"/>
              <a:t>CCK12 and for district consulting work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2. Developing a ‘marketplace indicator’:  </a:t>
            </a:r>
            <a:r>
              <a:rPr lang="en-US" sz="2000" dirty="0" smtClean="0"/>
              <a:t>Correlate our data about fiber and bandwidth targets and E-rate bids with the Form 477 data to develop a marketplace indicator that evaluates the need and opportunity for deploying broadband to unserved or underserved communities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-3" y="0"/>
            <a:ext cx="9144000" cy="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02" y="379132"/>
            <a:ext cx="8464997" cy="410223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5003" y="1233250"/>
            <a:ext cx="817713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Considered all schools and districts in our universe of districts for this analysis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Census blocks were linked to schools and districts via latitude and longitude coordinates</a:t>
            </a:r>
          </a:p>
          <a:p>
            <a:pPr marL="800100" lvl="1" indent="-342900">
              <a:buFont typeface="Arial"/>
              <a:buChar char="•"/>
            </a:pPr>
            <a:r>
              <a:rPr lang="en-US" sz="1700" dirty="0" smtClean="0"/>
              <a:t>Although it’s possible for schools and districts to lie on the boundary of multiple census blocks, none of the districts in our universe met this condition </a:t>
            </a:r>
            <a:r>
              <a:rPr lang="mr-IN" sz="1700" dirty="0" smtClean="0"/>
              <a:t>–</a:t>
            </a:r>
            <a:r>
              <a:rPr lang="en-US" sz="1700" dirty="0" smtClean="0"/>
              <a:t> i.e., each district was assigned to a unique block</a:t>
            </a:r>
            <a:endParaRPr lang="en-US" sz="17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Distinct service providers within the Form 477 data were identified via their ‘Holding Company Name’ </a:t>
            </a:r>
            <a:r>
              <a:rPr lang="en-US" sz="2000" dirty="0"/>
              <a:t>(as filed on Form 477)</a:t>
            </a:r>
            <a:r>
              <a:rPr lang="en-US" sz="2000" dirty="0" smtClean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sz="1700" dirty="0" smtClean="0"/>
              <a:t>This was decided because there were the </a:t>
            </a:r>
            <a:r>
              <a:rPr lang="en-US" sz="1700" i="1" dirty="0" smtClean="0"/>
              <a:t>least</a:t>
            </a:r>
            <a:r>
              <a:rPr lang="en-US" sz="1700" dirty="0" smtClean="0"/>
              <a:t> amount of distinct Holding Company Names compared to other service provider name columns, and we want to be conservative and not overestimate the amount of service providers in a census block</a:t>
            </a:r>
            <a:endParaRPr lang="en-US" sz="1700" dirty="0"/>
          </a:p>
          <a:p>
            <a:pPr marL="342900" indent="-342900">
              <a:buFont typeface="Arial"/>
              <a:buChar char="•"/>
            </a:pP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642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Key Stats</a:t>
            </a:r>
            <a:endParaRPr lang="en-US" dirty="0"/>
          </a:p>
        </p:txBody>
      </p:sp>
      <p:sp>
        <p:nvSpPr>
          <p:cNvPr id="6" name="Shape 110"/>
          <p:cNvSpPr txBox="1">
            <a:spLocks noGrp="1"/>
          </p:cNvSpPr>
          <p:nvPr>
            <p:ph type="body" idx="4294967295"/>
          </p:nvPr>
        </p:nvSpPr>
        <p:spPr>
          <a:xfrm>
            <a:off x="4368353" y="1123380"/>
            <a:ext cx="4275516" cy="38351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ct val="25000"/>
              <a:buNone/>
            </a:pPr>
            <a:r>
              <a:rPr lang="is-IS" sz="4000" b="1" dirty="0">
                <a:solidFill>
                  <a:schemeClr val="accent5"/>
                </a:solidFill>
                <a:ea typeface="Lato"/>
                <a:cs typeface="Lato"/>
                <a:sym typeface="Lato"/>
              </a:rPr>
              <a:t>13,284</a:t>
            </a:r>
            <a:r>
              <a:rPr lang="en-US" sz="40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Census blocks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represented 	           among our universe of 	           13,608 school districts 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1.024</a:t>
            </a:r>
            <a:r>
              <a:rPr lang="en-US" sz="40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Districts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per census block 	          on average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Clr>
                <a:schemeClr val="dk1"/>
              </a:buClr>
              <a:buSzPct val="25000"/>
              <a:buNone/>
            </a:pPr>
            <a:r>
              <a:rPr lang="hr-HR" sz="4000" b="1" dirty="0" smtClean="0">
                <a:solidFill>
                  <a:schemeClr val="accent5"/>
                </a:solidFill>
                <a:ea typeface="Lato"/>
                <a:cs typeface="Lato"/>
                <a:sym typeface="Lato"/>
              </a:rPr>
              <a:t>6.94   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providers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a block 	         on average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lang="en-US" sz="1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394" y="5788151"/>
            <a:ext cx="563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b="1" dirty="0"/>
              <a:t>Census </a:t>
            </a:r>
            <a:r>
              <a:rPr lang="en-US" sz="1200" b="1" dirty="0" smtClean="0"/>
              <a:t>Blocks </a:t>
            </a:r>
            <a:r>
              <a:rPr lang="en-US" sz="1200" dirty="0"/>
              <a:t>are statistical areas bounded on all sides by visible features, such as streets, roads, streams, and railroad tracks, and by non-visible boundaries such as city, town, township, and county limits, and short line-of-sight extensions of streets and roads.</a:t>
            </a:r>
            <a:endParaRPr lang="en-US" sz="120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730062"/>
            <a:ext cx="4114800" cy="50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65200" y="2032000"/>
            <a:ext cx="7073900" cy="1955800"/>
          </a:xfrm>
        </p:spPr>
        <p:txBody>
          <a:bodyPr/>
          <a:lstStyle/>
          <a:p>
            <a:r>
              <a:rPr lang="en-US" sz="3800" dirty="0"/>
              <a:t>Distribution of </a:t>
            </a:r>
            <a:r>
              <a:rPr lang="en-US" sz="3800" dirty="0" smtClean="0"/>
              <a:t>the number of service </a:t>
            </a:r>
            <a:r>
              <a:rPr lang="en-US" sz="3800" dirty="0"/>
              <a:t>providers in a </a:t>
            </a:r>
            <a:r>
              <a:rPr lang="en-US" sz="3800" dirty="0" smtClean="0"/>
              <a:t>district’s census block </a:t>
            </a:r>
            <a:r>
              <a:rPr lang="en-US" sz="3800" dirty="0"/>
              <a:t>by </a:t>
            </a:r>
            <a:r>
              <a:rPr lang="en-US" sz="3800" dirty="0" smtClean="0"/>
              <a:t>Fiber Target Status</a:t>
            </a:r>
          </a:p>
          <a:p>
            <a:r>
              <a:rPr lang="en-US" sz="2000" dirty="0" smtClean="0"/>
              <a:t>(National Level)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0" y="5524838"/>
            <a:ext cx="49657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chemeClr val="accent2"/>
                </a:solidFill>
              </a:rPr>
              <a:t>2. Developing a ‘marketplace indicator’:  </a:t>
            </a:r>
            <a:r>
              <a:rPr lang="en-US" sz="1300" dirty="0"/>
              <a:t>Correlate our data about fiber and bandwidth targets and E-rate bids with the Form 477 data to develop a marketplace indicator that evaluates the need and opportunity for deploying broadband to unserved or underserved communities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509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546"/>
            <a:ext cx="5409632" cy="39569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1301" y="838149"/>
            <a:ext cx="37845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/>
              <a:t>Hypothesis: </a:t>
            </a:r>
            <a:r>
              <a:rPr lang="en-US" sz="1600" dirty="0"/>
              <a:t>most of the F</a:t>
            </a:r>
            <a:r>
              <a:rPr lang="en-US" sz="1600" dirty="0" smtClean="0"/>
              <a:t>iber Targets </a:t>
            </a:r>
            <a:r>
              <a:rPr lang="en-US" sz="1600" dirty="0"/>
              <a:t>are in locations where there is </a:t>
            </a:r>
            <a:r>
              <a:rPr lang="en-US" sz="1600" u="sng" dirty="0"/>
              <a:t>only one or </a:t>
            </a:r>
            <a:r>
              <a:rPr lang="en-US" sz="1600" u="sng" dirty="0" smtClean="0"/>
              <a:t>no </a:t>
            </a:r>
            <a:r>
              <a:rPr lang="en-US" sz="1600" u="sng" dirty="0"/>
              <a:t>service providers</a:t>
            </a:r>
            <a:r>
              <a:rPr lang="en-US" sz="1600" dirty="0"/>
              <a:t> with speeds sufficient enough for 1 </a:t>
            </a:r>
            <a:r>
              <a:rPr lang="en-US" sz="1600" dirty="0" smtClean="0"/>
              <a:t>Mbps/student</a:t>
            </a:r>
          </a:p>
          <a:p>
            <a:pPr marL="342900" indent="-342900">
              <a:buFont typeface="Arial"/>
              <a:buChar char="•"/>
            </a:pPr>
            <a:endParaRPr lang="en-US" sz="1600" dirty="0" smtClean="0"/>
          </a:p>
          <a:p>
            <a:pPr marL="342900" indent="-342900">
              <a:buFont typeface="Arial"/>
              <a:buChar char="•"/>
            </a:pPr>
            <a:r>
              <a:rPr lang="en-US" sz="1600" dirty="0" smtClean="0"/>
              <a:t>From the distributions, it is indeed true that Fiber Targets have less service providers per census block on average than Not Fiber Targets</a:t>
            </a:r>
            <a:r>
              <a:rPr lang="en-US" sz="1600" baseline="30000" dirty="0" smtClean="0"/>
              <a:t>1</a:t>
            </a:r>
            <a:r>
              <a:rPr lang="en-US" sz="1600" dirty="0" smtClean="0"/>
              <a:t>. However, we can’t say that most Fiber Targets are in locations where there is only one or no service providers. 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b="1" dirty="0" smtClean="0"/>
              <a:t>Recommendation:</a:t>
            </a:r>
            <a:r>
              <a:rPr lang="en-US" sz="1600" dirty="0" smtClean="0"/>
              <a:t> Since there are more service providers per Fiber Target census block than anticipated, we should further explore these providers and understand/quantify their ability to serve school districts</a:t>
            </a:r>
            <a:endParaRPr lang="en-US" sz="1600" b="1" dirty="0" smtClean="0"/>
          </a:p>
          <a:p>
            <a:pPr marL="342900" indent="-342900">
              <a:buFont typeface="Arial"/>
              <a:buChar char="•"/>
            </a:pPr>
            <a:endParaRPr lang="en-US" sz="1600" dirty="0" smtClean="0"/>
          </a:p>
          <a:p>
            <a:pPr marL="342900" indent="-342900">
              <a:buFont typeface="Arial"/>
              <a:buChar char="•"/>
            </a:pPr>
            <a:endParaRPr lang="en-US" sz="1600" i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900" y="6101128"/>
            <a:ext cx="546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30000" dirty="0" smtClean="0"/>
              <a:t>1</a:t>
            </a:r>
            <a:r>
              <a:rPr lang="en-US" sz="1400" dirty="0" smtClean="0"/>
              <a:t>and </a:t>
            </a:r>
            <a:r>
              <a:rPr lang="en-US" sz="1400" dirty="0"/>
              <a:t>significantly less according to a one-sided t-test, p-value = </a:t>
            </a:r>
            <a:r>
              <a:rPr lang="en-US" sz="1400" dirty="0" smtClean="0"/>
              <a:t>3</a:t>
            </a:r>
            <a:r>
              <a:rPr lang="mr-IN" sz="1400" dirty="0" smtClean="0"/>
              <a:t>.22e-06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090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02" y="379132"/>
            <a:ext cx="8464997" cy="41022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5003" y="1233250"/>
            <a:ext cx="8177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hlinkClick r:id="rId3"/>
              </a:rPr>
              <a:t>Form 477 Confluence Page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www2.census.gov/geo/pdfs/maps-data/data/tiger/tgrshp2016/TGRSHP2016_TechDoc.pdf</a:t>
            </a:r>
            <a:r>
              <a:rPr lang="en-US" sz="2000" dirty="0" smtClean="0"/>
              <a:t>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400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5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03" y="722032"/>
            <a:ext cx="8464997" cy="410223"/>
          </a:xfrm>
        </p:spPr>
        <p:txBody>
          <a:bodyPr/>
          <a:lstStyle/>
          <a:p>
            <a:r>
              <a:rPr lang="en-US" dirty="0"/>
              <a:t>Distribution of the number of service providers in a district’s census block </a:t>
            </a:r>
            <a:r>
              <a:rPr lang="en-US" dirty="0" smtClean="0"/>
              <a:t>by </a:t>
            </a:r>
            <a:r>
              <a:rPr lang="en-US" i="1" dirty="0" smtClean="0"/>
              <a:t>all </a:t>
            </a:r>
            <a:r>
              <a:rPr lang="en-US" dirty="0" smtClean="0"/>
              <a:t> </a:t>
            </a:r>
            <a:r>
              <a:rPr lang="en-US" dirty="0"/>
              <a:t>Fiber Target </a:t>
            </a:r>
            <a:r>
              <a:rPr lang="en-US" dirty="0" smtClean="0"/>
              <a:t>Status’ (National Level)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981" y="1016043"/>
            <a:ext cx="6263320" cy="45895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100" y="5659735"/>
            <a:ext cx="74549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/>
              <a:t>Need to explore further why ‘Potential Targets’ seem to be the group with the </a:t>
            </a:r>
            <a:r>
              <a:rPr lang="en-US" sz="1700" i="1" dirty="0" smtClean="0"/>
              <a:t>most </a:t>
            </a:r>
            <a:r>
              <a:rPr lang="en-US" sz="1700" dirty="0" smtClean="0"/>
              <a:t>service providers per census block on average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514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H TES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DB913"/>
      </a:accent1>
      <a:accent2>
        <a:srgbClr val="F09221"/>
      </a:accent2>
      <a:accent3>
        <a:srgbClr val="F26D24"/>
      </a:accent3>
      <a:accent4>
        <a:srgbClr val="92D050"/>
      </a:accent4>
      <a:accent5>
        <a:srgbClr val="009193"/>
      </a:accent5>
      <a:accent6>
        <a:srgbClr val="CC0000"/>
      </a:accent6>
      <a:hlink>
        <a:srgbClr val="8F8F8F"/>
      </a:hlink>
      <a:folHlink>
        <a:srgbClr val="A5A5A5"/>
      </a:folHlink>
    </a:clrScheme>
    <a:fontScheme name="Custom 4">
      <a:majorFont>
        <a:latin typeface="Museo Slab 700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Theme">
  <a:themeElements>
    <a:clrScheme name="ESH TES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DB913"/>
      </a:accent1>
      <a:accent2>
        <a:srgbClr val="F09221"/>
      </a:accent2>
      <a:accent3>
        <a:srgbClr val="F26D24"/>
      </a:accent3>
      <a:accent4>
        <a:srgbClr val="92D050"/>
      </a:accent4>
      <a:accent5>
        <a:srgbClr val="009193"/>
      </a:accent5>
      <a:accent6>
        <a:srgbClr val="CC0000"/>
      </a:accent6>
      <a:hlink>
        <a:srgbClr val="8F8F8F"/>
      </a:hlink>
      <a:folHlink>
        <a:srgbClr val="A5A5A5"/>
      </a:folHlink>
    </a:clrScheme>
    <a:fontScheme name="Custom 4">
      <a:majorFont>
        <a:latin typeface="Museo Slab 700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33723</TotalTime>
  <Words>533</Words>
  <Application>Microsoft Macintosh PowerPoint</Application>
  <PresentationFormat>On-screen Show (4:3)</PresentationFormat>
  <Paragraphs>52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Lato</vt:lpstr>
      <vt:lpstr>Lato Regular</vt:lpstr>
      <vt:lpstr>Museo Slab 700</vt:lpstr>
      <vt:lpstr>Arial</vt:lpstr>
      <vt:lpstr>Office Theme</vt:lpstr>
      <vt:lpstr>5_Office Theme</vt:lpstr>
      <vt:lpstr>PowerPoint Presentation</vt:lpstr>
      <vt:lpstr>Goal of Analysis</vt:lpstr>
      <vt:lpstr>Methodology</vt:lpstr>
      <vt:lpstr>Key Stats</vt:lpstr>
      <vt:lpstr>PowerPoint Presentation</vt:lpstr>
      <vt:lpstr>PowerPoint Presentation</vt:lpstr>
      <vt:lpstr>References</vt:lpstr>
      <vt:lpstr>PowerPoint Presentation</vt:lpstr>
      <vt:lpstr>Distribution of the number of service providers in a district’s census block by all  Fiber Target Status’ (National Level) </vt:lpstr>
      <vt:lpstr>Distribution of the number of service providers in a district’s census block by Fiber Target Status – States with the largest differences, adjusted for % Fiber Target districts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Kamini Iyer</dc:creator>
  <cp:lastModifiedBy>Sierra Costanza</cp:lastModifiedBy>
  <cp:revision>169</cp:revision>
  <dcterms:created xsi:type="dcterms:W3CDTF">2016-05-26T21:34:28Z</dcterms:created>
  <dcterms:modified xsi:type="dcterms:W3CDTF">2017-05-23T14:33:49Z</dcterms:modified>
</cp:coreProperties>
</file>