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45BF2F-7858-8845-819B-7AEE16EEA6D8}" type="datetimeFigureOut">
              <a:rPr lang="en-US" smtClean="0"/>
              <a:t>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669FE-5C52-3642-A6FB-668F4C022C69}" type="slidenum">
              <a:rPr lang="en-US" smtClean="0"/>
              <a:t>‹#›</a:t>
            </a:fld>
            <a:endParaRPr lang="en-US"/>
          </a:p>
        </p:txBody>
      </p:sp>
    </p:spTree>
    <p:extLst>
      <p:ext uri="{BB962C8B-B14F-4D97-AF65-F5344CB8AC3E}">
        <p14:creationId xmlns:p14="http://schemas.microsoft.com/office/powerpoint/2010/main" val="121703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45BF2F-7858-8845-819B-7AEE16EEA6D8}" type="datetimeFigureOut">
              <a:rPr lang="en-US" smtClean="0"/>
              <a:t>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669FE-5C52-3642-A6FB-668F4C022C69}" type="slidenum">
              <a:rPr lang="en-US" smtClean="0"/>
              <a:t>‹#›</a:t>
            </a:fld>
            <a:endParaRPr lang="en-US"/>
          </a:p>
        </p:txBody>
      </p:sp>
    </p:spTree>
    <p:extLst>
      <p:ext uri="{BB962C8B-B14F-4D97-AF65-F5344CB8AC3E}">
        <p14:creationId xmlns:p14="http://schemas.microsoft.com/office/powerpoint/2010/main" val="119572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45BF2F-7858-8845-819B-7AEE16EEA6D8}" type="datetimeFigureOut">
              <a:rPr lang="en-US" smtClean="0"/>
              <a:t>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669FE-5C52-3642-A6FB-668F4C022C69}" type="slidenum">
              <a:rPr lang="en-US" smtClean="0"/>
              <a:t>‹#›</a:t>
            </a:fld>
            <a:endParaRPr lang="en-US"/>
          </a:p>
        </p:txBody>
      </p:sp>
    </p:spTree>
    <p:extLst>
      <p:ext uri="{BB962C8B-B14F-4D97-AF65-F5344CB8AC3E}">
        <p14:creationId xmlns:p14="http://schemas.microsoft.com/office/powerpoint/2010/main" val="412879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45BF2F-7858-8845-819B-7AEE16EEA6D8}" type="datetimeFigureOut">
              <a:rPr lang="en-US" smtClean="0"/>
              <a:t>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669FE-5C52-3642-A6FB-668F4C022C69}" type="slidenum">
              <a:rPr lang="en-US" smtClean="0"/>
              <a:t>‹#›</a:t>
            </a:fld>
            <a:endParaRPr lang="en-US"/>
          </a:p>
        </p:txBody>
      </p:sp>
    </p:spTree>
    <p:extLst>
      <p:ext uri="{BB962C8B-B14F-4D97-AF65-F5344CB8AC3E}">
        <p14:creationId xmlns:p14="http://schemas.microsoft.com/office/powerpoint/2010/main" val="672260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45BF2F-7858-8845-819B-7AEE16EEA6D8}" type="datetimeFigureOut">
              <a:rPr lang="en-US" smtClean="0"/>
              <a:t>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669FE-5C52-3642-A6FB-668F4C022C69}" type="slidenum">
              <a:rPr lang="en-US" smtClean="0"/>
              <a:t>‹#›</a:t>
            </a:fld>
            <a:endParaRPr lang="en-US"/>
          </a:p>
        </p:txBody>
      </p:sp>
    </p:spTree>
    <p:extLst>
      <p:ext uri="{BB962C8B-B14F-4D97-AF65-F5344CB8AC3E}">
        <p14:creationId xmlns:p14="http://schemas.microsoft.com/office/powerpoint/2010/main" val="179959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45BF2F-7858-8845-819B-7AEE16EEA6D8}" type="datetimeFigureOut">
              <a:rPr lang="en-US" smtClean="0"/>
              <a:t>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669FE-5C52-3642-A6FB-668F4C022C69}" type="slidenum">
              <a:rPr lang="en-US" smtClean="0"/>
              <a:t>‹#›</a:t>
            </a:fld>
            <a:endParaRPr lang="en-US"/>
          </a:p>
        </p:txBody>
      </p:sp>
    </p:spTree>
    <p:extLst>
      <p:ext uri="{BB962C8B-B14F-4D97-AF65-F5344CB8AC3E}">
        <p14:creationId xmlns:p14="http://schemas.microsoft.com/office/powerpoint/2010/main" val="62756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45BF2F-7858-8845-819B-7AEE16EEA6D8}" type="datetimeFigureOut">
              <a:rPr lang="en-US" smtClean="0"/>
              <a:t>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669FE-5C52-3642-A6FB-668F4C022C69}" type="slidenum">
              <a:rPr lang="en-US" smtClean="0"/>
              <a:t>‹#›</a:t>
            </a:fld>
            <a:endParaRPr lang="en-US"/>
          </a:p>
        </p:txBody>
      </p:sp>
    </p:spTree>
    <p:extLst>
      <p:ext uri="{BB962C8B-B14F-4D97-AF65-F5344CB8AC3E}">
        <p14:creationId xmlns:p14="http://schemas.microsoft.com/office/powerpoint/2010/main" val="118584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45BF2F-7858-8845-819B-7AEE16EEA6D8}" type="datetimeFigureOut">
              <a:rPr lang="en-US" smtClean="0"/>
              <a:t>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669FE-5C52-3642-A6FB-668F4C022C69}" type="slidenum">
              <a:rPr lang="en-US" smtClean="0"/>
              <a:t>‹#›</a:t>
            </a:fld>
            <a:endParaRPr lang="en-US"/>
          </a:p>
        </p:txBody>
      </p:sp>
    </p:spTree>
    <p:extLst>
      <p:ext uri="{BB962C8B-B14F-4D97-AF65-F5344CB8AC3E}">
        <p14:creationId xmlns:p14="http://schemas.microsoft.com/office/powerpoint/2010/main" val="176629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5BF2F-7858-8845-819B-7AEE16EEA6D8}" type="datetimeFigureOut">
              <a:rPr lang="en-US" smtClean="0"/>
              <a:t>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669FE-5C52-3642-A6FB-668F4C022C69}" type="slidenum">
              <a:rPr lang="en-US" smtClean="0"/>
              <a:t>‹#›</a:t>
            </a:fld>
            <a:endParaRPr lang="en-US"/>
          </a:p>
        </p:txBody>
      </p:sp>
    </p:spTree>
    <p:extLst>
      <p:ext uri="{BB962C8B-B14F-4D97-AF65-F5344CB8AC3E}">
        <p14:creationId xmlns:p14="http://schemas.microsoft.com/office/powerpoint/2010/main" val="1533160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45BF2F-7858-8845-819B-7AEE16EEA6D8}" type="datetimeFigureOut">
              <a:rPr lang="en-US" smtClean="0"/>
              <a:t>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669FE-5C52-3642-A6FB-668F4C022C69}" type="slidenum">
              <a:rPr lang="en-US" smtClean="0"/>
              <a:t>‹#›</a:t>
            </a:fld>
            <a:endParaRPr lang="en-US"/>
          </a:p>
        </p:txBody>
      </p:sp>
    </p:spTree>
    <p:extLst>
      <p:ext uri="{BB962C8B-B14F-4D97-AF65-F5344CB8AC3E}">
        <p14:creationId xmlns:p14="http://schemas.microsoft.com/office/powerpoint/2010/main" val="16467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45BF2F-7858-8845-819B-7AEE16EEA6D8}" type="datetimeFigureOut">
              <a:rPr lang="en-US" smtClean="0"/>
              <a:t>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669FE-5C52-3642-A6FB-668F4C022C69}" type="slidenum">
              <a:rPr lang="en-US" smtClean="0"/>
              <a:t>‹#›</a:t>
            </a:fld>
            <a:endParaRPr lang="en-US"/>
          </a:p>
        </p:txBody>
      </p:sp>
    </p:spTree>
    <p:extLst>
      <p:ext uri="{BB962C8B-B14F-4D97-AF65-F5344CB8AC3E}">
        <p14:creationId xmlns:p14="http://schemas.microsoft.com/office/powerpoint/2010/main" val="18177722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5BF2F-7858-8845-819B-7AEE16EEA6D8}" type="datetimeFigureOut">
              <a:rPr lang="en-US" smtClean="0"/>
              <a:t>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669FE-5C52-3642-A6FB-668F4C022C69}" type="slidenum">
              <a:rPr lang="en-US" smtClean="0"/>
              <a:t>‹#›</a:t>
            </a:fld>
            <a:endParaRPr lang="en-US"/>
          </a:p>
        </p:txBody>
      </p:sp>
    </p:spTree>
    <p:extLst>
      <p:ext uri="{BB962C8B-B14F-4D97-AF65-F5344CB8AC3E}">
        <p14:creationId xmlns:p14="http://schemas.microsoft.com/office/powerpoint/2010/main" val="554607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Funding Discrepancy (2B vs 3.9B)</a:t>
            </a:r>
            <a:endParaRPr lang="en-US" dirty="0"/>
          </a:p>
        </p:txBody>
      </p:sp>
      <p:sp>
        <p:nvSpPr>
          <p:cNvPr id="3" name="Content Placeholder 2"/>
          <p:cNvSpPr>
            <a:spLocks noGrp="1"/>
          </p:cNvSpPr>
          <p:nvPr>
            <p:ph idx="1"/>
          </p:nvPr>
        </p:nvSpPr>
        <p:spPr>
          <a:xfrm>
            <a:off x="838200" y="1667669"/>
            <a:ext cx="10515600" cy="4351338"/>
          </a:xfrm>
        </p:spPr>
        <p:txBody>
          <a:bodyPr/>
          <a:lstStyle/>
          <a:p>
            <a:pPr marL="0" indent="0">
              <a:buNone/>
            </a:pPr>
            <a:r>
              <a:rPr lang="en-US" dirty="0" smtClean="0"/>
              <a:t>A) Phase out in Voice greater than Broadband has increased?</a:t>
            </a:r>
          </a:p>
          <a:p>
            <a:pPr lvl="1"/>
            <a:r>
              <a:rPr lang="en-US" dirty="0" smtClean="0"/>
              <a:t>2015 Line Items: IA – IA Only (no circuit), Data Distribution, Digital Transmission Service</a:t>
            </a:r>
            <a:br>
              <a:rPr lang="en-US" dirty="0" smtClean="0"/>
            </a:br>
            <a:r>
              <a:rPr lang="en-US" dirty="0" smtClean="0"/>
              <a:t>			Voice – Voice Service</a:t>
            </a:r>
          </a:p>
          <a:p>
            <a:pPr lvl="1"/>
            <a:r>
              <a:rPr lang="en-US" dirty="0" smtClean="0"/>
              <a:t>2016 Line Items: IA – Data Transmission and/or Internet Access</a:t>
            </a:r>
            <a:br>
              <a:rPr lang="en-US" dirty="0" smtClean="0"/>
            </a:br>
            <a:r>
              <a:rPr lang="en-US" dirty="0" smtClean="0"/>
              <a:t>			Voice – Voice</a:t>
            </a:r>
            <a:endParaRPr lang="en-US" dirty="0"/>
          </a:p>
          <a:p>
            <a:pPr lvl="1"/>
            <a:endParaRPr lang="en-US" dirty="0" smtClean="0"/>
          </a:p>
          <a:p>
            <a:pPr lvl="1"/>
            <a:r>
              <a:rPr lang="en-US" dirty="0" smtClean="0"/>
              <a:t>Does not appear to account for the gap.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632" y="3729038"/>
            <a:ext cx="4587168" cy="3128962"/>
          </a:xfrm>
          <a:prstGeom prst="rect">
            <a:avLst/>
          </a:prstGeom>
        </p:spPr>
      </p:pic>
    </p:spTree>
    <p:extLst>
      <p:ext uri="{BB962C8B-B14F-4D97-AF65-F5344CB8AC3E}">
        <p14:creationId xmlns:p14="http://schemas.microsoft.com/office/powerpoint/2010/main" val="772739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Funding Discrepancy (2B vs 3.9B)</a:t>
            </a:r>
            <a:endParaRPr lang="en-US" dirty="0"/>
          </a:p>
        </p:txBody>
      </p:sp>
      <p:sp>
        <p:nvSpPr>
          <p:cNvPr id="3" name="Content Placeholder 2"/>
          <p:cNvSpPr>
            <a:spLocks noGrp="1"/>
          </p:cNvSpPr>
          <p:nvPr>
            <p:ph idx="1"/>
          </p:nvPr>
        </p:nvSpPr>
        <p:spPr/>
        <p:txBody>
          <a:bodyPr/>
          <a:lstStyle/>
          <a:p>
            <a:pPr marL="0" indent="0">
              <a:buNone/>
            </a:pPr>
            <a:r>
              <a:rPr lang="en-US" dirty="0" smtClean="0"/>
              <a:t>B) Disbursement Period</a:t>
            </a:r>
          </a:p>
          <a:p>
            <a:pPr lvl="1">
              <a:buFont typeface="Arial" charset="0"/>
              <a:buChar char="•"/>
            </a:pPr>
            <a:r>
              <a:rPr lang="en-US" dirty="0" smtClean="0"/>
              <a:t>Have there been a cyclical pattern of funding requests?</a:t>
            </a:r>
          </a:p>
          <a:p>
            <a:pPr lvl="1">
              <a:buFont typeface="Arial" charset="0"/>
              <a:buChar char="•"/>
            </a:pPr>
            <a:r>
              <a:rPr lang="en-US" dirty="0" smtClean="0"/>
              <a:t>Could we be in an off-year for requests?</a:t>
            </a:r>
            <a:endParaRPr lang="en-US" dirty="0"/>
          </a:p>
          <a:p>
            <a:pPr lvl="1">
              <a:buFont typeface="Arial" charset="0"/>
              <a:buChar char="•"/>
            </a:pPr>
            <a:endParaRPr lang="en-US" dirty="0"/>
          </a:p>
          <a:p>
            <a:pPr lvl="1">
              <a:buFont typeface="Arial" charset="0"/>
              <a:buChar char="•"/>
            </a:pPr>
            <a:r>
              <a:rPr lang="en-US" dirty="0" smtClean="0"/>
              <a:t>Consulted with Josh </a:t>
            </a:r>
            <a:r>
              <a:rPr lang="en-US" dirty="0" err="1" smtClean="0"/>
              <a:t>Chisom</a:t>
            </a:r>
            <a:r>
              <a:rPr lang="en-US" dirty="0" smtClean="0"/>
              <a:t>, there doesn’t appear to be anything unordinary about this year’s funding amount. Districts have up to 180 days after the end of the funding year to file for reimbursement, it is not usual for an applicant to get all of their funding before the fiscal year ends. For recurring services, the district gets the discounts as they are billed.</a:t>
            </a:r>
          </a:p>
          <a:p>
            <a:pPr lvl="1">
              <a:buFont typeface="Arial" charset="0"/>
              <a:buChar char="•"/>
            </a:pPr>
            <a:r>
              <a:rPr lang="en-US" dirty="0" smtClean="0"/>
              <a:t>Unless there was an unusual downturn in expensive fiber build requests this year, I don’t believe this explains </a:t>
            </a:r>
            <a:r>
              <a:rPr lang="en-US" smtClean="0"/>
              <a:t>the funding gap.</a:t>
            </a:r>
            <a:endParaRPr lang="en-US" dirty="0" smtClean="0"/>
          </a:p>
        </p:txBody>
      </p:sp>
    </p:spTree>
    <p:extLst>
      <p:ext uri="{BB962C8B-B14F-4D97-AF65-F5344CB8AC3E}">
        <p14:creationId xmlns:p14="http://schemas.microsoft.com/office/powerpoint/2010/main" val="788001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161</Words>
  <Application>Microsoft Macintosh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Calibri Light</vt:lpstr>
      <vt:lpstr>Arial</vt:lpstr>
      <vt:lpstr>Office Theme</vt:lpstr>
      <vt:lpstr>Examining Funding Discrepancy (2B vs 3.9B)</vt:lpstr>
      <vt:lpstr>Examining Funding Discrepancy (2B vs 3.9B)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Funding Discrepancy (2B vs 3.9B)</dc:title>
  <dc:creator>Microsoft Office User</dc:creator>
  <cp:lastModifiedBy>Microsoft Office User</cp:lastModifiedBy>
  <cp:revision>2</cp:revision>
  <dcterms:created xsi:type="dcterms:W3CDTF">2017-03-20T23:58:21Z</dcterms:created>
  <dcterms:modified xsi:type="dcterms:W3CDTF">2017-03-21T00:19:55Z</dcterms:modified>
</cp:coreProperties>
</file>