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2"/>
  </p:notesMasterIdLst>
  <p:sldIdLst>
    <p:sldId id="332" r:id="rId3"/>
    <p:sldId id="300" r:id="rId4"/>
    <p:sldId id="331" r:id="rId5"/>
    <p:sldId id="335" r:id="rId6"/>
    <p:sldId id="334" r:id="rId7"/>
    <p:sldId id="325" r:id="rId8"/>
    <p:sldId id="333" r:id="rId9"/>
    <p:sldId id="336" r:id="rId10"/>
    <p:sldId id="33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7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0" autoAdjust="0"/>
    <p:restoredTop sz="93779" autoAdjust="0"/>
  </p:normalViewPr>
  <p:slideViewPr>
    <p:cSldViewPr snapToGrid="0">
      <p:cViewPr>
        <p:scale>
          <a:sx n="146" d="100"/>
          <a:sy n="146" d="100"/>
        </p:scale>
        <p:origin x="277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B8C6-D88D-F248-BDFC-4164242B481C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7F0E6-689B-D44E-AB2C-77854535E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accent1"/>
                </a:solidFill>
                <a:cs typeface="Lato Regular"/>
              </a:rPr>
              <a:t>64%</a:t>
            </a:r>
            <a:r>
              <a:rPr lang="en-US" sz="1200" dirty="0" smtClean="0">
                <a:cs typeface="Lato Regular"/>
              </a:rPr>
              <a:t> of districts are meeting IA affordability targets.</a:t>
            </a:r>
            <a:r>
              <a:rPr lang="en-US" sz="1200" b="1" dirty="0" smtClean="0">
                <a:solidFill>
                  <a:schemeClr val="accent1"/>
                </a:solidFill>
                <a:cs typeface="Lato Regular"/>
              </a:rPr>
              <a:t> </a:t>
            </a:r>
            <a:endParaRPr lang="en-US" sz="1200" dirty="0" smtClean="0">
              <a:cs typeface="Lato Regula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" y="2838775"/>
            <a:ext cx="9144003" cy="3445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" y="6263639"/>
            <a:ext cx="9144003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4" y="6454644"/>
            <a:ext cx="7439879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057068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8516154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7627513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533546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439876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346924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1199050"/>
            <a:ext cx="4489544" cy="1469081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476249" y="3289300"/>
            <a:ext cx="7202063" cy="5968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Form 477 Analysis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0" y="3657600"/>
            <a:ext cx="7202062" cy="495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Linking Service Provider Information from Form 477 to our districts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76249" y="4547868"/>
            <a:ext cx="5086350" cy="393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5/23/17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8098" y="2032000"/>
            <a:ext cx="6527800" cy="195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 algn="ctr">
              <a:buNone/>
              <a:defRPr>
                <a:latin typeface="+mj-lt"/>
              </a:defRPr>
            </a:lvl2pPr>
            <a:lvl3pPr marL="914400" indent="0" algn="ctr">
              <a:buNone/>
              <a:defRPr>
                <a:latin typeface="+mj-lt"/>
              </a:defRPr>
            </a:lvl3pPr>
            <a:lvl4pPr marL="1371600" indent="0" algn="ctr">
              <a:buNone/>
              <a:defRPr>
                <a:latin typeface="+mj-lt"/>
              </a:defRPr>
            </a:lvl4pPr>
            <a:lvl5pPr marL="18288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ackgrou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396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8090347" cy="40011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/Agenda -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396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8090347" cy="40011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6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186470" y="1155329"/>
            <a:ext cx="45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Agenda Item : Longer description if needed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269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7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3741897" y="50800"/>
            <a:ext cx="5395913" cy="610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icon to 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301" y="398905"/>
            <a:ext cx="3105299" cy="367638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3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808365" y="612660"/>
            <a:ext cx="3234035" cy="400110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Click to edit title (1 line)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808663" y="1073150"/>
            <a:ext cx="3233737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50800"/>
            <a:ext cx="5395913" cy="610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" y="2838775"/>
            <a:ext cx="9144003" cy="3445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3" y="6263639"/>
            <a:ext cx="9144003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" y="6454644"/>
            <a:ext cx="7439879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057068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H="1">
            <a:off x="8516154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>
            <a:off x="7627513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533546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439876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346924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1199050"/>
            <a:ext cx="4489544" cy="1469081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476249" y="3289300"/>
            <a:ext cx="7202063" cy="5968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0" y="3657600"/>
            <a:ext cx="7202062" cy="495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76249" y="4547868"/>
            <a:ext cx="5086350" cy="393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5" name="Rectangle 64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-3" y="1"/>
            <a:ext cx="9144003" cy="623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425003" y="3971488"/>
            <a:ext cx="3880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</a:rPr>
              <a:t>Upgrade the Internet access in every public school classroom in America so that all students can take advantage of the promise of digital learning.</a:t>
            </a:r>
          </a:p>
        </p:txBody>
      </p:sp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20335"/>
            <a:ext cx="9144000" cy="2859110"/>
          </a:xfrm>
          <a:prstGeom prst="rect">
            <a:avLst/>
          </a:prstGeom>
        </p:spPr>
      </p:pic>
      <p:sp>
        <p:nvSpPr>
          <p:cNvPr id="74" name="Title 1"/>
          <p:cNvSpPr txBox="1">
            <a:spLocks/>
          </p:cNvSpPr>
          <p:nvPr userDrawn="1"/>
        </p:nvSpPr>
        <p:spPr>
          <a:xfrm>
            <a:off x="425003" y="3572592"/>
            <a:ext cx="8036416" cy="4102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prstClr val="black"/>
                </a:solidFill>
              </a:rPr>
              <a:t>Our mission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5" name="Rectangle 64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 userDrawn="1"/>
        </p:nvSpPr>
        <p:spPr>
          <a:xfrm>
            <a:off x="-3" y="1"/>
            <a:ext cx="9144003" cy="623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 userDrawn="1"/>
        </p:nvSpPr>
        <p:spPr>
          <a:xfrm>
            <a:off x="425003" y="3971488"/>
            <a:ext cx="3880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Upgrade the Internet access in every public school classroom in America so that all students can take advantage of the promise of digital learning.</a:t>
            </a:r>
          </a:p>
        </p:txBody>
      </p:sp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20335"/>
            <a:ext cx="9144000" cy="2859110"/>
          </a:xfrm>
          <a:prstGeom prst="rect">
            <a:avLst/>
          </a:prstGeom>
        </p:spPr>
      </p:pic>
      <p:sp>
        <p:nvSpPr>
          <p:cNvPr id="74" name="Title 1"/>
          <p:cNvSpPr txBox="1">
            <a:spLocks/>
          </p:cNvSpPr>
          <p:nvPr userDrawn="1"/>
        </p:nvSpPr>
        <p:spPr>
          <a:xfrm>
            <a:off x="425003" y="3572592"/>
            <a:ext cx="8036416" cy="4102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Our mission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233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2775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623888"/>
            <a:ext cx="7886700" cy="265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Yellow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392" y="912429"/>
            <a:ext cx="780290" cy="7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1333500"/>
            <a:ext cx="4775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Add quote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hit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392" y="912429"/>
            <a:ext cx="780290" cy="7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1333500"/>
            <a:ext cx="4775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Add quote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8098" y="2032000"/>
            <a:ext cx="6527800" cy="195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 algn="ctr">
              <a:buNone/>
              <a:defRPr>
                <a:latin typeface="+mj-lt"/>
              </a:defRPr>
            </a:lvl2pPr>
            <a:lvl3pPr marL="914400" indent="0" algn="ctr">
              <a:buNone/>
              <a:defRPr>
                <a:latin typeface="+mj-lt"/>
              </a:defRPr>
            </a:lvl3pPr>
            <a:lvl4pPr marL="1371600" indent="0" algn="ctr">
              <a:buNone/>
              <a:defRPr>
                <a:latin typeface="+mj-lt"/>
              </a:defRPr>
            </a:lvl4pPr>
            <a:lvl5pPr marL="18288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8098" y="2032000"/>
            <a:ext cx="6527800" cy="195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 algn="ctr">
              <a:buNone/>
              <a:defRPr>
                <a:latin typeface="+mj-lt"/>
              </a:defRPr>
            </a:lvl2pPr>
            <a:lvl3pPr marL="914400" indent="0" algn="ctr">
              <a:buNone/>
              <a:defRPr>
                <a:latin typeface="+mj-lt"/>
              </a:defRPr>
            </a:lvl3pPr>
            <a:lvl4pPr marL="1371600" indent="0" algn="ctr">
              <a:buNone/>
              <a:defRPr>
                <a:latin typeface="+mj-lt"/>
              </a:defRPr>
            </a:lvl4pPr>
            <a:lvl5pPr marL="18288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396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8090347" cy="40011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/Agenda -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396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8090347" cy="40011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6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186470" y="1155329"/>
            <a:ext cx="45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Agenda Item : Longer description if needed</a:t>
            </a: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269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7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3741897" y="50800"/>
            <a:ext cx="5395913" cy="610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icon to 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301" y="398905"/>
            <a:ext cx="3105299" cy="367638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7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808365" y="612660"/>
            <a:ext cx="3234035" cy="400110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Click to edit title (1 line)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808663" y="1073150"/>
            <a:ext cx="3233737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50800"/>
            <a:ext cx="5395913" cy="610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icon to insert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957" y="6555242"/>
            <a:ext cx="310243" cy="195943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fld id="{732FE35E-1012-402B-93BB-AACBE880BD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" y="3697294"/>
            <a:ext cx="9144003" cy="2586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3" y="6263639"/>
            <a:ext cx="9144003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" y="6454644"/>
            <a:ext cx="7439879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057068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H="1">
            <a:off x="8516154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>
            <a:off x="7627513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533546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439876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346924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476249" y="4180883"/>
            <a:ext cx="7202063" cy="5968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0" y="4549183"/>
            <a:ext cx="7202062" cy="495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76249" y="5439451"/>
            <a:ext cx="5086350" cy="393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029" y="145610"/>
            <a:ext cx="2996971" cy="980676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/>
              <a:t>Title goes here (no subtitle)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8"/>
            <a:ext cx="8274050" cy="47346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544" y="6223759"/>
            <a:ext cx="1754152" cy="573998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-9972" y="6025651"/>
            <a:ext cx="9144000" cy="1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2775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623888"/>
            <a:ext cx="7886700" cy="265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5" name="Rectangle 64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-3" y="1"/>
            <a:ext cx="9144003" cy="623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425003" y="3971488"/>
            <a:ext cx="3880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Upgrade the Internet access in every public school classroom in America so that all students can take advantage of the promise of digital learning.</a:t>
            </a:r>
          </a:p>
        </p:txBody>
      </p:sp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20335"/>
            <a:ext cx="9144000" cy="2859110"/>
          </a:xfrm>
          <a:prstGeom prst="rect">
            <a:avLst/>
          </a:prstGeom>
        </p:spPr>
      </p:pic>
      <p:sp>
        <p:nvSpPr>
          <p:cNvPr id="74" name="Title 1"/>
          <p:cNvSpPr txBox="1">
            <a:spLocks/>
          </p:cNvSpPr>
          <p:nvPr userDrawn="1"/>
        </p:nvSpPr>
        <p:spPr>
          <a:xfrm>
            <a:off x="425003" y="3572592"/>
            <a:ext cx="8036416" cy="4102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prstClr val="black"/>
                </a:solidFill>
              </a:rPr>
              <a:t>Our mission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2775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623888"/>
            <a:ext cx="7886700" cy="265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4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_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2775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623888"/>
            <a:ext cx="7886700" cy="265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hit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392" y="912429"/>
            <a:ext cx="780290" cy="7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1333500"/>
            <a:ext cx="4775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Add quote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Yellow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392" y="912429"/>
            <a:ext cx="780290" cy="7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1333500"/>
            <a:ext cx="4775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Add quote</a:t>
            </a:r>
          </a:p>
        </p:txBody>
      </p:sp>
    </p:spTree>
    <p:extLst>
      <p:ext uri="{BB962C8B-B14F-4D97-AF65-F5344CB8AC3E}">
        <p14:creationId xmlns:p14="http://schemas.microsoft.com/office/powerpoint/2010/main" val="17587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8098" y="2032000"/>
            <a:ext cx="6527800" cy="195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 algn="ctr">
              <a:buNone/>
              <a:defRPr>
                <a:latin typeface="+mj-lt"/>
              </a:defRPr>
            </a:lvl2pPr>
            <a:lvl3pPr marL="914400" indent="0" algn="ctr">
              <a:buNone/>
              <a:defRPr>
                <a:latin typeface="+mj-lt"/>
              </a:defRPr>
            </a:lvl3pPr>
            <a:lvl4pPr marL="1371600" indent="0" algn="ctr">
              <a:buNone/>
              <a:defRPr>
                <a:latin typeface="+mj-lt"/>
              </a:defRPr>
            </a:lvl4pPr>
            <a:lvl5pPr marL="18288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8" r:id="rId5"/>
    <p:sldLayoutId id="2147483677" r:id="rId6"/>
    <p:sldLayoutId id="2147483672" r:id="rId7"/>
    <p:sldLayoutId id="2147483664" r:id="rId8"/>
    <p:sldLayoutId id="2147483671" r:id="rId9"/>
    <p:sldLayoutId id="2147483670" r:id="rId10"/>
    <p:sldLayoutId id="2147483667" r:id="rId11"/>
    <p:sldLayoutId id="2147483679" r:id="rId12"/>
    <p:sldLayoutId id="2147483674" r:id="rId13"/>
    <p:sldLayoutId id="2147483676" r:id="rId14"/>
    <p:sldLayoutId id="214748367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0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superhighway.atlassian.net/wiki/display/SSR/Form+477+Overview" TargetMode="External"/><Relationship Id="rId4" Type="http://schemas.openxmlformats.org/officeDocument/2006/relationships/hyperlink" Target="https://www2.census.gov/geo/pdfs/maps-data/data/tiger/tgrshp2016/TGRSHP2016_TechDoc.pdf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6249" y="3289300"/>
            <a:ext cx="8481484" cy="596899"/>
          </a:xfrm>
        </p:spPr>
        <p:txBody>
          <a:bodyPr/>
          <a:lstStyle/>
          <a:p>
            <a:r>
              <a:rPr lang="en-US" dirty="0" smtClean="0"/>
              <a:t>Form 477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Linking Service Provider Information from Form 477 to our districts and schools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0" y="4214949"/>
            <a:ext cx="7897129" cy="1236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9" y="386286"/>
            <a:ext cx="7886700" cy="410223"/>
          </a:xfrm>
        </p:spPr>
        <p:txBody>
          <a:bodyPr/>
          <a:lstStyle/>
          <a:p>
            <a:r>
              <a:rPr lang="en-US" dirty="0" smtClean="0"/>
              <a:t>Goal of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6519" y="1157038"/>
            <a:ext cx="8274050" cy="4665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Form 477 data: </a:t>
            </a:r>
            <a:r>
              <a:rPr lang="en-US" sz="2000" dirty="0"/>
              <a:t>All facilities-based </a:t>
            </a:r>
            <a:r>
              <a:rPr lang="en-US" sz="2000" dirty="0" smtClean="0"/>
              <a:t>broadband service providers file </a:t>
            </a:r>
            <a:r>
              <a:rPr lang="en-US" sz="2000" dirty="0"/>
              <a:t>lists of </a:t>
            </a:r>
            <a:r>
              <a:rPr lang="en-US" sz="2000" u="sng" dirty="0"/>
              <a:t>census blocks</a:t>
            </a:r>
            <a:r>
              <a:rPr lang="en-US" sz="2000" dirty="0"/>
              <a:t> in which they can or do offer </a:t>
            </a:r>
            <a:r>
              <a:rPr lang="en-US" sz="2000" dirty="0" smtClean="0"/>
              <a:t>service (of &gt; 200 kbps) </a:t>
            </a:r>
            <a:r>
              <a:rPr lang="en-US" sz="2000" dirty="0"/>
              <a:t>to at least one </a:t>
            </a:r>
            <a:r>
              <a:rPr lang="en-US" sz="2000" dirty="0" smtClean="0"/>
              <a:t>location. The goal is to link this data to </a:t>
            </a:r>
            <a:r>
              <a:rPr lang="en-US" sz="2000" dirty="0"/>
              <a:t>districts/schools in our </a:t>
            </a:r>
            <a:r>
              <a:rPr lang="en-US" sz="2000" dirty="0" smtClean="0"/>
              <a:t>universe </a:t>
            </a:r>
            <a:r>
              <a:rPr lang="en-US" sz="2000" dirty="0"/>
              <a:t>so we can understand the overlap between the service providers and districts. Possible applications: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1. CCK12 </a:t>
            </a:r>
            <a:r>
              <a:rPr lang="en-US" sz="2000" b="1" dirty="0">
                <a:solidFill>
                  <a:schemeClr val="accent2"/>
                </a:solidFill>
              </a:rPr>
              <a:t>and </a:t>
            </a:r>
            <a:r>
              <a:rPr lang="en-US" sz="2000" b="1" dirty="0" smtClean="0">
                <a:solidFill>
                  <a:schemeClr val="accent2"/>
                </a:solidFill>
              </a:rPr>
              <a:t>district consulting </a:t>
            </a:r>
            <a:r>
              <a:rPr lang="en-US" sz="2000" b="1" dirty="0">
                <a:solidFill>
                  <a:schemeClr val="accent2"/>
                </a:solidFill>
              </a:rPr>
              <a:t>work : </a:t>
            </a:r>
            <a:r>
              <a:rPr lang="en-US" sz="2000" dirty="0"/>
              <a:t>Provide a more comprehensive list of service provider options for districts on </a:t>
            </a:r>
            <a:r>
              <a:rPr lang="en-US" sz="2000" dirty="0" smtClean="0"/>
              <a:t>CCK12 and for district consulting work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2. Developing a ‘marketplace indicator’:  </a:t>
            </a:r>
            <a:r>
              <a:rPr lang="en-US" sz="2000" dirty="0" smtClean="0"/>
              <a:t>Correlate our data about fiber and bandwidth targets and E-rate bids with the Form 477 data to develop a marketplace indicator that evaluates the need and opportunity for deploying broadband to unserved or underserved communities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8277" y="5452899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Current </a:t>
            </a:r>
            <a:r>
              <a:rPr lang="en-US" smtClean="0">
                <a:solidFill>
                  <a:schemeClr val="accent3"/>
                </a:solidFill>
              </a:rPr>
              <a:t>analysis starts to addresses </a:t>
            </a:r>
            <a:r>
              <a:rPr lang="en-US" dirty="0" smtClean="0">
                <a:solidFill>
                  <a:schemeClr val="accent3"/>
                </a:solidFill>
              </a:rPr>
              <a:t>this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94" y="277532"/>
            <a:ext cx="8533719" cy="410223"/>
          </a:xfrm>
        </p:spPr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There is a one-to-one mapping between our districts</a:t>
            </a:r>
            <a:r>
              <a:rPr lang="en-US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’ locations and census blocks </a:t>
            </a:r>
            <a:endParaRPr lang="en-US" dirty="0"/>
          </a:p>
        </p:txBody>
      </p:sp>
      <p:sp>
        <p:nvSpPr>
          <p:cNvPr id="6" name="Shape 110"/>
          <p:cNvSpPr txBox="1">
            <a:spLocks noGrp="1"/>
          </p:cNvSpPr>
          <p:nvPr>
            <p:ph type="body" idx="4294967295"/>
          </p:nvPr>
        </p:nvSpPr>
        <p:spPr>
          <a:xfrm>
            <a:off x="4368353" y="1123380"/>
            <a:ext cx="4275516" cy="3835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ct val="25000"/>
              <a:buNone/>
            </a:pPr>
            <a:r>
              <a:rPr lang="is-IS" sz="4000" b="1" dirty="0">
                <a:solidFill>
                  <a:schemeClr val="accent5"/>
                </a:solidFill>
                <a:ea typeface="Lato"/>
                <a:cs typeface="Lato"/>
                <a:sym typeface="Lato"/>
              </a:rPr>
              <a:t>13,284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Census blocks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represented 	           among our universe of 	           13,608 school districts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1.024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Districts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per census block 	          on average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Clr>
                <a:schemeClr val="dk1"/>
              </a:buClr>
              <a:buSzPct val="25000"/>
              <a:buNone/>
            </a:pPr>
            <a:r>
              <a:rPr lang="hr-HR" sz="4000" b="1" dirty="0" smtClean="0">
                <a:solidFill>
                  <a:schemeClr val="accent5"/>
                </a:solidFill>
                <a:ea typeface="Lato"/>
                <a:cs typeface="Lato"/>
                <a:sym typeface="Lato"/>
              </a:rPr>
              <a:t>6.94   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providers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 block 	         on average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lang="en-US"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94" y="5788151"/>
            <a:ext cx="563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b="1" dirty="0"/>
              <a:t>Census </a:t>
            </a:r>
            <a:r>
              <a:rPr lang="en-US" sz="1200" b="1" dirty="0" smtClean="0"/>
              <a:t>Blocks </a:t>
            </a:r>
            <a:r>
              <a:rPr lang="en-US" sz="1200" dirty="0"/>
              <a:t>are statistical areas bounded on all sides by visible features, such as streets, roads, streams, and railroad tracks, and by non-visible boundaries such as city, town, township, and county limits, and short line-of-sight extensions of streets and roads.</a:t>
            </a:r>
            <a:endParaRPr lang="en-US" sz="120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30062"/>
            <a:ext cx="4114800" cy="50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1301" y="916527"/>
            <a:ext cx="37845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Hypothesis: </a:t>
            </a:r>
            <a:r>
              <a:rPr lang="en-US" sz="1400" dirty="0"/>
              <a:t>most of the F</a:t>
            </a:r>
            <a:r>
              <a:rPr lang="en-US" sz="1400" dirty="0" smtClean="0"/>
              <a:t>iber Targets </a:t>
            </a:r>
            <a:r>
              <a:rPr lang="en-US" sz="1400" dirty="0"/>
              <a:t>are in locations where there is </a:t>
            </a:r>
            <a:r>
              <a:rPr lang="en-US" sz="1400" u="sng" dirty="0"/>
              <a:t>only one or </a:t>
            </a:r>
            <a:r>
              <a:rPr lang="en-US" sz="1400" u="sng" dirty="0" smtClean="0"/>
              <a:t>no </a:t>
            </a:r>
            <a:r>
              <a:rPr lang="en-US" sz="1400" u="sng" dirty="0"/>
              <a:t>service providers</a:t>
            </a:r>
            <a:r>
              <a:rPr lang="en-US" sz="1400" dirty="0"/>
              <a:t> with speeds sufficient enough for 1 </a:t>
            </a:r>
            <a:r>
              <a:rPr lang="en-US" sz="1400" dirty="0" smtClean="0"/>
              <a:t>Mbps/student. Based on the distributions displayed here, this is </a:t>
            </a:r>
            <a:r>
              <a:rPr lang="en-US" sz="1400" u="sng" dirty="0" smtClean="0"/>
              <a:t>disproven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Additional Finding: </a:t>
            </a:r>
            <a:r>
              <a:rPr lang="en-US" sz="1400" dirty="0" smtClean="0"/>
              <a:t>Fiber Targets have less service providers per census block on average than Not Fiber Targets</a:t>
            </a:r>
            <a:r>
              <a:rPr lang="en-US" sz="1400" baseline="30000" dirty="0" smtClean="0"/>
              <a:t>1</a:t>
            </a:r>
            <a:endParaRPr lang="en-US" sz="1400" dirty="0"/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Fiber Targets are 2.2x as likely to have 4 service providers or less in their census block (5.2% vs. 2.3%)</a:t>
            </a:r>
            <a:endParaRPr lang="en-US" sz="1400" dirty="0" smtClean="0"/>
          </a:p>
          <a:p>
            <a:pPr marL="342900" indent="-342900">
              <a:buFont typeface="Arial"/>
              <a:buChar char="•"/>
            </a:pPr>
            <a:endParaRPr lang="en-US" sz="1400" dirty="0" smtClean="0"/>
          </a:p>
          <a:p>
            <a:pPr marL="342900" indent="-342900">
              <a:buFont typeface="Arial"/>
              <a:buChar char="•"/>
            </a:pPr>
            <a:endParaRPr lang="en-US" sz="1400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0873" y="4150553"/>
            <a:ext cx="32260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aseline="30000" dirty="0" smtClean="0"/>
              <a:t>1</a:t>
            </a:r>
            <a:r>
              <a:rPr lang="en-US" sz="1100" dirty="0" smtClean="0"/>
              <a:t>and </a:t>
            </a:r>
            <a:r>
              <a:rPr lang="en-US" sz="1100" dirty="0"/>
              <a:t>significantly less according to a one-sided t-test, p-value = </a:t>
            </a:r>
            <a:r>
              <a:rPr lang="en-US" sz="1100" dirty="0" smtClean="0"/>
              <a:t>3</a:t>
            </a:r>
            <a:r>
              <a:rPr lang="mr-IN" sz="1100" dirty="0" smtClean="0"/>
              <a:t>.22e-06</a:t>
            </a:r>
            <a:endParaRPr lang="en-US" sz="1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6" y="168568"/>
            <a:ext cx="8786949" cy="410223"/>
          </a:xfrm>
        </p:spPr>
        <p:txBody>
          <a:bodyPr/>
          <a:lstStyle/>
          <a:p>
            <a:r>
              <a:rPr lang="en-US" sz="1900"/>
              <a:t>Fiber Targets are 2.2x as likely to have 4 service providers or less in their census block</a:t>
            </a:r>
            <a:endParaRPr lang="en-US" sz="1900" dirty="0"/>
          </a:p>
        </p:txBody>
      </p:sp>
      <p:sp>
        <p:nvSpPr>
          <p:cNvPr id="2" name="Rectangle 1"/>
          <p:cNvSpPr/>
          <p:nvPr/>
        </p:nvSpPr>
        <p:spPr>
          <a:xfrm>
            <a:off x="304801" y="5078195"/>
            <a:ext cx="848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3. Recommendations: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Since </a:t>
            </a:r>
            <a:r>
              <a:rPr lang="en-US" sz="1600" dirty="0"/>
              <a:t>there are more service providers per Fiber Target census block than </a:t>
            </a:r>
            <a:r>
              <a:rPr lang="en-US" sz="1600" dirty="0" smtClean="0"/>
              <a:t>anticipated, we </a:t>
            </a:r>
            <a:r>
              <a:rPr lang="en-US" sz="1600" dirty="0"/>
              <a:t>should further explore these providers and understand/quantify their ability to serve school </a:t>
            </a:r>
            <a:r>
              <a:rPr lang="en-US" sz="1600" dirty="0" smtClean="0"/>
              <a:t>districts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Due to the possibility of the Form 477 service provider list being inflated, this strengthens the impact of our additional finding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4950829"/>
            <a:ext cx="9144000" cy="60088"/>
          </a:xfrm>
          <a:prstGeom prst="rect">
            <a:avLst/>
          </a:prstGeom>
          <a:solidFill>
            <a:srgbClr val="FDB91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994"/>
            <a:ext cx="5321301" cy="3830136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 rot="5400000">
            <a:off x="1423490" y="3143800"/>
            <a:ext cx="226423" cy="136724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24" y="3478891"/>
            <a:ext cx="11230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smtClean="0">
                <a:solidFill>
                  <a:schemeClr val="accent6"/>
                </a:solidFill>
              </a:rPr>
              <a:t>5% Targets</a:t>
            </a:r>
            <a:endParaRPr lang="en-US" sz="1300" b="1" dirty="0">
              <a:solidFill>
                <a:schemeClr val="accent6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1680901" y="2314667"/>
            <a:ext cx="199641" cy="185528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5180" y="3787576"/>
            <a:ext cx="1040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&lt;= </a:t>
            </a:r>
            <a:r>
              <a:rPr lang="en-US" sz="1100" smtClean="0">
                <a:solidFill>
                  <a:schemeClr val="accent6"/>
                </a:solidFill>
              </a:rPr>
              <a:t>4 providers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4005" y="2908778"/>
            <a:ext cx="1112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accent6"/>
                </a:solidFill>
              </a:rPr>
              <a:t>20% Targets</a:t>
            </a:r>
            <a:endParaRPr lang="en-US" sz="13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9170" y="3209875"/>
            <a:ext cx="1040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&lt;= 5 providers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1412289" y="1559272"/>
            <a:ext cx="226423" cy="13672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8762" y="1894363"/>
            <a:ext cx="1305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2</a:t>
            </a:r>
            <a:r>
              <a:rPr lang="en-US" sz="1300" b="1" smtClean="0"/>
              <a:t>% Not Targets</a:t>
            </a:r>
            <a:endParaRPr lang="en-US" sz="1300" b="1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1669700" y="730139"/>
            <a:ext cx="199641" cy="18552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3979" y="2203048"/>
            <a:ext cx="1040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&lt;= </a:t>
            </a:r>
            <a:r>
              <a:rPr lang="en-US" sz="1100" smtClean="0"/>
              <a:t>4 providers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070797" y="1324250"/>
            <a:ext cx="14522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15% Not Targets</a:t>
            </a:r>
            <a:endParaRPr lang="en-US" sz="13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57969" y="1625347"/>
            <a:ext cx="1040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&lt;= 5 providers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090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2" y="379132"/>
            <a:ext cx="8464997" cy="41022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5003" y="1233250"/>
            <a:ext cx="8177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hlinkClick r:id="rId3"/>
              </a:rPr>
              <a:t>Form 477 Confluence Page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www2.census.gov/geo/pdfs/maps-data/data/tiger/tgrshp2016/TGRSHP2016_TechDoc.pdf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0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5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2" y="379132"/>
            <a:ext cx="8464997" cy="41022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5003" y="1233250"/>
            <a:ext cx="817713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Considered all schools and districts in our universe of districts for this analysis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Census blocks were linked to schools and districts via latitude and longitude coordinates</a:t>
            </a:r>
          </a:p>
          <a:p>
            <a:pPr marL="800100" lvl="1" indent="-342900">
              <a:buFont typeface="Arial"/>
              <a:buChar char="•"/>
            </a:pPr>
            <a:r>
              <a:rPr lang="en-US" sz="1700" dirty="0" smtClean="0"/>
              <a:t>Although it’s possible for schools and districts to lie on the boundary of multiple census blocks, none of the districts in our universe met this condition </a:t>
            </a:r>
            <a:r>
              <a:rPr lang="mr-IN" sz="1700" dirty="0" smtClean="0"/>
              <a:t>–</a:t>
            </a:r>
            <a:r>
              <a:rPr lang="en-US" sz="1700" dirty="0" smtClean="0"/>
              <a:t> i.e., each district was assigned to a unique block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Distinct service providers within the Form 477 data were identified via their ‘Holding Company Name’ </a:t>
            </a:r>
            <a:r>
              <a:rPr lang="en-US" sz="2000" dirty="0"/>
              <a:t>(as filed on Form 477)</a:t>
            </a:r>
            <a:r>
              <a:rPr lang="en-US" sz="2000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1700" dirty="0" smtClean="0"/>
              <a:t>This was decided because there were the </a:t>
            </a:r>
            <a:r>
              <a:rPr lang="en-US" sz="1700" i="1" dirty="0" smtClean="0"/>
              <a:t>least</a:t>
            </a:r>
            <a:r>
              <a:rPr lang="en-US" sz="1700" dirty="0" smtClean="0"/>
              <a:t> amount of distinct Holding Company Names compared to other service provider name columns, and we want to be conservative and not overestimate the amount of service providers in a census block</a:t>
            </a:r>
            <a:endParaRPr lang="en-US" sz="1700" dirty="0"/>
          </a:p>
          <a:p>
            <a:pPr marL="342900" indent="-342900">
              <a:buFont typeface="Arial"/>
              <a:buChar char="•"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642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3" y="722032"/>
            <a:ext cx="8464997" cy="410223"/>
          </a:xfrm>
        </p:spPr>
        <p:txBody>
          <a:bodyPr/>
          <a:lstStyle/>
          <a:p>
            <a:r>
              <a:rPr lang="en-US" dirty="0"/>
              <a:t>Distribution of the number of service providers in a district’s census block </a:t>
            </a:r>
            <a:r>
              <a:rPr lang="en-US" dirty="0" smtClean="0"/>
              <a:t>by </a:t>
            </a:r>
            <a:r>
              <a:rPr lang="en-US" i="1" dirty="0" smtClean="0"/>
              <a:t>all </a:t>
            </a:r>
            <a:r>
              <a:rPr lang="en-US" dirty="0" smtClean="0"/>
              <a:t> </a:t>
            </a:r>
            <a:r>
              <a:rPr lang="en-US" dirty="0"/>
              <a:t>Fiber Target </a:t>
            </a:r>
            <a:r>
              <a:rPr lang="en-US" dirty="0" smtClean="0"/>
              <a:t>Status’ (National Level)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81" y="1016043"/>
            <a:ext cx="6263320" cy="45895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100" y="5659735"/>
            <a:ext cx="74549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Need to explore further why ‘Potential Targets’ seem to be the group with the </a:t>
            </a:r>
            <a:r>
              <a:rPr lang="en-US" sz="1700" i="1" dirty="0" smtClean="0"/>
              <a:t>most </a:t>
            </a:r>
            <a:r>
              <a:rPr lang="en-US" sz="1700" dirty="0" smtClean="0"/>
              <a:t>service providers per census block on average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514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687755"/>
            <a:ext cx="7061200" cy="512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3" y="315632"/>
            <a:ext cx="8464997" cy="410223"/>
          </a:xfrm>
        </p:spPr>
        <p:txBody>
          <a:bodyPr/>
          <a:lstStyle/>
          <a:p>
            <a:r>
              <a:rPr lang="en-US" dirty="0"/>
              <a:t>Distribution of the number of service providers in a district’s census block </a:t>
            </a:r>
            <a:r>
              <a:rPr lang="en-US" dirty="0" smtClean="0"/>
              <a:t>by Fiber </a:t>
            </a:r>
            <a:r>
              <a:rPr lang="en-US" dirty="0"/>
              <a:t>Target </a:t>
            </a:r>
            <a:r>
              <a:rPr lang="en-US" dirty="0" smtClean="0"/>
              <a:t>Status </a:t>
            </a:r>
            <a:r>
              <a:rPr lang="mr-IN" dirty="0" smtClean="0"/>
              <a:t>–</a:t>
            </a:r>
            <a:r>
              <a:rPr lang="en-US" dirty="0" smtClean="0"/>
              <a:t> States</a:t>
            </a:r>
            <a:r>
              <a:rPr lang="en-US" sz="1600" dirty="0" smtClean="0"/>
              <a:t> with the </a:t>
            </a:r>
            <a:r>
              <a:rPr lang="en-US" sz="1600" i="1" dirty="0" smtClean="0"/>
              <a:t>largest differences, </a:t>
            </a:r>
            <a:r>
              <a:rPr lang="en-US" sz="1600" dirty="0" smtClean="0"/>
              <a:t>adjusted for % Fiber Target districts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425003" y="5723235"/>
            <a:ext cx="83633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Alaska, Oregon, California and Arizona are the states with the largest difference in distributions of # service providers, with Fiber Targets having less service providers per census block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 Wyoming, Fiber Targets actually have </a:t>
            </a:r>
            <a:r>
              <a:rPr lang="en-US" sz="1400" i="1" dirty="0" smtClean="0"/>
              <a:t>more </a:t>
            </a:r>
            <a:r>
              <a:rPr lang="en-US" sz="1400" dirty="0" smtClean="0"/>
              <a:t>service providers per census block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0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H TES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DB913"/>
      </a:accent1>
      <a:accent2>
        <a:srgbClr val="F09221"/>
      </a:accent2>
      <a:accent3>
        <a:srgbClr val="F26D24"/>
      </a:accent3>
      <a:accent4>
        <a:srgbClr val="92D050"/>
      </a:accent4>
      <a:accent5>
        <a:srgbClr val="009193"/>
      </a:accent5>
      <a:accent6>
        <a:srgbClr val="CC0000"/>
      </a:accent6>
      <a:hlink>
        <a:srgbClr val="8F8F8F"/>
      </a:hlink>
      <a:folHlink>
        <a:srgbClr val="A5A5A5"/>
      </a:folHlink>
    </a:clrScheme>
    <a:fontScheme name="Custom 4">
      <a:majorFont>
        <a:latin typeface="Museo Slab 700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ESH TES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DB913"/>
      </a:accent1>
      <a:accent2>
        <a:srgbClr val="F09221"/>
      </a:accent2>
      <a:accent3>
        <a:srgbClr val="F26D24"/>
      </a:accent3>
      <a:accent4>
        <a:srgbClr val="92D050"/>
      </a:accent4>
      <a:accent5>
        <a:srgbClr val="009193"/>
      </a:accent5>
      <a:accent6>
        <a:srgbClr val="CC0000"/>
      </a:accent6>
      <a:hlink>
        <a:srgbClr val="8F8F8F"/>
      </a:hlink>
      <a:folHlink>
        <a:srgbClr val="A5A5A5"/>
      </a:folHlink>
    </a:clrScheme>
    <a:fontScheme name="Custom 4">
      <a:majorFont>
        <a:latin typeface="Museo Slab 700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34083</TotalTime>
  <Words>560</Words>
  <Application>Microsoft Macintosh PowerPoint</Application>
  <PresentationFormat>On-screen Show (4:3)</PresentationFormat>
  <Paragraphs>62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Lato</vt:lpstr>
      <vt:lpstr>Lato Regular</vt:lpstr>
      <vt:lpstr>Museo Slab 700</vt:lpstr>
      <vt:lpstr>Arial</vt:lpstr>
      <vt:lpstr>Office Theme</vt:lpstr>
      <vt:lpstr>5_Office Theme</vt:lpstr>
      <vt:lpstr>PowerPoint Presentation</vt:lpstr>
      <vt:lpstr>Goal of Analysis</vt:lpstr>
      <vt:lpstr>There is a one-to-one mapping between our districts’ locations and census blocks </vt:lpstr>
      <vt:lpstr>Fiber Targets are 2.2x as likely to have 4 service providers or less in their census block</vt:lpstr>
      <vt:lpstr>References</vt:lpstr>
      <vt:lpstr>PowerPoint Presentation</vt:lpstr>
      <vt:lpstr>Methodology</vt:lpstr>
      <vt:lpstr>Distribution of the number of service providers in a district’s census block by all  Fiber Target Status’ (National Level) </vt:lpstr>
      <vt:lpstr>Distribution of the number of service providers in a district’s census block by Fiber Target Status – States with the largest differences, adjusted for % Fiber Target districts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Kamini Iyer</dc:creator>
  <cp:lastModifiedBy>Sierra Costanza</cp:lastModifiedBy>
  <cp:revision>179</cp:revision>
  <dcterms:created xsi:type="dcterms:W3CDTF">2016-05-26T21:34:28Z</dcterms:created>
  <dcterms:modified xsi:type="dcterms:W3CDTF">2017-05-23T23:06:21Z</dcterms:modified>
</cp:coreProperties>
</file>